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0" r:id="rId2"/>
    <p:sldMasterId id="2147483827" r:id="rId3"/>
    <p:sldMasterId id="2147483840" r:id="rId4"/>
    <p:sldMasterId id="2147483854" r:id="rId5"/>
    <p:sldMasterId id="2147483867" r:id="rId6"/>
  </p:sldMasterIdLst>
  <p:notesMasterIdLst>
    <p:notesMasterId r:id="rId25"/>
  </p:notesMasterIdLst>
  <p:sldIdLst>
    <p:sldId id="287" r:id="rId7"/>
    <p:sldId id="256" r:id="rId8"/>
    <p:sldId id="271" r:id="rId9"/>
    <p:sldId id="288" r:id="rId10"/>
    <p:sldId id="289" r:id="rId11"/>
    <p:sldId id="297" r:id="rId12"/>
    <p:sldId id="296" r:id="rId13"/>
    <p:sldId id="298" r:id="rId14"/>
    <p:sldId id="299" r:id="rId15"/>
    <p:sldId id="300" r:id="rId16"/>
    <p:sldId id="301" r:id="rId17"/>
    <p:sldId id="295" r:id="rId18"/>
    <p:sldId id="290" r:id="rId19"/>
    <p:sldId id="291" r:id="rId20"/>
    <p:sldId id="292" r:id="rId21"/>
    <p:sldId id="294" r:id="rId22"/>
    <p:sldId id="293" r:id="rId23"/>
    <p:sldId id="30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D00"/>
    <a:srgbClr val="F70A00"/>
    <a:srgbClr val="FE6100"/>
    <a:srgbClr val="8BFE62"/>
    <a:srgbClr val="E30000"/>
    <a:srgbClr val="FEF600"/>
    <a:srgbClr val="B40D00"/>
    <a:srgbClr val="6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5383" autoAdjust="0"/>
  </p:normalViewPr>
  <p:slideViewPr>
    <p:cSldViewPr snapToGrid="0">
      <p:cViewPr>
        <p:scale>
          <a:sx n="66" d="100"/>
          <a:sy n="66" d="100"/>
        </p:scale>
        <p:origin x="653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19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28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40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6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990773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32689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4615096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2126482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3389619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747185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2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30612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2584264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3930445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52715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1441831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270496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062534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35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5469160" y="541513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72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24911" y="555410"/>
            <a:ext cx="697653" cy="697653"/>
          </a:xfrm>
          <a:prstGeom prst="rect">
            <a:avLst/>
          </a:prstGeom>
          <a:noFill/>
          <a:ln>
            <a:solidFill>
              <a:srgbClr val="C28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69928" y="555409"/>
            <a:ext cx="352650" cy="697653"/>
          </a:xfrm>
          <a:prstGeom prst="rect">
            <a:avLst/>
          </a:prstGeom>
          <a:noFill/>
          <a:ln>
            <a:solidFill>
              <a:srgbClr val="03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9" name="直線接點 18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4806705" y="1410488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1" name="矩形 20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348266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06704" y="3286044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7" name="矩形 26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806704" y="42238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0" name="矩形 29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5161599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3366634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4279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5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8928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6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430530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524398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12585492" y="-1264172"/>
            <a:ext cx="1707002" cy="800511"/>
            <a:chOff x="8600299" y="2456436"/>
            <a:chExt cx="2644376" cy="1168700"/>
          </a:xfrm>
        </p:grpSpPr>
        <p:sp>
          <p:nvSpPr>
            <p:cNvPr id="38" name="矩形 37"/>
            <p:cNvSpPr/>
            <p:nvPr/>
          </p:nvSpPr>
          <p:spPr>
            <a:xfrm>
              <a:off x="8600299" y="2456436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867483" y="2456436"/>
              <a:ext cx="276324" cy="584350"/>
            </a:xfrm>
            <a:prstGeom prst="rect">
              <a:avLst/>
            </a:prstGeom>
            <a:solidFill>
              <a:srgbClr val="1F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108979" y="2456436"/>
              <a:ext cx="276324" cy="584350"/>
            </a:xfrm>
            <a:prstGeom prst="rect">
              <a:avLst/>
            </a:prstGeom>
            <a:solidFill>
              <a:srgbClr val="226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76163" y="2456436"/>
              <a:ext cx="276324" cy="58435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652766" y="2456436"/>
              <a:ext cx="276324" cy="584350"/>
            </a:xfrm>
            <a:prstGeom prst="rect">
              <a:avLst/>
            </a:prstGeom>
            <a:solidFill>
              <a:srgbClr val="CEE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915884" y="2456436"/>
              <a:ext cx="276324" cy="584350"/>
            </a:xfrm>
            <a:prstGeom prst="rect">
              <a:avLst/>
            </a:prstGeom>
            <a:solidFill>
              <a:srgbClr val="F3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183068" y="2456436"/>
              <a:ext cx="276324" cy="584350"/>
            </a:xfrm>
            <a:prstGeom prst="rect">
              <a:avLst/>
            </a:prstGeom>
            <a:solidFill>
              <a:srgbClr val="DBF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424564" y="245643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91748" y="245643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968351" y="2456436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915884" y="3040786"/>
              <a:ext cx="276324" cy="584350"/>
            </a:xfrm>
            <a:prstGeom prst="rect">
              <a:avLst/>
            </a:prstGeom>
            <a:solidFill>
              <a:srgbClr val="FF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183068" y="3040786"/>
              <a:ext cx="276324" cy="584350"/>
            </a:xfrm>
            <a:prstGeom prst="rect">
              <a:avLst/>
            </a:prstGeom>
            <a:solidFill>
              <a:srgbClr val="FFC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424564" y="304078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91748" y="304078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968351" y="3040786"/>
              <a:ext cx="276324" cy="584350"/>
            </a:xfrm>
            <a:prstGeom prst="rect">
              <a:avLst/>
            </a:prstGeom>
            <a:solidFill>
              <a:srgbClr val="5AA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600299" y="3032247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867483" y="3032247"/>
              <a:ext cx="276324" cy="584350"/>
            </a:xfrm>
            <a:prstGeom prst="rect">
              <a:avLst/>
            </a:prstGeom>
            <a:solidFill>
              <a:srgbClr val="71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108979" y="3032247"/>
              <a:ext cx="276324" cy="584350"/>
            </a:xfrm>
            <a:prstGeom prst="rect">
              <a:avLst/>
            </a:prstGeom>
            <a:solidFill>
              <a:srgbClr val="9E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376163" y="3032247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766" y="3032247"/>
              <a:ext cx="276324" cy="584350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4" name="群組 63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5" name="群組 64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73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8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06705" y="130126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19" name="矩形 1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0876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2873970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366032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806704" y="444668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9" name="矩形 3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806704" y="523303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44" name="矩形 4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6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95414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6704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8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37995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9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74123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50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52832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51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531541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14334163" y="1336262"/>
            <a:ext cx="514773" cy="584775"/>
            <a:chOff x="5379241" y="1837428"/>
            <a:chExt cx="514773" cy="584775"/>
          </a:xfrm>
          <a:solidFill>
            <a:srgbClr val="02303C"/>
          </a:solidFill>
        </p:grpSpPr>
        <p:sp>
          <p:nvSpPr>
            <p:cNvPr id="55" name="矩形 54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4334163" y="2614404"/>
            <a:ext cx="514773" cy="584775"/>
            <a:chOff x="5379241" y="2909840"/>
            <a:chExt cx="514773" cy="584775"/>
          </a:xfrm>
          <a:solidFill>
            <a:srgbClr val="005E67"/>
          </a:solidFill>
        </p:grpSpPr>
        <p:sp>
          <p:nvSpPr>
            <p:cNvPr id="58" name="矩形 57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1" name="群組 6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2" name="群組 6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9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18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接點 59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4806705" y="1321137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64" name="矩形 6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806705" y="1972419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69" name="矩形 68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4806704" y="2623701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74" name="矩形 73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806704" y="3274983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79" name="矩形 7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806704" y="3926265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84" name="矩形 8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806704" y="4577547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89" name="矩形 8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4806704" y="522883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94" name="矩形 9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76240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99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12783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100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6315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101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41203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102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0616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103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471128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sp>
        <p:nvSpPr>
          <p:cNvPr id="104" name="文字版面配置區 2"/>
          <p:cNvSpPr>
            <a:spLocks noGrp="1"/>
          </p:cNvSpPr>
          <p:nvPr>
            <p:ph type="body" sz="quarter" idx="19" hasCustomPrompt="1"/>
          </p:nvPr>
        </p:nvSpPr>
        <p:spPr>
          <a:xfrm>
            <a:off x="5469156" y="536091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7</a:t>
            </a:r>
            <a:endParaRPr lang="zh-TW" altLang="en-US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51" name="群組 5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2" name="群組 5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2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64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sp>
        <p:nvSpPr>
          <p:cNvPr id="7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88880" y="2991516"/>
            <a:ext cx="7697848" cy="618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Chapter </a:t>
            </a:r>
            <a:r>
              <a:rPr lang="en-US" altLang="zh-TW" dirty="0" err="1"/>
              <a:t>Toptic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11" hasCustomPrompt="1"/>
          </p:nvPr>
        </p:nvSpPr>
        <p:spPr>
          <a:xfrm>
            <a:off x="4089400" y="3610139"/>
            <a:ext cx="6121400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415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71"/>
          <p:cNvSpPr>
            <a:spLocks noGrp="1"/>
          </p:cNvSpPr>
          <p:nvPr>
            <p:ph type="body" sz="quarter" idx="10" hasCustomPrompt="1"/>
          </p:nvPr>
        </p:nvSpPr>
        <p:spPr>
          <a:xfrm>
            <a:off x="3808577" y="3241171"/>
            <a:ext cx="6597650" cy="53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ELAN Haptic Pad Solution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7" name="图文框 1"/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19" name="文字版面配置區 18"/>
          <p:cNvSpPr>
            <a:spLocks noGrp="1"/>
          </p:cNvSpPr>
          <p:nvPr>
            <p:ph type="body" sz="quarter" idx="11" hasCustomPrompt="1"/>
          </p:nvPr>
        </p:nvSpPr>
        <p:spPr>
          <a:xfrm>
            <a:off x="3808577" y="3778666"/>
            <a:ext cx="4467061" cy="32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8" name="手繪多邊形 17"/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22" name="手繪多邊形 21"/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6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35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3" name="矩形 12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07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381"/>
            <a:ext cx="12404202" cy="11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42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4BE1D723-8F53-4F53-90B0-1982A396982E}" type="datetime1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1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9184DA70-C731-4C70-880D-CCD4705E623C}" type="datetime1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  <a:alpha val="80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35374" y="6383548"/>
            <a:ext cx="3056626" cy="47445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70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447007" y="6488668"/>
            <a:ext cx="245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PiXORD</a:t>
            </a:r>
            <a:r>
              <a:rPr lang="en-US" altLang="zh-TW" b="1" i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Corporation</a:t>
            </a:r>
            <a:endParaRPr lang="zh-TW" altLang="en-US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2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5067" y="1557867"/>
            <a:ext cx="10735733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28300" y="491767"/>
            <a:ext cx="11360800" cy="7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36600" y="1816101"/>
            <a:ext cx="10744200" cy="41275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682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580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8689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00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374228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328672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283116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74228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3328672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6283116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63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24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27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37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53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05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87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379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24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817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93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80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5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801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30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09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532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57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462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360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7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81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5" y="6137998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58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2" y="327227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163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20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8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3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0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1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5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97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1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90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9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0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9141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8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09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617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96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0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76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896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21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4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868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76CB-8973-441B-8B0D-E7AB98C54962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4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EB58-3748-40A8-AB3F-C5404D7BE3B6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5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6094" y="1599659"/>
            <a:ext cx="8910918" cy="2387600"/>
          </a:xfrm>
        </p:spPr>
        <p:txBody>
          <a:bodyPr>
            <a:normAutofit fontScale="90000"/>
          </a:bodyPr>
          <a:lstStyle/>
          <a:p>
            <a:r>
              <a:rPr lang="zh-TW" altLang="en-US" sz="4400" dirty="0" smtClean="0"/>
              <a:t>今天課程有同步更新到</a:t>
            </a:r>
            <a:r>
              <a:rPr lang="en-US" altLang="zh-TW" sz="4400" dirty="0" err="1" smtClean="0"/>
              <a:t>github</a:t>
            </a:r>
            <a:r>
              <a:rPr lang="zh-TW" altLang="en-US" sz="4400" dirty="0" smtClean="0"/>
              <a:t>上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https</a:t>
            </a:r>
            <a:r>
              <a:rPr lang="en-US" altLang="zh-TW" sz="4400" dirty="0"/>
              <a:t>://github.com/TommyHuang821/Pytorch_DL_Implement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138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標題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pPr algn="ctr"/>
            <a:r>
              <a:rPr lang="en-US" altLang="zh-TW" dirty="0"/>
              <a:t>Example </a:t>
            </a:r>
            <a:r>
              <a:rPr lang="en-US" altLang="zh-TW" dirty="0" smtClean="0"/>
              <a:t>2: </a:t>
            </a:r>
            <a:r>
              <a:rPr lang="en-US" altLang="zh-TW" dirty="0"/>
              <a:t>Conv.</a:t>
            </a:r>
            <a:endParaRPr lang="zh-TW" altLang="en-US" dirty="0"/>
          </a:p>
        </p:txBody>
      </p:sp>
      <p:sp>
        <p:nvSpPr>
          <p:cNvPr id="123" name="內容版面配置區 2"/>
          <p:cNvSpPr>
            <a:spLocks noGrp="1"/>
          </p:cNvSpPr>
          <p:nvPr>
            <p:ph idx="1"/>
          </p:nvPr>
        </p:nvSpPr>
        <p:spPr>
          <a:xfrm>
            <a:off x="176443" y="1769129"/>
            <a:ext cx="3328451" cy="21067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Example:  </a:t>
            </a:r>
          </a:p>
          <a:p>
            <a:r>
              <a:rPr lang="en-US" altLang="zh-TW" dirty="0" smtClean="0"/>
              <a:t>In channel = 2, </a:t>
            </a:r>
          </a:p>
          <a:p>
            <a:r>
              <a:rPr lang="en-US" altLang="zh-TW" dirty="0" smtClean="0"/>
              <a:t>Output channel = 2</a:t>
            </a:r>
          </a:p>
          <a:p>
            <a:r>
              <a:rPr lang="en-US" altLang="zh-TW" dirty="0" smtClean="0"/>
              <a:t>Kernel size = 2</a:t>
            </a:r>
          </a:p>
          <a:p>
            <a:r>
              <a:rPr lang="en-US" altLang="zh-TW" dirty="0" smtClean="0"/>
              <a:t>Bias = [10, 5]</a:t>
            </a:r>
          </a:p>
          <a:p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3159508" y="1581256"/>
            <a:ext cx="20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feature maps</a:t>
            </a:r>
          </a:p>
        </p:txBody>
      </p:sp>
      <p:cxnSp>
        <p:nvCxnSpPr>
          <p:cNvPr id="207" name="直線單箭頭接點 206"/>
          <p:cNvCxnSpPr>
            <a:stCxn id="208" idx="3"/>
            <a:endCxn id="210" idx="1"/>
          </p:cNvCxnSpPr>
          <p:nvPr/>
        </p:nvCxnSpPr>
        <p:spPr>
          <a:xfrm flipV="1">
            <a:off x="4992214" y="2267298"/>
            <a:ext cx="749699" cy="43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8" name="表格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77473"/>
              </p:ext>
            </p:extLst>
          </p:nvPr>
        </p:nvGraphicFramePr>
        <p:xfrm>
          <a:off x="3372214" y="1950588"/>
          <a:ext cx="1620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表格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264"/>
              </p:ext>
            </p:extLst>
          </p:nvPr>
        </p:nvGraphicFramePr>
        <p:xfrm>
          <a:off x="5741913" y="1901538"/>
          <a:ext cx="72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1" name="群組 210"/>
          <p:cNvGrpSpPr/>
          <p:nvPr/>
        </p:nvGrpSpPr>
        <p:grpSpPr>
          <a:xfrm>
            <a:off x="5180872" y="2440582"/>
            <a:ext cx="180000" cy="180000"/>
            <a:chOff x="1947044" y="4658636"/>
            <a:chExt cx="180000" cy="180000"/>
          </a:xfrm>
        </p:grpSpPr>
        <p:sp>
          <p:nvSpPr>
            <p:cNvPr id="212" name="橢圓 211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3" name="直線接點 212"/>
            <p:cNvCxnSpPr>
              <a:stCxn id="212" idx="7"/>
              <a:endCxn id="212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>
              <a:stCxn id="212" idx="5"/>
              <a:endCxn id="212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5" name="表格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95568"/>
              </p:ext>
            </p:extLst>
          </p:nvPr>
        </p:nvGraphicFramePr>
        <p:xfrm>
          <a:off x="7240625" y="2342268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16" name="直線單箭頭接點 215"/>
          <p:cNvCxnSpPr>
            <a:stCxn id="210" idx="3"/>
            <a:endCxn id="218" idx="2"/>
          </p:cNvCxnSpPr>
          <p:nvPr/>
        </p:nvCxnSpPr>
        <p:spPr>
          <a:xfrm>
            <a:off x="6461913" y="2267298"/>
            <a:ext cx="260050" cy="4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群組 216"/>
          <p:cNvGrpSpPr/>
          <p:nvPr/>
        </p:nvGrpSpPr>
        <p:grpSpPr>
          <a:xfrm>
            <a:off x="6721963" y="2618028"/>
            <a:ext cx="180000" cy="180000"/>
            <a:chOff x="1947044" y="4658636"/>
            <a:chExt cx="180000" cy="180000"/>
          </a:xfrm>
        </p:grpSpPr>
        <p:sp>
          <p:nvSpPr>
            <p:cNvPr id="218" name="橢圓 217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9" name="直線接點 218"/>
            <p:cNvCxnSpPr>
              <a:stCxn id="218" idx="0"/>
              <a:endCxn id="218" idx="4"/>
            </p:cNvCxnSpPr>
            <p:nvPr/>
          </p:nvCxnSpPr>
          <p:spPr>
            <a:xfrm>
              <a:off x="2037044" y="4658636"/>
              <a:ext cx="0" cy="18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>
              <a:stCxn id="218" idx="6"/>
              <a:endCxn id="218" idx="2"/>
            </p:cNvCxnSpPr>
            <p:nvPr/>
          </p:nvCxnSpPr>
          <p:spPr>
            <a:xfrm flipH="1">
              <a:off x="1947044" y="4748636"/>
              <a:ext cx="18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1" name="文字方塊 220"/>
          <p:cNvSpPr txBox="1"/>
          <p:nvPr/>
        </p:nvSpPr>
        <p:spPr>
          <a:xfrm>
            <a:off x="6494905" y="3065925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222" name="直線單箭頭接點 221"/>
          <p:cNvCxnSpPr>
            <a:stCxn id="221" idx="0"/>
            <a:endCxn id="218" idx="4"/>
          </p:cNvCxnSpPr>
          <p:nvPr/>
        </p:nvCxnSpPr>
        <p:spPr>
          <a:xfrm flipH="1" flipV="1">
            <a:off x="6811963" y="2798028"/>
            <a:ext cx="2827" cy="26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字方塊 230"/>
          <p:cNvSpPr txBox="1"/>
          <p:nvPr/>
        </p:nvSpPr>
        <p:spPr>
          <a:xfrm>
            <a:off x="6528745" y="1911951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Output feature maps</a:t>
            </a:r>
            <a:endParaRPr lang="zh-TW" altLang="en-US" dirty="0"/>
          </a:p>
        </p:txBody>
      </p:sp>
      <p:graphicFrame>
        <p:nvGraphicFramePr>
          <p:cNvPr id="232" name="表格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95400"/>
              </p:ext>
            </p:extLst>
          </p:nvPr>
        </p:nvGraphicFramePr>
        <p:xfrm>
          <a:off x="3359832" y="3637148"/>
          <a:ext cx="1620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表格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1162"/>
              </p:ext>
            </p:extLst>
          </p:nvPr>
        </p:nvGraphicFramePr>
        <p:xfrm>
          <a:off x="5741913" y="2688253"/>
          <a:ext cx="72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4" name="直線單箭頭接點 233"/>
          <p:cNvCxnSpPr>
            <a:stCxn id="232" idx="3"/>
            <a:endCxn id="233" idx="1"/>
          </p:cNvCxnSpPr>
          <p:nvPr/>
        </p:nvCxnSpPr>
        <p:spPr>
          <a:xfrm flipV="1">
            <a:off x="4979832" y="3054013"/>
            <a:ext cx="762081" cy="133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/>
          <p:cNvCxnSpPr>
            <a:stCxn id="233" idx="3"/>
            <a:endCxn id="218" idx="2"/>
          </p:cNvCxnSpPr>
          <p:nvPr/>
        </p:nvCxnSpPr>
        <p:spPr>
          <a:xfrm flipV="1">
            <a:off x="6461913" y="2708028"/>
            <a:ext cx="260050" cy="34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/>
          <p:cNvCxnSpPr>
            <a:stCxn id="218" idx="6"/>
            <a:endCxn id="215" idx="1"/>
          </p:cNvCxnSpPr>
          <p:nvPr/>
        </p:nvCxnSpPr>
        <p:spPr>
          <a:xfrm flipV="1">
            <a:off x="6901963" y="2702268"/>
            <a:ext cx="338662" cy="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/>
          <p:cNvGrpSpPr/>
          <p:nvPr/>
        </p:nvGrpSpPr>
        <p:grpSpPr>
          <a:xfrm>
            <a:off x="5218862" y="3744578"/>
            <a:ext cx="180000" cy="180000"/>
            <a:chOff x="1947044" y="4658636"/>
            <a:chExt cx="180000" cy="180000"/>
          </a:xfrm>
        </p:grpSpPr>
        <p:sp>
          <p:nvSpPr>
            <p:cNvPr id="247" name="橢圓 246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8" name="直線接點 247"/>
            <p:cNvCxnSpPr>
              <a:stCxn id="247" idx="7"/>
              <a:endCxn id="247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>
              <a:stCxn id="247" idx="5"/>
              <a:endCxn id="247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0" name="直線單箭頭接點 249"/>
          <p:cNvCxnSpPr>
            <a:stCxn id="208" idx="3"/>
            <a:endCxn id="251" idx="1"/>
          </p:cNvCxnSpPr>
          <p:nvPr/>
        </p:nvCxnSpPr>
        <p:spPr>
          <a:xfrm>
            <a:off x="4992214" y="2706588"/>
            <a:ext cx="749699" cy="1310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1" name="表格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15750"/>
              </p:ext>
            </p:extLst>
          </p:nvPr>
        </p:nvGraphicFramePr>
        <p:xfrm>
          <a:off x="5741913" y="3651318"/>
          <a:ext cx="72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2" name="群組 251"/>
          <p:cNvGrpSpPr/>
          <p:nvPr/>
        </p:nvGrpSpPr>
        <p:grpSpPr>
          <a:xfrm>
            <a:off x="5172835" y="3084215"/>
            <a:ext cx="180000" cy="180000"/>
            <a:chOff x="1947044" y="4658636"/>
            <a:chExt cx="180000" cy="180000"/>
          </a:xfrm>
        </p:grpSpPr>
        <p:sp>
          <p:nvSpPr>
            <p:cNvPr id="253" name="橢圓 252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4" name="直線接點 253"/>
            <p:cNvCxnSpPr>
              <a:stCxn id="253" idx="7"/>
              <a:endCxn id="253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>
              <a:stCxn id="253" idx="5"/>
              <a:endCxn id="253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6" name="表格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27763"/>
              </p:ext>
            </p:extLst>
          </p:nvPr>
        </p:nvGraphicFramePr>
        <p:xfrm>
          <a:off x="7240625" y="4026059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x7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x8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57" name="直線單箭頭接點 256"/>
          <p:cNvCxnSpPr>
            <a:stCxn id="251" idx="3"/>
            <a:endCxn id="259" idx="2"/>
          </p:cNvCxnSpPr>
          <p:nvPr/>
        </p:nvCxnSpPr>
        <p:spPr>
          <a:xfrm>
            <a:off x="6461913" y="4017078"/>
            <a:ext cx="260050" cy="374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群組 257"/>
          <p:cNvGrpSpPr/>
          <p:nvPr/>
        </p:nvGrpSpPr>
        <p:grpSpPr>
          <a:xfrm>
            <a:off x="6721963" y="4301819"/>
            <a:ext cx="180000" cy="180000"/>
            <a:chOff x="1947044" y="4658636"/>
            <a:chExt cx="180000" cy="180000"/>
          </a:xfrm>
        </p:grpSpPr>
        <p:sp>
          <p:nvSpPr>
            <p:cNvPr id="259" name="橢圓 258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0" name="直線接點 259"/>
            <p:cNvCxnSpPr>
              <a:stCxn id="259" idx="0"/>
              <a:endCxn id="259" idx="4"/>
            </p:cNvCxnSpPr>
            <p:nvPr/>
          </p:nvCxnSpPr>
          <p:spPr>
            <a:xfrm>
              <a:off x="2037044" y="4658636"/>
              <a:ext cx="0" cy="18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>
              <a:stCxn id="259" idx="6"/>
              <a:endCxn id="259" idx="2"/>
            </p:cNvCxnSpPr>
            <p:nvPr/>
          </p:nvCxnSpPr>
          <p:spPr>
            <a:xfrm flipH="1">
              <a:off x="1947044" y="4748636"/>
              <a:ext cx="18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2" name="文字方塊 261"/>
          <p:cNvSpPr txBox="1"/>
          <p:nvPr/>
        </p:nvSpPr>
        <p:spPr>
          <a:xfrm>
            <a:off x="6494905" y="4749716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63" name="直線單箭頭接點 262"/>
          <p:cNvCxnSpPr>
            <a:stCxn id="262" idx="0"/>
            <a:endCxn id="259" idx="4"/>
          </p:cNvCxnSpPr>
          <p:nvPr/>
        </p:nvCxnSpPr>
        <p:spPr>
          <a:xfrm flipH="1" flipV="1">
            <a:off x="6811963" y="4481819"/>
            <a:ext cx="2827" cy="26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5" name="表格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40602"/>
              </p:ext>
            </p:extLst>
          </p:nvPr>
        </p:nvGraphicFramePr>
        <p:xfrm>
          <a:off x="5741913" y="4428606"/>
          <a:ext cx="72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66" name="直線單箭頭接點 265"/>
          <p:cNvCxnSpPr>
            <a:endCxn id="265" idx="1"/>
          </p:cNvCxnSpPr>
          <p:nvPr/>
        </p:nvCxnSpPr>
        <p:spPr>
          <a:xfrm>
            <a:off x="4992214" y="4390379"/>
            <a:ext cx="749699" cy="403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>
            <a:stCxn id="265" idx="3"/>
            <a:endCxn id="259" idx="2"/>
          </p:cNvCxnSpPr>
          <p:nvPr/>
        </p:nvCxnSpPr>
        <p:spPr>
          <a:xfrm flipV="1">
            <a:off x="6461913" y="4391819"/>
            <a:ext cx="260050" cy="402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>
            <a:stCxn id="259" idx="6"/>
            <a:endCxn id="256" idx="1"/>
          </p:cNvCxnSpPr>
          <p:nvPr/>
        </p:nvCxnSpPr>
        <p:spPr>
          <a:xfrm flipV="1">
            <a:off x="6901963" y="4386059"/>
            <a:ext cx="338662" cy="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/>
          <p:cNvGrpSpPr/>
          <p:nvPr/>
        </p:nvGrpSpPr>
        <p:grpSpPr>
          <a:xfrm>
            <a:off x="5239882" y="4499156"/>
            <a:ext cx="180000" cy="180000"/>
            <a:chOff x="1947044" y="4658636"/>
            <a:chExt cx="180000" cy="180000"/>
          </a:xfrm>
        </p:grpSpPr>
        <p:sp>
          <p:nvSpPr>
            <p:cNvPr id="270" name="橢圓 269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1" name="直線接點 270"/>
            <p:cNvCxnSpPr>
              <a:stCxn id="270" idx="7"/>
              <a:endCxn id="270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>
              <a:stCxn id="270" idx="5"/>
              <a:endCxn id="270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矩形 277"/>
              <p:cNvSpPr/>
              <p:nvPr/>
            </p:nvSpPr>
            <p:spPr>
              <a:xfrm>
                <a:off x="2054554" y="5222009"/>
                <a:ext cx="9840386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12+32+10=54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pPr/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78" name="矩形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54" y="5222009"/>
                <a:ext cx="9840386" cy="1477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86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Pool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238" y="1691322"/>
            <a:ext cx="5074906" cy="1602555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1. Max-pooling: </a:t>
            </a:r>
            <a:r>
              <a:rPr lang="en-US" altLang="zh-TW" dirty="0" err="1" smtClean="0"/>
              <a:t>ks</a:t>
            </a:r>
            <a:r>
              <a:rPr lang="en-US" altLang="zh-TW" dirty="0" smtClean="0"/>
              <a:t>=2, stride=2</a:t>
            </a:r>
          </a:p>
          <a:p>
            <a:r>
              <a:rPr lang="en-US" altLang="zh-TW" dirty="0" smtClean="0"/>
              <a:t>2. Average pooling</a:t>
            </a:r>
            <a:r>
              <a:rPr lang="en-US" altLang="zh-TW" dirty="0"/>
              <a:t> : </a:t>
            </a:r>
            <a:r>
              <a:rPr lang="en-US" altLang="zh-TW" dirty="0" err="1"/>
              <a:t>ks</a:t>
            </a:r>
            <a:r>
              <a:rPr lang="en-US" altLang="zh-TW" dirty="0"/>
              <a:t>=2, stride=2</a:t>
            </a:r>
            <a:endParaRPr lang="en-US" altLang="zh-TW" dirty="0" smtClean="0"/>
          </a:p>
          <a:p>
            <a:r>
              <a:rPr lang="en-US" altLang="zh-TW" dirty="0" smtClean="0"/>
              <a:t>3. Global Average Pooling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84927"/>
              </p:ext>
            </p:extLst>
          </p:nvPr>
        </p:nvGraphicFramePr>
        <p:xfrm>
          <a:off x="5357516" y="1964852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09550"/>
              </p:ext>
            </p:extLst>
          </p:nvPr>
        </p:nvGraphicFramePr>
        <p:xfrm>
          <a:off x="9019095" y="1001285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直線單箭頭接點 7"/>
          <p:cNvCxnSpPr>
            <a:stCxn id="4" idx="3"/>
            <a:endCxn id="7" idx="1"/>
          </p:cNvCxnSpPr>
          <p:nvPr/>
        </p:nvCxnSpPr>
        <p:spPr>
          <a:xfrm flipV="1">
            <a:off x="7085516" y="1433285"/>
            <a:ext cx="1933579" cy="139556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31" idx="3"/>
            <a:endCxn id="37" idx="1"/>
          </p:cNvCxnSpPr>
          <p:nvPr/>
        </p:nvCxnSpPr>
        <p:spPr>
          <a:xfrm flipV="1">
            <a:off x="7083961" y="2375363"/>
            <a:ext cx="1942488" cy="237511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019095" y="996245"/>
            <a:ext cx="434218" cy="43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9458449" y="1434341"/>
            <a:ext cx="434218" cy="432000"/>
          </a:xfrm>
          <a:prstGeom prst="rect">
            <a:avLst/>
          </a:prstGeom>
          <a:noFill/>
          <a:ln w="381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016877" y="1442782"/>
            <a:ext cx="434218" cy="432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462053" y="995289"/>
            <a:ext cx="434218" cy="432000"/>
          </a:xfrm>
          <a:prstGeom prst="rect">
            <a:avLst/>
          </a:prstGeom>
          <a:noFill/>
          <a:ln w="381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357516" y="2838349"/>
            <a:ext cx="864000" cy="85450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56624" y="1965908"/>
            <a:ext cx="864892" cy="862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234198" y="1965908"/>
            <a:ext cx="853536" cy="862944"/>
          </a:xfrm>
          <a:prstGeom prst="rect">
            <a:avLst/>
          </a:prstGeom>
          <a:noFill/>
          <a:ln w="381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226652" y="2809490"/>
            <a:ext cx="858864" cy="883361"/>
          </a:xfrm>
          <a:prstGeom prst="rect">
            <a:avLst/>
          </a:prstGeom>
          <a:noFill/>
          <a:ln w="381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30432"/>
              </p:ext>
            </p:extLst>
          </p:nvPr>
        </p:nvGraphicFramePr>
        <p:xfrm>
          <a:off x="5355961" y="3886474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355961" y="4759971"/>
            <a:ext cx="864000" cy="85450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355069" y="3887530"/>
            <a:ext cx="864892" cy="862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232643" y="3887530"/>
            <a:ext cx="853536" cy="862944"/>
          </a:xfrm>
          <a:prstGeom prst="rect">
            <a:avLst/>
          </a:prstGeom>
          <a:noFill/>
          <a:ln w="381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225097" y="4731112"/>
            <a:ext cx="858864" cy="883361"/>
          </a:xfrm>
          <a:prstGeom prst="rect">
            <a:avLst/>
          </a:prstGeom>
          <a:noFill/>
          <a:ln w="381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13069"/>
              </p:ext>
            </p:extLst>
          </p:nvPr>
        </p:nvGraphicFramePr>
        <p:xfrm>
          <a:off x="9026449" y="1943363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9026449" y="1938323"/>
            <a:ext cx="434218" cy="43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465803" y="2376419"/>
            <a:ext cx="434218" cy="432000"/>
          </a:xfrm>
          <a:prstGeom prst="rect">
            <a:avLst/>
          </a:prstGeom>
          <a:noFill/>
          <a:ln w="381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9024231" y="2384860"/>
            <a:ext cx="434218" cy="432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9469407" y="1937367"/>
            <a:ext cx="434218" cy="432000"/>
          </a:xfrm>
          <a:prstGeom prst="rect">
            <a:avLst/>
          </a:prstGeom>
          <a:noFill/>
          <a:ln w="381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75832"/>
              </p:ext>
            </p:extLst>
          </p:nvPr>
        </p:nvGraphicFramePr>
        <p:xfrm>
          <a:off x="9032609" y="3360903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zh-TW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zh-TW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zh-TW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</a:rPr>
                        <a:t>13.5</a:t>
                      </a:r>
                      <a:endParaRPr lang="zh-TW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9032609" y="3355863"/>
            <a:ext cx="434218" cy="43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471963" y="3793959"/>
            <a:ext cx="434218" cy="432000"/>
          </a:xfrm>
          <a:prstGeom prst="rect">
            <a:avLst/>
          </a:prstGeom>
          <a:noFill/>
          <a:ln w="381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9030391" y="3802400"/>
            <a:ext cx="434218" cy="432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9475567" y="3354907"/>
            <a:ext cx="434218" cy="432000"/>
          </a:xfrm>
          <a:prstGeom prst="rect">
            <a:avLst/>
          </a:prstGeom>
          <a:noFill/>
          <a:ln w="381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94071"/>
              </p:ext>
            </p:extLst>
          </p:nvPr>
        </p:nvGraphicFramePr>
        <p:xfrm>
          <a:off x="9039963" y="430298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13.5</a:t>
                      </a:r>
                      <a:endParaRPr kumimoji="0" lang="zh-TW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11.5</a:t>
                      </a:r>
                      <a:endParaRPr kumimoji="0" lang="zh-TW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  <a:endParaRPr kumimoji="0" lang="zh-TW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kumimoji="0" lang="zh-TW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9039963" y="4297941"/>
            <a:ext cx="434218" cy="43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9479317" y="4736037"/>
            <a:ext cx="434218" cy="432000"/>
          </a:xfrm>
          <a:prstGeom prst="rect">
            <a:avLst/>
          </a:prstGeom>
          <a:noFill/>
          <a:ln w="381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9037745" y="4744478"/>
            <a:ext cx="434218" cy="432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9482921" y="4296985"/>
            <a:ext cx="434218" cy="432000"/>
          </a:xfrm>
          <a:prstGeom prst="rect">
            <a:avLst/>
          </a:prstGeom>
          <a:noFill/>
          <a:ln w="38100"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/>
          <p:cNvCxnSpPr>
            <a:stCxn id="4" idx="3"/>
            <a:endCxn id="43" idx="1"/>
          </p:cNvCxnSpPr>
          <p:nvPr/>
        </p:nvCxnSpPr>
        <p:spPr>
          <a:xfrm>
            <a:off x="7085516" y="2828852"/>
            <a:ext cx="1947093" cy="96405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1" idx="3"/>
            <a:endCxn id="49" idx="1"/>
          </p:cNvCxnSpPr>
          <p:nvPr/>
        </p:nvCxnSpPr>
        <p:spPr>
          <a:xfrm flipV="1">
            <a:off x="7083961" y="4513941"/>
            <a:ext cx="1956002" cy="23653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8762141" y="631953"/>
            <a:ext cx="14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Max pooling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598036" y="2970082"/>
            <a:ext cx="172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Average </a:t>
            </a:r>
            <a:r>
              <a:rPr lang="en-US" altLang="zh-TW" dirty="0"/>
              <a:t>pooling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209637" y="1564186"/>
            <a:ext cx="20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feature maps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8619427" y="5308835"/>
            <a:ext cx="172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GAP</a:t>
            </a:r>
            <a:endParaRPr lang="zh-TW" altLang="en-US" dirty="0"/>
          </a:p>
        </p:txBody>
      </p:sp>
      <p:cxnSp>
        <p:nvCxnSpPr>
          <p:cNvPr id="69" name="直線單箭頭接點 68"/>
          <p:cNvCxnSpPr>
            <a:stCxn id="4" idx="3"/>
            <a:endCxn id="73" idx="1"/>
          </p:cNvCxnSpPr>
          <p:nvPr/>
        </p:nvCxnSpPr>
        <p:spPr>
          <a:xfrm>
            <a:off x="7085516" y="2828852"/>
            <a:ext cx="2155824" cy="3061116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1888"/>
              </p:ext>
            </p:extLst>
          </p:nvPr>
        </p:nvGraphicFramePr>
        <p:xfrm>
          <a:off x="9241340" y="5619968"/>
          <a:ext cx="504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7536"/>
              </p:ext>
            </p:extLst>
          </p:nvPr>
        </p:nvGraphicFramePr>
        <p:xfrm>
          <a:off x="9231460" y="6248241"/>
          <a:ext cx="504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6" name="直線單箭頭接點 75"/>
          <p:cNvCxnSpPr>
            <a:stCxn id="31" idx="3"/>
            <a:endCxn id="75" idx="1"/>
          </p:cNvCxnSpPr>
          <p:nvPr/>
        </p:nvCxnSpPr>
        <p:spPr>
          <a:xfrm>
            <a:off x="7083961" y="4750474"/>
            <a:ext cx="2147499" cy="1767767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8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家族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fr-FR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ReLU(Rectified Linear Unit)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系列：</a:t>
            </a:r>
            <a:endParaRPr lang="fr-FR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ReLU6</a:t>
            </a:r>
            <a:endParaRPr lang="fr-FR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Mish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fr-FR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127" y="336732"/>
            <a:ext cx="10515600" cy="919715"/>
          </a:xfrm>
        </p:spPr>
        <p:txBody>
          <a:bodyPr/>
          <a:lstStyle/>
          <a:p>
            <a:pPr algn="ctr"/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Classical Deep</a:t>
            </a: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256447"/>
            <a:ext cx="10515600" cy="2203445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Deep learning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論文提出的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NN component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1.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讓模型在每一層自己學哪個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NN component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大小合適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maxpool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, 1*1 conv, 3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*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3 conv, 5*5 conv,…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tc.)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2.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提出新的卷積架構減低標準卷積運算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(group conv.)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3.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總和不同方法組合成新的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NN component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7" y="3645386"/>
            <a:ext cx="744896" cy="288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026" y="3644422"/>
            <a:ext cx="874728" cy="288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4969" y="3645386"/>
            <a:ext cx="1973563" cy="288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851" y="3644422"/>
            <a:ext cx="2583348" cy="28800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372" y="3644422"/>
            <a:ext cx="1223014" cy="288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3520" y="3644422"/>
            <a:ext cx="877597" cy="28800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0893" y="3645386"/>
            <a:ext cx="915988" cy="28800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8427" y="3651152"/>
            <a:ext cx="1543152" cy="28800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441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基於</a:t>
            </a:r>
            <a:r>
              <a:rPr lang="en-US" altLang="zh-TW" dirty="0" smtClean="0"/>
              <a:t>ImageNet</a:t>
            </a:r>
            <a:r>
              <a:rPr lang="zh-TW" altLang="en-US" dirty="0" smtClean="0"/>
              <a:t>比賽提出的分類模型</a:t>
            </a:r>
            <a:endParaRPr lang="zh-TW" altLang="en-US" dirty="0"/>
          </a:p>
        </p:txBody>
      </p:sp>
      <p:pic>
        <p:nvPicPr>
          <p:cNvPr id="4" name="Picture 2" descr="「model deep learning parameter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24" y="1457393"/>
            <a:ext cx="8068805" cy="540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2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868227" y="4139908"/>
            <a:ext cx="3924300" cy="168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影像上的任務和深度學習模型的</a:t>
            </a:r>
            <a:r>
              <a:rPr lang="zh-TW" altLang="en-US" dirty="0" smtClean="0"/>
              <a:t>關聯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6877" y="1577936"/>
            <a:ext cx="10515600" cy="2514597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不論影像上的任務是什麼</a:t>
            </a:r>
            <a:endParaRPr lang="en-US" altLang="zh-TW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現有的任務會採用深度學習當作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Feature extraction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的腳色，從深度學習模型中得到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feature map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，而這個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feature extraction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的主幹模型我們稱為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Backbone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。</a:t>
            </a:r>
            <a:endParaRPr lang="en-US" altLang="zh-TW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從萃取出來的特徵圖在去做後面的應用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(Classification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、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Object detection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、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Segmentation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、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ose Estimation</a:t>
            </a:r>
            <a:r>
              <a:rPr lang="zh-TW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、手勢辨識和人臉辨識</a:t>
            </a:r>
            <a:r>
              <a:rPr lang="en-US" altLang="zh-TW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zh-TW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。</a:t>
            </a:r>
            <a:endParaRPr lang="en-US" altLang="zh-TW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69027" y="4330700"/>
            <a:ext cx="1397000" cy="132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1227" y="4648200"/>
            <a:ext cx="1397000" cy="6858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2966027" y="4991100"/>
            <a:ext cx="965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058727" y="4248600"/>
            <a:ext cx="1676400" cy="39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58727" y="4813750"/>
            <a:ext cx="1676400" cy="39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8727" y="5321750"/>
            <a:ext cx="1676400" cy="39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36727" y="4258349"/>
            <a:ext cx="1676400" cy="39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36727" y="4813750"/>
            <a:ext cx="1676400" cy="39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人臉辨識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36727" y="5321750"/>
            <a:ext cx="1676400" cy="39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手勢辨識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6" idx="3"/>
            <a:endCxn id="22" idx="1"/>
          </p:cNvCxnSpPr>
          <p:nvPr/>
        </p:nvCxnSpPr>
        <p:spPr>
          <a:xfrm flipV="1">
            <a:off x="5328227" y="4988149"/>
            <a:ext cx="730827" cy="29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423977" y="378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56527" y="5368085"/>
            <a:ext cx="3742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V1~V4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都是建立在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分類基礎上。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59054" y="4645249"/>
            <a:ext cx="1397000" cy="685800"/>
          </a:xfrm>
          <a:prstGeom prst="rect">
            <a:avLst/>
          </a:prstGeom>
          <a:solidFill>
            <a:srgbClr val="FEF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/>
          <p:cNvCxnSpPr>
            <a:stCxn id="22" idx="3"/>
            <a:endCxn id="17" idx="1"/>
          </p:cNvCxnSpPr>
          <p:nvPr/>
        </p:nvCxnSpPr>
        <p:spPr>
          <a:xfrm flipV="1">
            <a:off x="7456054" y="4984829"/>
            <a:ext cx="412173" cy="33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不同深度學習神經網路模型的</a:t>
            </a:r>
            <a:r>
              <a:rPr lang="zh-TW" altLang="en-US" dirty="0" smtClean="0"/>
              <a:t>演進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672272"/>
            <a:ext cx="10515600" cy="49997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(1998)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算是第一個卷積神經網路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(ILSVRC2012)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－第一個用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訓練的深度學習網路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ZFNet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(ILSVRC2013)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 第一個用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deconv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並且可視覺化解釋神經網路運作。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 (Network In Network) –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提出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conv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VGG (ILSVRC2014 2014, runner-up)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－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加深網路。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(ILSVRC2014, Winner)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－提出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Block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(Inception V1)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V2 (2015)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－提出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(ILSVRC2015)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－提出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(ILSVRC2017)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－ 提出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squeeze-excitation block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達到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re-calibration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(2016)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 提出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block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，讓前幾層的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可以繼續傳遞給後幾層卷積使用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SqueezeNet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(2016)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(2017)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－提出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94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模型結構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dirty="0"/>
          </a:p>
        </p:txBody>
      </p:sp>
      <p:pic>
        <p:nvPicPr>
          <p:cNvPr id="5126" name="Picture 6" descr="Exploring MobileNets: From Paper To Keras | by Shubham Panchal | Towards 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" y="1251484"/>
            <a:ext cx="4374039" cy="512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rchitecture of VGG-F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22" y="3298785"/>
            <a:ext cx="7359938" cy="22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378299" y="5822355"/>
            <a:ext cx="3865945" cy="2662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70A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94160" y="3766926"/>
            <a:ext cx="355600" cy="10387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70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Pytorch</a:t>
            </a:r>
            <a:r>
              <a:rPr lang="en-US" altLang="zh-TW" dirty="0" smtClean="0"/>
              <a:t>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手刻 </a:t>
            </a:r>
            <a:r>
              <a:rPr lang="en-US" altLang="zh-TW" smtClean="0"/>
              <a:t>ResNet-18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9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手把手實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zh-TW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義隆電子 人工智慧研發部 黃志勝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5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6328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09600" y="1361442"/>
            <a:ext cx="10972800" cy="5950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可以做什麼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這份資料強調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在分類任務上。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5100" y="1873923"/>
            <a:ext cx="9774074" cy="2159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09600" y="4961724"/>
            <a:ext cx="2717673" cy="1784269"/>
            <a:chOff x="1079500" y="2255520"/>
            <a:chExt cx="2717673" cy="1784269"/>
          </a:xfrm>
        </p:grpSpPr>
        <p:sp>
          <p:nvSpPr>
            <p:cNvPr id="8" name="立方體 7"/>
            <p:cNvSpPr/>
            <p:nvPr/>
          </p:nvSpPr>
          <p:spPr>
            <a:xfrm>
              <a:off x="1079500" y="2255520"/>
              <a:ext cx="2184400" cy="939800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333499" y="3670457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 channel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右大括弧 9"/>
            <p:cNvSpPr/>
            <p:nvPr/>
          </p:nvSpPr>
          <p:spPr>
            <a:xfrm rot="5400000">
              <a:off x="1818640" y="2488086"/>
              <a:ext cx="477519" cy="1955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046951" y="3049508"/>
              <a:ext cx="584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212972" y="2412438"/>
              <a:ext cx="584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右大括弧 12"/>
            <p:cNvSpPr/>
            <p:nvPr/>
          </p:nvSpPr>
          <p:spPr>
            <a:xfrm rot="2643611">
              <a:off x="3143354" y="2966939"/>
              <a:ext cx="139237" cy="3335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右大括弧 13"/>
            <p:cNvSpPr/>
            <p:nvPr/>
          </p:nvSpPr>
          <p:spPr>
            <a:xfrm>
              <a:off x="3274219" y="2257333"/>
              <a:ext cx="139237" cy="6795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84351" y="2644535"/>
              <a:ext cx="13580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TW" altLang="en-US" dirty="0"/>
            </a:p>
          </p:txBody>
        </p:sp>
      </p:grpSp>
      <p:cxnSp>
        <p:nvCxnSpPr>
          <p:cNvPr id="16" name="弧形接點 15"/>
          <p:cNvCxnSpPr>
            <a:endCxn id="8" idx="0"/>
          </p:cNvCxnSpPr>
          <p:nvPr/>
        </p:nvCxnSpPr>
        <p:spPr>
          <a:xfrm rot="5400000">
            <a:off x="3359927" y="1872177"/>
            <a:ext cx="1548896" cy="4630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352066" y="4626013"/>
            <a:ext cx="779567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這張圖是貓還是夠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框出圖片內有貓和狗的位置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detection)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從框出的物件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貓和狗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中的描繪出實際物件的輪廓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(Instance Segmentation)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把圖片描繪出物件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貓和狗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的輪廓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(Semantic Segmentation)</a:t>
            </a:r>
          </a:p>
        </p:txBody>
      </p:sp>
      <p:sp>
        <p:nvSpPr>
          <p:cNvPr id="18" name="向右箭號 17"/>
          <p:cNvSpPr/>
          <p:nvPr/>
        </p:nvSpPr>
        <p:spPr>
          <a:xfrm>
            <a:off x="3287484" y="5294049"/>
            <a:ext cx="106458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653280" y="4702082"/>
            <a:ext cx="4683760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6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Classical Deep</a:t>
            </a: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Model</a:t>
            </a:r>
            <a:endParaRPr lang="zh-TW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9997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TW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卷</a:t>
            </a:r>
            <a:r>
              <a:rPr lang="zh-TW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積神經</a:t>
            </a:r>
            <a:r>
              <a:rPr lang="zh-TW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網路</a:t>
            </a:r>
            <a:r>
              <a:rPr lang="en-US" altLang="zh-TW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(CNN</a:t>
            </a:r>
            <a:r>
              <a:rPr lang="en-US" altLang="zh-TW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的核心</a:t>
            </a:r>
            <a:endParaRPr lang="en-US" altLang="zh-TW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Batch Normalization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0506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Classical Deep</a:t>
            </a: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Model</a:t>
            </a:r>
            <a:endParaRPr lang="zh-TW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6" y="1691322"/>
            <a:ext cx="10983707" cy="4999764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TW" altLang="en-US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卷積神經網路</a:t>
            </a:r>
            <a:r>
              <a:rPr lang="en-US" altLang="zh-TW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(CNN)</a:t>
            </a:r>
            <a:r>
              <a:rPr lang="zh-TW" altLang="en-US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的核心</a:t>
            </a:r>
            <a:endParaRPr lang="en-US" altLang="zh-TW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怎麼挑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設計更好的卷積結構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大部分是這個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Batch Normalization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ayer Normalization, Instance Normalization, Group Normalization.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Activation function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家族系列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TW" altLang="en-US" dirty="0"/>
          </a:p>
        </p:txBody>
      </p:sp>
      <p:pic>
        <p:nvPicPr>
          <p:cNvPr id="5" name="Picture 2" descr="https://cdn-images-1.medium.com/max/1080/1*52JnBGMb29SuwbtS8DQl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09" y="1988997"/>
            <a:ext cx="5334000" cy="44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282427" y="6443876"/>
            <a:ext cx="260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Reference: </a:t>
            </a:r>
            <a:r>
              <a:rPr lang="zh-TW" altLang="en-US" sz="1200" dirty="0"/>
              <a:t>https://reurl.cc/RbM2r</a:t>
            </a:r>
          </a:p>
        </p:txBody>
      </p:sp>
      <p:sp>
        <p:nvSpPr>
          <p:cNvPr id="8" name="矩形 7"/>
          <p:cNvSpPr/>
          <p:nvPr/>
        </p:nvSpPr>
        <p:spPr>
          <a:xfrm>
            <a:off x="1423159" y="1381783"/>
            <a:ext cx="4681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Feature maps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76215" y="1988998"/>
            <a:ext cx="31768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Conv 1 :</a:t>
            </a:r>
          </a:p>
          <a:p>
            <a:r>
              <a:rPr lang="zh-TW" altLang="en-US" dirty="0"/>
              <a:t>參數量 </a:t>
            </a:r>
            <a:endParaRPr lang="en-US" altLang="zh-TW" dirty="0"/>
          </a:p>
          <a:p>
            <a:r>
              <a:rPr lang="en-US" altLang="zh-TW" dirty="0"/>
              <a:t>Kernel map1=(3*3)*</a:t>
            </a:r>
            <a:r>
              <a:rPr lang="en-US" altLang="zh-TW" dirty="0"/>
              <a:t>3=27</a:t>
            </a:r>
            <a:endParaRPr lang="en-US" altLang="zh-TW" dirty="0"/>
          </a:p>
          <a:p>
            <a:r>
              <a:rPr lang="en-US" altLang="zh-TW" dirty="0"/>
              <a:t>Kernel map2=(3*3)*</a:t>
            </a:r>
            <a:r>
              <a:rPr lang="en-US" altLang="zh-TW" dirty="0"/>
              <a:t>3=27</a:t>
            </a:r>
            <a:endParaRPr lang="zh-TW" altLang="en-US" dirty="0"/>
          </a:p>
          <a:p>
            <a:r>
              <a:rPr lang="en-US" altLang="zh-TW" dirty="0"/>
              <a:t>27+27=54</a:t>
            </a:r>
          </a:p>
          <a:p>
            <a:endParaRPr lang="en-US" altLang="zh-TW" dirty="0"/>
          </a:p>
          <a:p>
            <a:r>
              <a:rPr lang="en-US" altLang="zh-TW" dirty="0"/>
              <a:t>Conv </a:t>
            </a:r>
            <a:r>
              <a:rPr lang="en-US" altLang="zh-TW" dirty="0"/>
              <a:t>2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參數量 </a:t>
            </a:r>
            <a:endParaRPr lang="en-US" altLang="zh-TW" dirty="0"/>
          </a:p>
          <a:p>
            <a:r>
              <a:rPr lang="en-US" altLang="zh-TW" dirty="0"/>
              <a:t>Kernel map1=(3*3</a:t>
            </a:r>
            <a:r>
              <a:rPr lang="en-US" altLang="zh-TW" dirty="0"/>
              <a:t>)*2=18</a:t>
            </a:r>
            <a:endParaRPr lang="en-US" altLang="zh-TW" dirty="0"/>
          </a:p>
          <a:p>
            <a:r>
              <a:rPr lang="en-US" altLang="zh-TW" dirty="0"/>
              <a:t>Kernel </a:t>
            </a:r>
            <a:r>
              <a:rPr lang="en-US" altLang="zh-TW" dirty="0"/>
              <a:t>map2=(</a:t>
            </a:r>
            <a:r>
              <a:rPr lang="en-US" altLang="zh-TW" dirty="0"/>
              <a:t>3*3)*</a:t>
            </a:r>
            <a:r>
              <a:rPr lang="en-US" altLang="zh-TW" dirty="0"/>
              <a:t>2=18</a:t>
            </a:r>
            <a:endParaRPr lang="zh-TW" altLang="en-US" dirty="0"/>
          </a:p>
          <a:p>
            <a:r>
              <a:rPr lang="en-US" altLang="zh-TW" dirty="0"/>
              <a:t>Kernel </a:t>
            </a:r>
            <a:r>
              <a:rPr lang="en-US" altLang="zh-TW" dirty="0"/>
              <a:t>map3=(</a:t>
            </a:r>
            <a:r>
              <a:rPr lang="en-US" altLang="zh-TW" dirty="0"/>
              <a:t>3*3</a:t>
            </a:r>
            <a:r>
              <a:rPr lang="en-US" altLang="zh-TW" dirty="0"/>
              <a:t>)*2=18</a:t>
            </a:r>
            <a:endParaRPr lang="zh-TW" altLang="en-US" dirty="0"/>
          </a:p>
          <a:p>
            <a:r>
              <a:rPr lang="en-US" altLang="zh-TW" dirty="0"/>
              <a:t>18+18+18=54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828803"/>
            <a:ext cx="10515600" cy="21067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Example:  </a:t>
            </a:r>
          </a:p>
          <a:p>
            <a:r>
              <a:rPr lang="en-US" altLang="zh-TW" dirty="0" smtClean="0"/>
              <a:t>In channel = 1, </a:t>
            </a:r>
          </a:p>
          <a:p>
            <a:r>
              <a:rPr lang="en-US" altLang="zh-TW" dirty="0" smtClean="0"/>
              <a:t>Output channel = 2</a:t>
            </a:r>
          </a:p>
          <a:p>
            <a:r>
              <a:rPr lang="en-US" altLang="zh-TW" dirty="0" smtClean="0"/>
              <a:t>Kernel size = 3</a:t>
            </a:r>
          </a:p>
          <a:p>
            <a:r>
              <a:rPr lang="en-US" altLang="zh-TW" dirty="0" smtClean="0"/>
              <a:t>bias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9439" y="4707940"/>
            <a:ext cx="1102659" cy="10040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73087" y="3654589"/>
            <a:ext cx="1102659" cy="10040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73087" y="5433758"/>
            <a:ext cx="1102659" cy="1004047"/>
          </a:xfrm>
          <a:prstGeom prst="rect">
            <a:avLst/>
          </a:prstGeom>
          <a:solidFill>
            <a:srgbClr val="F70A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71601"/>
              </p:ext>
            </p:extLst>
          </p:nvPr>
        </p:nvGraphicFramePr>
        <p:xfrm>
          <a:off x="6026647" y="3610660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305584" y="4061609"/>
            <a:ext cx="202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feature map</a:t>
            </a:r>
          </a:p>
          <a:p>
            <a:pPr algn="ctr"/>
            <a:r>
              <a:rPr lang="en-US" altLang="zh-TW" dirty="0" err="1" smtClean="0"/>
              <a:t>Ch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799370" y="2919164"/>
            <a:ext cx="225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Output feature map</a:t>
            </a:r>
          </a:p>
          <a:p>
            <a:pPr algn="ctr"/>
            <a:r>
              <a:rPr lang="en-US" altLang="zh-TW" dirty="0" err="1" smtClean="0"/>
              <a:t>Ch</a:t>
            </a:r>
            <a:r>
              <a:rPr lang="en-US" altLang="zh-TW" dirty="0" smtClean="0"/>
              <a:t>=2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70322"/>
              </p:ext>
            </p:extLst>
          </p:nvPr>
        </p:nvGraphicFramePr>
        <p:xfrm>
          <a:off x="6026647" y="5387142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116720" y="3169627"/>
            <a:ext cx="929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Kernels 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9" idx="1"/>
          </p:cNvCxnSpPr>
          <p:nvPr/>
        </p:nvCxnSpPr>
        <p:spPr>
          <a:xfrm flipV="1">
            <a:off x="4842098" y="4159300"/>
            <a:ext cx="1184549" cy="10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3"/>
            <a:endCxn id="12" idx="1"/>
          </p:cNvCxnSpPr>
          <p:nvPr/>
        </p:nvCxnSpPr>
        <p:spPr>
          <a:xfrm>
            <a:off x="4842098" y="5209964"/>
            <a:ext cx="1184549" cy="725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8" idx="1"/>
          </p:cNvCxnSpPr>
          <p:nvPr/>
        </p:nvCxnSpPr>
        <p:spPr>
          <a:xfrm>
            <a:off x="7106647" y="5935782"/>
            <a:ext cx="12664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3"/>
            <a:endCxn id="7" idx="1"/>
          </p:cNvCxnSpPr>
          <p:nvPr/>
        </p:nvCxnSpPr>
        <p:spPr>
          <a:xfrm flipV="1">
            <a:off x="7106647" y="4156613"/>
            <a:ext cx="1266440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5321581" y="4589414"/>
            <a:ext cx="180000" cy="180000"/>
            <a:chOff x="1947044" y="4658636"/>
            <a:chExt cx="180000" cy="180000"/>
          </a:xfrm>
        </p:grpSpPr>
        <p:sp>
          <p:nvSpPr>
            <p:cNvPr id="27" name="橢圓 26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>
              <a:stCxn id="27" idx="7"/>
              <a:endCxn id="27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7" idx="5"/>
              <a:endCxn id="27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5351737" y="5482873"/>
            <a:ext cx="180000" cy="180000"/>
            <a:chOff x="1947044" y="4658636"/>
            <a:chExt cx="180000" cy="180000"/>
          </a:xfrm>
        </p:grpSpPr>
        <p:sp>
          <p:nvSpPr>
            <p:cNvPr id="35" name="橢圓 34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/>
            <p:cNvCxnSpPr>
              <a:stCxn id="35" idx="7"/>
              <a:endCxn id="35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35" idx="5"/>
              <a:endCxn id="35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群組 45"/>
          <p:cNvGrpSpPr/>
          <p:nvPr/>
        </p:nvGrpSpPr>
        <p:grpSpPr>
          <a:xfrm>
            <a:off x="7608551" y="4072988"/>
            <a:ext cx="180000" cy="180000"/>
            <a:chOff x="1947044" y="4658636"/>
            <a:chExt cx="180000" cy="180000"/>
          </a:xfrm>
        </p:grpSpPr>
        <p:sp>
          <p:nvSpPr>
            <p:cNvPr id="47" name="橢圓 46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接點 47"/>
            <p:cNvCxnSpPr>
              <a:stCxn id="47" idx="0"/>
              <a:endCxn id="47" idx="4"/>
            </p:cNvCxnSpPr>
            <p:nvPr/>
          </p:nvCxnSpPr>
          <p:spPr>
            <a:xfrm>
              <a:off x="2037044" y="4658636"/>
              <a:ext cx="0" cy="18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47" idx="6"/>
              <a:endCxn id="47" idx="2"/>
            </p:cNvCxnSpPr>
            <p:nvPr/>
          </p:nvCxnSpPr>
          <p:spPr>
            <a:xfrm flipH="1">
              <a:off x="1947044" y="4748636"/>
              <a:ext cx="18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7619370" y="5845781"/>
            <a:ext cx="180000" cy="180000"/>
            <a:chOff x="1947044" y="4658636"/>
            <a:chExt cx="180000" cy="180000"/>
          </a:xfrm>
        </p:grpSpPr>
        <p:sp>
          <p:nvSpPr>
            <p:cNvPr id="55" name="橢圓 54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>
              <a:stCxn id="55" idx="0"/>
              <a:endCxn id="55" idx="4"/>
            </p:cNvCxnSpPr>
            <p:nvPr/>
          </p:nvCxnSpPr>
          <p:spPr>
            <a:xfrm>
              <a:off x="2037044" y="4658636"/>
              <a:ext cx="0" cy="18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55" idx="6"/>
              <a:endCxn id="55" idx="2"/>
            </p:cNvCxnSpPr>
            <p:nvPr/>
          </p:nvCxnSpPr>
          <p:spPr>
            <a:xfrm flipH="1">
              <a:off x="1947044" y="4748636"/>
              <a:ext cx="18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7381493" y="4520885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bias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58" idx="0"/>
            <a:endCxn id="47" idx="4"/>
          </p:cNvCxnSpPr>
          <p:nvPr/>
        </p:nvCxnSpPr>
        <p:spPr>
          <a:xfrm flipH="1" flipV="1">
            <a:off x="7698551" y="4252988"/>
            <a:ext cx="2827" cy="26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7389485" y="6205089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bias</a:t>
            </a:r>
            <a:endParaRPr lang="zh-TW" altLang="en-US" dirty="0"/>
          </a:p>
        </p:txBody>
      </p:sp>
      <p:cxnSp>
        <p:nvCxnSpPr>
          <p:cNvPr id="66" name="直線單箭頭接點 65"/>
          <p:cNvCxnSpPr>
            <a:stCxn id="63" idx="0"/>
            <a:endCxn id="55" idx="4"/>
          </p:cNvCxnSpPr>
          <p:nvPr/>
        </p:nvCxnSpPr>
        <p:spPr>
          <a:xfrm flipV="1">
            <a:off x="7709370" y="6025781"/>
            <a:ext cx="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8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828803"/>
            <a:ext cx="3328451" cy="21067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Example:  </a:t>
            </a:r>
          </a:p>
          <a:p>
            <a:r>
              <a:rPr lang="en-US" altLang="zh-TW" dirty="0" smtClean="0"/>
              <a:t>In channel = 2, </a:t>
            </a:r>
          </a:p>
          <a:p>
            <a:r>
              <a:rPr lang="en-US" altLang="zh-TW" dirty="0" smtClean="0"/>
              <a:t>Output channel = 3</a:t>
            </a:r>
          </a:p>
          <a:p>
            <a:r>
              <a:rPr lang="en-US" altLang="zh-TW" dirty="0" smtClean="0"/>
              <a:t>Kernel size = 3</a:t>
            </a:r>
          </a:p>
          <a:p>
            <a:r>
              <a:rPr lang="en-US" altLang="zh-TW" dirty="0" smtClean="0"/>
              <a:t>bias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0919" y="3480098"/>
            <a:ext cx="1102659" cy="10040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13828" y="1917111"/>
            <a:ext cx="1102659" cy="10040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31419" y="3952586"/>
            <a:ext cx="1102659" cy="100404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17064" y="2833767"/>
            <a:ext cx="202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feature map</a:t>
            </a:r>
          </a:p>
          <a:p>
            <a:pPr algn="ctr"/>
            <a:r>
              <a:rPr lang="en-US" altLang="zh-TW" dirty="0" err="1" smtClean="0"/>
              <a:t>Ch</a:t>
            </a:r>
            <a:r>
              <a:rPr lang="en-US" altLang="zh-TW" dirty="0" smtClean="0"/>
              <a:t>=2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05400" y="834720"/>
            <a:ext cx="225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Output feature map</a:t>
            </a:r>
          </a:p>
          <a:p>
            <a:pPr algn="ctr"/>
            <a:r>
              <a:rPr lang="en-US" altLang="zh-TW" dirty="0" err="1" smtClean="0"/>
              <a:t>Ch</a:t>
            </a:r>
            <a:r>
              <a:rPr lang="en-US" altLang="zh-TW" dirty="0" smtClean="0"/>
              <a:t>=3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38794" y="1325105"/>
            <a:ext cx="929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Kernels 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4" idx="3"/>
            <a:endCxn id="6" idx="1"/>
          </p:cNvCxnSpPr>
          <p:nvPr/>
        </p:nvCxnSpPr>
        <p:spPr>
          <a:xfrm flipV="1">
            <a:off x="5253578" y="2060404"/>
            <a:ext cx="1475143" cy="192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3"/>
            <a:endCxn id="71" idx="1"/>
          </p:cNvCxnSpPr>
          <p:nvPr/>
        </p:nvCxnSpPr>
        <p:spPr>
          <a:xfrm>
            <a:off x="5253578" y="3982122"/>
            <a:ext cx="1466231" cy="53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7" idx="6"/>
            <a:endCxn id="7" idx="1"/>
          </p:cNvCxnSpPr>
          <p:nvPr/>
        </p:nvCxnSpPr>
        <p:spPr>
          <a:xfrm>
            <a:off x="9160771" y="2419135"/>
            <a:ext cx="853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6171566" y="2527354"/>
            <a:ext cx="180000" cy="180000"/>
            <a:chOff x="1947044" y="4658636"/>
            <a:chExt cx="180000" cy="180000"/>
          </a:xfrm>
        </p:grpSpPr>
        <p:sp>
          <p:nvSpPr>
            <p:cNvPr id="27" name="橢圓 26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>
              <a:stCxn id="27" idx="7"/>
              <a:endCxn id="27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7" idx="5"/>
              <a:endCxn id="27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6171566" y="3448091"/>
            <a:ext cx="180000" cy="180000"/>
            <a:chOff x="1947044" y="4658636"/>
            <a:chExt cx="180000" cy="180000"/>
          </a:xfrm>
        </p:grpSpPr>
        <p:sp>
          <p:nvSpPr>
            <p:cNvPr id="35" name="橢圓 34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/>
            <p:cNvCxnSpPr>
              <a:stCxn id="35" idx="7"/>
              <a:endCxn id="35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35" idx="5"/>
              <a:endCxn id="35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群組 45"/>
          <p:cNvGrpSpPr/>
          <p:nvPr/>
        </p:nvGrpSpPr>
        <p:grpSpPr>
          <a:xfrm>
            <a:off x="8980771" y="2329135"/>
            <a:ext cx="180000" cy="180000"/>
            <a:chOff x="1947044" y="4658636"/>
            <a:chExt cx="180000" cy="180000"/>
          </a:xfrm>
        </p:grpSpPr>
        <p:sp>
          <p:nvSpPr>
            <p:cNvPr id="47" name="橢圓 46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接點 47"/>
            <p:cNvCxnSpPr>
              <a:stCxn id="47" idx="0"/>
              <a:endCxn id="47" idx="4"/>
            </p:cNvCxnSpPr>
            <p:nvPr/>
          </p:nvCxnSpPr>
          <p:spPr>
            <a:xfrm>
              <a:off x="2037044" y="4658636"/>
              <a:ext cx="0" cy="18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47" idx="6"/>
              <a:endCxn id="47" idx="2"/>
            </p:cNvCxnSpPr>
            <p:nvPr/>
          </p:nvCxnSpPr>
          <p:spPr>
            <a:xfrm flipH="1">
              <a:off x="1947044" y="4748636"/>
              <a:ext cx="18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8990119" y="4367696"/>
            <a:ext cx="180000" cy="180000"/>
            <a:chOff x="1947044" y="4658636"/>
            <a:chExt cx="180000" cy="180000"/>
          </a:xfrm>
        </p:grpSpPr>
        <p:sp>
          <p:nvSpPr>
            <p:cNvPr id="55" name="橢圓 54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>
              <a:stCxn id="55" idx="0"/>
              <a:endCxn id="55" idx="4"/>
            </p:cNvCxnSpPr>
            <p:nvPr/>
          </p:nvCxnSpPr>
          <p:spPr>
            <a:xfrm>
              <a:off x="2037044" y="4658636"/>
              <a:ext cx="0" cy="18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55" idx="6"/>
              <a:endCxn id="55" idx="2"/>
            </p:cNvCxnSpPr>
            <p:nvPr/>
          </p:nvCxnSpPr>
          <p:spPr>
            <a:xfrm flipH="1">
              <a:off x="1947044" y="4748636"/>
              <a:ext cx="18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8750887" y="2820611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bias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58" idx="0"/>
            <a:endCxn id="47" idx="4"/>
          </p:cNvCxnSpPr>
          <p:nvPr/>
        </p:nvCxnSpPr>
        <p:spPr>
          <a:xfrm flipH="1" flipV="1">
            <a:off x="9070771" y="2509135"/>
            <a:ext cx="1" cy="31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761290" y="4930273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bias</a:t>
            </a:r>
            <a:endParaRPr lang="zh-TW" altLang="en-US" dirty="0"/>
          </a:p>
        </p:txBody>
      </p:sp>
      <p:cxnSp>
        <p:nvCxnSpPr>
          <p:cNvPr id="66" name="直線單箭頭接點 65"/>
          <p:cNvCxnSpPr>
            <a:stCxn id="63" idx="0"/>
            <a:endCxn id="55" idx="4"/>
          </p:cNvCxnSpPr>
          <p:nvPr/>
        </p:nvCxnSpPr>
        <p:spPr>
          <a:xfrm flipH="1" flipV="1">
            <a:off x="9080119" y="4547696"/>
            <a:ext cx="1056" cy="382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50919" y="4626111"/>
            <a:ext cx="1102659" cy="100404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21" y="1694437"/>
            <a:ext cx="720000" cy="731933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719" y="2521371"/>
            <a:ext cx="720000" cy="731933"/>
          </a:xfrm>
          <a:prstGeom prst="rect">
            <a:avLst/>
          </a:prstGeom>
        </p:spPr>
      </p:pic>
      <p:cxnSp>
        <p:nvCxnSpPr>
          <p:cNvPr id="41" name="直線單箭頭接點 40"/>
          <p:cNvCxnSpPr>
            <a:stCxn id="38" idx="3"/>
            <a:endCxn id="40" idx="1"/>
          </p:cNvCxnSpPr>
          <p:nvPr/>
        </p:nvCxnSpPr>
        <p:spPr>
          <a:xfrm flipV="1">
            <a:off x="5253578" y="2887338"/>
            <a:ext cx="1481141" cy="224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944746" y="1699135"/>
            <a:ext cx="720000" cy="720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1-1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962788" y="2527351"/>
            <a:ext cx="720000" cy="720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2-1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stCxn id="38" idx="3"/>
            <a:endCxn id="83" idx="1"/>
          </p:cNvCxnSpPr>
          <p:nvPr/>
        </p:nvCxnSpPr>
        <p:spPr>
          <a:xfrm flipV="1">
            <a:off x="5253578" y="4836167"/>
            <a:ext cx="1466231" cy="29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3"/>
            <a:endCxn id="50" idx="1"/>
          </p:cNvCxnSpPr>
          <p:nvPr/>
        </p:nvCxnSpPr>
        <p:spPr>
          <a:xfrm flipV="1">
            <a:off x="7448721" y="2059135"/>
            <a:ext cx="496025" cy="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40" idx="3"/>
            <a:endCxn id="51" idx="1"/>
          </p:cNvCxnSpPr>
          <p:nvPr/>
        </p:nvCxnSpPr>
        <p:spPr>
          <a:xfrm>
            <a:off x="7454719" y="2887338"/>
            <a:ext cx="508069" cy="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0" idx="3"/>
            <a:endCxn id="47" idx="2"/>
          </p:cNvCxnSpPr>
          <p:nvPr/>
        </p:nvCxnSpPr>
        <p:spPr>
          <a:xfrm>
            <a:off x="8664746" y="2059135"/>
            <a:ext cx="316025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1" idx="3"/>
            <a:endCxn id="47" idx="2"/>
          </p:cNvCxnSpPr>
          <p:nvPr/>
        </p:nvCxnSpPr>
        <p:spPr>
          <a:xfrm flipV="1">
            <a:off x="8682788" y="2419135"/>
            <a:ext cx="297983" cy="46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圖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09" y="3669726"/>
            <a:ext cx="720000" cy="731933"/>
          </a:xfrm>
          <a:prstGeom prst="rect">
            <a:avLst/>
          </a:prstGeom>
        </p:spPr>
      </p:pic>
      <p:grpSp>
        <p:nvGrpSpPr>
          <p:cNvPr id="75" name="群組 74"/>
          <p:cNvGrpSpPr/>
          <p:nvPr/>
        </p:nvGrpSpPr>
        <p:grpSpPr>
          <a:xfrm>
            <a:off x="6189687" y="3950115"/>
            <a:ext cx="180000" cy="180000"/>
            <a:chOff x="1947044" y="4658636"/>
            <a:chExt cx="180000" cy="180000"/>
          </a:xfrm>
        </p:grpSpPr>
        <p:sp>
          <p:nvSpPr>
            <p:cNvPr id="76" name="橢圓 75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>
              <a:stCxn id="76" idx="7"/>
              <a:endCxn id="76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76" idx="5"/>
              <a:endCxn id="76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群組 78"/>
          <p:cNvGrpSpPr/>
          <p:nvPr/>
        </p:nvGrpSpPr>
        <p:grpSpPr>
          <a:xfrm>
            <a:off x="6196060" y="4837203"/>
            <a:ext cx="180000" cy="180000"/>
            <a:chOff x="1947044" y="4658636"/>
            <a:chExt cx="180000" cy="180000"/>
          </a:xfrm>
        </p:grpSpPr>
        <p:sp>
          <p:nvSpPr>
            <p:cNvPr id="80" name="橢圓 79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接點 80"/>
            <p:cNvCxnSpPr>
              <a:stCxn id="80" idx="7"/>
              <a:endCxn id="80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>
              <a:stCxn id="80" idx="5"/>
              <a:endCxn id="80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3" name="圖片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09" y="4470200"/>
            <a:ext cx="720000" cy="731933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7954094" y="368553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1-2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7954094" y="4457696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2-2</a:t>
            </a:r>
            <a:endParaRPr lang="zh-TW" altLang="en-US" dirty="0"/>
          </a:p>
        </p:txBody>
      </p:sp>
      <p:cxnSp>
        <p:nvCxnSpPr>
          <p:cNvPr id="88" name="直線單箭頭接點 87"/>
          <p:cNvCxnSpPr>
            <a:stCxn id="71" idx="3"/>
            <a:endCxn id="86" idx="1"/>
          </p:cNvCxnSpPr>
          <p:nvPr/>
        </p:nvCxnSpPr>
        <p:spPr>
          <a:xfrm>
            <a:off x="7439809" y="4035693"/>
            <a:ext cx="514285" cy="9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83" idx="3"/>
            <a:endCxn id="87" idx="1"/>
          </p:cNvCxnSpPr>
          <p:nvPr/>
        </p:nvCxnSpPr>
        <p:spPr>
          <a:xfrm flipV="1">
            <a:off x="7439809" y="4817696"/>
            <a:ext cx="514285" cy="18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7" idx="3"/>
            <a:endCxn id="55" idx="2"/>
          </p:cNvCxnSpPr>
          <p:nvPr/>
        </p:nvCxnSpPr>
        <p:spPr>
          <a:xfrm flipV="1">
            <a:off x="8674094" y="4457696"/>
            <a:ext cx="316025" cy="3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6" idx="3"/>
            <a:endCxn id="55" idx="2"/>
          </p:cNvCxnSpPr>
          <p:nvPr/>
        </p:nvCxnSpPr>
        <p:spPr>
          <a:xfrm>
            <a:off x="8674094" y="4045530"/>
            <a:ext cx="316025" cy="41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55" idx="6"/>
            <a:endCxn id="8" idx="1"/>
          </p:cNvCxnSpPr>
          <p:nvPr/>
        </p:nvCxnSpPr>
        <p:spPr>
          <a:xfrm flipV="1">
            <a:off x="9170119" y="4454610"/>
            <a:ext cx="861300" cy="3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0031419" y="5632190"/>
            <a:ext cx="1102659" cy="10040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12" name="群組 111"/>
          <p:cNvGrpSpPr/>
          <p:nvPr/>
        </p:nvGrpSpPr>
        <p:grpSpPr>
          <a:xfrm>
            <a:off x="8990119" y="6047300"/>
            <a:ext cx="180000" cy="180000"/>
            <a:chOff x="1947044" y="4658636"/>
            <a:chExt cx="180000" cy="180000"/>
          </a:xfrm>
        </p:grpSpPr>
        <p:sp>
          <p:nvSpPr>
            <p:cNvPr id="113" name="橢圓 112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4" name="直線接點 113"/>
            <p:cNvCxnSpPr>
              <a:stCxn id="113" idx="0"/>
              <a:endCxn id="113" idx="4"/>
            </p:cNvCxnSpPr>
            <p:nvPr/>
          </p:nvCxnSpPr>
          <p:spPr>
            <a:xfrm>
              <a:off x="2037044" y="4658636"/>
              <a:ext cx="0" cy="18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>
              <a:stCxn id="113" idx="6"/>
              <a:endCxn id="113" idx="2"/>
            </p:cNvCxnSpPr>
            <p:nvPr/>
          </p:nvCxnSpPr>
          <p:spPr>
            <a:xfrm flipH="1">
              <a:off x="1947044" y="4748636"/>
              <a:ext cx="18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文字方塊 115"/>
          <p:cNvSpPr txBox="1"/>
          <p:nvPr/>
        </p:nvSpPr>
        <p:spPr>
          <a:xfrm>
            <a:off x="8761290" y="6609877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bias</a:t>
            </a:r>
            <a:endParaRPr lang="zh-TW" altLang="en-US" dirty="0"/>
          </a:p>
        </p:txBody>
      </p:sp>
      <p:cxnSp>
        <p:nvCxnSpPr>
          <p:cNvPr id="117" name="直線單箭頭接點 116"/>
          <p:cNvCxnSpPr>
            <a:stCxn id="116" idx="0"/>
            <a:endCxn id="113" idx="4"/>
          </p:cNvCxnSpPr>
          <p:nvPr/>
        </p:nvCxnSpPr>
        <p:spPr>
          <a:xfrm flipH="1" flipV="1">
            <a:off x="9080119" y="6227300"/>
            <a:ext cx="1056" cy="3825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圖片 11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19809" y="5349330"/>
            <a:ext cx="720000" cy="731933"/>
          </a:xfrm>
          <a:prstGeom prst="rect">
            <a:avLst/>
          </a:prstGeom>
        </p:spPr>
      </p:pic>
      <p:grpSp>
        <p:nvGrpSpPr>
          <p:cNvPr id="119" name="群組 118"/>
          <p:cNvGrpSpPr/>
          <p:nvPr/>
        </p:nvGrpSpPr>
        <p:grpSpPr>
          <a:xfrm>
            <a:off x="6196060" y="5142600"/>
            <a:ext cx="180000" cy="180000"/>
            <a:chOff x="1947044" y="4658636"/>
            <a:chExt cx="180000" cy="180000"/>
          </a:xfrm>
        </p:grpSpPr>
        <p:sp>
          <p:nvSpPr>
            <p:cNvPr id="120" name="橢圓 119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>
              <a:stCxn id="120" idx="7"/>
              <a:endCxn id="120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120" idx="5"/>
              <a:endCxn id="120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群組 122"/>
          <p:cNvGrpSpPr/>
          <p:nvPr/>
        </p:nvGrpSpPr>
        <p:grpSpPr>
          <a:xfrm>
            <a:off x="6219925" y="6029211"/>
            <a:ext cx="180000" cy="180000"/>
            <a:chOff x="1947044" y="4658636"/>
            <a:chExt cx="180000" cy="180000"/>
          </a:xfrm>
        </p:grpSpPr>
        <p:sp>
          <p:nvSpPr>
            <p:cNvPr id="124" name="橢圓 123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接點 124"/>
            <p:cNvCxnSpPr>
              <a:stCxn id="124" idx="7"/>
              <a:endCxn id="124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stCxn id="124" idx="5"/>
              <a:endCxn id="124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7" name="圖片 12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19809" y="6149804"/>
            <a:ext cx="720000" cy="731933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>
            <a:off x="7954094" y="5365134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1-3</a:t>
            </a:r>
            <a:endParaRPr lang="zh-TW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7954094" y="6137300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2-3</a:t>
            </a:r>
            <a:endParaRPr lang="zh-TW" altLang="en-US" dirty="0"/>
          </a:p>
        </p:txBody>
      </p:sp>
      <p:cxnSp>
        <p:nvCxnSpPr>
          <p:cNvPr id="130" name="直線單箭頭接點 129"/>
          <p:cNvCxnSpPr>
            <a:stCxn id="118" idx="3"/>
            <a:endCxn id="128" idx="1"/>
          </p:cNvCxnSpPr>
          <p:nvPr/>
        </p:nvCxnSpPr>
        <p:spPr>
          <a:xfrm>
            <a:off x="7439809" y="5715297"/>
            <a:ext cx="514285" cy="98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7" idx="3"/>
            <a:endCxn id="129" idx="1"/>
          </p:cNvCxnSpPr>
          <p:nvPr/>
        </p:nvCxnSpPr>
        <p:spPr>
          <a:xfrm flipV="1">
            <a:off x="7439809" y="6497300"/>
            <a:ext cx="514285" cy="184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9" idx="3"/>
            <a:endCxn id="113" idx="2"/>
          </p:cNvCxnSpPr>
          <p:nvPr/>
        </p:nvCxnSpPr>
        <p:spPr>
          <a:xfrm flipV="1">
            <a:off x="8674094" y="6137300"/>
            <a:ext cx="316025" cy="360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28" idx="3"/>
            <a:endCxn id="113" idx="2"/>
          </p:cNvCxnSpPr>
          <p:nvPr/>
        </p:nvCxnSpPr>
        <p:spPr>
          <a:xfrm>
            <a:off x="8674094" y="5725134"/>
            <a:ext cx="316025" cy="412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13" idx="6"/>
            <a:endCxn id="111" idx="1"/>
          </p:cNvCxnSpPr>
          <p:nvPr/>
        </p:nvCxnSpPr>
        <p:spPr>
          <a:xfrm flipV="1">
            <a:off x="9170119" y="6134214"/>
            <a:ext cx="861300" cy="30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4" idx="3"/>
            <a:endCxn id="118" idx="1"/>
          </p:cNvCxnSpPr>
          <p:nvPr/>
        </p:nvCxnSpPr>
        <p:spPr>
          <a:xfrm>
            <a:off x="5253578" y="3982122"/>
            <a:ext cx="1466231" cy="17331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38" idx="3"/>
            <a:endCxn id="127" idx="1"/>
          </p:cNvCxnSpPr>
          <p:nvPr/>
        </p:nvCxnSpPr>
        <p:spPr>
          <a:xfrm>
            <a:off x="5253578" y="5128135"/>
            <a:ext cx="1466231" cy="1387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>
            <a:stCxn id="4" idx="3"/>
            <a:endCxn id="7" idx="1"/>
          </p:cNvCxnSpPr>
          <p:nvPr/>
        </p:nvCxnSpPr>
        <p:spPr>
          <a:xfrm>
            <a:off x="5915829" y="3075601"/>
            <a:ext cx="638641" cy="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Example 1: Conv.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92247"/>
              </p:ext>
            </p:extLst>
          </p:nvPr>
        </p:nvGraphicFramePr>
        <p:xfrm>
          <a:off x="4295829" y="2319601"/>
          <a:ext cx="1620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31400" y="1952775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feature map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45127" y="1828803"/>
            <a:ext cx="3113713" cy="21067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Example:  </a:t>
            </a:r>
          </a:p>
          <a:p>
            <a:r>
              <a:rPr lang="en-US" altLang="zh-TW" dirty="0" smtClean="0"/>
              <a:t>In channel = 1, </a:t>
            </a:r>
          </a:p>
          <a:p>
            <a:r>
              <a:rPr lang="en-US" altLang="zh-TW" dirty="0" smtClean="0"/>
              <a:t>Output channel = 1</a:t>
            </a:r>
          </a:p>
          <a:p>
            <a:r>
              <a:rPr lang="en-US" altLang="zh-TW" dirty="0" smtClean="0"/>
              <a:t>Kernel size = 2</a:t>
            </a:r>
          </a:p>
          <a:p>
            <a:r>
              <a:rPr lang="en-US" altLang="zh-TW" dirty="0" smtClean="0"/>
              <a:t>Bias=5</a:t>
            </a:r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05902"/>
              </p:ext>
            </p:extLst>
          </p:nvPr>
        </p:nvGraphicFramePr>
        <p:xfrm>
          <a:off x="6554470" y="2711281"/>
          <a:ext cx="72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6085160" y="2987041"/>
            <a:ext cx="180000" cy="180000"/>
            <a:chOff x="1947044" y="4658636"/>
            <a:chExt cx="180000" cy="180000"/>
          </a:xfrm>
        </p:grpSpPr>
        <p:sp>
          <p:nvSpPr>
            <p:cNvPr id="9" name="橢圓 8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/>
            <p:cNvCxnSpPr>
              <a:stCxn id="9" idx="7"/>
              <a:endCxn id="9" idx="3"/>
            </p:cNvCxnSpPr>
            <p:nvPr/>
          </p:nvCxnSpPr>
          <p:spPr>
            <a:xfrm flipH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9" idx="5"/>
              <a:endCxn id="9" idx="1"/>
            </p:cNvCxnSpPr>
            <p:nvPr/>
          </p:nvCxnSpPr>
          <p:spPr>
            <a:xfrm flipH="1" flipV="1">
              <a:off x="1973404" y="4684996"/>
              <a:ext cx="127280" cy="1272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49513"/>
              </p:ext>
            </p:extLst>
          </p:nvPr>
        </p:nvGraphicFramePr>
        <p:xfrm>
          <a:off x="8095660" y="2711281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線單箭頭接點 16"/>
          <p:cNvCxnSpPr>
            <a:stCxn id="7" idx="3"/>
            <a:endCxn id="15" idx="1"/>
          </p:cNvCxnSpPr>
          <p:nvPr/>
        </p:nvCxnSpPr>
        <p:spPr>
          <a:xfrm flipV="1">
            <a:off x="7274470" y="3071281"/>
            <a:ext cx="821190" cy="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7592238" y="2987041"/>
            <a:ext cx="180000" cy="180000"/>
            <a:chOff x="1947044" y="4658636"/>
            <a:chExt cx="180000" cy="180000"/>
          </a:xfrm>
        </p:grpSpPr>
        <p:sp>
          <p:nvSpPr>
            <p:cNvPr id="19" name="橢圓 18"/>
            <p:cNvSpPr/>
            <p:nvPr/>
          </p:nvSpPr>
          <p:spPr>
            <a:xfrm>
              <a:off x="1947044" y="465863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>
              <a:stCxn id="19" idx="0"/>
              <a:endCxn id="19" idx="4"/>
            </p:cNvCxnSpPr>
            <p:nvPr/>
          </p:nvCxnSpPr>
          <p:spPr>
            <a:xfrm>
              <a:off x="2037044" y="4658636"/>
              <a:ext cx="0" cy="18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9" idx="6"/>
              <a:endCxn id="19" idx="2"/>
            </p:cNvCxnSpPr>
            <p:nvPr/>
          </p:nvCxnSpPr>
          <p:spPr>
            <a:xfrm flipH="1">
              <a:off x="1947044" y="4748636"/>
              <a:ext cx="18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7365180" y="3434938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22" idx="0"/>
            <a:endCxn id="19" idx="4"/>
          </p:cNvCxnSpPr>
          <p:nvPr/>
        </p:nvCxnSpPr>
        <p:spPr>
          <a:xfrm flipH="1" flipV="1">
            <a:off x="7682238" y="3167041"/>
            <a:ext cx="2827" cy="26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3958840" y="3974397"/>
                <a:ext cx="550907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×1+4×3+8×5+10×7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5=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×5+1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×7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+5=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161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×5+1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×7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225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×5+1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×7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257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40" y="3974397"/>
                <a:ext cx="5509072" cy="1200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4286183" y="2311984"/>
            <a:ext cx="1091511" cy="100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841584" y="2295225"/>
            <a:ext cx="1091511" cy="998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444837" y="2716437"/>
            <a:ext cx="360000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090005" y="2716437"/>
            <a:ext cx="36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312543" y="2841894"/>
            <a:ext cx="1091511" cy="9985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4862755" y="2865766"/>
            <a:ext cx="1091511" cy="998520"/>
          </a:xfrm>
          <a:prstGeom prst="rect">
            <a:avLst/>
          </a:prstGeom>
          <a:noFill/>
          <a:ln w="381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8447457" y="3070617"/>
            <a:ext cx="360000" cy="360000"/>
          </a:xfrm>
          <a:prstGeom prst="rect">
            <a:avLst/>
          </a:prstGeom>
          <a:noFill/>
          <a:ln w="381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090005" y="3076321"/>
            <a:ext cx="360000" cy="36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383780" y="2270551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Output feature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57848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Elan_offical_1">
  <a:themeElements>
    <a:clrScheme name="ELAN">
      <a:dk1>
        <a:srgbClr val="174567"/>
      </a:dk1>
      <a:lt1>
        <a:sysClr val="window" lastClr="FFFFFF"/>
      </a:lt1>
      <a:dk2>
        <a:srgbClr val="226597"/>
      </a:dk2>
      <a:lt2>
        <a:srgbClr val="5AA8BA"/>
      </a:lt2>
      <a:accent1>
        <a:srgbClr val="226597"/>
      </a:accent1>
      <a:accent2>
        <a:srgbClr val="BCDDEA"/>
      </a:accent2>
      <a:accent3>
        <a:srgbClr val="87C0CD"/>
      </a:accent3>
      <a:accent4>
        <a:srgbClr val="D4EFF2"/>
      </a:accent4>
      <a:accent5>
        <a:srgbClr val="FFCD3F"/>
      </a:accent5>
      <a:accent6>
        <a:srgbClr val="FF7058"/>
      </a:accent6>
      <a:hlink>
        <a:srgbClr val="5AA8BA"/>
      </a:hlink>
      <a:folHlink>
        <a:srgbClr val="174567"/>
      </a:folHlink>
    </a:clrScheme>
    <a:fontScheme name="ELAN">
      <a:majorFont>
        <a:latin typeface="Malgun Gothic"/>
        <a:ea typeface="微軟正黑體"/>
        <a:cs typeface=""/>
      </a:majorFont>
      <a:minorFont>
        <a:latin typeface="Malgun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offical_1" id="{332A494B-E58A-4F9C-B363-6181245B2500}" vid="{9B141AF5-CA3F-475F-A25B-70D355CE2EC0}"/>
    </a:ext>
  </a:extLst>
</a:theme>
</file>

<file path=ppt/theme/theme3.xml><?xml version="1.0" encoding="utf-8"?>
<a:theme xmlns:a="http://schemas.openxmlformats.org/drawingml/2006/main" name="1_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lan_cu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cute" id="{FF8741B8-EDCE-4455-9F86-075CCB984380}" vid="{F37D2246-8A9B-4B1F-A722-FF88679CB1EF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19827</TotalTime>
  <Words>937</Words>
  <Application>Microsoft Office PowerPoint</Application>
  <PresentationFormat>寬螢幕</PresentationFormat>
  <Paragraphs>279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18</vt:i4>
      </vt:variant>
    </vt:vector>
  </HeadingPairs>
  <TitlesOfParts>
    <vt:vector size="37" baseType="lpstr">
      <vt:lpstr>Malgun Gothic</vt:lpstr>
      <vt:lpstr>Microsoft YaHei UI Light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Wingdings 2</vt:lpstr>
      <vt:lpstr>佈景主題2</vt:lpstr>
      <vt:lpstr>Elan_offical_1</vt:lpstr>
      <vt:lpstr>1_Office 佈景主題</vt:lpstr>
      <vt:lpstr>2_Office 佈景主題</vt:lpstr>
      <vt:lpstr>Office 佈景主題</vt:lpstr>
      <vt:lpstr>Elan_cute</vt:lpstr>
      <vt:lpstr>今天課程有同步更新到github上  https://github.com/TommyHuang821/Pytorch_DL_Implement</vt:lpstr>
      <vt:lpstr>深度學習 Pytorch手把手實作 模型</vt:lpstr>
      <vt:lpstr>Classification</vt:lpstr>
      <vt:lpstr>Classical Deep Learning Model</vt:lpstr>
      <vt:lpstr>Classical Deep Learning Model</vt:lpstr>
      <vt:lpstr>Convolution</vt:lpstr>
      <vt:lpstr>Convolution</vt:lpstr>
      <vt:lpstr>Convolution</vt:lpstr>
      <vt:lpstr>Example 1: Conv.</vt:lpstr>
      <vt:lpstr>Example 2: Conv.</vt:lpstr>
      <vt:lpstr>Pool Implementation</vt:lpstr>
      <vt:lpstr>Activation function→ ReLU家族系列</vt:lpstr>
      <vt:lpstr>Classical Deep Learning Model</vt:lpstr>
      <vt:lpstr>基於ImageNet比賽提出的分類模型</vt:lpstr>
      <vt:lpstr>影像上的任務和深度學習模型的關聯</vt:lpstr>
      <vt:lpstr>不同深度學習神經網路模型的演進</vt:lpstr>
      <vt:lpstr>模型結構 - Classification</vt:lpstr>
      <vt:lpstr>Pytorch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for  Statistical /Machine Learning</dc:title>
  <dc:creator>黃志勝</dc:creator>
  <cp:lastModifiedBy>chih-sheng Huang</cp:lastModifiedBy>
  <cp:revision>568</cp:revision>
  <dcterms:created xsi:type="dcterms:W3CDTF">2018-12-11T06:02:23Z</dcterms:created>
  <dcterms:modified xsi:type="dcterms:W3CDTF">2021-07-04T13:43:24Z</dcterms:modified>
</cp:coreProperties>
</file>