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6858000" type="screen4x3"/>
  <p:notesSz cx="6858000" cy="9144000"/>
  <p:embeddedFontLst>
    <p:embeddedFont>
      <p:font typeface="Calibri" panose="020F0502020204030204" pitchFamily="34" charset="0"/>
      <p:regular r:id="rId49"/>
      <p:bold r:id="rId50"/>
      <p:italic r:id="rId51"/>
      <p:boldItalic r:id="rId52"/>
    </p:embeddedFont>
    <p:embeddedFont>
      <p:font typeface="Merriweather Sans" pitchFamily="2" charset="77"/>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5" roundtripDataSignature="AMtx7mgf32HXI5WpMMh6zY81lB18VCk7V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4"/>
  </p:normalViewPr>
  <p:slideViewPr>
    <p:cSldViewPr snapToGrid="0">
      <p:cViewPr varScale="1">
        <p:scale>
          <a:sx n="106" d="100"/>
          <a:sy n="106" d="100"/>
        </p:scale>
        <p:origin x="1800"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9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 Type="http://schemas.openxmlformats.org/officeDocument/2006/relationships/slide" Target="slides/slide4.xml"/><Relationship Id="rId95" Type="http://customschemas.google.com/relationships/presentationmetadata" Target="meta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font" Target="fonts/font3.fntdata"/><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u="none" strike="noStrike">
                <a:solidFill>
                  <a:srgbClr val="FF0000"/>
                </a:solidFill>
                <a:latin typeface="Calibri"/>
                <a:ea typeface="Calibri"/>
                <a:cs typeface="Calibri"/>
                <a:sym typeface="Calibri"/>
              </a:rPr>
              <a:t>Axon of affected motor neurons retract and denervation of the lower motor neurons or the muscle occurs. Initially, retraction is compensated by sprouting and collateral re‑innervation by axons from neurons that seem to be more resistant to the degenerative process. However, as the disease progresses, this compensational mechanism fails owing to the involvement of even the more resistant neurons. </a:t>
            </a:r>
            <a:endParaRPr b="0">
              <a:solidFill>
                <a:srgbClr val="FF0000"/>
              </a:solidFill>
            </a:endParaRPr>
          </a:p>
        </p:txBody>
      </p:sp>
      <p:sp>
        <p:nvSpPr>
          <p:cNvPr id="177" name="Google Shape;177;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Typically patients with a different dx don’t progress as rapidly &amp; tend to survive longer</a:t>
            </a:r>
            <a:endParaRPr/>
          </a:p>
          <a:p>
            <a:pPr marL="0" marR="0" lvl="0" indent="0" algn="l" rtl="0">
              <a:lnSpc>
                <a:spcPct val="100000"/>
              </a:lnSpc>
              <a:spcBef>
                <a:spcPts val="0"/>
              </a:spcBef>
              <a:spcAft>
                <a:spcPts val="0"/>
              </a:spcAft>
              <a:buClr>
                <a:schemeClr val="dk1"/>
              </a:buClr>
              <a:buSzPts val="1200"/>
              <a:buFont typeface="Calibri"/>
              <a:buNone/>
            </a:pPr>
            <a:r>
              <a:rPr lang="en-US"/>
              <a:t>Correct diagnosis is important b/c some conditions are treatable </a:t>
            </a:r>
            <a:r>
              <a:rPr lang="en-US" sz="1200">
                <a:solidFill>
                  <a:schemeClr val="dk1"/>
                </a:solidFill>
                <a:latin typeface="Calibri"/>
                <a:ea typeface="Calibri"/>
                <a:cs typeface="Calibri"/>
                <a:sym typeface="Calibri"/>
              </a:rPr>
              <a:t>(e.g., esophageal carcinoma &amp; myasthenia gravis)</a:t>
            </a:r>
            <a:endParaRPr/>
          </a:p>
        </p:txBody>
      </p:sp>
      <p:sp>
        <p:nvSpPr>
          <p:cNvPr id="219" name="Google Shape;219;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8" name="Google Shape;228;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There are variant syndromes:  progressive spinal muscular atrophy is a lower mn syndrome with no upper mn signs, some of these individuals eventually develop full ALS, conversely primary lateral sclerosis is a pure upper mn, some eventually develop lower mn signs &amp; therefore develop ALS before their death (Mitchell &amp; Borasio) (Rowland &amp; Shneider 2001)</a:t>
            </a:r>
            <a:endParaRPr/>
          </a:p>
          <a:p>
            <a:pPr marL="0" lvl="0" indent="0" algn="l" rtl="0">
              <a:spcBef>
                <a:spcPts val="0"/>
              </a:spcBef>
              <a:spcAft>
                <a:spcPts val="0"/>
              </a:spcAft>
              <a:buNone/>
            </a:pPr>
            <a:endParaRPr/>
          </a:p>
        </p:txBody>
      </p:sp>
      <p:sp>
        <p:nvSpPr>
          <p:cNvPr id="229" name="Google Shape;229;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chemeClr val="dk1"/>
                </a:solidFill>
                <a:latin typeface="Calibri"/>
                <a:ea typeface="Calibri"/>
                <a:cs typeface="Calibri"/>
                <a:sym typeface="Calibri"/>
              </a:rPr>
              <a:t>tracheostomy can eventually result in locked-in syndrome &amp; death on ICU unit, most pts usually refuse it</a:t>
            </a:r>
            <a:endParaRPr/>
          </a:p>
        </p:txBody>
      </p:sp>
      <p:sp>
        <p:nvSpPr>
          <p:cNvPr id="257" name="Google Shape;257;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5" name="Google Shape;315;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2" name="Google Shape;322;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Caregiver’s mental health can affect pt’s mental health</a:t>
            </a:r>
            <a:endParaRPr/>
          </a:p>
        </p:txBody>
      </p:sp>
      <p:sp>
        <p:nvSpPr>
          <p:cNvPr id="323" name="Google Shape;323;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9" name="Google Shape;329;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5" name="Google Shape;365;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1" name="Google Shape;371;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8" name="Google Shape;378;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4" name="Google Shape;384;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chemeClr val="dk1"/>
                </a:solidFill>
                <a:latin typeface="Calibri"/>
                <a:ea typeface="Calibri"/>
                <a:cs typeface="Calibri"/>
                <a:sym typeface="Calibri"/>
              </a:rPr>
              <a:t>(people in Guam eat the fruit bat, which feeds on cycad seeds which contain methylaminoalanine, which is somehow linked to ALS) </a:t>
            </a:r>
            <a:endParaRPr/>
          </a:p>
        </p:txBody>
      </p:sp>
      <p:sp>
        <p:nvSpPr>
          <p:cNvPr id="123" name="Google Shape;123;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8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8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8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8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8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90"/>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90"/>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9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9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8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8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8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8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8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8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8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8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8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8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8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8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8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8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8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8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8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8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8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8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8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8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88"/>
          <p:cNvSpPr>
            <a:spLocks noGrp="1"/>
          </p:cNvSpPr>
          <p:nvPr>
            <p:ph type="pic" idx="2"/>
          </p:nvPr>
        </p:nvSpPr>
        <p:spPr>
          <a:xfrm>
            <a:off x="1792288" y="612775"/>
            <a:ext cx="5486400" cy="4114800"/>
          </a:xfrm>
          <a:prstGeom prst="rect">
            <a:avLst/>
          </a:prstGeom>
          <a:noFill/>
          <a:ln>
            <a:noFill/>
          </a:ln>
        </p:spPr>
      </p:sp>
      <p:sp>
        <p:nvSpPr>
          <p:cNvPr id="68" name="Google Shape;68;p8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8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8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8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89"/>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8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8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8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alsa.org/assets/pdfs/fyi/criteria_for_diagnosis.pdf"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nybooks.com/articles/archives/2010/jan/14/night/?pagination=false" TargetMode="External"/><Relationship Id="rId7" Type="http://schemas.openxmlformats.org/officeDocument/2006/relationships/hyperlink" Target="https://doi.org/10.1503/cmaj.19172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cmaj.ca/content/192/46/E1453" TargetMode="External"/><Relationship Id="rId5" Type="http://schemas.openxmlformats.org/officeDocument/2006/relationships/hyperlink" Target="https://pubmed.ncbi.nlm.nih.gov/30890895/" TargetMode="External"/><Relationship Id="rId4" Type="http://schemas.openxmlformats.org/officeDocument/2006/relationships/hyperlink" Target="https://www.nybooks.com/articles/2010/01/14/night/?pagination=fals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ALS</a:t>
            </a:r>
            <a:br>
              <a:rPr lang="en-US"/>
            </a:br>
            <a:r>
              <a:rPr lang="en-US"/>
              <a:t>Amyotrophic Lateral Sclerosis</a:t>
            </a:r>
            <a:endParaRPr/>
          </a:p>
        </p:txBody>
      </p:sp>
      <p:sp>
        <p:nvSpPr>
          <p:cNvPr id="89" name="Google Shape;89;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640"/>
              </a:spcBef>
              <a:spcAft>
                <a:spcPts val="0"/>
              </a:spcAft>
              <a:buClr>
                <a:srgbClr val="888888"/>
              </a:buClr>
              <a:buSzPts val="3200"/>
              <a:buNone/>
            </a:pPr>
            <a:r>
              <a:rPr lang="en-US" dirty="0"/>
              <a:t>Neuro 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Etiology</a:t>
            </a:r>
            <a:endParaRPr/>
          </a:p>
        </p:txBody>
      </p:sp>
      <p:sp>
        <p:nvSpPr>
          <p:cNvPr id="145" name="Google Shape;145;p10"/>
          <p:cNvSpPr txBox="1">
            <a:spLocks noGrp="1"/>
          </p:cNvSpPr>
          <p:nvPr>
            <p:ph type="body" idx="1"/>
          </p:nvPr>
        </p:nvSpPr>
        <p:spPr>
          <a:xfrm>
            <a:off x="457200" y="1269938"/>
            <a:ext cx="8229600" cy="5234116"/>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spcBef>
                <a:spcPts val="0"/>
              </a:spcBef>
              <a:spcAft>
                <a:spcPts val="0"/>
              </a:spcAft>
              <a:buClr>
                <a:schemeClr val="dk1"/>
              </a:buClr>
              <a:buSzPct val="100000"/>
              <a:buChar char="•"/>
            </a:pPr>
            <a:r>
              <a:rPr lang="en-US"/>
              <a:t>Possible mechanisms:</a:t>
            </a:r>
            <a:endParaRPr/>
          </a:p>
          <a:p>
            <a:pPr marL="914400" lvl="1" indent="-457200" algn="l" rtl="0">
              <a:spcBef>
                <a:spcPts val="374"/>
              </a:spcBef>
              <a:spcAft>
                <a:spcPts val="0"/>
              </a:spcAft>
              <a:buClr>
                <a:schemeClr val="dk1"/>
              </a:buClr>
              <a:buSzPct val="100000"/>
              <a:buFont typeface="Calibri"/>
              <a:buAutoNum type="arabicPeriod"/>
            </a:pPr>
            <a:r>
              <a:rPr lang="en-US" sz="2200" b="1"/>
              <a:t>Oxidative stress </a:t>
            </a:r>
            <a:r>
              <a:rPr lang="en-US" sz="2200"/>
              <a:t>– imbalance between production &amp; removal of reactive oxygen species (ROS) or ↓ ability to repair ROS damage, results in structural damage, </a:t>
            </a:r>
            <a:r>
              <a:rPr lang="en-US" sz="2200" i="1"/>
              <a:t>20% of FALS have a mutation in SOD1 (encodes important antioxidant protein) </a:t>
            </a:r>
            <a:endParaRPr/>
          </a:p>
          <a:p>
            <a:pPr marL="914400" lvl="1" indent="-457200" algn="l" rtl="0">
              <a:spcBef>
                <a:spcPts val="374"/>
              </a:spcBef>
              <a:spcAft>
                <a:spcPts val="0"/>
              </a:spcAft>
              <a:buClr>
                <a:schemeClr val="dk1"/>
              </a:buClr>
              <a:buSzPct val="100000"/>
              <a:buFont typeface="Calibri"/>
              <a:buAutoNum type="arabicPeriod"/>
            </a:pPr>
            <a:r>
              <a:rPr lang="en-US" sz="2200" b="1"/>
              <a:t>Mitochondrial dysfunction </a:t>
            </a:r>
            <a:r>
              <a:rPr lang="en-US" sz="2200"/>
              <a:t>– abnormalities in intracellular energy production, calcium homeostasis &amp; apoptosis</a:t>
            </a:r>
            <a:endParaRPr/>
          </a:p>
          <a:p>
            <a:pPr marL="914400" lvl="1" indent="-457200" algn="l" rtl="0">
              <a:spcBef>
                <a:spcPts val="374"/>
              </a:spcBef>
              <a:spcAft>
                <a:spcPts val="0"/>
              </a:spcAft>
              <a:buClr>
                <a:schemeClr val="dk1"/>
              </a:buClr>
              <a:buSzPct val="100000"/>
              <a:buFont typeface="Calibri"/>
              <a:buAutoNum type="arabicPeriod"/>
            </a:pPr>
            <a:r>
              <a:rPr lang="en-US" sz="2200"/>
              <a:t>Defective </a:t>
            </a:r>
            <a:r>
              <a:rPr lang="en-US" sz="2200" b="1"/>
              <a:t>glutamate </a:t>
            </a:r>
            <a:r>
              <a:rPr lang="en-US" sz="2200"/>
              <a:t>metabolism - ↑ levels of glutamate in CSF, this is neurotoxic (disrupts intracellular calcium homeostasis, mitochondrial function &amp; ATP production eventually leading to cell death)</a:t>
            </a:r>
            <a:endParaRPr/>
          </a:p>
          <a:p>
            <a:pPr marL="914400" lvl="1" indent="-514350" algn="l" rtl="0">
              <a:spcBef>
                <a:spcPts val="374"/>
              </a:spcBef>
              <a:spcAft>
                <a:spcPts val="0"/>
              </a:spcAft>
              <a:buClr>
                <a:schemeClr val="dk1"/>
              </a:buClr>
              <a:buSzPct val="100000"/>
              <a:buFont typeface="Calibri"/>
              <a:buAutoNum type="arabicPeriod"/>
            </a:pPr>
            <a:r>
              <a:rPr lang="en-US" sz="2200" b="1"/>
              <a:t>Protein aggregation </a:t>
            </a:r>
            <a:r>
              <a:rPr lang="en-US" sz="2200"/>
              <a:t>– cardinal histopathological feature of ALS, clumping of neurofilament proteins in the cell body and proximal axon </a:t>
            </a:r>
            <a:r>
              <a:rPr lang="en-US" sz="2200" i="1"/>
              <a:t>‘chicken or egg’</a:t>
            </a:r>
            <a:endParaRPr/>
          </a:p>
          <a:p>
            <a:pPr marL="914400" lvl="1" indent="-514350" algn="l" rtl="0">
              <a:spcBef>
                <a:spcPts val="374"/>
              </a:spcBef>
              <a:spcAft>
                <a:spcPts val="0"/>
              </a:spcAft>
              <a:buClr>
                <a:schemeClr val="dk1"/>
              </a:buClr>
              <a:buSzPct val="100000"/>
              <a:buFont typeface="Calibri"/>
              <a:buAutoNum type="arabicPeriod"/>
            </a:pPr>
            <a:r>
              <a:rPr lang="en-US" sz="2200"/>
              <a:t>Impaired axonal transport and dysregulated endosomal trafficking (cell physiology)</a:t>
            </a:r>
            <a:endParaRPr/>
          </a:p>
          <a:p>
            <a:pPr marL="914400" lvl="1" indent="-514350" algn="l" rtl="0">
              <a:spcBef>
                <a:spcPts val="374"/>
              </a:spcBef>
              <a:spcAft>
                <a:spcPts val="0"/>
              </a:spcAft>
              <a:buClr>
                <a:schemeClr val="dk1"/>
              </a:buClr>
              <a:buSzPct val="100000"/>
              <a:buFont typeface="Calibri"/>
              <a:buAutoNum type="arabicPeriod"/>
            </a:pPr>
            <a:r>
              <a:rPr lang="en-US" sz="2200"/>
              <a:t>Autoimmune and inflammatory processes</a:t>
            </a:r>
            <a:endParaRPr/>
          </a:p>
          <a:p>
            <a:pPr marL="914400" lvl="1" indent="-514350" algn="l" rtl="0">
              <a:spcBef>
                <a:spcPts val="374"/>
              </a:spcBef>
              <a:spcAft>
                <a:spcPts val="0"/>
              </a:spcAft>
              <a:buClr>
                <a:schemeClr val="dk1"/>
              </a:buClr>
              <a:buSzPct val="100000"/>
              <a:buFont typeface="Calibri"/>
              <a:buAutoNum type="arabicPeriod"/>
            </a:pPr>
            <a:r>
              <a:rPr lang="en-US" sz="2200"/>
              <a:t>Persistent viral infection</a:t>
            </a:r>
            <a:endParaRPr/>
          </a:p>
          <a:p>
            <a:pPr marL="0" lvl="5" indent="0" algn="l" rtl="0">
              <a:spcBef>
                <a:spcPts val="306"/>
              </a:spcBef>
              <a:spcAft>
                <a:spcPts val="0"/>
              </a:spcAft>
              <a:buClr>
                <a:schemeClr val="dk1"/>
              </a:buClr>
              <a:buSzPct val="100000"/>
              <a:buNone/>
            </a:pPr>
            <a:r>
              <a:rPr lang="en-US" sz="1800"/>
              <a:t>		     			 (Ferraiuolo et al. 2011, Singh 2012, Robberecht &amp; Philips 2013)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52" name="Google Shape;152;p11"/>
          <p:cNvSpPr txBox="1">
            <a:spLocks noGrp="1"/>
          </p:cNvSpPr>
          <p:nvPr>
            <p:ph type="body" idx="1"/>
          </p:nvPr>
        </p:nvSpPr>
        <p:spPr>
          <a:xfrm>
            <a:off x="5867400" y="6248400"/>
            <a:ext cx="2971800" cy="381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800"/>
              <a:buNone/>
            </a:pPr>
            <a:r>
              <a:rPr lang="en-US" sz="1800"/>
              <a:t>(Ferraiuolo et al. 2011)</a:t>
            </a:r>
            <a:endParaRPr/>
          </a:p>
        </p:txBody>
      </p:sp>
      <p:pic>
        <p:nvPicPr>
          <p:cNvPr id="153" name="Google Shape;153;p11"/>
          <p:cNvPicPr preferRelativeResize="0"/>
          <p:nvPr/>
        </p:nvPicPr>
        <p:blipFill rotWithShape="1">
          <a:blip r:embed="rId3">
            <a:alphaModFix/>
          </a:blip>
          <a:srcRect/>
          <a:stretch/>
        </p:blipFill>
        <p:spPr>
          <a:xfrm>
            <a:off x="671945" y="195233"/>
            <a:ext cx="7848600" cy="604312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Pathophysiology</a:t>
            </a:r>
            <a:endParaRPr/>
          </a:p>
        </p:txBody>
      </p:sp>
      <p:sp>
        <p:nvSpPr>
          <p:cNvPr id="159" name="Google Shape;159;p12"/>
          <p:cNvSpPr txBox="1">
            <a:spLocks noGrp="1"/>
          </p:cNvSpPr>
          <p:nvPr>
            <p:ph type="body" idx="1"/>
          </p:nvPr>
        </p:nvSpPr>
        <p:spPr>
          <a:xfrm>
            <a:off x="457200" y="1600200"/>
            <a:ext cx="8229600" cy="4938175"/>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spcBef>
                <a:spcPts val="0"/>
              </a:spcBef>
              <a:spcAft>
                <a:spcPts val="0"/>
              </a:spcAft>
              <a:buClr>
                <a:schemeClr val="dk1"/>
              </a:buClr>
              <a:buSzPct val="100000"/>
              <a:buNone/>
            </a:pPr>
            <a:r>
              <a:rPr lang="en-US"/>
              <a:t>Progressive degeneration and loss of motor neurons:</a:t>
            </a:r>
            <a:endParaRPr/>
          </a:p>
          <a:p>
            <a:pPr marL="342900" lvl="0" indent="-342900" algn="l" rtl="0">
              <a:spcBef>
                <a:spcPts val="592"/>
              </a:spcBef>
              <a:spcAft>
                <a:spcPts val="0"/>
              </a:spcAft>
              <a:buClr>
                <a:schemeClr val="dk1"/>
              </a:buClr>
              <a:buSzPct val="100000"/>
              <a:buChar char="•"/>
            </a:pPr>
            <a:r>
              <a:rPr lang="en-US"/>
              <a:t>UMN in motor cortex and corticospinal tract</a:t>
            </a:r>
            <a:endParaRPr/>
          </a:p>
          <a:p>
            <a:pPr marL="342900" lvl="0" indent="-342900" algn="l" rtl="0">
              <a:spcBef>
                <a:spcPts val="592"/>
              </a:spcBef>
              <a:spcAft>
                <a:spcPts val="0"/>
              </a:spcAft>
              <a:buClr>
                <a:schemeClr val="dk1"/>
              </a:buClr>
              <a:buSzPct val="100000"/>
              <a:buChar char="•"/>
            </a:pPr>
            <a:r>
              <a:rPr lang="en-US"/>
              <a:t>Brainstem nuclei for CN V (trigeminal), VII (facial), IX (glossopharyngeal), X (vagus) XII (hypoglossal)</a:t>
            </a:r>
            <a:endParaRPr/>
          </a:p>
          <a:p>
            <a:pPr marL="342900" lvl="0" indent="-342900" algn="l" rtl="0">
              <a:spcBef>
                <a:spcPts val="592"/>
              </a:spcBef>
              <a:spcAft>
                <a:spcPts val="0"/>
              </a:spcAft>
              <a:buClr>
                <a:schemeClr val="dk1"/>
              </a:buClr>
              <a:buSzPct val="100000"/>
              <a:buChar char="•"/>
            </a:pPr>
            <a:r>
              <a:rPr lang="en-US"/>
              <a:t>Anterior horn cells in spinal cord (LMN)</a:t>
            </a:r>
            <a:endParaRPr/>
          </a:p>
          <a:p>
            <a:pPr marL="342900" lvl="0" indent="-154940" algn="l" rtl="0">
              <a:spcBef>
                <a:spcPts val="592"/>
              </a:spcBef>
              <a:spcAft>
                <a:spcPts val="0"/>
              </a:spcAft>
              <a:buClr>
                <a:schemeClr val="dk1"/>
              </a:buClr>
              <a:buSzPct val="100000"/>
              <a:buNone/>
            </a:pPr>
            <a:endParaRPr/>
          </a:p>
          <a:p>
            <a:pPr marL="742950" lvl="1" indent="-285750" algn="l" rtl="0">
              <a:spcBef>
                <a:spcPts val="518"/>
              </a:spcBef>
              <a:spcAft>
                <a:spcPts val="0"/>
              </a:spcAft>
              <a:buClr>
                <a:schemeClr val="dk1"/>
              </a:buClr>
              <a:buSzPct val="100000"/>
              <a:buChar char="–"/>
            </a:pPr>
            <a:r>
              <a:rPr lang="en-US" i="1"/>
              <a:t>Oculomotor, trochlear and abducens, as well as anterior horn cells for S2 controlling pelvic floor, sensory system and spinocerebellar tracts are generally well spared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457200" y="317477"/>
            <a:ext cx="8229600" cy="96043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Pathophysiology</a:t>
            </a:r>
            <a:endParaRPr/>
          </a:p>
        </p:txBody>
      </p:sp>
      <p:sp>
        <p:nvSpPr>
          <p:cNvPr id="166" name="Google Shape;166;p13"/>
          <p:cNvSpPr txBox="1">
            <a:spLocks noGrp="1"/>
          </p:cNvSpPr>
          <p:nvPr>
            <p:ph type="body" idx="1"/>
          </p:nvPr>
        </p:nvSpPr>
        <p:spPr>
          <a:xfrm>
            <a:off x="228600" y="1587384"/>
            <a:ext cx="8686800" cy="511821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t>Motor neurons affected earliest &amp; most severely</a:t>
            </a:r>
            <a:endParaRPr sz="2200"/>
          </a:p>
          <a:p>
            <a:pPr marL="742950" lvl="1" indent="-285750" algn="l" rtl="0">
              <a:spcBef>
                <a:spcPts val="440"/>
              </a:spcBef>
              <a:spcAft>
                <a:spcPts val="0"/>
              </a:spcAft>
              <a:buClr>
                <a:schemeClr val="dk1"/>
              </a:buClr>
              <a:buSzPts val="2200"/>
              <a:buChar char="–"/>
            </a:pPr>
            <a:r>
              <a:rPr lang="en-US" sz="2200"/>
              <a:t>Large cell size &amp; long axon means high metabolic demands &amp; reliance on axonal transport mechanisms </a:t>
            </a:r>
            <a:endParaRPr/>
          </a:p>
          <a:p>
            <a:pPr marL="742950" lvl="1" indent="-285750" algn="l" rtl="0">
              <a:spcBef>
                <a:spcPts val="440"/>
              </a:spcBef>
              <a:spcAft>
                <a:spcPts val="0"/>
              </a:spcAft>
              <a:buClr>
                <a:schemeClr val="dk1"/>
              </a:buClr>
              <a:buSzPts val="2200"/>
              <a:buChar char="–"/>
            </a:pPr>
            <a:r>
              <a:rPr lang="en-US" sz="2200"/>
              <a:t>Needs optimal mitochondrial function</a:t>
            </a:r>
            <a:endParaRPr/>
          </a:p>
          <a:p>
            <a:pPr marL="742950" lvl="1" indent="-285750" algn="l" rtl="0">
              <a:spcBef>
                <a:spcPts val="440"/>
              </a:spcBef>
              <a:spcAft>
                <a:spcPts val="0"/>
              </a:spcAft>
              <a:buClr>
                <a:schemeClr val="dk1"/>
              </a:buClr>
              <a:buSzPts val="2200"/>
              <a:buChar char="–"/>
            </a:pPr>
            <a:r>
              <a:rPr lang="en-US" sz="2200"/>
              <a:t>High intrinsic oxidative stress</a:t>
            </a:r>
            <a:endParaRPr/>
          </a:p>
          <a:p>
            <a:pPr marL="742950" lvl="1" indent="-285750" algn="l" rtl="0">
              <a:spcBef>
                <a:spcPts val="440"/>
              </a:spcBef>
              <a:spcAft>
                <a:spcPts val="0"/>
              </a:spcAft>
              <a:buClr>
                <a:schemeClr val="dk1"/>
              </a:buClr>
              <a:buSzPts val="2200"/>
              <a:buChar char="–"/>
            </a:pPr>
            <a:r>
              <a:rPr lang="en-US" sz="2200"/>
              <a:t>Vulnerable to excitotoxicity &amp; dysregulation of intracellular Ca</a:t>
            </a:r>
            <a:r>
              <a:rPr lang="en-US" sz="2200" baseline="30000"/>
              <a:t>2+</a:t>
            </a:r>
            <a:r>
              <a:rPr lang="en-US" sz="2200"/>
              <a:t> homeostasis </a:t>
            </a:r>
            <a:endParaRPr/>
          </a:p>
          <a:p>
            <a:pPr marL="742950" lvl="1" indent="-285750" algn="l" rtl="0">
              <a:spcBef>
                <a:spcPts val="440"/>
              </a:spcBef>
              <a:spcAft>
                <a:spcPts val="0"/>
              </a:spcAft>
              <a:buClr>
                <a:schemeClr val="dk1"/>
              </a:buClr>
              <a:buSzPts val="2200"/>
              <a:buChar char="–"/>
            </a:pPr>
            <a:r>
              <a:rPr lang="en-US" sz="2200"/>
              <a:t>High physiological expression of certain proteins like SOD1 </a:t>
            </a:r>
            <a:endParaRPr/>
          </a:p>
          <a:p>
            <a:pPr marL="342900" lvl="0" indent="-342900" algn="l" rtl="0">
              <a:spcBef>
                <a:spcPts val="480"/>
              </a:spcBef>
              <a:spcAft>
                <a:spcPts val="0"/>
              </a:spcAft>
              <a:buClr>
                <a:schemeClr val="dk1"/>
              </a:buClr>
              <a:buSzPts val="2400"/>
              <a:buChar char="•"/>
            </a:pPr>
            <a:r>
              <a:rPr lang="en-US" sz="2400"/>
              <a:t>Motor neurons more resistant to ALS: fast fatigue-resistant motor neurons in the spinal cord, oculomotor neurons in the brainstem &amp; neurons in Onuf’s nucleus (sacral motor neurons)</a:t>
            </a:r>
            <a:endParaRPr/>
          </a:p>
        </p:txBody>
      </p:sp>
      <p:sp>
        <p:nvSpPr>
          <p:cNvPr id="167" name="Google Shape;167;p13"/>
          <p:cNvSpPr txBox="1"/>
          <p:nvPr/>
        </p:nvSpPr>
        <p:spPr>
          <a:xfrm>
            <a:off x="2933700" y="5999202"/>
            <a:ext cx="6172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(Ferraiuolo et al. 2011, Robberecht &amp; Philips 2013)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Pathophysiology</a:t>
            </a:r>
            <a:endParaRPr/>
          </a:p>
        </p:txBody>
      </p:sp>
      <p:sp>
        <p:nvSpPr>
          <p:cNvPr id="173" name="Google Shape;173;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Char char="•"/>
            </a:pPr>
            <a:r>
              <a:rPr lang="en-US"/>
              <a:t>As motor neurons degenerate, they can no longer control the muscle fibers they innervate</a:t>
            </a:r>
            <a:endParaRPr/>
          </a:p>
          <a:p>
            <a:pPr marL="342900" lvl="0" indent="-342900" algn="l" rtl="0">
              <a:spcBef>
                <a:spcPts val="592"/>
              </a:spcBef>
              <a:spcAft>
                <a:spcPts val="0"/>
              </a:spcAft>
              <a:buClr>
                <a:schemeClr val="dk1"/>
              </a:buClr>
              <a:buSzPct val="100000"/>
              <a:buChar char="•"/>
            </a:pPr>
            <a:r>
              <a:rPr lang="en-US"/>
              <a:t>Healthy surrounding axons attempt to sprout and re-innervate partially denervated muscles </a:t>
            </a:r>
            <a:endParaRPr/>
          </a:p>
          <a:p>
            <a:pPr marL="1600200" lvl="3" indent="-228600" algn="l" rtl="0">
              <a:spcBef>
                <a:spcPts val="370"/>
              </a:spcBef>
              <a:spcAft>
                <a:spcPts val="0"/>
              </a:spcAft>
              <a:buClr>
                <a:schemeClr val="dk1"/>
              </a:buClr>
              <a:buSzPct val="100000"/>
              <a:buChar char="–"/>
            </a:pPr>
            <a:r>
              <a:rPr lang="en-US"/>
              <a:t>Accounts for preserving strength and function early in disease</a:t>
            </a:r>
            <a:endParaRPr/>
          </a:p>
          <a:p>
            <a:pPr marL="1600200" lvl="3" indent="-228600" algn="l" rtl="0">
              <a:spcBef>
                <a:spcPts val="370"/>
              </a:spcBef>
              <a:spcAft>
                <a:spcPts val="0"/>
              </a:spcAft>
              <a:buClr>
                <a:schemeClr val="dk1"/>
              </a:buClr>
              <a:buSzPct val="100000"/>
              <a:buChar char="–"/>
            </a:pPr>
            <a:r>
              <a:rPr lang="en-US"/>
              <a:t>Reinnervation can compensate for the progressive degeneration until motor unit loss is about 50%</a:t>
            </a:r>
            <a:endParaRPr/>
          </a:p>
          <a:p>
            <a:pPr marL="1600200" lvl="3" indent="-228600" algn="l" rtl="0">
              <a:spcBef>
                <a:spcPts val="370"/>
              </a:spcBef>
              <a:spcAft>
                <a:spcPts val="0"/>
              </a:spcAft>
              <a:buClr>
                <a:schemeClr val="dk1"/>
              </a:buClr>
              <a:buSzPct val="100000"/>
              <a:buChar char="–"/>
            </a:pPr>
            <a:r>
              <a:rPr lang="en-US"/>
              <a:t>Surviving motor units undergo enlargement (making them more susceptible to degenerative mechanisms characteristic of ALS)</a:t>
            </a:r>
            <a:endParaRPr/>
          </a:p>
          <a:p>
            <a:pPr marL="342900" lvl="0" indent="-342900" algn="l" rtl="0">
              <a:spcBef>
                <a:spcPts val="592"/>
              </a:spcBef>
              <a:spcAft>
                <a:spcPts val="0"/>
              </a:spcAft>
              <a:buClr>
                <a:schemeClr val="dk1"/>
              </a:buClr>
              <a:buSzPct val="100000"/>
              <a:buChar char="•"/>
            </a:pPr>
            <a:r>
              <a:rPr lang="en-US"/>
              <a:t>As disease progresses, reinnervation can’t compensate for rate of degeneration 🡪 impairments develop</a:t>
            </a:r>
            <a:endParaRPr/>
          </a:p>
          <a:p>
            <a:pPr marL="342900" lvl="0" indent="-154940" algn="l" rtl="0">
              <a:spcBef>
                <a:spcPts val="592"/>
              </a:spcBef>
              <a:spcAft>
                <a:spcPts val="0"/>
              </a:spcAft>
              <a:buClr>
                <a:schemeClr val="dk1"/>
              </a:buClr>
              <a:buSzPct val="100000"/>
              <a:buNone/>
            </a:pPr>
            <a:endParaRPr/>
          </a:p>
          <a:p>
            <a:pPr marL="342900" lvl="0" indent="-154940" algn="l" rtl="0">
              <a:spcBef>
                <a:spcPts val="592"/>
              </a:spcBef>
              <a:spcAft>
                <a:spcPts val="0"/>
              </a:spcAft>
              <a:buClr>
                <a:schemeClr val="dk1"/>
              </a:buClr>
              <a:buSzPct val="1000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5"/>
          <p:cNvSpPr txBox="1">
            <a:spLocks noGrp="1"/>
          </p:cNvSpPr>
          <p:nvPr>
            <p:ph type="title"/>
          </p:nvPr>
        </p:nvSpPr>
        <p:spPr>
          <a:xfrm>
            <a:off x="457199" y="228600"/>
            <a:ext cx="8229600" cy="96043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alibri"/>
              <a:buNone/>
            </a:pPr>
            <a:r>
              <a:rPr lang="en-US" sz="4000"/>
              <a:t>Pathophysiology</a:t>
            </a:r>
            <a:endParaRPr/>
          </a:p>
        </p:txBody>
      </p:sp>
      <p:sp>
        <p:nvSpPr>
          <p:cNvPr id="180" name="Google Shape;180;p15"/>
          <p:cNvSpPr txBox="1">
            <a:spLocks noGrp="1"/>
          </p:cNvSpPr>
          <p:nvPr>
            <p:ph type="body" idx="1"/>
          </p:nvPr>
        </p:nvSpPr>
        <p:spPr>
          <a:xfrm>
            <a:off x="457199" y="5042139"/>
            <a:ext cx="8229600" cy="13255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t>“As motor neurons die, the remaining motor neurons are overburdened ...as the disease progresses, reinnervation can’t compensate for denervation”.  </a:t>
            </a:r>
            <a:endParaRPr sz="2400"/>
          </a:p>
          <a:p>
            <a:pPr marL="342900" lvl="0" indent="-139700" algn="l" rtl="0">
              <a:spcBef>
                <a:spcPts val="640"/>
              </a:spcBef>
              <a:spcAft>
                <a:spcPts val="0"/>
              </a:spcAft>
              <a:buClr>
                <a:schemeClr val="dk1"/>
              </a:buClr>
              <a:buSzPts val="3200"/>
              <a:buNone/>
            </a:pPr>
            <a:endParaRPr/>
          </a:p>
        </p:txBody>
      </p:sp>
      <p:pic>
        <p:nvPicPr>
          <p:cNvPr id="181" name="Google Shape;181;p15"/>
          <p:cNvPicPr preferRelativeResize="0"/>
          <p:nvPr/>
        </p:nvPicPr>
        <p:blipFill rotWithShape="1">
          <a:blip r:embed="rId3">
            <a:alphaModFix/>
          </a:blip>
          <a:srcRect/>
          <a:stretch/>
        </p:blipFill>
        <p:spPr>
          <a:xfrm rot="10800000">
            <a:off x="609599" y="2102349"/>
            <a:ext cx="7924800" cy="2939790"/>
          </a:xfrm>
          <a:prstGeom prst="rect">
            <a:avLst/>
          </a:prstGeom>
          <a:noFill/>
          <a:ln>
            <a:noFill/>
          </a:ln>
        </p:spPr>
      </p:pic>
      <p:sp>
        <p:nvSpPr>
          <p:cNvPr id="182" name="Google Shape;182;p15"/>
          <p:cNvSpPr txBox="1"/>
          <p:nvPr/>
        </p:nvSpPr>
        <p:spPr>
          <a:xfrm>
            <a:off x="5059517" y="6023630"/>
            <a:ext cx="3886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(O’Sullivan &amp; Schmidt, pg.821)</a:t>
            </a:r>
            <a:endParaRPr/>
          </a:p>
        </p:txBody>
      </p:sp>
      <p:sp>
        <p:nvSpPr>
          <p:cNvPr id="183" name="Google Shape;183;p15"/>
          <p:cNvSpPr txBox="1"/>
          <p:nvPr/>
        </p:nvSpPr>
        <p:spPr>
          <a:xfrm>
            <a:off x="808501" y="1616723"/>
            <a:ext cx="354224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Motor Neuron Vulnerability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Pathophysiology</a:t>
            </a:r>
            <a:endParaRPr/>
          </a:p>
        </p:txBody>
      </p:sp>
      <p:sp>
        <p:nvSpPr>
          <p:cNvPr id="189" name="Google Shape;189;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Char char="•"/>
            </a:pPr>
            <a:r>
              <a:rPr lang="en-US" dirty="0"/>
              <a:t>Progression of motor neuron degeneration in ALS tends to spread within a region before progressing to other regions (in either a rostral or caudal manner) </a:t>
            </a:r>
            <a:endParaRPr dirty="0"/>
          </a:p>
          <a:p>
            <a:pPr marL="742950" lvl="1" indent="-285750" algn="l" rtl="0">
              <a:spcBef>
                <a:spcPts val="518"/>
              </a:spcBef>
              <a:spcAft>
                <a:spcPts val="0"/>
              </a:spcAft>
              <a:buClr>
                <a:schemeClr val="dk1"/>
              </a:buClr>
              <a:buSzPct val="100000"/>
              <a:buChar char="–"/>
            </a:pPr>
            <a:r>
              <a:rPr lang="en-US" dirty="0"/>
              <a:t>Will see an increase in the number of affected motor neurons in area of onset before you see spread to other areas</a:t>
            </a:r>
            <a:endParaRPr dirty="0"/>
          </a:p>
          <a:p>
            <a:pPr marL="1143000" lvl="2" indent="-228600" algn="l" rtl="0">
              <a:spcBef>
                <a:spcPts val="444"/>
              </a:spcBef>
              <a:spcAft>
                <a:spcPts val="0"/>
              </a:spcAft>
              <a:buClr>
                <a:schemeClr val="dk1"/>
              </a:buClr>
              <a:buSzPct val="100000"/>
              <a:buChar char="•"/>
            </a:pPr>
            <a:r>
              <a:rPr lang="en-US" dirty="0"/>
              <a:t>Common areas of onset either cervical (affecting upper limbs), lumbar (affecting lower limbs) or bulbar (affecting speech and swallowing) </a:t>
            </a:r>
            <a:endParaRPr dirty="0"/>
          </a:p>
          <a:p>
            <a:pPr marL="1143000" lvl="2" indent="-228600" algn="l" rtl="0">
              <a:spcBef>
                <a:spcPts val="444"/>
              </a:spcBef>
              <a:spcAft>
                <a:spcPts val="0"/>
              </a:spcAft>
              <a:buClr>
                <a:schemeClr val="dk1"/>
              </a:buClr>
              <a:buSzPct val="100000"/>
              <a:buChar char="•"/>
            </a:pPr>
            <a:r>
              <a:rPr lang="en-US" dirty="0"/>
              <a:t>Onset is asymmetrical, tends to affect distal first</a:t>
            </a:r>
            <a:endParaRPr dirty="0"/>
          </a:p>
          <a:p>
            <a:pPr marL="1143000" lvl="2" indent="-228600" algn="l" rtl="0">
              <a:spcBef>
                <a:spcPts val="444"/>
              </a:spcBef>
              <a:spcAft>
                <a:spcPts val="0"/>
              </a:spcAft>
              <a:buClr>
                <a:schemeClr val="dk1"/>
              </a:buClr>
              <a:buSzPct val="100000"/>
              <a:buChar char="•"/>
            </a:pPr>
            <a:r>
              <a:rPr lang="en-US" dirty="0"/>
              <a:t>Caudal to rostral spread within spinal cord, and cervical to bulbar spread tend to occur fastest</a:t>
            </a:r>
            <a:endParaRPr dirty="0"/>
          </a:p>
          <a:p>
            <a:pPr marL="342900" lvl="0" indent="-154940" algn="l" rtl="0">
              <a:spcBef>
                <a:spcPts val="592"/>
              </a:spcBef>
              <a:spcAft>
                <a:spcPts val="0"/>
              </a:spcAft>
              <a:buClr>
                <a:schemeClr val="dk1"/>
              </a:buClr>
              <a:buSzPct val="100000"/>
              <a:buNone/>
            </a:pPr>
            <a:endParaRPr dirty="0"/>
          </a:p>
        </p:txBody>
      </p:sp>
      <p:sp>
        <p:nvSpPr>
          <p:cNvPr id="190" name="Google Shape;190;p16"/>
          <p:cNvSpPr txBox="1"/>
          <p:nvPr/>
        </p:nvSpPr>
        <p:spPr>
          <a:xfrm>
            <a:off x="5337096" y="6295647"/>
            <a:ext cx="21483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(Kiernan et al. 2011)</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title"/>
          </p:nvPr>
        </p:nvSpPr>
        <p:spPr>
          <a:xfrm>
            <a:off x="457200" y="304800"/>
            <a:ext cx="8229600" cy="96043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alibri"/>
              <a:buNone/>
            </a:pPr>
            <a:r>
              <a:rPr lang="en-US" sz="4000"/>
              <a:t>Diagnosis</a:t>
            </a:r>
            <a:endParaRPr/>
          </a:p>
        </p:txBody>
      </p:sp>
      <p:sp>
        <p:nvSpPr>
          <p:cNvPr id="196" name="Google Shape;196;p17"/>
          <p:cNvSpPr txBox="1">
            <a:spLocks noGrp="1"/>
          </p:cNvSpPr>
          <p:nvPr>
            <p:ph type="body" idx="1"/>
          </p:nvPr>
        </p:nvSpPr>
        <p:spPr>
          <a:xfrm>
            <a:off x="381000" y="13716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t>No specific diagnostic test for ALS</a:t>
            </a:r>
            <a:endParaRPr/>
          </a:p>
          <a:p>
            <a:pPr marL="342900" lvl="0" indent="-342900" algn="l" rtl="0">
              <a:spcBef>
                <a:spcPts val="480"/>
              </a:spcBef>
              <a:spcAft>
                <a:spcPts val="0"/>
              </a:spcAft>
              <a:buClr>
                <a:schemeClr val="dk1"/>
              </a:buClr>
              <a:buSzPts val="2400"/>
              <a:buChar char="•"/>
            </a:pPr>
            <a:r>
              <a:rPr lang="en-US" sz="2400"/>
              <a:t>Dx reached after observing clinical signs associated with ALS &amp; ruling out other pathologies with lab tests &amp;/or imaging</a:t>
            </a:r>
            <a:endParaRPr/>
          </a:p>
          <a:p>
            <a:pPr marL="342900" lvl="0" indent="-342900" algn="l" rtl="0">
              <a:spcBef>
                <a:spcPts val="480"/>
              </a:spcBef>
              <a:spcAft>
                <a:spcPts val="0"/>
              </a:spcAft>
              <a:buClr>
                <a:schemeClr val="dk1"/>
              </a:buClr>
              <a:buSzPts val="2400"/>
              <a:buChar char="•"/>
            </a:pPr>
            <a:r>
              <a:rPr lang="en-US" sz="2400"/>
              <a:t>Disease progression must be seen for dx of ALS (“mimic” syndromes do not progress as rapidly)</a:t>
            </a:r>
            <a:endParaRPr/>
          </a:p>
          <a:p>
            <a:pPr marL="342900" lvl="0" indent="-342900" algn="l" rtl="0">
              <a:spcBef>
                <a:spcPts val="480"/>
              </a:spcBef>
              <a:spcAft>
                <a:spcPts val="0"/>
              </a:spcAft>
              <a:buClr>
                <a:schemeClr val="dk1"/>
              </a:buClr>
              <a:buSzPts val="2400"/>
              <a:buChar char="•"/>
            </a:pPr>
            <a:r>
              <a:rPr lang="en-US" sz="2400"/>
              <a:t>Objective sensory findings incompatible with dx of ALS (unless resulting from a co-morbidity)</a:t>
            </a:r>
            <a:endParaRPr/>
          </a:p>
          <a:p>
            <a:pPr marL="342900" lvl="0" indent="-342900" algn="l" rtl="0">
              <a:spcBef>
                <a:spcPts val="480"/>
              </a:spcBef>
              <a:spcAft>
                <a:spcPts val="0"/>
              </a:spcAft>
              <a:buClr>
                <a:schemeClr val="dk1"/>
              </a:buClr>
              <a:buSzPts val="2400"/>
              <a:buChar char="•"/>
            </a:pPr>
            <a:r>
              <a:rPr lang="en-US" sz="2400"/>
              <a:t>Dx of ALS likely accurate in ~95% of cases</a:t>
            </a:r>
            <a:endParaRPr/>
          </a:p>
          <a:p>
            <a:pPr marL="342900" lvl="0" indent="-342900" algn="l" rtl="0">
              <a:spcBef>
                <a:spcPts val="480"/>
              </a:spcBef>
              <a:spcAft>
                <a:spcPts val="0"/>
              </a:spcAft>
              <a:buClr>
                <a:schemeClr val="dk1"/>
              </a:buClr>
              <a:buSzPts val="2400"/>
              <a:buChar char="•"/>
            </a:pPr>
            <a:r>
              <a:rPr lang="en-US" sz="2400"/>
              <a:t>Time from symptom onset to dx is ~9-15 months </a:t>
            </a:r>
            <a:endParaRPr/>
          </a:p>
        </p:txBody>
      </p:sp>
      <p:sp>
        <p:nvSpPr>
          <p:cNvPr id="197" name="Google Shape;197;p17"/>
          <p:cNvSpPr txBox="1"/>
          <p:nvPr/>
        </p:nvSpPr>
        <p:spPr>
          <a:xfrm>
            <a:off x="1447800" y="5881132"/>
            <a:ext cx="7315200" cy="369332"/>
          </a:xfrm>
          <a:prstGeom prst="rect">
            <a:avLst/>
          </a:prstGeom>
          <a:noFill/>
          <a:ln>
            <a:noFill/>
          </a:ln>
        </p:spPr>
        <p:txBody>
          <a:bodyPr spcFirstLastPara="1" wrap="square" lIns="91425" tIns="45700" rIns="91425" bIns="45700" anchor="t" anchorCtr="0">
            <a:spAutoFit/>
          </a:bodyPr>
          <a:lstStyle/>
          <a:p>
            <a:pPr marL="0" marR="0" lvl="1"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(Rowland &amp; Shneider 2001, Mitchell &amp; Bosario 2007, Hardiman et al. 2011)</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Diagnosis</a:t>
            </a:r>
            <a:endParaRPr/>
          </a:p>
        </p:txBody>
      </p:sp>
      <p:sp>
        <p:nvSpPr>
          <p:cNvPr id="203" name="Google Shape;203;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Char char="•"/>
            </a:pPr>
            <a:r>
              <a:rPr lang="en-US"/>
              <a:t>Dx requires the presence of:</a:t>
            </a:r>
            <a:endParaRPr/>
          </a:p>
          <a:p>
            <a:pPr marL="1143000" lvl="2" indent="-228600" algn="l" rtl="0">
              <a:spcBef>
                <a:spcPts val="480"/>
              </a:spcBef>
              <a:spcAft>
                <a:spcPts val="0"/>
              </a:spcAft>
              <a:buClr>
                <a:schemeClr val="dk1"/>
              </a:buClr>
              <a:buSzPts val="2400"/>
              <a:buChar char="•"/>
            </a:pPr>
            <a:r>
              <a:rPr lang="en-US"/>
              <a:t>LMN signs by clinical, electrophysiological or neuropathological exam</a:t>
            </a:r>
            <a:endParaRPr/>
          </a:p>
          <a:p>
            <a:pPr marL="1143000" lvl="2" indent="-228600" algn="l" rtl="0">
              <a:spcBef>
                <a:spcPts val="480"/>
              </a:spcBef>
              <a:spcAft>
                <a:spcPts val="0"/>
              </a:spcAft>
              <a:buClr>
                <a:schemeClr val="dk1"/>
              </a:buClr>
              <a:buSzPts val="2400"/>
              <a:buChar char="•"/>
            </a:pPr>
            <a:r>
              <a:rPr lang="en-US"/>
              <a:t>UMN signs by clinical exam</a:t>
            </a:r>
            <a:endParaRPr/>
          </a:p>
          <a:p>
            <a:pPr marL="1143000" lvl="2" indent="-228600" algn="l" rtl="0">
              <a:spcBef>
                <a:spcPts val="480"/>
              </a:spcBef>
              <a:spcAft>
                <a:spcPts val="0"/>
              </a:spcAft>
              <a:buClr>
                <a:schemeClr val="dk1"/>
              </a:buClr>
              <a:buSzPts val="2400"/>
              <a:buChar char="•"/>
            </a:pPr>
            <a:r>
              <a:rPr lang="en-US"/>
              <a:t>Progression of disease within a region or to other regions</a:t>
            </a:r>
            <a:endParaRPr/>
          </a:p>
          <a:p>
            <a:pPr marL="342900" lvl="0" indent="-342900" algn="l" rtl="0">
              <a:spcBef>
                <a:spcPts val="640"/>
              </a:spcBef>
              <a:spcAft>
                <a:spcPts val="0"/>
              </a:spcAft>
              <a:buClr>
                <a:schemeClr val="dk1"/>
              </a:buClr>
              <a:buSzPts val="3200"/>
              <a:buChar char="•"/>
            </a:pPr>
            <a:r>
              <a:rPr lang="en-US"/>
              <a:t>Dx requires the absence of:</a:t>
            </a:r>
            <a:endParaRPr/>
          </a:p>
          <a:p>
            <a:pPr marL="1143000" lvl="2" indent="-228600" algn="l" rtl="0">
              <a:spcBef>
                <a:spcPts val="480"/>
              </a:spcBef>
              <a:spcAft>
                <a:spcPts val="0"/>
              </a:spcAft>
              <a:buClr>
                <a:schemeClr val="dk1"/>
              </a:buClr>
              <a:buSzPts val="2400"/>
              <a:buChar char="•"/>
            </a:pPr>
            <a:r>
              <a:rPr lang="en-US"/>
              <a:t>Evidence of other disease that may explain UMN and LMN signs</a:t>
            </a:r>
            <a:endParaRPr/>
          </a:p>
          <a:p>
            <a:pPr marL="1143000" lvl="2" indent="-228600" algn="l" rtl="0">
              <a:spcBef>
                <a:spcPts val="480"/>
              </a:spcBef>
              <a:spcAft>
                <a:spcPts val="0"/>
              </a:spcAft>
              <a:buClr>
                <a:schemeClr val="dk1"/>
              </a:buClr>
              <a:buSzPts val="2400"/>
              <a:buChar char="•"/>
            </a:pPr>
            <a:r>
              <a:rPr lang="en-US"/>
              <a:t>Neuroimaging evidence of other disease processes that may explain observed signs</a:t>
            </a:r>
            <a:endParaRPr/>
          </a:p>
          <a:p>
            <a:pPr marL="742950" lvl="1" indent="-107950" algn="l" rtl="0">
              <a:spcBef>
                <a:spcPts val="560"/>
              </a:spcBef>
              <a:spcAft>
                <a:spcPts val="0"/>
              </a:spcAft>
              <a:buClr>
                <a:schemeClr val="dk1"/>
              </a:buClr>
              <a:buSzPts val="28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Diagnosis</a:t>
            </a:r>
            <a:endParaRPr/>
          </a:p>
        </p:txBody>
      </p:sp>
      <p:sp>
        <p:nvSpPr>
          <p:cNvPr id="209" name="Google Shape;209;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a:t>El Escortial Criteria – clinical dx</a:t>
            </a:r>
            <a:endParaRPr/>
          </a:p>
          <a:p>
            <a:pPr marL="1143000" lvl="2" indent="-228600" algn="l" rtl="0">
              <a:spcBef>
                <a:spcPts val="480"/>
              </a:spcBef>
              <a:spcAft>
                <a:spcPts val="0"/>
              </a:spcAft>
              <a:buClr>
                <a:schemeClr val="dk1"/>
              </a:buClr>
              <a:buSzPts val="2400"/>
              <a:buChar char="•"/>
            </a:pPr>
            <a:r>
              <a:rPr lang="en-US"/>
              <a:t>Developed by World Federation of Neurology Research Group on Motor Neuron Disease in 1994, revised 1998 &amp; 2008 (Airlie House Revision)</a:t>
            </a:r>
            <a:endParaRPr/>
          </a:p>
          <a:p>
            <a:pPr marL="1143000" lvl="2" indent="-228600" algn="l" rtl="0">
              <a:spcBef>
                <a:spcPts val="480"/>
              </a:spcBef>
              <a:spcAft>
                <a:spcPts val="0"/>
              </a:spcAft>
              <a:buClr>
                <a:schemeClr val="dk1"/>
              </a:buClr>
              <a:buSzPts val="2400"/>
              <a:buChar char="•"/>
            </a:pPr>
            <a:r>
              <a:rPr lang="en-US"/>
              <a:t>Due to variability in clinical findings in early stages of ALS and the lack of absolute diagnostic markers</a:t>
            </a:r>
            <a:endParaRPr/>
          </a:p>
          <a:p>
            <a:pPr marL="1143000" lvl="2" indent="-228600" algn="l" rtl="0">
              <a:spcBef>
                <a:spcPts val="480"/>
              </a:spcBef>
              <a:spcAft>
                <a:spcPts val="0"/>
              </a:spcAft>
              <a:buClr>
                <a:schemeClr val="dk1"/>
              </a:buClr>
              <a:buSzPts val="2400"/>
              <a:buChar char="•"/>
            </a:pPr>
            <a:r>
              <a:rPr lang="en-US"/>
              <a:t>Broad clinical dx of clinically definite, probable, possible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Terminology FYI</a:t>
            </a:r>
            <a:endParaRPr/>
          </a:p>
        </p:txBody>
      </p:sp>
      <p:sp>
        <p:nvSpPr>
          <p:cNvPr id="95" name="Google Shape;95;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Char char="•"/>
            </a:pPr>
            <a:r>
              <a:rPr lang="en-US"/>
              <a:t>Aka ’Lou Gehrig’s’ disease</a:t>
            </a:r>
            <a:endParaRPr/>
          </a:p>
          <a:p>
            <a:pPr marL="342900" lvl="0" indent="-342900" algn="l" rtl="0">
              <a:spcBef>
                <a:spcPts val="592"/>
              </a:spcBef>
              <a:spcAft>
                <a:spcPts val="0"/>
              </a:spcAft>
              <a:buClr>
                <a:schemeClr val="dk1"/>
              </a:buClr>
              <a:buSzPct val="100000"/>
              <a:buChar char="•"/>
            </a:pPr>
            <a:r>
              <a:rPr lang="en-US"/>
              <a:t>You may also hear it referred to as ‘motor neuron disease’ MND</a:t>
            </a:r>
            <a:endParaRPr/>
          </a:p>
          <a:p>
            <a:pPr marL="742950" lvl="1" indent="-285750" algn="l" rtl="0">
              <a:spcBef>
                <a:spcPts val="518"/>
              </a:spcBef>
              <a:spcAft>
                <a:spcPts val="0"/>
              </a:spcAft>
              <a:buClr>
                <a:schemeClr val="dk1"/>
              </a:buClr>
              <a:buSzPct val="100000"/>
              <a:buChar char="–"/>
            </a:pPr>
            <a:r>
              <a:rPr lang="en-US" i="1"/>
              <a:t>(most commonly in UK and Australia)</a:t>
            </a:r>
            <a:endParaRPr/>
          </a:p>
          <a:p>
            <a:pPr marL="742950" lvl="1" indent="-285750" algn="l" rtl="0">
              <a:spcBef>
                <a:spcPts val="518"/>
              </a:spcBef>
              <a:spcAft>
                <a:spcPts val="0"/>
              </a:spcAft>
              <a:buClr>
                <a:schemeClr val="dk1"/>
              </a:buClr>
              <a:buSzPct val="100000"/>
              <a:buChar char="–"/>
            </a:pPr>
            <a:r>
              <a:rPr lang="en-US"/>
              <a:t>However, ALS is actually just one type of MND, albeit the most common </a:t>
            </a:r>
            <a:endParaRPr/>
          </a:p>
          <a:p>
            <a:pPr marL="342900" lvl="0" indent="-342900" algn="l" rtl="0">
              <a:spcBef>
                <a:spcPts val="592"/>
              </a:spcBef>
              <a:spcAft>
                <a:spcPts val="0"/>
              </a:spcAft>
              <a:buClr>
                <a:schemeClr val="dk1"/>
              </a:buClr>
              <a:buSzPct val="100000"/>
              <a:buChar char="•"/>
            </a:pPr>
            <a:r>
              <a:rPr lang="en-US"/>
              <a:t>In Europe ALS is sometimes called ‘Charcot’s disease’</a:t>
            </a:r>
            <a:endParaRPr/>
          </a:p>
          <a:p>
            <a:pPr marL="742950" lvl="1" indent="-285750" algn="l" rtl="0">
              <a:spcBef>
                <a:spcPts val="518"/>
              </a:spcBef>
              <a:spcAft>
                <a:spcPts val="0"/>
              </a:spcAft>
              <a:buClr>
                <a:schemeClr val="dk1"/>
              </a:buClr>
              <a:buSzPct val="100000"/>
              <a:buChar char="–"/>
            </a:pPr>
            <a:r>
              <a:rPr lang="en-US" i="1"/>
              <a:t>(after famous french neurologist – ‘father of neurology’ described it as ‘creeping paralysis’ first identified over 160 years ago)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Diagnosis</a:t>
            </a:r>
            <a:endParaRPr/>
          </a:p>
        </p:txBody>
      </p:sp>
      <p:sp>
        <p:nvSpPr>
          <p:cNvPr id="215" name="Google Shape;215;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endParaRPr/>
          </a:p>
          <a:p>
            <a:pPr marL="342900" lvl="0" indent="-342900" algn="l" rtl="0">
              <a:spcBef>
                <a:spcPts val="640"/>
              </a:spcBef>
              <a:spcAft>
                <a:spcPts val="0"/>
              </a:spcAft>
              <a:buClr>
                <a:schemeClr val="dk1"/>
              </a:buClr>
              <a:buSzPts val="3200"/>
              <a:buChar char="•"/>
            </a:pPr>
            <a:r>
              <a:rPr lang="en-US" u="sng">
                <a:solidFill>
                  <a:schemeClr val="hlink"/>
                </a:solidFill>
                <a:hlinkClick r:id="rId3"/>
              </a:rPr>
              <a:t>El Escortial Criteria </a:t>
            </a:r>
            <a:r>
              <a:rPr lang="en-US"/>
              <a:t>– for your reference. I recommend reading document (but don’t need to memorize its contents)</a:t>
            </a:r>
            <a:endParaRPr/>
          </a:p>
          <a:p>
            <a:pPr marL="342900" lvl="0" indent="-139700" algn="l" rtl="0">
              <a:spcBef>
                <a:spcPts val="640"/>
              </a:spcBef>
              <a:spcAft>
                <a:spcPts val="0"/>
              </a:spcAft>
              <a:buClr>
                <a:schemeClr val="dk1"/>
              </a:buClr>
              <a:buSzPts val="3200"/>
              <a:buNone/>
            </a:pPr>
            <a:endParaRPr/>
          </a:p>
          <a:p>
            <a:pPr marL="342900" lvl="0" indent="-342900" algn="l" rtl="0">
              <a:spcBef>
                <a:spcPts val="640"/>
              </a:spcBef>
              <a:spcAft>
                <a:spcPts val="0"/>
              </a:spcAft>
              <a:buClr>
                <a:srgbClr val="000000"/>
              </a:buClr>
              <a:buSzPts val="3200"/>
              <a:buChar char="•"/>
            </a:pPr>
            <a:r>
              <a:rPr lang="en-US" u="sng">
                <a:solidFill>
                  <a:srgbClr val="000000"/>
                </a:solidFill>
                <a:latin typeface="Merriweather Sans"/>
                <a:ea typeface="Merriweather Sans"/>
                <a:cs typeface="Merriweather Sans"/>
                <a:sym typeface="Merriweather Sans"/>
                <a:hlinkClick r:id="rId3">
                  <a:extLst>
                    <a:ext uri="{A12FA001-AC4F-418D-AE19-62706E023703}">
                      <ahyp:hlinkClr xmlns:ahyp="http://schemas.microsoft.com/office/drawing/2018/hyperlinkcolor" val="tx"/>
                    </a:ext>
                  </a:extLst>
                </a:hlinkClick>
              </a:rPr>
              <a:t>http://www.alsa.org/assets/pdfs/fyi/criteria_for_diagnosis.pdf</a:t>
            </a:r>
            <a:r>
              <a:rPr lang="en-US">
                <a:solidFill>
                  <a:srgbClr val="000000"/>
                </a:solidFill>
                <a:latin typeface="Merriweather Sans"/>
                <a:ea typeface="Merriweather Sans"/>
                <a:cs typeface="Merriweather Sans"/>
                <a:sym typeface="Merriweather Sans"/>
              </a:rP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1"/>
          <p:cNvSpPr txBox="1">
            <a:spLocks noGrp="1"/>
          </p:cNvSpPr>
          <p:nvPr>
            <p:ph type="title"/>
          </p:nvPr>
        </p:nvSpPr>
        <p:spPr>
          <a:xfrm>
            <a:off x="457200" y="106362"/>
            <a:ext cx="8229600" cy="88423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alibri"/>
              <a:buNone/>
            </a:pPr>
            <a:r>
              <a:rPr lang="en-US" sz="4000"/>
              <a:t>Differential Diagnosis</a:t>
            </a:r>
            <a:endParaRPr/>
          </a:p>
        </p:txBody>
      </p:sp>
      <p:sp>
        <p:nvSpPr>
          <p:cNvPr id="222" name="Google Shape;222;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223" name="Google Shape;223;p21"/>
          <p:cNvPicPr preferRelativeResize="0"/>
          <p:nvPr/>
        </p:nvPicPr>
        <p:blipFill rotWithShape="1">
          <a:blip r:embed="rId3">
            <a:alphaModFix/>
          </a:blip>
          <a:srcRect/>
          <a:stretch/>
        </p:blipFill>
        <p:spPr>
          <a:xfrm>
            <a:off x="228600" y="990600"/>
            <a:ext cx="3971925" cy="5514975"/>
          </a:xfrm>
          <a:prstGeom prst="rect">
            <a:avLst/>
          </a:prstGeom>
          <a:noFill/>
          <a:ln>
            <a:noFill/>
          </a:ln>
        </p:spPr>
      </p:pic>
      <p:pic>
        <p:nvPicPr>
          <p:cNvPr id="224" name="Google Shape;224;p21"/>
          <p:cNvPicPr preferRelativeResize="0"/>
          <p:nvPr/>
        </p:nvPicPr>
        <p:blipFill rotWithShape="1">
          <a:blip r:embed="rId4">
            <a:alphaModFix/>
          </a:blip>
          <a:srcRect/>
          <a:stretch/>
        </p:blipFill>
        <p:spPr>
          <a:xfrm>
            <a:off x="4200525" y="1371600"/>
            <a:ext cx="4000500" cy="4505325"/>
          </a:xfrm>
          <a:prstGeom prst="rect">
            <a:avLst/>
          </a:prstGeom>
          <a:noFill/>
          <a:ln>
            <a:noFill/>
          </a:ln>
        </p:spPr>
      </p:pic>
      <p:sp>
        <p:nvSpPr>
          <p:cNvPr id="225" name="Google Shape;225;p21"/>
          <p:cNvSpPr txBox="1"/>
          <p:nvPr/>
        </p:nvSpPr>
        <p:spPr>
          <a:xfrm>
            <a:off x="5762625" y="6320909"/>
            <a:ext cx="24384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(Hardiman et al. 2011)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2"/>
          <p:cNvSpPr txBox="1">
            <a:spLocks noGrp="1"/>
          </p:cNvSpPr>
          <p:nvPr>
            <p:ph type="title"/>
          </p:nvPr>
        </p:nvSpPr>
        <p:spPr>
          <a:xfrm>
            <a:off x="276555" y="152400"/>
            <a:ext cx="8534400" cy="96043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alibri"/>
              <a:buNone/>
            </a:pPr>
            <a:r>
              <a:rPr lang="en-US" sz="4000"/>
              <a:t>Differential Diagnosis</a:t>
            </a:r>
            <a:endParaRPr/>
          </a:p>
        </p:txBody>
      </p:sp>
      <p:sp>
        <p:nvSpPr>
          <p:cNvPr id="232" name="Google Shape;232;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233" name="Google Shape;233;p22"/>
          <p:cNvPicPr preferRelativeResize="0"/>
          <p:nvPr/>
        </p:nvPicPr>
        <p:blipFill rotWithShape="1">
          <a:blip r:embed="rId3">
            <a:alphaModFix/>
          </a:blip>
          <a:srcRect/>
          <a:stretch/>
        </p:blipFill>
        <p:spPr>
          <a:xfrm>
            <a:off x="25400" y="1733550"/>
            <a:ext cx="9036710" cy="3676650"/>
          </a:xfrm>
          <a:prstGeom prst="rect">
            <a:avLst/>
          </a:prstGeom>
          <a:noFill/>
          <a:ln>
            <a:noFill/>
          </a:ln>
        </p:spPr>
      </p:pic>
      <p:sp>
        <p:nvSpPr>
          <p:cNvPr id="234" name="Google Shape;234;p22"/>
          <p:cNvSpPr txBox="1"/>
          <p:nvPr/>
        </p:nvSpPr>
        <p:spPr>
          <a:xfrm>
            <a:off x="4876800" y="5638800"/>
            <a:ext cx="2590800" cy="38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(Hardiman et al. 2011)</a:t>
            </a:r>
            <a:endParaRPr/>
          </a:p>
        </p:txBody>
      </p:sp>
      <p:sp>
        <p:nvSpPr>
          <p:cNvPr id="235" name="Google Shape;235;p22"/>
          <p:cNvSpPr txBox="1"/>
          <p:nvPr/>
        </p:nvSpPr>
        <p:spPr>
          <a:xfrm>
            <a:off x="558198" y="1112838"/>
            <a:ext cx="318173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Other Motor Neuron Diseases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Disease Course</a:t>
            </a:r>
            <a:endParaRPr/>
          </a:p>
        </p:txBody>
      </p:sp>
      <p:sp>
        <p:nvSpPr>
          <p:cNvPr id="241" name="Google Shape;241;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Progressive and deteriorating disease</a:t>
            </a:r>
            <a:endParaRPr/>
          </a:p>
          <a:p>
            <a:pPr marL="1143000" lvl="2" indent="-228600" algn="l" rtl="0">
              <a:spcBef>
                <a:spcPts val="480"/>
              </a:spcBef>
              <a:spcAft>
                <a:spcPts val="0"/>
              </a:spcAft>
              <a:buClr>
                <a:schemeClr val="dk1"/>
              </a:buClr>
              <a:buSzPts val="2400"/>
              <a:buChar char="•"/>
            </a:pPr>
            <a:r>
              <a:rPr lang="en-US"/>
              <a:t>Progression from pathology to impairment to activity limitations to participation restrictions is inevitable</a:t>
            </a:r>
            <a:endParaRPr/>
          </a:p>
          <a:p>
            <a:pPr marL="342900" lvl="0" indent="-342900" algn="l" rtl="0">
              <a:spcBef>
                <a:spcPts val="640"/>
              </a:spcBef>
              <a:spcAft>
                <a:spcPts val="0"/>
              </a:spcAft>
              <a:buClr>
                <a:schemeClr val="dk1"/>
              </a:buClr>
              <a:buSzPts val="3200"/>
              <a:buChar char="•"/>
            </a:pPr>
            <a:r>
              <a:rPr lang="en-US"/>
              <a:t>Average duration from diagnosis to death is 27-43 months </a:t>
            </a:r>
            <a:endParaRPr/>
          </a:p>
          <a:p>
            <a:pPr marL="342900" lvl="0" indent="-342900" algn="l" rtl="0">
              <a:spcBef>
                <a:spcPts val="640"/>
              </a:spcBef>
              <a:spcAft>
                <a:spcPts val="0"/>
              </a:spcAft>
              <a:buClr>
                <a:schemeClr val="dk1"/>
              </a:buClr>
              <a:buSzPts val="3200"/>
              <a:buChar char="•"/>
            </a:pPr>
            <a:r>
              <a:rPr lang="en-US"/>
              <a:t>Death usually from respiratory failure</a:t>
            </a:r>
            <a:endParaRPr/>
          </a:p>
          <a:p>
            <a:pPr marL="342900" lvl="0" indent="-342900" algn="l" rtl="0">
              <a:spcBef>
                <a:spcPts val="640"/>
              </a:spcBef>
              <a:spcAft>
                <a:spcPts val="0"/>
              </a:spcAft>
              <a:buClr>
                <a:schemeClr val="dk1"/>
              </a:buClr>
              <a:buSzPts val="3200"/>
              <a:buChar char="•"/>
            </a:pPr>
            <a:r>
              <a:rPr lang="en-US"/>
              <a:t>Very few survive after 5 years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Prognosis</a:t>
            </a:r>
            <a:endParaRPr/>
          </a:p>
        </p:txBody>
      </p:sp>
      <p:sp>
        <p:nvSpPr>
          <p:cNvPr id="247" name="Google Shape;247;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a:t>Better prognosis:</a:t>
            </a:r>
            <a:endParaRPr/>
          </a:p>
          <a:p>
            <a:pPr marL="342900" lvl="0" indent="-342900" algn="l" rtl="0">
              <a:spcBef>
                <a:spcPts val="640"/>
              </a:spcBef>
              <a:spcAft>
                <a:spcPts val="0"/>
              </a:spcAft>
              <a:buClr>
                <a:schemeClr val="dk1"/>
              </a:buClr>
              <a:buSzPts val="3200"/>
              <a:buChar char="•"/>
            </a:pPr>
            <a:r>
              <a:rPr lang="en-US"/>
              <a:t>Age at time of onset</a:t>
            </a:r>
            <a:endParaRPr/>
          </a:p>
          <a:p>
            <a:pPr marL="1143000" lvl="2" indent="-228600" algn="l" rtl="0">
              <a:spcBef>
                <a:spcPts val="480"/>
              </a:spcBef>
              <a:spcAft>
                <a:spcPts val="0"/>
              </a:spcAft>
              <a:buClr>
                <a:schemeClr val="dk1"/>
              </a:buClr>
              <a:buSzPts val="2400"/>
              <a:buChar char="•"/>
            </a:pPr>
            <a:r>
              <a:rPr lang="en-US"/>
              <a:t>Patients dx under the age of 40 had better 5 year survival rates than older adults</a:t>
            </a:r>
            <a:endParaRPr/>
          </a:p>
          <a:p>
            <a:pPr marL="342900" lvl="0" indent="-342900" algn="l" rtl="0">
              <a:spcBef>
                <a:spcPts val="640"/>
              </a:spcBef>
              <a:spcAft>
                <a:spcPts val="0"/>
              </a:spcAft>
              <a:buClr>
                <a:schemeClr val="dk1"/>
              </a:buClr>
              <a:buSzPts val="3200"/>
              <a:buChar char="•"/>
            </a:pPr>
            <a:r>
              <a:rPr lang="en-US"/>
              <a:t>Limb onset better prognosis than bulbar onset</a:t>
            </a:r>
            <a:endParaRPr/>
          </a:p>
          <a:p>
            <a:pPr marL="342900" lvl="0" indent="-342900" algn="l" rtl="0">
              <a:spcBef>
                <a:spcPts val="640"/>
              </a:spcBef>
              <a:spcAft>
                <a:spcPts val="0"/>
              </a:spcAft>
              <a:buClr>
                <a:schemeClr val="dk1"/>
              </a:buClr>
              <a:buSzPts val="3200"/>
              <a:buChar char="•"/>
            </a:pPr>
            <a:r>
              <a:rPr lang="en-US"/>
              <a:t>Less severe involvement at time of diagnosis</a:t>
            </a:r>
            <a:endParaRPr/>
          </a:p>
          <a:p>
            <a:pPr marL="342900" lvl="0" indent="-342900" algn="l" rtl="0">
              <a:spcBef>
                <a:spcPts val="640"/>
              </a:spcBef>
              <a:spcAft>
                <a:spcPts val="0"/>
              </a:spcAft>
              <a:buClr>
                <a:schemeClr val="dk1"/>
              </a:buClr>
              <a:buSzPts val="3200"/>
              <a:buChar char="•"/>
            </a:pPr>
            <a:r>
              <a:rPr lang="en-US"/>
              <a:t>Longer interval between onset and diagnosis</a:t>
            </a:r>
            <a:endParaRPr/>
          </a:p>
          <a:p>
            <a:pPr marL="342900" lvl="0" indent="-342900" algn="l" rtl="0">
              <a:spcBef>
                <a:spcPts val="640"/>
              </a:spcBef>
              <a:spcAft>
                <a:spcPts val="0"/>
              </a:spcAft>
              <a:buClr>
                <a:schemeClr val="dk1"/>
              </a:buClr>
              <a:buSzPts val="3200"/>
              <a:buChar char="•"/>
            </a:pPr>
            <a:r>
              <a:rPr lang="en-US"/>
              <a:t>No symptoms of dyspnea at onset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Prognosis</a:t>
            </a:r>
            <a:endParaRPr/>
          </a:p>
        </p:txBody>
      </p:sp>
      <p:sp>
        <p:nvSpPr>
          <p:cNvPr id="253" name="Google Shape;253;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Individuals with psychological well-being had significantly longer survival times compared to those with psychological distress</a:t>
            </a:r>
            <a:endParaRPr/>
          </a:p>
          <a:p>
            <a:pPr marL="1143000" lvl="2" indent="-228600" algn="l" rtl="0">
              <a:spcBef>
                <a:spcPts val="480"/>
              </a:spcBef>
              <a:spcAft>
                <a:spcPts val="0"/>
              </a:spcAft>
              <a:buClr>
                <a:schemeClr val="dk1"/>
              </a:buClr>
              <a:buSzPts val="2400"/>
              <a:buChar char="•"/>
            </a:pPr>
            <a:r>
              <a:rPr lang="en-US"/>
              <a:t>Study of 144 individuals found that a mortality rate 6.8x greater in those experiencing psychological distress </a:t>
            </a:r>
            <a:r>
              <a:rPr lang="en-US" i="1"/>
              <a:t>(McDonald et al. 1994, Johnston et al. 1999)</a:t>
            </a:r>
            <a:endParaRPr/>
          </a:p>
          <a:p>
            <a:pPr marL="1143000" lvl="2" indent="-76200" algn="l" rtl="0">
              <a:spcBef>
                <a:spcPts val="480"/>
              </a:spcBef>
              <a:spcAft>
                <a:spcPts val="0"/>
              </a:spcAft>
              <a:buClr>
                <a:schemeClr val="dk1"/>
              </a:buClr>
              <a:buSzPts val="2400"/>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6"/>
          <p:cNvSpPr txBox="1">
            <a:spLocks noGrp="1"/>
          </p:cNvSpPr>
          <p:nvPr>
            <p:ph type="title"/>
          </p:nvPr>
        </p:nvSpPr>
        <p:spPr>
          <a:xfrm>
            <a:off x="457200" y="152400"/>
            <a:ext cx="8229600" cy="96043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alibri"/>
              <a:buNone/>
            </a:pPr>
            <a:r>
              <a:rPr lang="en-US" sz="4000"/>
              <a:t>Prognosis</a:t>
            </a:r>
            <a:endParaRPr/>
          </a:p>
        </p:txBody>
      </p:sp>
      <p:sp>
        <p:nvSpPr>
          <p:cNvPr id="260" name="Google Shape;260;p26"/>
          <p:cNvSpPr txBox="1">
            <a:spLocks noGrp="1"/>
          </p:cNvSpPr>
          <p:nvPr>
            <p:ph type="body" idx="1"/>
          </p:nvPr>
        </p:nvSpPr>
        <p:spPr>
          <a:xfrm>
            <a:off x="457200" y="1295400"/>
            <a:ext cx="8229600" cy="4648200"/>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Clr>
                <a:schemeClr val="dk1"/>
              </a:buClr>
              <a:buSzPts val="2400"/>
              <a:buNone/>
            </a:pPr>
            <a:r>
              <a:rPr lang="en-US" sz="2400"/>
              <a:t>Terminal Phase</a:t>
            </a:r>
            <a:endParaRPr/>
          </a:p>
          <a:p>
            <a:pPr marL="342900" lvl="0" indent="-342900" algn="l" rtl="0">
              <a:spcBef>
                <a:spcPts val="480"/>
              </a:spcBef>
              <a:spcAft>
                <a:spcPts val="0"/>
              </a:spcAft>
              <a:buClr>
                <a:schemeClr val="dk1"/>
              </a:buClr>
              <a:buSzPts val="2400"/>
              <a:buChar char="•"/>
            </a:pPr>
            <a:r>
              <a:rPr lang="en-US" sz="2400"/>
              <a:t>&gt;60% die within 3 years of diagnosis, of remaining individuals 10% live for &gt;8 years</a:t>
            </a:r>
            <a:endParaRPr/>
          </a:p>
          <a:p>
            <a:pPr marL="342900" lvl="0" indent="-342900" algn="l" rtl="0">
              <a:spcBef>
                <a:spcPts val="480"/>
              </a:spcBef>
              <a:spcAft>
                <a:spcPts val="0"/>
              </a:spcAft>
              <a:buClr>
                <a:schemeClr val="dk1"/>
              </a:buClr>
              <a:buSzPts val="2400"/>
              <a:buChar char="•"/>
            </a:pPr>
            <a:r>
              <a:rPr lang="en-US" sz="2400"/>
              <a:t>Retrospective survey: &gt;90% of patients died peacefully in their sleep (if no mechanical ventilation: sleep → coma due to hypercapnia)</a:t>
            </a:r>
            <a:endParaRPr/>
          </a:p>
          <a:p>
            <a:pPr marL="342900" lvl="0" indent="-342900" algn="l" rtl="0">
              <a:spcBef>
                <a:spcPts val="480"/>
              </a:spcBef>
              <a:spcAft>
                <a:spcPts val="0"/>
              </a:spcAft>
              <a:buClr>
                <a:schemeClr val="dk1"/>
              </a:buClr>
              <a:buSzPts val="2400"/>
              <a:buChar char="•"/>
            </a:pPr>
            <a:r>
              <a:rPr lang="en-US" sz="2400"/>
              <a:t>20% of individuals with ALS in the Netherlands have died through euthanasia or physician-assisted suicide</a:t>
            </a:r>
            <a:endParaRPr/>
          </a:p>
          <a:p>
            <a:pPr marL="342900" lvl="0" indent="-342900" algn="l" rtl="0">
              <a:spcBef>
                <a:spcPts val="480"/>
              </a:spcBef>
              <a:spcAft>
                <a:spcPts val="0"/>
              </a:spcAft>
              <a:buClr>
                <a:schemeClr val="dk1"/>
              </a:buClr>
              <a:buSzPts val="2400"/>
              <a:buChar char="•"/>
            </a:pPr>
            <a:r>
              <a:rPr lang="en-US" sz="2400"/>
              <a:t>Patients should be counseled on the terminal phase</a:t>
            </a:r>
            <a:endParaRPr/>
          </a:p>
          <a:p>
            <a:pPr marL="742950" lvl="1" indent="-285750" algn="l" rtl="0">
              <a:spcBef>
                <a:spcPts val="400"/>
              </a:spcBef>
              <a:spcAft>
                <a:spcPts val="0"/>
              </a:spcAft>
              <a:buClr>
                <a:schemeClr val="dk1"/>
              </a:buClr>
              <a:buSzPts val="2000"/>
              <a:buChar char="–"/>
            </a:pPr>
            <a:r>
              <a:rPr lang="en-US" sz="2000"/>
              <a:t>In the event of terminal respiratory failure, how do they want their care to proceed?</a:t>
            </a:r>
            <a:endParaRPr/>
          </a:p>
          <a:p>
            <a:pPr marL="742950" lvl="1" indent="-285750" algn="l" rtl="0">
              <a:spcBef>
                <a:spcPts val="400"/>
              </a:spcBef>
              <a:spcAft>
                <a:spcPts val="0"/>
              </a:spcAft>
              <a:buClr>
                <a:schemeClr val="dk1"/>
              </a:buClr>
              <a:buSzPts val="2000"/>
              <a:buChar char="–"/>
            </a:pPr>
            <a:r>
              <a:rPr lang="en-US" sz="2000"/>
              <a:t>Care decisions should be reviewed regularly because preferences for life-sustaining treatments can change with time</a:t>
            </a:r>
            <a:endParaRPr/>
          </a:p>
        </p:txBody>
      </p:sp>
      <p:sp>
        <p:nvSpPr>
          <p:cNvPr id="261" name="Google Shape;261;p26"/>
          <p:cNvSpPr txBox="1"/>
          <p:nvPr/>
        </p:nvSpPr>
        <p:spPr>
          <a:xfrm>
            <a:off x="3352800" y="6169461"/>
            <a:ext cx="5029200" cy="646331"/>
          </a:xfrm>
          <a:prstGeom prst="rect">
            <a:avLst/>
          </a:prstGeom>
          <a:noFill/>
          <a:ln>
            <a:noFill/>
          </a:ln>
        </p:spPr>
        <p:txBody>
          <a:bodyPr spcFirstLastPara="1" wrap="square" lIns="91425" tIns="45700" rIns="91425" bIns="45700" anchor="t" anchorCtr="0">
            <a:spAutoFit/>
          </a:bodyPr>
          <a:lstStyle/>
          <a:p>
            <a:pPr marL="0" marR="0" lvl="1"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(Mitchell &amp; Bosario 2007, Hardiman et al. 2011)</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Clinical Manifestation</a:t>
            </a:r>
            <a:endParaRPr/>
          </a:p>
        </p:txBody>
      </p:sp>
      <p:sp>
        <p:nvSpPr>
          <p:cNvPr id="267" name="Google Shape;267;p2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Char char="•"/>
            </a:pPr>
            <a:r>
              <a:rPr lang="en-US"/>
              <a:t>Vary depending on:</a:t>
            </a:r>
            <a:endParaRPr/>
          </a:p>
          <a:p>
            <a:pPr marL="742950" lvl="1" indent="-285750" algn="l" rtl="0">
              <a:spcBef>
                <a:spcPts val="560"/>
              </a:spcBef>
              <a:spcAft>
                <a:spcPts val="0"/>
              </a:spcAft>
              <a:buClr>
                <a:schemeClr val="dk1"/>
              </a:buClr>
              <a:buSzPts val="2800"/>
              <a:buChar char="–"/>
            </a:pPr>
            <a:r>
              <a:rPr lang="en-US"/>
              <a:t> location and extent of motor neuron loss</a:t>
            </a:r>
            <a:endParaRPr/>
          </a:p>
          <a:p>
            <a:pPr marL="742950" lvl="1" indent="-285750" algn="l" rtl="0">
              <a:spcBef>
                <a:spcPts val="560"/>
              </a:spcBef>
              <a:spcAft>
                <a:spcPts val="0"/>
              </a:spcAft>
              <a:buClr>
                <a:schemeClr val="dk1"/>
              </a:buClr>
              <a:buSzPts val="2800"/>
              <a:buChar char="–"/>
            </a:pPr>
            <a:r>
              <a:rPr lang="en-US"/>
              <a:t>Combination of LMN and UMN loss</a:t>
            </a:r>
            <a:endParaRPr/>
          </a:p>
          <a:p>
            <a:pPr marL="742950" lvl="1" indent="-285750" algn="l" rtl="0">
              <a:spcBef>
                <a:spcPts val="560"/>
              </a:spcBef>
              <a:spcAft>
                <a:spcPts val="0"/>
              </a:spcAft>
              <a:buClr>
                <a:schemeClr val="dk1"/>
              </a:buClr>
              <a:buSzPts val="2800"/>
              <a:buChar char="–"/>
            </a:pPr>
            <a:r>
              <a:rPr lang="en-US"/>
              <a:t>Pattern of onset and progression</a:t>
            </a:r>
            <a:endParaRPr/>
          </a:p>
          <a:p>
            <a:pPr marL="742950" lvl="1" indent="-285750" algn="l" rtl="0">
              <a:spcBef>
                <a:spcPts val="560"/>
              </a:spcBef>
              <a:spcAft>
                <a:spcPts val="0"/>
              </a:spcAft>
              <a:buClr>
                <a:schemeClr val="dk1"/>
              </a:buClr>
              <a:buSzPts val="2800"/>
              <a:buChar char="–"/>
            </a:pPr>
            <a:r>
              <a:rPr lang="en-US"/>
              <a:t>Body region(s) affected</a:t>
            </a:r>
            <a:endParaRPr/>
          </a:p>
          <a:p>
            <a:pPr marL="742950" lvl="1" indent="-285750" algn="l" rtl="0">
              <a:spcBef>
                <a:spcPts val="560"/>
              </a:spcBef>
              <a:spcAft>
                <a:spcPts val="0"/>
              </a:spcAft>
              <a:buClr>
                <a:schemeClr val="dk1"/>
              </a:buClr>
              <a:buSzPts val="2800"/>
              <a:buChar char="–"/>
            </a:pPr>
            <a:r>
              <a:rPr lang="en-US"/>
              <a:t>Stage of disease</a:t>
            </a:r>
            <a:endParaRPr/>
          </a:p>
          <a:p>
            <a:pPr marL="342900" lvl="0" indent="-342900" algn="l" rtl="0">
              <a:spcBef>
                <a:spcPts val="640"/>
              </a:spcBef>
              <a:spcAft>
                <a:spcPts val="0"/>
              </a:spcAft>
              <a:buClr>
                <a:schemeClr val="dk1"/>
              </a:buClr>
              <a:buSzPts val="3200"/>
              <a:buChar char="•"/>
            </a:pPr>
            <a:r>
              <a:rPr lang="en-US"/>
              <a:t>Onset focal and asymmetrical</a:t>
            </a:r>
            <a:endParaRPr/>
          </a:p>
          <a:p>
            <a:pPr marL="742950" lvl="1" indent="-285750" algn="l" rtl="0">
              <a:spcBef>
                <a:spcPts val="560"/>
              </a:spcBef>
              <a:spcAft>
                <a:spcPts val="0"/>
              </a:spcAft>
              <a:buClr>
                <a:schemeClr val="dk1"/>
              </a:buClr>
              <a:buSzPts val="2800"/>
              <a:buChar char="–"/>
            </a:pPr>
            <a:r>
              <a:rPr lang="en-US"/>
              <a:t>As disease progresses, increase in severity, location and number of impairments</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8"/>
          <p:cNvSpPr txBox="1">
            <a:spLocks noGrp="1"/>
          </p:cNvSpPr>
          <p:nvPr>
            <p:ph type="title"/>
          </p:nvPr>
        </p:nvSpPr>
        <p:spPr>
          <a:xfrm>
            <a:off x="495299" y="149552"/>
            <a:ext cx="8229600" cy="80803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alibri"/>
              <a:buNone/>
            </a:pPr>
            <a:r>
              <a:rPr lang="en-US" sz="4000"/>
              <a:t>Clinical Manifestation</a:t>
            </a:r>
            <a:endParaRPr/>
          </a:p>
        </p:txBody>
      </p:sp>
      <p:sp>
        <p:nvSpPr>
          <p:cNvPr id="274" name="Google Shape;274;p28"/>
          <p:cNvSpPr txBox="1">
            <a:spLocks noGrp="1"/>
          </p:cNvSpPr>
          <p:nvPr>
            <p:ph type="body" idx="1"/>
          </p:nvPr>
        </p:nvSpPr>
        <p:spPr>
          <a:xfrm>
            <a:off x="391030" y="910351"/>
            <a:ext cx="8438138" cy="4991537"/>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Char char="•"/>
            </a:pPr>
            <a:r>
              <a:rPr lang="en-US" sz="2400"/>
              <a:t>Gradual onset over months</a:t>
            </a:r>
            <a:endParaRPr/>
          </a:p>
          <a:p>
            <a:pPr marL="342900" lvl="0" indent="-342900" algn="l" rtl="0">
              <a:spcBef>
                <a:spcPts val="444"/>
              </a:spcBef>
              <a:spcAft>
                <a:spcPts val="0"/>
              </a:spcAft>
              <a:buClr>
                <a:schemeClr val="dk1"/>
              </a:buClr>
              <a:buSzPct val="100000"/>
              <a:buChar char="•"/>
            </a:pPr>
            <a:r>
              <a:rPr lang="en-US" sz="2400"/>
              <a:t>First symptoms are UMN &amp; LMN signs in 1 limb that spread to other areas</a:t>
            </a:r>
            <a:endParaRPr/>
          </a:p>
          <a:p>
            <a:pPr marL="342900" lvl="0" indent="-342900" algn="l" rtl="0">
              <a:spcBef>
                <a:spcPts val="444"/>
              </a:spcBef>
              <a:spcAft>
                <a:spcPts val="0"/>
              </a:spcAft>
              <a:buClr>
                <a:schemeClr val="dk1"/>
              </a:buClr>
              <a:buSzPct val="100000"/>
              <a:buChar char="•"/>
            </a:pPr>
            <a:r>
              <a:rPr lang="en-US" sz="2400"/>
              <a:t>Initial weakness usually in isolated muscles, often distally</a:t>
            </a:r>
            <a:endParaRPr/>
          </a:p>
          <a:p>
            <a:pPr marL="342900" lvl="0" indent="-342900" algn="l" rtl="0">
              <a:spcBef>
                <a:spcPts val="444"/>
              </a:spcBef>
              <a:spcAft>
                <a:spcPts val="0"/>
              </a:spcAft>
              <a:buClr>
                <a:schemeClr val="dk1"/>
              </a:buClr>
              <a:buSzPct val="100000"/>
              <a:buChar char="•"/>
            </a:pPr>
            <a:r>
              <a:rPr lang="en-US" sz="2400"/>
              <a:t>Sensory exam usually normal</a:t>
            </a:r>
            <a:endParaRPr/>
          </a:p>
          <a:p>
            <a:pPr marL="342900" lvl="0" indent="-342900" algn="l" rtl="0">
              <a:spcBef>
                <a:spcPts val="444"/>
              </a:spcBef>
              <a:spcAft>
                <a:spcPts val="0"/>
              </a:spcAft>
              <a:buClr>
                <a:schemeClr val="dk1"/>
              </a:buClr>
              <a:buSzPct val="100000"/>
              <a:buChar char="•"/>
            </a:pPr>
            <a:r>
              <a:rPr lang="en-US" sz="2400"/>
              <a:t>Preservation of oculomotor, bowel &amp; bladder functions</a:t>
            </a:r>
            <a:endParaRPr/>
          </a:p>
          <a:p>
            <a:pPr marL="342900" lvl="0" indent="-290068" algn="l" rtl="0">
              <a:spcBef>
                <a:spcPts val="166"/>
              </a:spcBef>
              <a:spcAft>
                <a:spcPts val="0"/>
              </a:spcAft>
              <a:buClr>
                <a:schemeClr val="dk1"/>
              </a:buClr>
              <a:buSzPct val="100000"/>
              <a:buNone/>
            </a:pPr>
            <a:endParaRPr sz="900"/>
          </a:p>
          <a:p>
            <a:pPr marL="342900" lvl="0" indent="-342900" algn="l" rtl="0">
              <a:spcBef>
                <a:spcPts val="444"/>
              </a:spcBef>
              <a:spcAft>
                <a:spcPts val="0"/>
              </a:spcAft>
              <a:buClr>
                <a:schemeClr val="dk1"/>
              </a:buClr>
              <a:buSzPct val="100000"/>
              <a:buChar char="•"/>
            </a:pPr>
            <a:r>
              <a:rPr lang="en-US" sz="2400"/>
              <a:t>Disease phenotype categorized by site of onset:</a:t>
            </a:r>
            <a:endParaRPr/>
          </a:p>
          <a:p>
            <a:pPr marL="400050" lvl="1" indent="0" algn="l" rtl="0">
              <a:spcBef>
                <a:spcPts val="370"/>
              </a:spcBef>
              <a:spcAft>
                <a:spcPts val="0"/>
              </a:spcAft>
              <a:buClr>
                <a:schemeClr val="dk1"/>
              </a:buClr>
              <a:buSzPct val="100000"/>
              <a:buNone/>
            </a:pPr>
            <a:r>
              <a:rPr lang="en-US" sz="2000"/>
              <a:t>Bulbar-onset – 20-30% of patients</a:t>
            </a:r>
            <a:endParaRPr/>
          </a:p>
          <a:p>
            <a:pPr marL="400050" lvl="1" indent="0" algn="l" rtl="0">
              <a:spcBef>
                <a:spcPts val="370"/>
              </a:spcBef>
              <a:spcAft>
                <a:spcPts val="0"/>
              </a:spcAft>
              <a:buClr>
                <a:schemeClr val="dk1"/>
              </a:buClr>
              <a:buSzPct val="100000"/>
              <a:buNone/>
            </a:pPr>
            <a:r>
              <a:rPr lang="en-US" sz="2000"/>
              <a:t>Limb onset:</a:t>
            </a:r>
            <a:endParaRPr/>
          </a:p>
          <a:p>
            <a:pPr marL="400050" lvl="1" indent="0" algn="l" rtl="0">
              <a:spcBef>
                <a:spcPts val="370"/>
              </a:spcBef>
              <a:spcAft>
                <a:spcPts val="0"/>
              </a:spcAft>
              <a:buClr>
                <a:schemeClr val="dk1"/>
              </a:buClr>
              <a:buSzPct val="100000"/>
              <a:buNone/>
            </a:pPr>
            <a:r>
              <a:rPr lang="en-US" sz="2000"/>
              <a:t>		Cervical-onset</a:t>
            </a:r>
            <a:endParaRPr/>
          </a:p>
          <a:p>
            <a:pPr marL="400050" lvl="1" indent="0" algn="l" rtl="0">
              <a:spcBef>
                <a:spcPts val="370"/>
              </a:spcBef>
              <a:spcAft>
                <a:spcPts val="0"/>
              </a:spcAft>
              <a:buClr>
                <a:schemeClr val="dk1"/>
              </a:buClr>
              <a:buSzPct val="100000"/>
              <a:buNone/>
            </a:pPr>
            <a:r>
              <a:rPr lang="en-US" sz="2000"/>
              <a:t>		Lumbar-onset</a:t>
            </a:r>
            <a:endParaRPr/>
          </a:p>
          <a:p>
            <a:pPr marL="400050" lvl="1" indent="0" algn="l" rtl="0">
              <a:spcBef>
                <a:spcPts val="370"/>
              </a:spcBef>
              <a:spcAft>
                <a:spcPts val="0"/>
              </a:spcAft>
              <a:buClr>
                <a:schemeClr val="dk1"/>
              </a:buClr>
              <a:buSzPct val="100000"/>
              <a:buNone/>
            </a:pPr>
            <a:r>
              <a:rPr lang="en-US" sz="2000"/>
              <a:t>Cervical- or lumbar-onset, occur in ~equal proportions </a:t>
            </a:r>
            <a:endParaRPr/>
          </a:p>
          <a:p>
            <a:pPr marL="1143000" lvl="2" indent="-228600" algn="l" rtl="0">
              <a:spcBef>
                <a:spcPts val="370"/>
              </a:spcBef>
              <a:spcAft>
                <a:spcPts val="0"/>
              </a:spcAft>
              <a:buClr>
                <a:schemeClr val="dk1"/>
              </a:buClr>
              <a:buSzPct val="100000"/>
              <a:buChar char="•"/>
            </a:pPr>
            <a:r>
              <a:rPr lang="en-US" sz="2000"/>
              <a:t>35.5% of patients had cervical-onset, 34.9% had lumbar-onset </a:t>
            </a:r>
            <a:r>
              <a:rPr lang="en-US" sz="1400"/>
              <a:t>(Korner et al. 2011)</a:t>
            </a:r>
            <a:endParaRPr sz="2000"/>
          </a:p>
          <a:p>
            <a:pPr marL="400050" lvl="1" indent="0" algn="l" rtl="0">
              <a:spcBef>
                <a:spcPts val="370"/>
              </a:spcBef>
              <a:spcAft>
                <a:spcPts val="0"/>
              </a:spcAft>
              <a:buClr>
                <a:schemeClr val="dk1"/>
              </a:buClr>
              <a:buSzPct val="100000"/>
              <a:buNone/>
            </a:pPr>
            <a:r>
              <a:rPr lang="en-US" sz="2000"/>
              <a:t>Respiratory-onset – rare less than 5% of patients</a:t>
            </a:r>
            <a:endParaRPr/>
          </a:p>
        </p:txBody>
      </p:sp>
      <p:sp>
        <p:nvSpPr>
          <p:cNvPr id="275" name="Google Shape;275;p28"/>
          <p:cNvSpPr txBox="1"/>
          <p:nvPr/>
        </p:nvSpPr>
        <p:spPr>
          <a:xfrm>
            <a:off x="304800" y="6114365"/>
            <a:ext cx="8610599"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a:solidFill>
                  <a:schemeClr val="dk1"/>
                </a:solidFill>
                <a:latin typeface="Calibri"/>
                <a:ea typeface="Calibri"/>
                <a:cs typeface="Calibri"/>
                <a:sym typeface="Calibri"/>
              </a:rPr>
              <a:t>(Hardiman et al. 2011, van Groenestijn et al. 2011, Singh 2012)</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Clinical Manifestation</a:t>
            </a:r>
            <a:endParaRPr/>
          </a:p>
        </p:txBody>
      </p:sp>
      <p:sp>
        <p:nvSpPr>
          <p:cNvPr id="281" name="Google Shape;281;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Impairments related to LMN pathology:</a:t>
            </a:r>
            <a:endParaRPr/>
          </a:p>
          <a:p>
            <a:pPr marL="742950" lvl="1" indent="-285750" algn="l" rtl="0">
              <a:spcBef>
                <a:spcPts val="560"/>
              </a:spcBef>
              <a:spcAft>
                <a:spcPts val="0"/>
              </a:spcAft>
              <a:buClr>
                <a:schemeClr val="dk1"/>
              </a:buClr>
              <a:buSzPts val="2800"/>
              <a:buChar char="–"/>
            </a:pPr>
            <a:r>
              <a:rPr lang="en-US"/>
              <a:t>asymmetrical muscle weakness</a:t>
            </a:r>
            <a:endParaRPr/>
          </a:p>
          <a:p>
            <a:pPr marL="742950" lvl="1" indent="-285750" algn="l" rtl="0">
              <a:spcBef>
                <a:spcPts val="560"/>
              </a:spcBef>
              <a:spcAft>
                <a:spcPts val="0"/>
              </a:spcAft>
              <a:buClr>
                <a:schemeClr val="dk1"/>
              </a:buClr>
              <a:buSzPts val="2800"/>
              <a:buChar char="–"/>
            </a:pPr>
            <a:r>
              <a:rPr lang="en-US"/>
              <a:t>May begin in LE, UE or bulbar muscles</a:t>
            </a:r>
            <a:endParaRPr/>
          </a:p>
          <a:p>
            <a:pPr marL="742950" lvl="1" indent="-285750" algn="l" rtl="0">
              <a:spcBef>
                <a:spcPts val="560"/>
              </a:spcBef>
              <a:spcAft>
                <a:spcPts val="0"/>
              </a:spcAft>
              <a:buClr>
                <a:schemeClr val="dk1"/>
              </a:buClr>
              <a:buSzPts val="2800"/>
              <a:buChar char="–"/>
            </a:pPr>
            <a:r>
              <a:rPr lang="en-US"/>
              <a:t>Muscle weakness is cardinal sign of ALS</a:t>
            </a:r>
            <a:endParaRPr/>
          </a:p>
          <a:p>
            <a:pPr marL="742950" lvl="1" indent="-285750" algn="l" rtl="0">
              <a:spcBef>
                <a:spcPts val="560"/>
              </a:spcBef>
              <a:spcAft>
                <a:spcPts val="0"/>
              </a:spcAft>
              <a:buClr>
                <a:schemeClr val="dk1"/>
              </a:buClr>
              <a:buSzPts val="2800"/>
              <a:buChar char="–"/>
            </a:pPr>
            <a:r>
              <a:rPr lang="en-US"/>
              <a:t>Focal - Starts in isolated muscles</a:t>
            </a:r>
            <a:endParaRPr/>
          </a:p>
          <a:p>
            <a:pPr marL="742950" lvl="1" indent="-285750" algn="l" rtl="0">
              <a:spcBef>
                <a:spcPts val="560"/>
              </a:spcBef>
              <a:spcAft>
                <a:spcPts val="0"/>
              </a:spcAft>
              <a:buClr>
                <a:schemeClr val="dk1"/>
              </a:buClr>
              <a:buSzPts val="2800"/>
              <a:buChar char="–"/>
            </a:pPr>
            <a:r>
              <a:rPr lang="en-US"/>
              <a:t>Tends to progress distal to proximal</a:t>
            </a:r>
            <a:endParaRPr/>
          </a:p>
          <a:p>
            <a:pPr marL="1600200" lvl="3" indent="-228600" algn="l" rtl="0">
              <a:spcBef>
                <a:spcPts val="400"/>
              </a:spcBef>
              <a:spcAft>
                <a:spcPts val="0"/>
              </a:spcAft>
              <a:buClr>
                <a:schemeClr val="dk1"/>
              </a:buClr>
              <a:buSzPts val="2000"/>
              <a:buChar char="–"/>
            </a:pPr>
            <a:r>
              <a:rPr lang="en-US"/>
              <a:t>Patient may start to notice a toe drag or foot slap; difficulty with buttons or writing; changes in voice or difficulty moving tongue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ALS </a:t>
            </a:r>
            <a:r>
              <a:rPr lang="en-US" b="1"/>
              <a:t>in summary</a:t>
            </a:r>
            <a:endParaRPr/>
          </a:p>
        </p:txBody>
      </p:sp>
      <p:sp>
        <p:nvSpPr>
          <p:cNvPr id="101" name="Google Shape;101;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spcBef>
                <a:spcPts val="0"/>
              </a:spcBef>
              <a:spcAft>
                <a:spcPts val="0"/>
              </a:spcAft>
              <a:buClr>
                <a:schemeClr val="dk1"/>
              </a:buClr>
              <a:buSzPct val="100000"/>
              <a:buChar char="•"/>
            </a:pPr>
            <a:r>
              <a:rPr lang="en-US"/>
              <a:t>Idiopathic and devastatingly fatal</a:t>
            </a:r>
            <a:endParaRPr/>
          </a:p>
          <a:p>
            <a:pPr marL="1143000" lvl="2" indent="-228600" algn="l" rtl="0">
              <a:spcBef>
                <a:spcPts val="408"/>
              </a:spcBef>
              <a:spcAft>
                <a:spcPts val="0"/>
              </a:spcAft>
              <a:buClr>
                <a:schemeClr val="dk1"/>
              </a:buClr>
              <a:buSzPct val="100000"/>
              <a:buChar char="•"/>
            </a:pPr>
            <a:r>
              <a:rPr lang="en-US"/>
              <a:t>&gt;60% of individuals die within 3 years of onset, usually of respiratory failure </a:t>
            </a:r>
            <a:r>
              <a:rPr lang="en-US" sz="2000"/>
              <a:t>(Mitchell &amp; Borasio 2007)</a:t>
            </a:r>
            <a:endParaRPr/>
          </a:p>
          <a:p>
            <a:pPr marL="342900" lvl="0" indent="-342900" algn="l" rtl="0">
              <a:spcBef>
                <a:spcPts val="544"/>
              </a:spcBef>
              <a:spcAft>
                <a:spcPts val="0"/>
              </a:spcAft>
              <a:buClr>
                <a:schemeClr val="dk1"/>
              </a:buClr>
              <a:buSzPct val="100000"/>
              <a:buChar char="•"/>
            </a:pPr>
            <a:r>
              <a:rPr lang="en-US"/>
              <a:t>Characterized by degeneration and loss of motor neurons in spinal cord + brainstem CN nuclei (lower motor neurons LMN) and motor cortex (upper motor neurons UMN)</a:t>
            </a:r>
            <a:endParaRPr/>
          </a:p>
          <a:p>
            <a:pPr marL="342900" lvl="0" indent="-342900" algn="l" rtl="0">
              <a:spcBef>
                <a:spcPts val="544"/>
              </a:spcBef>
              <a:spcAft>
                <a:spcPts val="0"/>
              </a:spcAft>
              <a:buClr>
                <a:schemeClr val="dk1"/>
              </a:buClr>
              <a:buSzPct val="100000"/>
              <a:buChar char="•"/>
            </a:pPr>
            <a:r>
              <a:rPr lang="en-US"/>
              <a:t>Results in variety of LMN and UMN signs and symptoms</a:t>
            </a:r>
            <a:endParaRPr/>
          </a:p>
          <a:p>
            <a:pPr marL="1143000" lvl="2" indent="-228600" algn="l" rtl="0">
              <a:spcBef>
                <a:spcPts val="408"/>
              </a:spcBef>
              <a:spcAft>
                <a:spcPts val="0"/>
              </a:spcAft>
              <a:buClr>
                <a:schemeClr val="dk1"/>
              </a:buClr>
              <a:buSzPct val="100000"/>
              <a:buChar char="•"/>
            </a:pPr>
            <a:r>
              <a:rPr lang="en-US" i="1"/>
              <a:t>Cognitive, sensory and ANS generally well preserved </a:t>
            </a:r>
            <a:endParaRPr/>
          </a:p>
          <a:p>
            <a:pPr marL="342900" lvl="0" indent="-342900" algn="l" rtl="0">
              <a:spcBef>
                <a:spcPts val="544"/>
              </a:spcBef>
              <a:spcAft>
                <a:spcPts val="0"/>
              </a:spcAft>
              <a:buClr>
                <a:schemeClr val="dk1"/>
              </a:buClr>
              <a:buSzPct val="100000"/>
              <a:buChar char="•"/>
            </a:pPr>
            <a:r>
              <a:rPr lang="en-US"/>
              <a:t>Will clinically see a rapid change/decline in level of function</a:t>
            </a:r>
            <a:endParaRPr/>
          </a:p>
          <a:p>
            <a:pPr marL="342900" lvl="0" indent="-170180" algn="l" rtl="0">
              <a:spcBef>
                <a:spcPts val="544"/>
              </a:spcBef>
              <a:spcAft>
                <a:spcPts val="0"/>
              </a:spcAft>
              <a:buClr>
                <a:schemeClr val="dk1"/>
              </a:buClr>
              <a:buSzPct val="10000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Clinical Manifestation</a:t>
            </a:r>
            <a:endParaRPr/>
          </a:p>
        </p:txBody>
      </p:sp>
      <p:sp>
        <p:nvSpPr>
          <p:cNvPr id="287" name="Google Shape;287;p3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Clr>
                <a:schemeClr val="dk1"/>
              </a:buClr>
              <a:buSzPct val="100000"/>
              <a:buChar char="•"/>
            </a:pPr>
            <a:r>
              <a:rPr lang="en-US"/>
              <a:t>Impairments related to LMN pathology</a:t>
            </a:r>
            <a:endParaRPr/>
          </a:p>
          <a:p>
            <a:pPr marL="742950" lvl="1" indent="-285750" algn="l" rtl="0">
              <a:spcBef>
                <a:spcPts val="434"/>
              </a:spcBef>
              <a:spcAft>
                <a:spcPts val="0"/>
              </a:spcAft>
              <a:buClr>
                <a:schemeClr val="dk1"/>
              </a:buClr>
              <a:buSzPct val="100000"/>
              <a:buChar char="–"/>
            </a:pPr>
            <a:r>
              <a:rPr lang="en-US"/>
              <a:t>Muscle weakness leads to secondary impairments:</a:t>
            </a:r>
            <a:endParaRPr/>
          </a:p>
          <a:p>
            <a:pPr marL="1143000" lvl="2" indent="-228600" algn="l" rtl="0">
              <a:spcBef>
                <a:spcPts val="372"/>
              </a:spcBef>
              <a:spcAft>
                <a:spcPts val="0"/>
              </a:spcAft>
              <a:buClr>
                <a:schemeClr val="dk1"/>
              </a:buClr>
              <a:buSzPct val="100000"/>
              <a:buChar char="•"/>
            </a:pPr>
            <a:r>
              <a:rPr lang="en-US"/>
              <a:t>Decreased ROM, predisposition to joint subluxation, tendon shortening, contractures, </a:t>
            </a:r>
            <a:endParaRPr/>
          </a:p>
          <a:p>
            <a:pPr marL="1143000" lvl="2" indent="-228600" algn="l" rtl="0">
              <a:spcBef>
                <a:spcPts val="372"/>
              </a:spcBef>
              <a:spcAft>
                <a:spcPts val="0"/>
              </a:spcAft>
              <a:buClr>
                <a:schemeClr val="dk1"/>
              </a:buClr>
              <a:buSzPct val="100000"/>
              <a:buChar char="•"/>
            </a:pPr>
            <a:r>
              <a:rPr lang="en-US"/>
              <a:t>Postural control issues</a:t>
            </a:r>
            <a:endParaRPr/>
          </a:p>
          <a:p>
            <a:pPr marL="1143000" lvl="2" indent="-228600" algn="l" rtl="0">
              <a:spcBef>
                <a:spcPts val="372"/>
              </a:spcBef>
              <a:spcAft>
                <a:spcPts val="0"/>
              </a:spcAft>
              <a:buClr>
                <a:schemeClr val="dk1"/>
              </a:buClr>
              <a:buSzPct val="100000"/>
              <a:buChar char="•"/>
            </a:pPr>
            <a:r>
              <a:rPr lang="en-US"/>
              <a:t>Decreased functional ability</a:t>
            </a:r>
            <a:endParaRPr/>
          </a:p>
          <a:p>
            <a:pPr marL="1143000" lvl="2" indent="-228600" algn="l" rtl="0">
              <a:spcBef>
                <a:spcPts val="372"/>
              </a:spcBef>
              <a:spcAft>
                <a:spcPts val="0"/>
              </a:spcAft>
              <a:buClr>
                <a:schemeClr val="dk1"/>
              </a:buClr>
              <a:buSzPct val="100000"/>
              <a:buChar char="•"/>
            </a:pPr>
            <a:r>
              <a:rPr lang="en-US"/>
              <a:t>Deconditioning</a:t>
            </a:r>
            <a:endParaRPr/>
          </a:p>
          <a:p>
            <a:pPr marL="1143000" lvl="2" indent="-228600" algn="l" rtl="0">
              <a:spcBef>
                <a:spcPts val="372"/>
              </a:spcBef>
              <a:spcAft>
                <a:spcPts val="0"/>
              </a:spcAft>
              <a:buClr>
                <a:schemeClr val="dk1"/>
              </a:buClr>
              <a:buSzPct val="100000"/>
              <a:buChar char="•"/>
            </a:pPr>
            <a:r>
              <a:rPr lang="en-US"/>
              <a:t>Fatigue</a:t>
            </a:r>
            <a:endParaRPr/>
          </a:p>
          <a:p>
            <a:pPr marL="1143000" lvl="2" indent="-228600" algn="l" rtl="0">
              <a:spcBef>
                <a:spcPts val="372"/>
              </a:spcBef>
              <a:spcAft>
                <a:spcPts val="0"/>
              </a:spcAft>
              <a:buClr>
                <a:schemeClr val="dk1"/>
              </a:buClr>
              <a:buSzPct val="100000"/>
              <a:buChar char="•"/>
            </a:pPr>
            <a:r>
              <a:rPr lang="en-US"/>
              <a:t>Pain (sensory pathways tend to be spared… pain is usually due to decreased movement) </a:t>
            </a:r>
            <a:endParaRPr/>
          </a:p>
          <a:p>
            <a:pPr marL="742950" lvl="1" indent="-285750" algn="l" rtl="0">
              <a:spcBef>
                <a:spcPts val="434"/>
              </a:spcBef>
              <a:spcAft>
                <a:spcPts val="0"/>
              </a:spcAft>
              <a:buClr>
                <a:schemeClr val="dk1"/>
              </a:buClr>
              <a:buSzPct val="100000"/>
              <a:buChar char="–"/>
            </a:pPr>
            <a:r>
              <a:rPr lang="en-US"/>
              <a:t>Fasciculations and muscle cramping </a:t>
            </a:r>
            <a:endParaRPr/>
          </a:p>
          <a:p>
            <a:pPr marL="1143000" lvl="2" indent="-228600" algn="l" rtl="0">
              <a:spcBef>
                <a:spcPts val="372"/>
              </a:spcBef>
              <a:spcAft>
                <a:spcPts val="0"/>
              </a:spcAft>
              <a:buClr>
                <a:schemeClr val="dk1"/>
              </a:buClr>
              <a:buSzPct val="100000"/>
              <a:buChar char="•"/>
            </a:pPr>
            <a:r>
              <a:rPr lang="en-US"/>
              <a:t>Thought to be linked to hyperexcitability of motor axons</a:t>
            </a:r>
            <a:endParaRPr/>
          </a:p>
          <a:p>
            <a:pPr marL="1143000" lvl="2" indent="-228600" algn="l" rtl="0">
              <a:spcBef>
                <a:spcPts val="372"/>
              </a:spcBef>
              <a:spcAft>
                <a:spcPts val="0"/>
              </a:spcAft>
              <a:buClr>
                <a:schemeClr val="dk1"/>
              </a:buClr>
              <a:buSzPct val="100000"/>
              <a:buChar char="•"/>
            </a:pPr>
            <a:r>
              <a:rPr lang="en-US"/>
              <a:t>Muscle fibers (vs entire muscle)</a:t>
            </a:r>
            <a:endParaRPr/>
          </a:p>
          <a:p>
            <a:pPr marL="742950" lvl="1" indent="-285750" algn="l" rtl="0">
              <a:spcBef>
                <a:spcPts val="434"/>
              </a:spcBef>
              <a:spcAft>
                <a:spcPts val="0"/>
              </a:spcAft>
              <a:buClr>
                <a:schemeClr val="dk1"/>
              </a:buClr>
              <a:buSzPct val="100000"/>
              <a:buChar char="–"/>
            </a:pPr>
            <a:r>
              <a:rPr lang="en-US"/>
              <a:t>Hyporeflexia</a:t>
            </a:r>
            <a:endParaRPr/>
          </a:p>
          <a:p>
            <a:pPr marL="742950" lvl="1" indent="-285750" algn="l" rtl="0">
              <a:spcBef>
                <a:spcPts val="434"/>
              </a:spcBef>
              <a:spcAft>
                <a:spcPts val="0"/>
              </a:spcAft>
              <a:buClr>
                <a:schemeClr val="dk1"/>
              </a:buClr>
              <a:buSzPct val="100000"/>
              <a:buChar char="–"/>
            </a:pPr>
            <a:r>
              <a:rPr lang="en-US"/>
              <a:t>Decreased muscle tone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Clinical Manifestation</a:t>
            </a:r>
            <a:endParaRPr/>
          </a:p>
        </p:txBody>
      </p:sp>
      <p:sp>
        <p:nvSpPr>
          <p:cNvPr id="293" name="Google Shape;293;p3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Impairments related to UMN pathology</a:t>
            </a:r>
            <a:endParaRPr/>
          </a:p>
          <a:p>
            <a:pPr marL="742950" lvl="1" indent="-285750" algn="l" rtl="0">
              <a:spcBef>
                <a:spcPts val="560"/>
              </a:spcBef>
              <a:spcAft>
                <a:spcPts val="0"/>
              </a:spcAft>
              <a:buClr>
                <a:schemeClr val="dk1"/>
              </a:buClr>
              <a:buSzPts val="2800"/>
              <a:buChar char="–"/>
            </a:pPr>
            <a:r>
              <a:rPr lang="en-US"/>
              <a:t>Spasticity</a:t>
            </a:r>
            <a:endParaRPr/>
          </a:p>
          <a:p>
            <a:pPr marL="742950" lvl="1" indent="-285750" algn="l" rtl="0">
              <a:spcBef>
                <a:spcPts val="560"/>
              </a:spcBef>
              <a:spcAft>
                <a:spcPts val="0"/>
              </a:spcAft>
              <a:buClr>
                <a:schemeClr val="dk1"/>
              </a:buClr>
              <a:buSzPts val="2800"/>
              <a:buChar char="–"/>
            </a:pPr>
            <a:r>
              <a:rPr lang="en-US"/>
              <a:t>Hyperreflexia</a:t>
            </a:r>
            <a:endParaRPr/>
          </a:p>
          <a:p>
            <a:pPr marL="742950" lvl="1" indent="-285750" algn="l" rtl="0">
              <a:spcBef>
                <a:spcPts val="560"/>
              </a:spcBef>
              <a:spcAft>
                <a:spcPts val="0"/>
              </a:spcAft>
              <a:buClr>
                <a:schemeClr val="dk1"/>
              </a:buClr>
              <a:buSzPts val="2800"/>
              <a:buChar char="–"/>
            </a:pPr>
            <a:r>
              <a:rPr lang="en-US"/>
              <a:t>Clonus and other pathological reflexes</a:t>
            </a:r>
            <a:endParaRPr/>
          </a:p>
          <a:p>
            <a:pPr marL="742950" lvl="1" indent="-285750" algn="l" rtl="0">
              <a:spcBef>
                <a:spcPts val="560"/>
              </a:spcBef>
              <a:spcAft>
                <a:spcPts val="0"/>
              </a:spcAft>
              <a:buClr>
                <a:schemeClr val="dk1"/>
              </a:buClr>
              <a:buSzPts val="2800"/>
              <a:buChar char="–"/>
            </a:pPr>
            <a:r>
              <a:rPr lang="en-US"/>
              <a:t>Dyssynergistic movement patterns</a:t>
            </a:r>
            <a:endParaRPr/>
          </a:p>
          <a:p>
            <a:pPr marL="742950" lvl="1" indent="-285750" algn="l" rtl="0">
              <a:spcBef>
                <a:spcPts val="560"/>
              </a:spcBef>
              <a:spcAft>
                <a:spcPts val="0"/>
              </a:spcAft>
              <a:buClr>
                <a:schemeClr val="dk1"/>
              </a:buClr>
              <a:buSzPts val="2800"/>
              <a:buChar char="–"/>
            </a:pPr>
            <a:r>
              <a:rPr lang="en-US"/>
              <a:t>As disease progresses UMN may decrease (or become less evident)</a:t>
            </a:r>
            <a:endParaRPr/>
          </a:p>
          <a:p>
            <a:pPr marL="742950" lvl="1" indent="-107950" algn="l" rtl="0">
              <a:spcBef>
                <a:spcPts val="560"/>
              </a:spcBef>
              <a:spcAft>
                <a:spcPts val="0"/>
              </a:spcAft>
              <a:buClr>
                <a:schemeClr val="dk1"/>
              </a:buClr>
              <a:buSzPts val="2800"/>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Clinical Manifestation</a:t>
            </a:r>
            <a:endParaRPr/>
          </a:p>
        </p:txBody>
      </p:sp>
      <p:sp>
        <p:nvSpPr>
          <p:cNvPr id="299" name="Google Shape;299;p3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Impairments related to bulbar pathology</a:t>
            </a:r>
            <a:endParaRPr/>
          </a:p>
          <a:p>
            <a:pPr marL="742950" lvl="1" indent="-285750" algn="l" rtl="0">
              <a:spcBef>
                <a:spcPts val="560"/>
              </a:spcBef>
              <a:spcAft>
                <a:spcPts val="0"/>
              </a:spcAft>
              <a:buClr>
                <a:schemeClr val="dk1"/>
              </a:buClr>
              <a:buSzPts val="2800"/>
              <a:buChar char="–"/>
            </a:pPr>
            <a:r>
              <a:rPr lang="en-US"/>
              <a:t>In ALS see a ‘mixed’ bulbar palsy</a:t>
            </a:r>
            <a:endParaRPr/>
          </a:p>
          <a:p>
            <a:pPr marL="1143000" lvl="2" indent="-228600" algn="l" rtl="0">
              <a:spcBef>
                <a:spcPts val="480"/>
              </a:spcBef>
              <a:spcAft>
                <a:spcPts val="0"/>
              </a:spcAft>
              <a:buClr>
                <a:schemeClr val="dk1"/>
              </a:buClr>
              <a:buSzPts val="2400"/>
              <a:buChar char="•"/>
            </a:pPr>
            <a:r>
              <a:rPr lang="en-US"/>
              <a:t>Some spastic and some flaccid components</a:t>
            </a:r>
            <a:endParaRPr/>
          </a:p>
          <a:p>
            <a:pPr marL="742950" lvl="1" indent="-285750" algn="l" rtl="0">
              <a:spcBef>
                <a:spcPts val="560"/>
              </a:spcBef>
              <a:spcAft>
                <a:spcPts val="0"/>
              </a:spcAft>
              <a:buClr>
                <a:schemeClr val="dk1"/>
              </a:buClr>
              <a:buSzPts val="2800"/>
              <a:buChar char="–"/>
            </a:pPr>
            <a:r>
              <a:rPr lang="en-US"/>
              <a:t>Dysarthria</a:t>
            </a:r>
            <a:endParaRPr/>
          </a:p>
          <a:p>
            <a:pPr marL="742950" lvl="1" indent="-285750" algn="l" rtl="0">
              <a:spcBef>
                <a:spcPts val="560"/>
              </a:spcBef>
              <a:spcAft>
                <a:spcPts val="0"/>
              </a:spcAft>
              <a:buClr>
                <a:schemeClr val="dk1"/>
              </a:buClr>
              <a:buSzPts val="2800"/>
              <a:buChar char="–"/>
            </a:pPr>
            <a:r>
              <a:rPr lang="en-US"/>
              <a:t>Dysphagia</a:t>
            </a:r>
            <a:endParaRPr/>
          </a:p>
          <a:p>
            <a:pPr marL="742950" lvl="1" indent="-285750" algn="l" rtl="0">
              <a:spcBef>
                <a:spcPts val="560"/>
              </a:spcBef>
              <a:spcAft>
                <a:spcPts val="0"/>
              </a:spcAft>
              <a:buClr>
                <a:schemeClr val="dk1"/>
              </a:buClr>
              <a:buSzPts val="2800"/>
              <a:buChar char="–"/>
            </a:pPr>
            <a:r>
              <a:rPr lang="en-US"/>
              <a:t>Pseudobulbar affect</a:t>
            </a:r>
            <a:endParaRPr/>
          </a:p>
          <a:p>
            <a:pPr marL="1143000" lvl="2" indent="-228600" algn="l" rtl="0">
              <a:spcBef>
                <a:spcPts val="480"/>
              </a:spcBef>
              <a:spcAft>
                <a:spcPts val="0"/>
              </a:spcAft>
              <a:buClr>
                <a:schemeClr val="dk1"/>
              </a:buClr>
              <a:buSzPts val="2400"/>
              <a:buChar char="•"/>
            </a:pPr>
            <a:r>
              <a:rPr lang="en-US"/>
              <a:t>Poor emotional control</a:t>
            </a:r>
            <a:endParaRPr/>
          </a:p>
          <a:p>
            <a:pPr marL="1143000" lvl="2" indent="-228600" algn="l" rtl="0">
              <a:spcBef>
                <a:spcPts val="480"/>
              </a:spcBef>
              <a:spcAft>
                <a:spcPts val="0"/>
              </a:spcAft>
              <a:buClr>
                <a:schemeClr val="dk1"/>
              </a:buClr>
              <a:buSzPts val="2400"/>
              <a:buChar char="•"/>
            </a:pPr>
            <a:r>
              <a:rPr lang="en-US"/>
              <a:t>Spontaneous crying or laughter in absence of emotional triggers or out of context</a:t>
            </a:r>
            <a:endParaRPr/>
          </a:p>
          <a:p>
            <a:pPr marL="1143000" lvl="2" indent="-76200" algn="l" rtl="0">
              <a:spcBef>
                <a:spcPts val="480"/>
              </a:spcBef>
              <a:spcAft>
                <a:spcPts val="0"/>
              </a:spcAft>
              <a:buClr>
                <a:schemeClr val="dk1"/>
              </a:buClr>
              <a:buSzPts val="2400"/>
              <a:buNone/>
            </a:pPr>
            <a:endParaRPr/>
          </a:p>
          <a:p>
            <a:pPr marL="1143000" lvl="2" indent="-76200" algn="l" rtl="0">
              <a:spcBef>
                <a:spcPts val="480"/>
              </a:spcBef>
              <a:spcAft>
                <a:spcPts val="0"/>
              </a:spcAft>
              <a:buClr>
                <a:schemeClr val="dk1"/>
              </a:buClr>
              <a:buSzPts val="2400"/>
              <a:buNone/>
            </a:pPr>
            <a:endParaRPr/>
          </a:p>
          <a:p>
            <a:pPr marL="1143000" lvl="2" indent="-76200" algn="l" rtl="0">
              <a:spcBef>
                <a:spcPts val="480"/>
              </a:spcBef>
              <a:spcAft>
                <a:spcPts val="0"/>
              </a:spcAft>
              <a:buClr>
                <a:schemeClr val="dk1"/>
              </a:buClr>
              <a:buSzPts val="2400"/>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3"/>
          <p:cNvSpPr txBox="1">
            <a:spLocks noGrp="1"/>
          </p:cNvSpPr>
          <p:nvPr>
            <p:ph type="title"/>
          </p:nvPr>
        </p:nvSpPr>
        <p:spPr>
          <a:xfrm>
            <a:off x="457200" y="258762"/>
            <a:ext cx="8229600" cy="96043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Calibri"/>
              <a:buNone/>
            </a:pPr>
            <a:r>
              <a:rPr lang="en-US" sz="3600"/>
              <a:t>Clinical Manifestation</a:t>
            </a:r>
            <a:endParaRPr/>
          </a:p>
        </p:txBody>
      </p:sp>
      <p:sp>
        <p:nvSpPr>
          <p:cNvPr id="305" name="Google Shape;305;p33"/>
          <p:cNvSpPr txBox="1">
            <a:spLocks noGrp="1"/>
          </p:cNvSpPr>
          <p:nvPr>
            <p:ph type="body" idx="1"/>
          </p:nvPr>
        </p:nvSpPr>
        <p:spPr>
          <a:xfrm>
            <a:off x="457200" y="1219200"/>
            <a:ext cx="8229600" cy="5334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800"/>
              <a:buNone/>
            </a:pPr>
            <a:r>
              <a:rPr lang="en-US" sz="2800"/>
              <a:t>Respiratory Involvement:</a:t>
            </a:r>
            <a:endParaRPr/>
          </a:p>
          <a:p>
            <a:pPr marL="742950" lvl="1" indent="-285750" algn="l" rtl="0">
              <a:spcBef>
                <a:spcPts val="480"/>
              </a:spcBef>
              <a:spcAft>
                <a:spcPts val="0"/>
              </a:spcAft>
              <a:buClr>
                <a:schemeClr val="dk1"/>
              </a:buClr>
              <a:buSzPts val="2400"/>
              <a:buChar char="–"/>
            </a:pPr>
            <a:r>
              <a:rPr lang="en-US" sz="2400"/>
              <a:t>Dyspnea</a:t>
            </a:r>
            <a:endParaRPr/>
          </a:p>
          <a:p>
            <a:pPr marL="1143000" lvl="2" indent="-228600" algn="l" rtl="0">
              <a:spcBef>
                <a:spcPts val="400"/>
              </a:spcBef>
              <a:spcAft>
                <a:spcPts val="0"/>
              </a:spcAft>
              <a:buClr>
                <a:schemeClr val="dk1"/>
              </a:buClr>
              <a:buSzPts val="2000"/>
              <a:buChar char="•"/>
            </a:pPr>
            <a:r>
              <a:rPr lang="en-US" sz="2000"/>
              <a:t>Attacks can cause anxiety</a:t>
            </a:r>
            <a:endParaRPr/>
          </a:p>
          <a:p>
            <a:pPr marL="742950" lvl="1" indent="-285750" algn="l" rtl="0">
              <a:spcBef>
                <a:spcPts val="480"/>
              </a:spcBef>
              <a:spcAft>
                <a:spcPts val="0"/>
              </a:spcAft>
              <a:buClr>
                <a:schemeClr val="dk1"/>
              </a:buClr>
              <a:buSzPts val="2400"/>
              <a:buChar char="–"/>
            </a:pPr>
            <a:r>
              <a:rPr lang="en-US" sz="2400"/>
              <a:t>Respiratory muscle weakness</a:t>
            </a:r>
            <a:endParaRPr/>
          </a:p>
          <a:p>
            <a:pPr marL="742950" lvl="1" indent="-285750" algn="l" rtl="0">
              <a:spcBef>
                <a:spcPts val="480"/>
              </a:spcBef>
              <a:spcAft>
                <a:spcPts val="0"/>
              </a:spcAft>
              <a:buClr>
                <a:schemeClr val="dk1"/>
              </a:buClr>
              <a:buSzPts val="2400"/>
              <a:buChar char="–"/>
            </a:pPr>
            <a:r>
              <a:rPr lang="en-US" sz="2400"/>
              <a:t>Chronic nocturnal hypoventilation</a:t>
            </a:r>
            <a:endParaRPr/>
          </a:p>
          <a:p>
            <a:pPr marL="1143000" lvl="2" indent="-228600" algn="l" rtl="0">
              <a:spcBef>
                <a:spcPts val="400"/>
              </a:spcBef>
              <a:spcAft>
                <a:spcPts val="0"/>
              </a:spcAft>
              <a:buClr>
                <a:schemeClr val="dk1"/>
              </a:buClr>
              <a:buSzPts val="2000"/>
              <a:buChar char="•"/>
            </a:pPr>
            <a:r>
              <a:rPr lang="en-US" sz="2000"/>
              <a:t>Leads to disordered sleep &amp; daytime fatigue</a:t>
            </a:r>
            <a:endParaRPr/>
          </a:p>
          <a:p>
            <a:pPr marL="1143000" lvl="2" indent="-228600" algn="l" rtl="0">
              <a:spcBef>
                <a:spcPts val="400"/>
              </a:spcBef>
              <a:spcAft>
                <a:spcPts val="0"/>
              </a:spcAft>
              <a:buClr>
                <a:schemeClr val="dk1"/>
              </a:buClr>
              <a:buSzPts val="2000"/>
              <a:buChar char="•"/>
            </a:pPr>
            <a:r>
              <a:rPr lang="en-US" sz="2000"/>
              <a:t>Can occur months or years before respiratory failure</a:t>
            </a:r>
            <a:endParaRPr/>
          </a:p>
          <a:p>
            <a:pPr marL="1143000" lvl="2" indent="-228600" algn="l" rtl="0">
              <a:spcBef>
                <a:spcPts val="400"/>
              </a:spcBef>
              <a:spcAft>
                <a:spcPts val="0"/>
              </a:spcAft>
              <a:buClr>
                <a:schemeClr val="dk1"/>
              </a:buClr>
              <a:buSzPts val="2000"/>
              <a:buChar char="•"/>
            </a:pPr>
            <a:r>
              <a:rPr lang="en-US" sz="2000"/>
              <a:t>Significantly ↓ quality of life</a:t>
            </a:r>
            <a:endParaRPr/>
          </a:p>
          <a:p>
            <a:pPr marL="742950" lvl="1" indent="-285750" algn="l" rtl="0">
              <a:spcBef>
                <a:spcPts val="480"/>
              </a:spcBef>
              <a:spcAft>
                <a:spcPts val="0"/>
              </a:spcAft>
              <a:buClr>
                <a:schemeClr val="dk1"/>
              </a:buClr>
              <a:buSzPts val="2400"/>
              <a:buChar char="–"/>
            </a:pPr>
            <a:r>
              <a:rPr lang="en-US" sz="2400"/>
              <a:t>Thick mucous secretions from ↓ fluid intake &amp; ↓ coughing pressure</a:t>
            </a:r>
            <a:endParaRPr/>
          </a:p>
          <a:p>
            <a:pPr marL="742950" lvl="1" indent="-285750" algn="l" rtl="0">
              <a:spcBef>
                <a:spcPts val="480"/>
              </a:spcBef>
              <a:spcAft>
                <a:spcPts val="0"/>
              </a:spcAft>
              <a:buClr>
                <a:schemeClr val="dk1"/>
              </a:buClr>
              <a:buSzPts val="2400"/>
              <a:buChar char="–"/>
            </a:pPr>
            <a:r>
              <a:rPr lang="en-US" sz="2400"/>
              <a:t>Pneumonia common</a:t>
            </a:r>
            <a:endParaRPr/>
          </a:p>
        </p:txBody>
      </p:sp>
      <p:sp>
        <p:nvSpPr>
          <p:cNvPr id="306" name="Google Shape;306;p33"/>
          <p:cNvSpPr txBox="1"/>
          <p:nvPr/>
        </p:nvSpPr>
        <p:spPr>
          <a:xfrm>
            <a:off x="1600200" y="5943600"/>
            <a:ext cx="6934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(Lechtzin, et al. 2002, Mitchell &amp; Borasio 2007, Hardiman et al. 2011)</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Clinical Manifestation</a:t>
            </a:r>
            <a:endParaRPr/>
          </a:p>
        </p:txBody>
      </p:sp>
      <p:sp>
        <p:nvSpPr>
          <p:cNvPr id="312" name="Google Shape;312;p3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Char char="•"/>
            </a:pPr>
            <a:r>
              <a:rPr lang="en-US"/>
              <a:t>Cognitive </a:t>
            </a:r>
            <a:endParaRPr/>
          </a:p>
          <a:p>
            <a:pPr marL="742950" lvl="1" indent="-285750" algn="l" rtl="0">
              <a:spcBef>
                <a:spcPts val="518"/>
              </a:spcBef>
              <a:spcAft>
                <a:spcPts val="0"/>
              </a:spcAft>
              <a:buClr>
                <a:schemeClr val="dk1"/>
              </a:buClr>
              <a:buSzPct val="100000"/>
              <a:buChar char="–"/>
            </a:pPr>
            <a:r>
              <a:rPr lang="en-US"/>
              <a:t>Newer area of research </a:t>
            </a:r>
            <a:endParaRPr/>
          </a:p>
          <a:p>
            <a:pPr marL="1143000" lvl="2" indent="-228600" algn="l" rtl="0">
              <a:spcBef>
                <a:spcPts val="444"/>
              </a:spcBef>
              <a:spcAft>
                <a:spcPts val="0"/>
              </a:spcAft>
              <a:buClr>
                <a:schemeClr val="dk1"/>
              </a:buClr>
              <a:buSzPct val="100000"/>
              <a:buChar char="•"/>
            </a:pPr>
            <a:r>
              <a:rPr lang="en-US"/>
              <a:t>Estimated 20% of cases</a:t>
            </a:r>
            <a:endParaRPr/>
          </a:p>
          <a:p>
            <a:pPr marL="742950" lvl="1" indent="-285750" algn="l" rtl="0">
              <a:spcBef>
                <a:spcPts val="518"/>
              </a:spcBef>
              <a:spcAft>
                <a:spcPts val="0"/>
              </a:spcAft>
              <a:buClr>
                <a:schemeClr val="dk1"/>
              </a:buClr>
              <a:buSzPct val="100000"/>
              <a:buChar char="–"/>
            </a:pPr>
            <a:r>
              <a:rPr lang="en-US"/>
              <a:t>‘frontal lobe dementia’</a:t>
            </a:r>
            <a:endParaRPr/>
          </a:p>
          <a:p>
            <a:pPr marL="1143000" lvl="2" indent="-228600" algn="l" rtl="0">
              <a:spcBef>
                <a:spcPts val="444"/>
              </a:spcBef>
              <a:spcAft>
                <a:spcPts val="0"/>
              </a:spcAft>
              <a:buClr>
                <a:schemeClr val="dk1"/>
              </a:buClr>
              <a:buSzPct val="100000"/>
              <a:buChar char="•"/>
            </a:pPr>
            <a:r>
              <a:rPr lang="en-US"/>
              <a:t>Loss of insight, emotional blunting, typically presents as changes in language </a:t>
            </a:r>
            <a:r>
              <a:rPr lang="en-US" i="1"/>
              <a:t>(vs loss of memory)</a:t>
            </a:r>
            <a:endParaRPr/>
          </a:p>
          <a:p>
            <a:pPr marL="742950" lvl="1" indent="-285750" algn="l" rtl="0">
              <a:spcBef>
                <a:spcPts val="518"/>
              </a:spcBef>
              <a:spcAft>
                <a:spcPts val="0"/>
              </a:spcAft>
              <a:buClr>
                <a:schemeClr val="dk1"/>
              </a:buClr>
              <a:buSzPct val="100000"/>
              <a:buChar char="–"/>
            </a:pPr>
            <a:r>
              <a:rPr lang="en-US"/>
              <a:t>Cognitive impairments</a:t>
            </a:r>
            <a:endParaRPr/>
          </a:p>
          <a:p>
            <a:pPr marL="1143000" lvl="2" indent="-228600" algn="l" rtl="0">
              <a:spcBef>
                <a:spcPts val="444"/>
              </a:spcBef>
              <a:spcAft>
                <a:spcPts val="0"/>
              </a:spcAft>
              <a:buClr>
                <a:schemeClr val="dk1"/>
              </a:buClr>
              <a:buSzPct val="100000"/>
              <a:buChar char="•"/>
            </a:pPr>
            <a:r>
              <a:rPr lang="en-US"/>
              <a:t>Attention deficits</a:t>
            </a:r>
            <a:endParaRPr/>
          </a:p>
          <a:p>
            <a:pPr marL="742950" lvl="1" indent="-285750" algn="l" rtl="0">
              <a:spcBef>
                <a:spcPts val="518"/>
              </a:spcBef>
              <a:spcAft>
                <a:spcPts val="0"/>
              </a:spcAft>
              <a:buClr>
                <a:schemeClr val="dk1"/>
              </a:buClr>
              <a:buSzPct val="100000"/>
              <a:buChar char="–"/>
            </a:pPr>
            <a:r>
              <a:rPr lang="en-US"/>
              <a:t>Behavioural</a:t>
            </a:r>
            <a:endParaRPr/>
          </a:p>
          <a:p>
            <a:pPr marL="1143000" lvl="2" indent="-228600" algn="l" rtl="0">
              <a:spcBef>
                <a:spcPts val="444"/>
              </a:spcBef>
              <a:spcAft>
                <a:spcPts val="0"/>
              </a:spcAft>
              <a:buClr>
                <a:schemeClr val="dk1"/>
              </a:buClr>
              <a:buSzPct val="100000"/>
              <a:buChar char="•"/>
            </a:pPr>
            <a:r>
              <a:rPr lang="en-US"/>
              <a:t>Irritability</a:t>
            </a:r>
            <a:endParaRPr/>
          </a:p>
          <a:p>
            <a:pPr marL="1143000" lvl="2" indent="-228600" algn="l" rtl="0">
              <a:spcBef>
                <a:spcPts val="444"/>
              </a:spcBef>
              <a:spcAft>
                <a:spcPts val="0"/>
              </a:spcAft>
              <a:buClr>
                <a:schemeClr val="dk1"/>
              </a:buClr>
              <a:buSzPct val="100000"/>
              <a:buChar char="•"/>
            </a:pPr>
            <a:r>
              <a:rPr lang="en-US"/>
              <a:t>Social disinhibition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5"/>
          <p:cNvSpPr txBox="1">
            <a:spLocks noGrp="1"/>
          </p:cNvSpPr>
          <p:nvPr>
            <p:ph type="title"/>
          </p:nvPr>
        </p:nvSpPr>
        <p:spPr>
          <a:xfrm>
            <a:off x="457200" y="0"/>
            <a:ext cx="8229600" cy="88423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alibri"/>
              <a:buNone/>
            </a:pPr>
            <a:r>
              <a:rPr lang="en-US" sz="4000"/>
              <a:t>Medical Management of ALS</a:t>
            </a:r>
            <a:endParaRPr/>
          </a:p>
        </p:txBody>
      </p:sp>
      <p:sp>
        <p:nvSpPr>
          <p:cNvPr id="319" name="Google Shape;319;p35"/>
          <p:cNvSpPr txBox="1">
            <a:spLocks noGrp="1"/>
          </p:cNvSpPr>
          <p:nvPr>
            <p:ph type="body" idx="1"/>
          </p:nvPr>
        </p:nvSpPr>
        <p:spPr>
          <a:xfrm>
            <a:off x="457200" y="1143000"/>
            <a:ext cx="8229600" cy="5334000"/>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Clr>
                <a:schemeClr val="dk1"/>
              </a:buClr>
              <a:buSzPts val="2400"/>
              <a:buNone/>
            </a:pPr>
            <a:r>
              <a:rPr lang="en-US" sz="2400" u="sng"/>
              <a:t>Disease-modifying Treatment</a:t>
            </a:r>
            <a:r>
              <a:rPr lang="en-US" sz="2400"/>
              <a:t>:</a:t>
            </a:r>
            <a:endParaRPr/>
          </a:p>
          <a:p>
            <a:pPr marL="342900" lvl="0" indent="-342900" algn="l" rtl="0">
              <a:spcBef>
                <a:spcPts val="480"/>
              </a:spcBef>
              <a:spcAft>
                <a:spcPts val="0"/>
              </a:spcAft>
              <a:buClr>
                <a:schemeClr val="dk1"/>
              </a:buClr>
              <a:buSzPts val="2400"/>
              <a:buChar char="•"/>
            </a:pPr>
            <a:r>
              <a:rPr lang="en-US" sz="2400"/>
              <a:t>Riluzole </a:t>
            </a:r>
            <a:endParaRPr/>
          </a:p>
          <a:p>
            <a:pPr marL="742950" lvl="1" indent="-285750" algn="l" rtl="0">
              <a:spcBef>
                <a:spcPts val="400"/>
              </a:spcBef>
              <a:spcAft>
                <a:spcPts val="0"/>
              </a:spcAft>
              <a:buClr>
                <a:schemeClr val="dk1"/>
              </a:buClr>
              <a:buSzPts val="2000"/>
              <a:buChar char="–"/>
            </a:pPr>
            <a:r>
              <a:rPr lang="en-US" sz="2000"/>
              <a:t>only FDA-approved, disease-modifying drug for ALS</a:t>
            </a:r>
            <a:endParaRPr/>
          </a:p>
          <a:p>
            <a:pPr marL="742950" lvl="1" indent="-285750" algn="l" rtl="0">
              <a:spcBef>
                <a:spcPts val="400"/>
              </a:spcBef>
              <a:spcAft>
                <a:spcPts val="0"/>
              </a:spcAft>
              <a:buClr>
                <a:schemeClr val="dk1"/>
              </a:buClr>
              <a:buSzPts val="2000"/>
              <a:buChar char="–"/>
            </a:pPr>
            <a:r>
              <a:rPr lang="en-US" sz="2000"/>
              <a:t>Inhibits presynaptic release of glutamate (↓ toxic effect of excessive glutamate)</a:t>
            </a:r>
            <a:endParaRPr/>
          </a:p>
          <a:p>
            <a:pPr marL="742950" lvl="1" indent="-285750" algn="l" rtl="0">
              <a:spcBef>
                <a:spcPts val="400"/>
              </a:spcBef>
              <a:spcAft>
                <a:spcPts val="0"/>
              </a:spcAft>
              <a:buClr>
                <a:schemeClr val="dk1"/>
              </a:buClr>
              <a:buSzPts val="2000"/>
              <a:buChar char="–"/>
            </a:pPr>
            <a:r>
              <a:rPr lang="en-US" sz="2000"/>
              <a:t>↑ lifespan by 3-6 months</a:t>
            </a:r>
            <a:endParaRPr/>
          </a:p>
          <a:p>
            <a:pPr marL="342900" lvl="0" indent="-342900" algn="l" rtl="0">
              <a:spcBef>
                <a:spcPts val="480"/>
              </a:spcBef>
              <a:spcAft>
                <a:spcPts val="0"/>
              </a:spcAft>
              <a:buClr>
                <a:schemeClr val="dk1"/>
              </a:buClr>
              <a:buSzPts val="2400"/>
              <a:buChar char="•"/>
            </a:pPr>
            <a:r>
              <a:rPr lang="en-US" sz="2400"/>
              <a:t>Neurotrophins</a:t>
            </a:r>
            <a:endParaRPr/>
          </a:p>
          <a:p>
            <a:pPr marL="742950" lvl="1" indent="-285750" algn="l" rtl="0">
              <a:spcBef>
                <a:spcPts val="400"/>
              </a:spcBef>
              <a:spcAft>
                <a:spcPts val="0"/>
              </a:spcAft>
              <a:buClr>
                <a:schemeClr val="dk1"/>
              </a:buClr>
              <a:buSzPts val="2000"/>
              <a:buChar char="–"/>
            </a:pPr>
            <a:r>
              <a:rPr lang="en-US" sz="2000"/>
              <a:t>E.g., recombinant insulin-like </a:t>
            </a:r>
            <a:r>
              <a:rPr lang="en-US" sz="2000" b="1"/>
              <a:t>nerve growth factor </a:t>
            </a:r>
            <a:r>
              <a:rPr lang="en-US" sz="2000"/>
              <a:t>1 </a:t>
            </a:r>
            <a:endParaRPr/>
          </a:p>
          <a:p>
            <a:pPr marL="742950" lvl="1" indent="-285750" algn="l" rtl="0">
              <a:spcBef>
                <a:spcPts val="400"/>
              </a:spcBef>
              <a:spcAft>
                <a:spcPts val="0"/>
              </a:spcAft>
              <a:buClr>
                <a:schemeClr val="dk1"/>
              </a:buClr>
              <a:buSzPts val="2000"/>
              <a:buChar char="–"/>
            </a:pPr>
            <a:r>
              <a:rPr lang="en-US" sz="2000"/>
              <a:t>Being investigated as a way to save dying motor neurons</a:t>
            </a:r>
            <a:endParaRPr/>
          </a:p>
          <a:p>
            <a:pPr marL="342900" lvl="0" indent="-342900" algn="l" rtl="0">
              <a:spcBef>
                <a:spcPts val="480"/>
              </a:spcBef>
              <a:spcAft>
                <a:spcPts val="0"/>
              </a:spcAft>
              <a:buClr>
                <a:schemeClr val="dk1"/>
              </a:buClr>
              <a:buSzPts val="2400"/>
              <a:buChar char="•"/>
            </a:pPr>
            <a:r>
              <a:rPr lang="en-US" sz="2400"/>
              <a:t>Olexisome 64</a:t>
            </a:r>
            <a:endParaRPr/>
          </a:p>
          <a:p>
            <a:pPr marL="742950" lvl="1" indent="-285750" algn="l" rtl="0">
              <a:spcBef>
                <a:spcPts val="400"/>
              </a:spcBef>
              <a:spcAft>
                <a:spcPts val="0"/>
              </a:spcAft>
              <a:buClr>
                <a:schemeClr val="dk1"/>
              </a:buClr>
              <a:buSzPts val="2000"/>
              <a:buChar char="–"/>
            </a:pPr>
            <a:r>
              <a:rPr lang="en-US" sz="2000"/>
              <a:t>Neuroprotective compound that targets mitochondria</a:t>
            </a:r>
            <a:endParaRPr/>
          </a:p>
          <a:p>
            <a:pPr marL="457200" lvl="1" indent="0" algn="l" rtl="0">
              <a:spcBef>
                <a:spcPts val="220"/>
              </a:spcBef>
              <a:spcAft>
                <a:spcPts val="0"/>
              </a:spcAft>
              <a:buClr>
                <a:schemeClr val="dk1"/>
              </a:buClr>
              <a:buSzPts val="1100"/>
              <a:buNone/>
            </a:pPr>
            <a:endParaRPr sz="1100"/>
          </a:p>
          <a:p>
            <a:pPr marL="342900" lvl="0" indent="-342900" algn="l" rtl="0">
              <a:spcBef>
                <a:spcPts val="480"/>
              </a:spcBef>
              <a:spcAft>
                <a:spcPts val="0"/>
              </a:spcAft>
              <a:buClr>
                <a:schemeClr val="dk1"/>
              </a:buClr>
              <a:buSzPts val="2400"/>
              <a:buChar char="•"/>
            </a:pPr>
            <a:r>
              <a:rPr lang="en-US" sz="2400"/>
              <a:t>Since there are few disease-modifying treatment options, focus on </a:t>
            </a:r>
            <a:r>
              <a:rPr lang="en-US" sz="2400" b="1"/>
              <a:t>symptom control, maintaining quality of life &amp; palliative care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6"/>
          <p:cNvSpPr txBox="1">
            <a:spLocks noGrp="1"/>
          </p:cNvSpPr>
          <p:nvPr>
            <p:ph type="title"/>
          </p:nvPr>
        </p:nvSpPr>
        <p:spPr>
          <a:xfrm>
            <a:off x="457200" y="12700"/>
            <a:ext cx="8229600" cy="88423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alibri"/>
              <a:buNone/>
            </a:pPr>
            <a:r>
              <a:rPr lang="en-US" sz="4000"/>
              <a:t>Medical Management of ALS</a:t>
            </a:r>
            <a:endParaRPr/>
          </a:p>
        </p:txBody>
      </p:sp>
      <p:sp>
        <p:nvSpPr>
          <p:cNvPr id="326" name="Google Shape;326;p36"/>
          <p:cNvSpPr txBox="1">
            <a:spLocks noGrp="1"/>
          </p:cNvSpPr>
          <p:nvPr>
            <p:ph type="body" idx="1"/>
          </p:nvPr>
        </p:nvSpPr>
        <p:spPr>
          <a:xfrm>
            <a:off x="381000" y="1219200"/>
            <a:ext cx="8229600" cy="4800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400"/>
              <a:buNone/>
            </a:pPr>
            <a:r>
              <a:rPr lang="en-US" sz="2400" u="sng"/>
              <a:t>Symptom Control</a:t>
            </a:r>
            <a:r>
              <a:rPr lang="en-US" sz="2400"/>
              <a:t>:</a:t>
            </a:r>
            <a:endParaRPr/>
          </a:p>
          <a:p>
            <a:pPr marL="0" lvl="0" indent="0" algn="l" rtl="0">
              <a:spcBef>
                <a:spcPts val="200"/>
              </a:spcBef>
              <a:spcAft>
                <a:spcPts val="0"/>
              </a:spcAft>
              <a:buClr>
                <a:schemeClr val="dk1"/>
              </a:buClr>
              <a:buSzPts val="1000"/>
              <a:buNone/>
            </a:pPr>
            <a:endParaRPr sz="1000"/>
          </a:p>
          <a:p>
            <a:pPr marL="342900" lvl="0" indent="-342900" algn="l" rtl="0">
              <a:spcBef>
                <a:spcPts val="480"/>
              </a:spcBef>
              <a:spcAft>
                <a:spcPts val="0"/>
              </a:spcAft>
              <a:buClr>
                <a:schemeClr val="dk1"/>
              </a:buClr>
              <a:buSzPts val="2400"/>
              <a:buChar char="•"/>
            </a:pPr>
            <a:r>
              <a:rPr lang="en-US" sz="2400"/>
              <a:t>Chronic dyspnea</a:t>
            </a:r>
            <a:endParaRPr/>
          </a:p>
          <a:p>
            <a:pPr marL="742950" lvl="1" indent="-285750" algn="l" rtl="0">
              <a:spcBef>
                <a:spcPts val="440"/>
              </a:spcBef>
              <a:spcAft>
                <a:spcPts val="0"/>
              </a:spcAft>
              <a:buClr>
                <a:schemeClr val="dk1"/>
              </a:buClr>
              <a:buSzPts val="2200"/>
              <a:buChar char="–"/>
            </a:pPr>
            <a:r>
              <a:rPr lang="en-US" sz="2200"/>
              <a:t>Short acting benzodiazepines or morphine</a:t>
            </a:r>
            <a:endParaRPr/>
          </a:p>
          <a:p>
            <a:pPr marL="742950" lvl="1" indent="-222250" algn="l" rtl="0">
              <a:spcBef>
                <a:spcPts val="200"/>
              </a:spcBef>
              <a:spcAft>
                <a:spcPts val="0"/>
              </a:spcAft>
              <a:buClr>
                <a:schemeClr val="dk1"/>
              </a:buClr>
              <a:buSzPts val="1000"/>
              <a:buNone/>
            </a:pPr>
            <a:endParaRPr sz="1000"/>
          </a:p>
          <a:p>
            <a:pPr marL="342900" lvl="0" indent="-342900" algn="l" rtl="0">
              <a:spcBef>
                <a:spcPts val="480"/>
              </a:spcBef>
              <a:spcAft>
                <a:spcPts val="0"/>
              </a:spcAft>
              <a:buClr>
                <a:schemeClr val="dk1"/>
              </a:buClr>
              <a:buSzPts val="2400"/>
              <a:buChar char="•"/>
            </a:pPr>
            <a:r>
              <a:rPr lang="en-US" sz="2400"/>
              <a:t>Major depression</a:t>
            </a:r>
            <a:endParaRPr/>
          </a:p>
          <a:p>
            <a:pPr marL="742950" lvl="1" indent="-285750" algn="l" rtl="0">
              <a:spcBef>
                <a:spcPts val="440"/>
              </a:spcBef>
              <a:spcAft>
                <a:spcPts val="0"/>
              </a:spcAft>
              <a:buClr>
                <a:schemeClr val="dk1"/>
              </a:buClr>
              <a:buSzPts val="2200"/>
              <a:buChar char="–"/>
            </a:pPr>
            <a:r>
              <a:rPr lang="en-US" sz="2200"/>
              <a:t>Selective serotonin reuptake inhibitors often used</a:t>
            </a:r>
            <a:endParaRPr/>
          </a:p>
          <a:p>
            <a:pPr marL="742950" lvl="1" indent="-285750" algn="l" rtl="0">
              <a:spcBef>
                <a:spcPts val="440"/>
              </a:spcBef>
              <a:spcAft>
                <a:spcPts val="0"/>
              </a:spcAft>
              <a:buClr>
                <a:schemeClr val="dk1"/>
              </a:buClr>
              <a:buSzPts val="2200"/>
              <a:buChar char="–"/>
            </a:pPr>
            <a:r>
              <a:rPr lang="en-US" sz="2200"/>
              <a:t>Amitriptyline – has positive effects on other symptoms (e.g., drooling, emotional lability, sleep disturbance)</a:t>
            </a:r>
            <a:endParaRPr/>
          </a:p>
          <a:p>
            <a:pPr marL="742950" lvl="1" indent="-285750" algn="l" rtl="0">
              <a:spcBef>
                <a:spcPts val="440"/>
              </a:spcBef>
              <a:spcAft>
                <a:spcPts val="0"/>
              </a:spcAft>
              <a:buClr>
                <a:schemeClr val="dk1"/>
              </a:buClr>
              <a:buSzPts val="2200"/>
              <a:buChar char="–"/>
            </a:pPr>
            <a:r>
              <a:rPr lang="en-US" sz="2200"/>
              <a:t>Attend to caregiver’s mental health</a:t>
            </a:r>
            <a:endParaRPr/>
          </a:p>
          <a:p>
            <a:pPr marL="742950" lvl="1" indent="-222250" algn="l" rtl="0">
              <a:spcBef>
                <a:spcPts val="200"/>
              </a:spcBef>
              <a:spcAft>
                <a:spcPts val="0"/>
              </a:spcAft>
              <a:buClr>
                <a:schemeClr val="dk1"/>
              </a:buClr>
              <a:buSzPts val="1000"/>
              <a:buNone/>
            </a:pPr>
            <a:endParaRPr sz="1000"/>
          </a:p>
          <a:p>
            <a:pPr marL="342900" lvl="0" indent="-342900" algn="l" rtl="0">
              <a:spcBef>
                <a:spcPts val="480"/>
              </a:spcBef>
              <a:spcAft>
                <a:spcPts val="0"/>
              </a:spcAft>
              <a:buClr>
                <a:schemeClr val="dk1"/>
              </a:buClr>
              <a:buSzPts val="2400"/>
              <a:buChar char="•"/>
            </a:pPr>
            <a:r>
              <a:rPr lang="en-US" sz="2400"/>
              <a:t>Pathological laughing &amp;/or crying</a:t>
            </a:r>
            <a:endParaRPr/>
          </a:p>
          <a:p>
            <a:pPr marL="742950" lvl="1" indent="-285750" algn="l" rtl="0">
              <a:spcBef>
                <a:spcPts val="440"/>
              </a:spcBef>
              <a:spcAft>
                <a:spcPts val="0"/>
              </a:spcAft>
              <a:buClr>
                <a:schemeClr val="dk1"/>
              </a:buClr>
              <a:buSzPts val="2200"/>
              <a:buChar char="–"/>
            </a:pPr>
            <a:r>
              <a:rPr lang="en-US" sz="2200"/>
              <a:t>Responds well to drugs (e.g., dextromethorphan with quinidine)</a:t>
            </a:r>
            <a:endParaRPr/>
          </a:p>
          <a:p>
            <a:pPr marL="457200" lvl="1" indent="0" algn="l" rtl="0">
              <a:spcBef>
                <a:spcPts val="400"/>
              </a:spcBef>
              <a:spcAft>
                <a:spcPts val="0"/>
              </a:spcAft>
              <a:buClr>
                <a:schemeClr val="dk1"/>
              </a:buClr>
              <a:buSzPts val="2000"/>
              <a:buNone/>
            </a:pPr>
            <a:endParaRPr sz="2000"/>
          </a:p>
          <a:p>
            <a:pPr marL="742950" lvl="1" indent="-158750" algn="l" rtl="0">
              <a:spcBef>
                <a:spcPts val="400"/>
              </a:spcBef>
              <a:spcAft>
                <a:spcPts val="0"/>
              </a:spcAft>
              <a:buClr>
                <a:schemeClr val="dk1"/>
              </a:buClr>
              <a:buSzPts val="2000"/>
              <a:buNone/>
            </a:pPr>
            <a:endParaRPr sz="2000"/>
          </a:p>
          <a:p>
            <a:pPr marL="342900" lvl="0" indent="-190500" algn="l" rtl="0">
              <a:spcBef>
                <a:spcPts val="480"/>
              </a:spcBef>
              <a:spcAft>
                <a:spcPts val="0"/>
              </a:spcAft>
              <a:buClr>
                <a:schemeClr val="dk1"/>
              </a:buClr>
              <a:buSzPts val="2400"/>
              <a:buNone/>
            </a:pP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7"/>
          <p:cNvSpPr txBox="1">
            <a:spLocks noGrp="1"/>
          </p:cNvSpPr>
          <p:nvPr>
            <p:ph type="title"/>
          </p:nvPr>
        </p:nvSpPr>
        <p:spPr>
          <a:xfrm>
            <a:off x="457200" y="12700"/>
            <a:ext cx="8229600" cy="88423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alibri"/>
              <a:buNone/>
            </a:pPr>
            <a:r>
              <a:rPr lang="en-US" sz="4000"/>
              <a:t>Medical Management of ALS</a:t>
            </a:r>
            <a:endParaRPr/>
          </a:p>
        </p:txBody>
      </p:sp>
      <p:sp>
        <p:nvSpPr>
          <p:cNvPr id="333" name="Google Shape;333;p37"/>
          <p:cNvSpPr txBox="1">
            <a:spLocks noGrp="1"/>
          </p:cNvSpPr>
          <p:nvPr>
            <p:ph type="body" idx="1"/>
          </p:nvPr>
        </p:nvSpPr>
        <p:spPr>
          <a:xfrm>
            <a:off x="457200" y="1295400"/>
            <a:ext cx="8229600" cy="472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400"/>
              <a:buNone/>
            </a:pPr>
            <a:r>
              <a:rPr lang="en-US" sz="2400" u="sng"/>
              <a:t>Symptom Control (cont’d)</a:t>
            </a:r>
            <a:r>
              <a:rPr lang="en-US" sz="2400"/>
              <a:t>:</a:t>
            </a:r>
            <a:endParaRPr/>
          </a:p>
          <a:p>
            <a:pPr marL="0" lvl="0" indent="0" algn="l" rtl="0">
              <a:spcBef>
                <a:spcPts val="200"/>
              </a:spcBef>
              <a:spcAft>
                <a:spcPts val="0"/>
              </a:spcAft>
              <a:buClr>
                <a:schemeClr val="dk1"/>
              </a:buClr>
              <a:buSzPts val="1000"/>
              <a:buNone/>
            </a:pPr>
            <a:endParaRPr sz="1000"/>
          </a:p>
          <a:p>
            <a:pPr marL="342900" lvl="0" indent="-342900" algn="l" rtl="0">
              <a:spcBef>
                <a:spcPts val="480"/>
              </a:spcBef>
              <a:spcAft>
                <a:spcPts val="0"/>
              </a:spcAft>
              <a:buClr>
                <a:schemeClr val="dk1"/>
              </a:buClr>
              <a:buSzPts val="2400"/>
              <a:buChar char="•"/>
            </a:pPr>
            <a:r>
              <a:rPr lang="en-US" sz="2400"/>
              <a:t>Pain</a:t>
            </a:r>
            <a:endParaRPr/>
          </a:p>
          <a:p>
            <a:pPr marL="742950" lvl="1" indent="-285750" algn="l" rtl="0">
              <a:spcBef>
                <a:spcPts val="440"/>
              </a:spcBef>
              <a:spcAft>
                <a:spcPts val="0"/>
              </a:spcAft>
              <a:buClr>
                <a:schemeClr val="dk1"/>
              </a:buClr>
              <a:buSzPts val="2200"/>
              <a:buChar char="–"/>
            </a:pPr>
            <a:r>
              <a:rPr lang="en-US" sz="2200"/>
              <a:t>Non-steroidal anti-inflammatories, opioids</a:t>
            </a:r>
            <a:endParaRPr/>
          </a:p>
          <a:p>
            <a:pPr marL="742950" lvl="1" indent="-222250" algn="l" rtl="0">
              <a:spcBef>
                <a:spcPts val="200"/>
              </a:spcBef>
              <a:spcAft>
                <a:spcPts val="0"/>
              </a:spcAft>
              <a:buClr>
                <a:schemeClr val="dk1"/>
              </a:buClr>
              <a:buSzPts val="1000"/>
              <a:buNone/>
            </a:pPr>
            <a:endParaRPr sz="1000"/>
          </a:p>
          <a:p>
            <a:pPr marL="342900" lvl="0" indent="-342900" algn="l" rtl="0">
              <a:spcBef>
                <a:spcPts val="480"/>
              </a:spcBef>
              <a:spcAft>
                <a:spcPts val="0"/>
              </a:spcAft>
              <a:buClr>
                <a:schemeClr val="dk1"/>
              </a:buClr>
              <a:buSzPts val="2400"/>
              <a:buChar char="•"/>
            </a:pPr>
            <a:r>
              <a:rPr lang="en-US" sz="2400"/>
              <a:t>Thick secretions</a:t>
            </a:r>
            <a:endParaRPr/>
          </a:p>
          <a:p>
            <a:pPr marL="742950" lvl="1" indent="-285750" algn="l" rtl="0">
              <a:spcBef>
                <a:spcPts val="440"/>
              </a:spcBef>
              <a:spcAft>
                <a:spcPts val="0"/>
              </a:spcAft>
              <a:buClr>
                <a:schemeClr val="dk1"/>
              </a:buClr>
              <a:buSzPts val="2200"/>
              <a:buChar char="–"/>
            </a:pPr>
            <a:r>
              <a:rPr lang="en-US" sz="2200"/>
              <a:t>mucolytic drugs (e.g., acetylcysteine or saline nebulizer with beta-receptor antagonists)</a:t>
            </a:r>
            <a:endParaRPr/>
          </a:p>
          <a:p>
            <a:pPr marL="742950" lvl="1" indent="-222250" algn="l" rtl="0">
              <a:spcBef>
                <a:spcPts val="200"/>
              </a:spcBef>
              <a:spcAft>
                <a:spcPts val="0"/>
              </a:spcAft>
              <a:buClr>
                <a:schemeClr val="dk1"/>
              </a:buClr>
              <a:buSzPts val="1000"/>
              <a:buNone/>
            </a:pPr>
            <a:endParaRPr sz="1000"/>
          </a:p>
          <a:p>
            <a:pPr marL="342900" lvl="0" indent="-342900" algn="l" rtl="0">
              <a:spcBef>
                <a:spcPts val="480"/>
              </a:spcBef>
              <a:spcAft>
                <a:spcPts val="0"/>
              </a:spcAft>
              <a:buClr>
                <a:schemeClr val="dk1"/>
              </a:buClr>
              <a:buSzPts val="2400"/>
              <a:buChar char="•"/>
            </a:pPr>
            <a:r>
              <a:rPr lang="en-US" sz="2400"/>
              <a:t>Spasticity</a:t>
            </a:r>
            <a:endParaRPr/>
          </a:p>
          <a:p>
            <a:pPr marL="742950" lvl="1" indent="-285750" algn="l" rtl="0">
              <a:spcBef>
                <a:spcPts val="440"/>
              </a:spcBef>
              <a:spcAft>
                <a:spcPts val="0"/>
              </a:spcAft>
              <a:buClr>
                <a:schemeClr val="dk1"/>
              </a:buClr>
              <a:buSzPts val="2200"/>
              <a:buChar char="–"/>
            </a:pPr>
            <a:r>
              <a:rPr lang="en-US" sz="2200"/>
              <a:t>Baclofen, tizanidine, etc.</a:t>
            </a:r>
            <a:endParaRPr/>
          </a:p>
          <a:p>
            <a:pPr marL="742950" lvl="1" indent="-158750" algn="l" rtl="0">
              <a:spcBef>
                <a:spcPts val="400"/>
              </a:spcBef>
              <a:spcAft>
                <a:spcPts val="0"/>
              </a:spcAft>
              <a:buClr>
                <a:schemeClr val="dk1"/>
              </a:buClr>
              <a:buSzPts val="2000"/>
              <a:buNone/>
            </a:pPr>
            <a:endParaRPr sz="2000"/>
          </a:p>
          <a:p>
            <a:pPr marL="742950" lvl="1" indent="-158750" algn="l" rtl="0">
              <a:spcBef>
                <a:spcPts val="400"/>
              </a:spcBef>
              <a:spcAft>
                <a:spcPts val="0"/>
              </a:spcAft>
              <a:buClr>
                <a:schemeClr val="dk1"/>
              </a:buClr>
              <a:buSzPts val="2000"/>
              <a:buNone/>
            </a:pPr>
            <a:endParaRPr sz="2000"/>
          </a:p>
          <a:p>
            <a:pPr marL="342900" lvl="0" indent="-190500" algn="l" rtl="0">
              <a:spcBef>
                <a:spcPts val="480"/>
              </a:spcBef>
              <a:spcAft>
                <a:spcPts val="0"/>
              </a:spcAft>
              <a:buClr>
                <a:schemeClr val="dk1"/>
              </a:buClr>
              <a:buSzPts val="2400"/>
              <a:buNone/>
            </a:pPr>
            <a:endParaRPr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Questions for Review</a:t>
            </a:r>
            <a:endParaRPr/>
          </a:p>
        </p:txBody>
      </p:sp>
      <p:sp>
        <p:nvSpPr>
          <p:cNvPr id="339" name="Google Shape;339;p3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Describe the disease course of ALS.</a:t>
            </a:r>
            <a:endParaRPr/>
          </a:p>
          <a:p>
            <a:pPr marL="342900" lvl="0" indent="-1397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Char char="•"/>
            </a:pPr>
            <a:r>
              <a:rPr lang="en-US"/>
              <a:t>What factors have shown a relationship to prognosis?</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9"/>
          <p:cNvSpPr txBox="1">
            <a:spLocks noGrp="1"/>
          </p:cNvSpPr>
          <p:nvPr>
            <p:ph type="body" idx="1"/>
          </p:nvPr>
        </p:nvSpPr>
        <p:spPr>
          <a:xfrm>
            <a:off x="457200" y="428626"/>
            <a:ext cx="8229600" cy="5697538"/>
          </a:xfrm>
          <a:prstGeom prst="rect">
            <a:avLst/>
          </a:prstGeom>
          <a:noFill/>
          <a:ln>
            <a:noFill/>
          </a:ln>
        </p:spPr>
        <p:txBody>
          <a:bodyPr spcFirstLastPara="1" wrap="square" lIns="91425" tIns="45700" rIns="91425" bIns="45700" anchor="t" anchorCtr="0">
            <a:normAutofit fontScale="92500"/>
          </a:bodyPr>
          <a:lstStyle/>
          <a:p>
            <a:pPr marL="342900" lvl="0" indent="-342900" algn="l" rtl="0">
              <a:spcBef>
                <a:spcPts val="0"/>
              </a:spcBef>
              <a:spcAft>
                <a:spcPts val="0"/>
              </a:spcAft>
              <a:buClr>
                <a:schemeClr val="dk1"/>
              </a:buClr>
              <a:buSzPts val="3200"/>
              <a:buChar char="•"/>
            </a:pPr>
            <a:r>
              <a:rPr lang="en-US" dirty="0"/>
              <a:t>Based on your previous knowledge of </a:t>
            </a:r>
            <a:r>
              <a:rPr lang="en-US" dirty="0" err="1"/>
              <a:t>neurorehabiliation</a:t>
            </a:r>
            <a:r>
              <a:rPr lang="en-US" dirty="0"/>
              <a:t>, this presented information on ALS, and your clinical experience, address the concepts on the following slides.</a:t>
            </a:r>
            <a:endParaRPr dirty="0"/>
          </a:p>
          <a:p>
            <a:pPr marL="342900" lvl="0" indent="-342900" algn="l" rtl="0">
              <a:spcBef>
                <a:spcPts val="640"/>
              </a:spcBef>
              <a:spcAft>
                <a:spcPts val="0"/>
              </a:spcAft>
              <a:buClr>
                <a:schemeClr val="dk1"/>
              </a:buClr>
              <a:buSzPts val="3200"/>
              <a:buChar char="•"/>
            </a:pPr>
            <a:r>
              <a:rPr lang="en-US" dirty="0"/>
              <a:t>You may need to consult additional resources such as:</a:t>
            </a:r>
            <a:endParaRPr dirty="0"/>
          </a:p>
          <a:p>
            <a:pPr marL="1143000" lvl="2" indent="-228600" algn="l" rtl="0">
              <a:spcBef>
                <a:spcPts val="480"/>
              </a:spcBef>
              <a:spcAft>
                <a:spcPts val="0"/>
              </a:spcAft>
              <a:buClr>
                <a:schemeClr val="dk1"/>
              </a:buClr>
              <a:buSzPts val="2400"/>
              <a:buChar char="•"/>
            </a:pPr>
            <a:r>
              <a:rPr lang="en-US" dirty="0"/>
              <a:t>Blumenfeld H. Neuroanatomy through Clinical Cases. 2nd ed. Sunderland: Sinauer; 2010 </a:t>
            </a:r>
            <a:endParaRPr dirty="0"/>
          </a:p>
          <a:p>
            <a:pPr marL="1143000" lvl="2" indent="-228600" algn="l" rtl="0">
              <a:spcBef>
                <a:spcPts val="480"/>
              </a:spcBef>
              <a:spcAft>
                <a:spcPts val="0"/>
              </a:spcAft>
              <a:buClr>
                <a:schemeClr val="dk1"/>
              </a:buClr>
              <a:buSzPts val="2400"/>
              <a:buChar char="•"/>
            </a:pPr>
            <a:r>
              <a:rPr lang="en-US" dirty="0" err="1"/>
              <a:t>Umphred</a:t>
            </a:r>
            <a:r>
              <a:rPr lang="en-US" dirty="0"/>
              <a:t> D, editor. Neurological Rehabilitation. 6th ed. St. Louis: Mosby; 2012 </a:t>
            </a:r>
            <a:endParaRPr dirty="0"/>
          </a:p>
          <a:p>
            <a:pPr marL="1143000" lvl="2" indent="-228600" algn="l" rtl="0">
              <a:spcBef>
                <a:spcPts val="480"/>
              </a:spcBef>
              <a:spcAft>
                <a:spcPts val="0"/>
              </a:spcAft>
              <a:buClr>
                <a:schemeClr val="dk1"/>
              </a:buClr>
              <a:buSzPts val="2400"/>
              <a:buChar char="•"/>
            </a:pPr>
            <a:r>
              <a:rPr lang="en-US" dirty="0"/>
              <a:t>O’Sullivan S, Schmitz T, </a:t>
            </a:r>
            <a:r>
              <a:rPr lang="en-US" dirty="0" err="1"/>
              <a:t>Fulk</a:t>
            </a:r>
            <a:r>
              <a:rPr lang="en-US" dirty="0"/>
              <a:t>, G. Physical Rehabilitation. 6th ed. Philadelphia: F. A. Davis; 2014</a:t>
            </a:r>
            <a:endParaRPr dirty="0"/>
          </a:p>
          <a:p>
            <a:pPr marL="1143000" lvl="2" indent="-228600" algn="l" rtl="0">
              <a:spcBef>
                <a:spcPts val="480"/>
              </a:spcBef>
              <a:spcAft>
                <a:spcPts val="0"/>
              </a:spcAft>
              <a:buClr>
                <a:schemeClr val="dk1"/>
              </a:buClr>
              <a:buSzPts val="2400"/>
              <a:buChar char="•"/>
            </a:pPr>
            <a:r>
              <a:rPr lang="en-US" dirty="0" err="1"/>
              <a:t>Rehabmeasures.org</a:t>
            </a:r>
            <a:r>
              <a:rPr lang="en-US" dirty="0"/>
              <a:t>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Learning Objectives</a:t>
            </a:r>
            <a:endParaRPr/>
          </a:p>
        </p:txBody>
      </p:sp>
      <p:sp>
        <p:nvSpPr>
          <p:cNvPr id="107" name="Google Shape;107;p4"/>
          <p:cNvSpPr txBox="1">
            <a:spLocks noGrp="1"/>
          </p:cNvSpPr>
          <p:nvPr>
            <p:ph type="body" idx="1"/>
          </p:nvPr>
        </p:nvSpPr>
        <p:spPr>
          <a:xfrm>
            <a:off x="457200" y="1417638"/>
            <a:ext cx="8229600" cy="5113659"/>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spcBef>
                <a:spcPts val="0"/>
              </a:spcBef>
              <a:spcAft>
                <a:spcPts val="0"/>
              </a:spcAft>
              <a:buClr>
                <a:schemeClr val="dk1"/>
              </a:buClr>
              <a:buSzPct val="100000"/>
              <a:buNone/>
            </a:pPr>
            <a:r>
              <a:rPr lang="en-US"/>
              <a:t>1. Describe the epidemiology, etiology, pathophysiology, diagnosis, general clinical course, prognosis and medical management of ALS</a:t>
            </a:r>
            <a:endParaRPr/>
          </a:p>
          <a:p>
            <a:pPr marL="0" lvl="0" indent="0" algn="l" rtl="0">
              <a:spcBef>
                <a:spcPts val="448"/>
              </a:spcBef>
              <a:spcAft>
                <a:spcPts val="0"/>
              </a:spcAft>
              <a:buClr>
                <a:schemeClr val="dk1"/>
              </a:buClr>
              <a:buSzPct val="100000"/>
              <a:buNone/>
            </a:pPr>
            <a:r>
              <a:rPr lang="en-US"/>
              <a:t> </a:t>
            </a:r>
            <a:endParaRPr/>
          </a:p>
          <a:p>
            <a:pPr marL="0" lvl="0" indent="0" algn="l" rtl="0">
              <a:spcBef>
                <a:spcPts val="448"/>
              </a:spcBef>
              <a:spcAft>
                <a:spcPts val="0"/>
              </a:spcAft>
              <a:buClr>
                <a:schemeClr val="dk1"/>
              </a:buClr>
              <a:buSzPct val="100000"/>
              <a:buNone/>
            </a:pPr>
            <a:r>
              <a:rPr lang="en-US"/>
              <a:t>2. Discuss the common impairments, activity limitations, participation restrictions for people with ALS and the physical therapy interventions for these common problems</a:t>
            </a:r>
            <a:endParaRPr/>
          </a:p>
          <a:p>
            <a:pPr marL="0" lvl="0" indent="0" algn="l" rtl="0">
              <a:spcBef>
                <a:spcPts val="448"/>
              </a:spcBef>
              <a:spcAft>
                <a:spcPts val="0"/>
              </a:spcAft>
              <a:buClr>
                <a:schemeClr val="dk1"/>
              </a:buClr>
              <a:buSzPct val="100000"/>
              <a:buNone/>
            </a:pPr>
            <a:r>
              <a:rPr lang="en-US"/>
              <a:t> </a:t>
            </a:r>
            <a:endParaRPr/>
          </a:p>
          <a:p>
            <a:pPr marL="0" lvl="0" indent="0" algn="l" rtl="0">
              <a:spcBef>
                <a:spcPts val="448"/>
              </a:spcBef>
              <a:spcAft>
                <a:spcPts val="0"/>
              </a:spcAft>
              <a:buClr>
                <a:schemeClr val="dk1"/>
              </a:buClr>
              <a:buSzPct val="100000"/>
              <a:buNone/>
            </a:pPr>
            <a:r>
              <a:rPr lang="en-US"/>
              <a:t>3. Describe the role of the physical therapist in the overall management of the individual with ALS</a:t>
            </a:r>
            <a:endParaRPr/>
          </a:p>
          <a:p>
            <a:pPr marL="0" lvl="0" indent="0" algn="l" rtl="0">
              <a:spcBef>
                <a:spcPts val="448"/>
              </a:spcBef>
              <a:spcAft>
                <a:spcPts val="0"/>
              </a:spcAft>
              <a:buClr>
                <a:schemeClr val="dk1"/>
              </a:buClr>
              <a:buSzPct val="100000"/>
              <a:buNone/>
            </a:pPr>
            <a:r>
              <a:rPr lang="en-US"/>
              <a:t>  </a:t>
            </a:r>
            <a:endParaRPr/>
          </a:p>
          <a:p>
            <a:pPr marL="0" lvl="0" indent="0" algn="l" rtl="0">
              <a:spcBef>
                <a:spcPts val="448"/>
              </a:spcBef>
              <a:spcAft>
                <a:spcPts val="0"/>
              </a:spcAft>
              <a:buClr>
                <a:schemeClr val="dk1"/>
              </a:buClr>
              <a:buSzPct val="100000"/>
              <a:buNone/>
            </a:pPr>
            <a:r>
              <a:rPr lang="en-US"/>
              <a:t>4. Design an intervention program for the individual with ALS based on the physical therapist examination findings and the most current available evidence</a:t>
            </a:r>
            <a:endParaRPr/>
          </a:p>
          <a:p>
            <a:pPr marL="0" lvl="0" indent="0" algn="l" rtl="0">
              <a:spcBef>
                <a:spcPts val="448"/>
              </a:spcBef>
              <a:spcAft>
                <a:spcPts val="0"/>
              </a:spcAft>
              <a:buClr>
                <a:schemeClr val="dk1"/>
              </a:buClr>
              <a:buSzPct val="100000"/>
              <a:buNone/>
            </a:pPr>
            <a:r>
              <a:rPr lang="en-US"/>
              <a:t> </a:t>
            </a:r>
            <a:endParaRPr/>
          </a:p>
          <a:p>
            <a:pPr marL="0" lvl="0" indent="0" algn="l" rtl="0">
              <a:spcBef>
                <a:spcPts val="448"/>
              </a:spcBef>
              <a:spcAft>
                <a:spcPts val="0"/>
              </a:spcAft>
              <a:buClr>
                <a:schemeClr val="dk1"/>
              </a:buClr>
              <a:buSzPct val="100000"/>
              <a:buNone/>
            </a:pPr>
            <a:r>
              <a:rPr lang="en-US"/>
              <a:t>5. Discuss the issues and challenges facing physical therapists who work with individuals who have ALS</a:t>
            </a:r>
            <a:endParaRPr/>
          </a:p>
          <a:p>
            <a:pPr marL="342900" lvl="0" indent="-200660" algn="l" rtl="0">
              <a:spcBef>
                <a:spcPts val="448"/>
              </a:spcBef>
              <a:spcAft>
                <a:spcPts val="0"/>
              </a:spcAft>
              <a:buClr>
                <a:schemeClr val="dk1"/>
              </a:buClr>
              <a:buSzPct val="100000"/>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0"/>
          <p:cNvSpPr txBox="1">
            <a:spLocks noGrp="1"/>
          </p:cNvSpPr>
          <p:nvPr>
            <p:ph type="title"/>
          </p:nvPr>
        </p:nvSpPr>
        <p:spPr>
          <a:xfrm>
            <a:off x="457200" y="2162053"/>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Take some time </a:t>
            </a:r>
            <a:r>
              <a:rPr lang="en-US" b="1" dirty="0"/>
              <a:t>PRIOR TO IN-PERSON CLASS on Wed May 18 </a:t>
            </a:r>
            <a:r>
              <a:rPr lang="en-US" dirty="0"/>
              <a:t>and brainstorm the information pertaining to the following slides on PT assessment, impairments, and treatment</a:t>
            </a: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PT Assessment for ALS</a:t>
            </a:r>
            <a:endParaRPr/>
          </a:p>
        </p:txBody>
      </p:sp>
      <p:sp>
        <p:nvSpPr>
          <p:cNvPr id="355" name="Google Shape;355;p4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2"/>
          <p:cNvSpPr txBox="1">
            <a:spLocks noGrp="1"/>
          </p:cNvSpPr>
          <p:nvPr>
            <p:ph type="title"/>
          </p:nvPr>
        </p:nvSpPr>
        <p:spPr>
          <a:xfrm>
            <a:off x="457200" y="152400"/>
            <a:ext cx="8229600" cy="96043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alibri"/>
              <a:buNone/>
            </a:pPr>
            <a:r>
              <a:rPr lang="en-US" sz="4000"/>
              <a:t>Common Impairments in ALS</a:t>
            </a:r>
            <a:endParaRPr/>
          </a:p>
        </p:txBody>
      </p:sp>
      <p:sp>
        <p:nvSpPr>
          <p:cNvPr id="362" name="Google Shape;362;p4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90500" algn="l" rtl="0">
              <a:spcBef>
                <a:spcPts val="0"/>
              </a:spcBef>
              <a:spcAft>
                <a:spcPts val="0"/>
              </a:spcAft>
              <a:buClr>
                <a:schemeClr val="dk1"/>
              </a:buClr>
              <a:buSzPts val="2400"/>
              <a:buNone/>
            </a:pPr>
            <a:endParaRPr sz="2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Common Activity Limitations in ALS</a:t>
            </a:r>
            <a:endParaRPr/>
          </a:p>
        </p:txBody>
      </p:sp>
      <p:sp>
        <p:nvSpPr>
          <p:cNvPr id="368" name="Google Shape;368;p4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4"/>
          <p:cNvSpPr txBox="1">
            <a:spLocks noGrp="1"/>
          </p:cNvSpPr>
          <p:nvPr>
            <p:ph type="title"/>
          </p:nvPr>
        </p:nvSpPr>
        <p:spPr>
          <a:xfrm>
            <a:off x="152400" y="152400"/>
            <a:ext cx="88392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Common Participation Restrictions in ALS</a:t>
            </a:r>
            <a:endParaRPr/>
          </a:p>
        </p:txBody>
      </p:sp>
      <p:sp>
        <p:nvSpPr>
          <p:cNvPr id="375" name="Google Shape;375;p4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400"/>
              <a:buNone/>
            </a:pPr>
            <a:endParaRPr sz="2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PT Treatment and Management for ALS</a:t>
            </a:r>
            <a:endParaRPr/>
          </a:p>
        </p:txBody>
      </p:sp>
      <p:sp>
        <p:nvSpPr>
          <p:cNvPr id="381" name="Google Shape;381;p4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Challenges for PT</a:t>
            </a:r>
            <a:endParaRPr/>
          </a:p>
        </p:txBody>
      </p:sp>
      <p:sp>
        <p:nvSpPr>
          <p:cNvPr id="387" name="Google Shape;387;p4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4400"/>
              <a:buFont typeface="Calibri"/>
              <a:buNone/>
            </a:pPr>
            <a:r>
              <a:rPr lang="en-US"/>
              <a:t>ALS = Amyotrophic Lateral Sclerosis</a:t>
            </a:r>
            <a:endParaRPr/>
          </a:p>
        </p:txBody>
      </p:sp>
      <p:sp>
        <p:nvSpPr>
          <p:cNvPr id="113" name="Google Shape;113;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b="1"/>
              <a:t>Amyotrophic</a:t>
            </a:r>
            <a:r>
              <a:rPr lang="en-US"/>
              <a:t> refers to muscle atrophy, weakness &amp; fasciculation </a:t>
            </a:r>
            <a:r>
              <a:rPr lang="en-US" i="1"/>
              <a:t>signify disease of LMN</a:t>
            </a:r>
            <a:endParaRPr/>
          </a:p>
          <a:p>
            <a:pPr marL="342900" lvl="0" indent="-342900" algn="l" rtl="0">
              <a:spcBef>
                <a:spcPts val="640"/>
              </a:spcBef>
              <a:spcAft>
                <a:spcPts val="0"/>
              </a:spcAft>
              <a:buClr>
                <a:schemeClr val="dk1"/>
              </a:buClr>
              <a:buSzPts val="3200"/>
              <a:buChar char="•"/>
            </a:pPr>
            <a:r>
              <a:rPr lang="en-US" b="1"/>
              <a:t>lateral sclerosis </a:t>
            </a:r>
            <a:r>
              <a:rPr lang="en-US"/>
              <a:t>refers to ‘hardness to palpation’ of lateral columns of spinal cord in autopsy specimens </a:t>
            </a:r>
            <a:r>
              <a:rPr lang="en-US" i="1"/>
              <a:t>where gliosis follows degeneration of corticospinal tract -&gt; UMN</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alibri"/>
              <a:buNone/>
            </a:pPr>
            <a:r>
              <a:rPr lang="en-US" sz="4000"/>
              <a:t>Recommended Readings</a:t>
            </a:r>
            <a:endParaRPr/>
          </a:p>
        </p:txBody>
      </p:sp>
      <p:sp>
        <p:nvSpPr>
          <p:cNvPr id="119" name="Google Shape;119;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l" rtl="0">
              <a:spcBef>
                <a:spcPts val="0"/>
              </a:spcBef>
              <a:spcAft>
                <a:spcPts val="0"/>
              </a:spcAft>
              <a:buClr>
                <a:schemeClr val="dk1"/>
              </a:buClr>
              <a:buSzPct val="100000"/>
              <a:buChar char="•"/>
            </a:pPr>
            <a:r>
              <a:rPr lang="en-US" sz="2400" u="sng">
                <a:solidFill>
                  <a:schemeClr val="hlink"/>
                </a:solidFill>
                <a:hlinkClick r:id="rId3"/>
              </a:rPr>
              <a:t>“Night” </a:t>
            </a:r>
            <a:r>
              <a:rPr lang="en-US" sz="2400"/>
              <a:t>by Tony Judt</a:t>
            </a:r>
            <a:endParaRPr sz="2400"/>
          </a:p>
          <a:p>
            <a:pPr marL="742950" lvl="1" indent="-285750" algn="l" rtl="0">
              <a:spcBef>
                <a:spcPts val="280"/>
              </a:spcBef>
              <a:spcAft>
                <a:spcPts val="0"/>
              </a:spcAft>
              <a:buClr>
                <a:schemeClr val="dk1"/>
              </a:buClr>
              <a:buSzPct val="100000"/>
              <a:buChar char="–"/>
            </a:pPr>
            <a:r>
              <a:rPr lang="en-US" sz="2000" u="sng">
                <a:solidFill>
                  <a:schemeClr val="hlink"/>
                </a:solidFill>
                <a:hlinkClick r:id="rId4"/>
              </a:rPr>
              <a:t>https://www.nybooks.com/articles/2010/01/14/night/?pagination=false</a:t>
            </a:r>
            <a:r>
              <a:rPr lang="en-US" sz="2000"/>
              <a:t> </a:t>
            </a:r>
            <a:endParaRPr sz="2400"/>
          </a:p>
          <a:p>
            <a:pPr marL="342900" lvl="0" indent="-236220" algn="l" rtl="0">
              <a:spcBef>
                <a:spcPts val="336"/>
              </a:spcBef>
              <a:spcAft>
                <a:spcPts val="0"/>
              </a:spcAft>
              <a:buClr>
                <a:schemeClr val="dk1"/>
              </a:buClr>
              <a:buSzPct val="100000"/>
              <a:buNone/>
            </a:pPr>
            <a:endParaRPr sz="2400"/>
          </a:p>
          <a:p>
            <a:pPr marL="342900" lvl="0" indent="-342900" algn="l" rtl="0">
              <a:spcBef>
                <a:spcPts val="336"/>
              </a:spcBef>
              <a:spcAft>
                <a:spcPts val="0"/>
              </a:spcAft>
              <a:buClr>
                <a:schemeClr val="dk1"/>
              </a:buClr>
              <a:buSzPct val="100000"/>
              <a:buChar char="•"/>
            </a:pPr>
            <a:r>
              <a:rPr lang="en-US" sz="2400"/>
              <a:t>Physiotherapy and ALS Del Bello-Haas 2018 </a:t>
            </a:r>
            <a:r>
              <a:rPr lang="en-US" sz="2400" u="sng">
                <a:solidFill>
                  <a:schemeClr val="hlink"/>
                </a:solidFill>
                <a:hlinkClick r:id="rId5"/>
              </a:rPr>
              <a:t>https://pubmed.ncbi.nlm.nih.gov/30890895/</a:t>
            </a:r>
            <a:r>
              <a:rPr lang="en-US" sz="2400"/>
              <a:t> </a:t>
            </a:r>
            <a:endParaRPr/>
          </a:p>
          <a:p>
            <a:pPr marL="342900" lvl="0" indent="-236220" algn="l" rtl="0">
              <a:spcBef>
                <a:spcPts val="336"/>
              </a:spcBef>
              <a:spcAft>
                <a:spcPts val="0"/>
              </a:spcAft>
              <a:buClr>
                <a:schemeClr val="dk1"/>
              </a:buClr>
              <a:buSzPct val="100000"/>
              <a:buNone/>
            </a:pPr>
            <a:endParaRPr sz="2400"/>
          </a:p>
          <a:p>
            <a:pPr marL="342900" lvl="0" indent="-342900" algn="l" rtl="0">
              <a:spcBef>
                <a:spcPts val="336"/>
              </a:spcBef>
              <a:spcAft>
                <a:spcPts val="0"/>
              </a:spcAft>
              <a:buClr>
                <a:schemeClr val="dk1"/>
              </a:buClr>
              <a:buSzPct val="100000"/>
              <a:buChar char="•"/>
            </a:pPr>
            <a:r>
              <a:rPr lang="en-US" sz="2400"/>
              <a:t>Lui &amp; Byl. A systematic review of the effect of moderate intensity exercise on function and disease progression in amyotrophic lateral sclerosis. </a:t>
            </a:r>
            <a:r>
              <a:rPr lang="en-US" sz="2400" i="1"/>
              <a:t>JNPT</a:t>
            </a:r>
            <a:r>
              <a:rPr lang="en-US" sz="2400"/>
              <a:t>. 2009, 33: pg.68</a:t>
            </a:r>
            <a:endParaRPr/>
          </a:p>
          <a:p>
            <a:pPr marL="342900" lvl="0" indent="-236220" algn="l" rtl="0">
              <a:spcBef>
                <a:spcPts val="336"/>
              </a:spcBef>
              <a:spcAft>
                <a:spcPts val="0"/>
              </a:spcAft>
              <a:buClr>
                <a:schemeClr val="dk1"/>
              </a:buClr>
              <a:buSzPct val="100000"/>
              <a:buNone/>
            </a:pPr>
            <a:endParaRPr sz="2400"/>
          </a:p>
          <a:p>
            <a:pPr marL="342900" lvl="0" indent="-342900" algn="l" rtl="0">
              <a:spcBef>
                <a:spcPts val="336"/>
              </a:spcBef>
              <a:spcAft>
                <a:spcPts val="0"/>
              </a:spcAft>
              <a:buClr>
                <a:schemeClr val="dk1"/>
              </a:buClr>
              <a:buSzPct val="100000"/>
              <a:buChar char="•"/>
            </a:pPr>
            <a:r>
              <a:rPr lang="en-US" sz="2400"/>
              <a:t>Lopes de Almeida et al. Exercise and amyotrophic lateral sclerosis. </a:t>
            </a:r>
            <a:r>
              <a:rPr lang="en-US" sz="2400" i="1"/>
              <a:t>Neurol Sci</a:t>
            </a:r>
            <a:r>
              <a:rPr lang="en-US" sz="2400"/>
              <a:t>. 2012, 33: pg.9</a:t>
            </a:r>
            <a:endParaRPr/>
          </a:p>
          <a:p>
            <a:pPr marL="342900" lvl="0" indent="-236220" algn="l" rtl="0">
              <a:spcBef>
                <a:spcPts val="336"/>
              </a:spcBef>
              <a:spcAft>
                <a:spcPts val="0"/>
              </a:spcAft>
              <a:buClr>
                <a:schemeClr val="dk1"/>
              </a:buClr>
              <a:buSzPct val="100000"/>
              <a:buNone/>
            </a:pPr>
            <a:endParaRPr sz="2400"/>
          </a:p>
          <a:p>
            <a:pPr marL="342900" lvl="0" indent="-342900" algn="l" rtl="0">
              <a:spcBef>
                <a:spcPts val="336"/>
              </a:spcBef>
              <a:spcAft>
                <a:spcPts val="0"/>
              </a:spcAft>
              <a:buClr>
                <a:schemeClr val="dk1"/>
              </a:buClr>
              <a:buSzPct val="100000"/>
              <a:buChar char="•"/>
            </a:pPr>
            <a:r>
              <a:rPr lang="en-US" sz="2400"/>
              <a:t>Majmudar et al. Rehabilitation in Amyotrophic Lateral Sclerosis: Why it matters. Muscle &amp; Nerve. 2014, 50: pg. </a:t>
            </a:r>
            <a:endParaRPr/>
          </a:p>
          <a:p>
            <a:pPr marL="0" lvl="0" indent="0" algn="l" rtl="0">
              <a:spcBef>
                <a:spcPts val="336"/>
              </a:spcBef>
              <a:spcAft>
                <a:spcPts val="0"/>
              </a:spcAft>
              <a:buClr>
                <a:schemeClr val="dk1"/>
              </a:buClr>
              <a:buSzPct val="100000"/>
              <a:buNone/>
            </a:pPr>
            <a:endParaRPr sz="2400"/>
          </a:p>
          <a:p>
            <a:pPr marL="342900" lvl="0" indent="-342900" algn="l" rtl="0">
              <a:spcBef>
                <a:spcPts val="336"/>
              </a:spcBef>
              <a:spcAft>
                <a:spcPts val="0"/>
              </a:spcAft>
              <a:buClr>
                <a:schemeClr val="dk1"/>
              </a:buClr>
              <a:buSzPct val="100000"/>
              <a:buChar char="•"/>
            </a:pPr>
            <a:r>
              <a:rPr lang="en-US" sz="2400"/>
              <a:t>FYI (mostly medical) Canadian best practice recommendations for the management of amyotrophic lateral sclerosis. Shoesmith et al., 2020 </a:t>
            </a:r>
            <a:r>
              <a:rPr lang="en-US" sz="2400" u="sng">
                <a:solidFill>
                  <a:schemeClr val="hlink"/>
                </a:solidFill>
                <a:hlinkClick r:id="rId6"/>
              </a:rPr>
              <a:t>https://www.cmaj.ca/content/192/46/E1453</a:t>
            </a:r>
            <a:r>
              <a:rPr lang="en-US" sz="2400"/>
              <a:t> ; </a:t>
            </a:r>
            <a:r>
              <a:rPr lang="en-US" sz="2400" u="sng">
                <a:solidFill>
                  <a:schemeClr val="hlink"/>
                </a:solidFill>
                <a:hlinkClick r:id="rId7"/>
              </a:rPr>
              <a:t>https://doi.org/10.1503/cmaj.191721</a:t>
            </a:r>
            <a:r>
              <a:rPr lang="en-US" sz="2400"/>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7"/>
          <p:cNvSpPr txBox="1">
            <a:spLocks noGrp="1"/>
          </p:cNvSpPr>
          <p:nvPr>
            <p:ph type="title"/>
          </p:nvPr>
        </p:nvSpPr>
        <p:spPr>
          <a:xfrm>
            <a:off x="457200" y="152400"/>
            <a:ext cx="8229600" cy="96043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alibri"/>
              <a:buNone/>
            </a:pPr>
            <a:r>
              <a:rPr lang="en-US" sz="4000"/>
              <a:t>Epidemiology</a:t>
            </a:r>
            <a:endParaRPr/>
          </a:p>
        </p:txBody>
      </p:sp>
      <p:sp>
        <p:nvSpPr>
          <p:cNvPr id="126" name="Google Shape;126;p7"/>
          <p:cNvSpPr txBox="1">
            <a:spLocks noGrp="1"/>
          </p:cNvSpPr>
          <p:nvPr>
            <p:ph type="body" idx="1"/>
          </p:nvPr>
        </p:nvSpPr>
        <p:spPr>
          <a:xfrm>
            <a:off x="457200" y="1223453"/>
            <a:ext cx="8229600" cy="55626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t>Prevalence is ~4-10/100 000, </a:t>
            </a:r>
            <a:endParaRPr/>
          </a:p>
          <a:p>
            <a:pPr marL="0" lvl="0" indent="0" algn="l" rtl="0">
              <a:spcBef>
                <a:spcPts val="180"/>
              </a:spcBef>
              <a:spcAft>
                <a:spcPts val="0"/>
              </a:spcAft>
              <a:buClr>
                <a:schemeClr val="dk1"/>
              </a:buClr>
              <a:buSzPts val="900"/>
              <a:buNone/>
            </a:pPr>
            <a:endParaRPr sz="900"/>
          </a:p>
          <a:p>
            <a:pPr marL="342900" lvl="0" indent="-342900" algn="l" rtl="0">
              <a:spcBef>
                <a:spcPts val="480"/>
              </a:spcBef>
              <a:spcAft>
                <a:spcPts val="0"/>
              </a:spcAft>
              <a:buClr>
                <a:schemeClr val="dk1"/>
              </a:buClr>
              <a:buSzPts val="2400"/>
              <a:buChar char="•"/>
            </a:pPr>
            <a:r>
              <a:rPr lang="en-US" sz="2400"/>
              <a:t>Prevalence 50X greater in Western Pacific (e.g., Guam, Honshu island Japan “geographical foci” form of ALS), otherwise similar incidence &amp; prevalence worldwide </a:t>
            </a:r>
            <a:endParaRPr/>
          </a:p>
          <a:p>
            <a:pPr marL="0" lvl="0" indent="0" algn="l" rtl="0">
              <a:spcBef>
                <a:spcPts val="180"/>
              </a:spcBef>
              <a:spcAft>
                <a:spcPts val="0"/>
              </a:spcAft>
              <a:buClr>
                <a:schemeClr val="dk1"/>
              </a:buClr>
              <a:buSzPts val="900"/>
              <a:buNone/>
            </a:pPr>
            <a:endParaRPr sz="900"/>
          </a:p>
          <a:p>
            <a:pPr marL="342900" lvl="0" indent="-342900" algn="l" rtl="0">
              <a:spcBef>
                <a:spcPts val="480"/>
              </a:spcBef>
              <a:spcAft>
                <a:spcPts val="0"/>
              </a:spcAft>
              <a:buClr>
                <a:schemeClr val="dk1"/>
              </a:buClr>
              <a:buSzPts val="2400"/>
              <a:buChar char="•"/>
            </a:pPr>
            <a:r>
              <a:rPr lang="en-US" sz="2400"/>
              <a:t>More common in males (male:female = 1.7:1), </a:t>
            </a:r>
            <a:endParaRPr/>
          </a:p>
          <a:p>
            <a:pPr marL="1143000" lvl="2" indent="-228600" algn="l" rtl="0">
              <a:spcBef>
                <a:spcPts val="320"/>
              </a:spcBef>
              <a:spcAft>
                <a:spcPts val="0"/>
              </a:spcAft>
              <a:buClr>
                <a:schemeClr val="dk1"/>
              </a:buClr>
              <a:buSzPts val="1600"/>
              <a:buChar char="•"/>
            </a:pPr>
            <a:r>
              <a:rPr lang="en-US" sz="1600" i="1"/>
              <a:t>but less pronounced after the age of 65</a:t>
            </a:r>
            <a:endParaRPr/>
          </a:p>
          <a:p>
            <a:pPr marL="342900" lvl="0" indent="-285750" algn="l" rtl="0">
              <a:spcBef>
                <a:spcPts val="180"/>
              </a:spcBef>
              <a:spcAft>
                <a:spcPts val="0"/>
              </a:spcAft>
              <a:buClr>
                <a:schemeClr val="dk1"/>
              </a:buClr>
              <a:buSzPts val="900"/>
              <a:buNone/>
            </a:pPr>
            <a:endParaRPr sz="900"/>
          </a:p>
          <a:p>
            <a:pPr marL="342900" lvl="0" indent="-342900" algn="l" rtl="0">
              <a:spcBef>
                <a:spcPts val="480"/>
              </a:spcBef>
              <a:spcAft>
                <a:spcPts val="0"/>
              </a:spcAft>
              <a:buClr>
                <a:schemeClr val="dk1"/>
              </a:buClr>
              <a:buSzPts val="2400"/>
              <a:buChar char="•"/>
            </a:pPr>
            <a:r>
              <a:rPr lang="en-US" sz="2400"/>
              <a:t>More common in whites (whites:nonwhites = 1.6:1) </a:t>
            </a:r>
            <a:endParaRPr/>
          </a:p>
          <a:p>
            <a:pPr marL="342900" lvl="0" indent="-273050" algn="l" rtl="0">
              <a:spcBef>
                <a:spcPts val="220"/>
              </a:spcBef>
              <a:spcAft>
                <a:spcPts val="0"/>
              </a:spcAft>
              <a:buClr>
                <a:schemeClr val="dk1"/>
              </a:buClr>
              <a:buSzPts val="1100"/>
              <a:buNone/>
            </a:pPr>
            <a:endParaRPr sz="1100"/>
          </a:p>
          <a:p>
            <a:pPr marL="342900" lvl="0" indent="-273050" algn="l" rtl="0">
              <a:spcBef>
                <a:spcPts val="220"/>
              </a:spcBef>
              <a:spcAft>
                <a:spcPts val="0"/>
              </a:spcAft>
              <a:buClr>
                <a:schemeClr val="dk1"/>
              </a:buClr>
              <a:buSzPts val="1100"/>
              <a:buNone/>
            </a:pPr>
            <a:endParaRPr sz="1100"/>
          </a:p>
          <a:p>
            <a:pPr marL="342900" lvl="0" indent="-273050" algn="l" rtl="0">
              <a:spcBef>
                <a:spcPts val="220"/>
              </a:spcBef>
              <a:spcAft>
                <a:spcPts val="0"/>
              </a:spcAft>
              <a:buClr>
                <a:schemeClr val="dk1"/>
              </a:buClr>
              <a:buSzPts val="1100"/>
              <a:buNone/>
            </a:pPr>
            <a:endParaRPr sz="1100"/>
          </a:p>
          <a:p>
            <a:pPr marL="342900" lvl="0" indent="-273050" algn="l" rtl="0">
              <a:spcBef>
                <a:spcPts val="220"/>
              </a:spcBef>
              <a:spcAft>
                <a:spcPts val="0"/>
              </a:spcAft>
              <a:buClr>
                <a:schemeClr val="dk1"/>
              </a:buClr>
              <a:buSzPts val="1100"/>
              <a:buNone/>
            </a:pPr>
            <a:endParaRPr sz="1100"/>
          </a:p>
          <a:p>
            <a:pPr marL="342900" lvl="0" indent="-273050" algn="l" rtl="0">
              <a:spcBef>
                <a:spcPts val="220"/>
              </a:spcBef>
              <a:spcAft>
                <a:spcPts val="0"/>
              </a:spcAft>
              <a:buClr>
                <a:schemeClr val="dk1"/>
              </a:buClr>
              <a:buSzPts val="1100"/>
              <a:buNone/>
            </a:pPr>
            <a:endParaRPr sz="1100"/>
          </a:p>
          <a:p>
            <a:pPr marL="0" lvl="0" indent="0" algn="l" rtl="0">
              <a:spcBef>
                <a:spcPts val="380"/>
              </a:spcBef>
              <a:spcAft>
                <a:spcPts val="0"/>
              </a:spcAft>
              <a:buClr>
                <a:schemeClr val="dk1"/>
              </a:buClr>
              <a:buSzPts val="1900"/>
              <a:buNone/>
            </a:pPr>
            <a:r>
              <a:rPr lang="en-US" sz="1900"/>
              <a:t>(Pasinelli &amp; Brown 2006, Mitchell &amp; Borasio 2007, Rowland &amp; Shneider 2001, Hardiman et al. 2011, Singh 2012, Mehal et al. 2013)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Epidemiology</a:t>
            </a:r>
            <a:endParaRPr/>
          </a:p>
        </p:txBody>
      </p:sp>
      <p:sp>
        <p:nvSpPr>
          <p:cNvPr id="132" name="Google Shape;132;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t>Incidence ~ 0.4-2.4/100,000 incidence increase with each decade of life up to age of 70</a:t>
            </a:r>
            <a:endParaRPr/>
          </a:p>
          <a:p>
            <a:pPr marL="342900" lvl="0" indent="-342900" algn="l" rtl="0">
              <a:spcBef>
                <a:spcPts val="640"/>
              </a:spcBef>
              <a:spcAft>
                <a:spcPts val="0"/>
              </a:spcAft>
              <a:buClr>
                <a:schemeClr val="dk1"/>
              </a:buClr>
              <a:buSzPts val="3200"/>
              <a:buChar char="•"/>
            </a:pPr>
            <a:r>
              <a:rPr lang="en-US"/>
              <a:t>Age</a:t>
            </a:r>
            <a:endParaRPr/>
          </a:p>
          <a:p>
            <a:pPr marL="1143000" lvl="2" indent="-228600" algn="l" rtl="0">
              <a:spcBef>
                <a:spcPts val="480"/>
              </a:spcBef>
              <a:spcAft>
                <a:spcPts val="0"/>
              </a:spcAft>
              <a:buClr>
                <a:schemeClr val="dk1"/>
              </a:buClr>
              <a:buSzPts val="2400"/>
              <a:buChar char="•"/>
            </a:pPr>
            <a:r>
              <a:rPr lang="en-US"/>
              <a:t>Can occur at any age however average age of onset mid to late 50s</a:t>
            </a:r>
            <a:endParaRPr/>
          </a:p>
          <a:p>
            <a:pPr marL="1143000" lvl="2" indent="-228600" algn="l" rtl="0">
              <a:spcBef>
                <a:spcPts val="480"/>
              </a:spcBef>
              <a:spcAft>
                <a:spcPts val="0"/>
              </a:spcAft>
              <a:buClr>
                <a:schemeClr val="dk1"/>
              </a:buClr>
              <a:buSzPts val="2400"/>
              <a:buChar char="•"/>
            </a:pPr>
            <a:r>
              <a:rPr lang="en-US"/>
              <a:t>~ 5% have autosomal dominant trait ‘familial ALS’ which tends to be juvenile-onset (prolonged survival)</a:t>
            </a:r>
            <a:endParaRPr/>
          </a:p>
          <a:p>
            <a:pPr marL="1600200" lvl="3" indent="-228600" algn="l" rtl="0">
              <a:spcBef>
                <a:spcPts val="400"/>
              </a:spcBef>
              <a:spcAft>
                <a:spcPts val="0"/>
              </a:spcAft>
              <a:buClr>
                <a:schemeClr val="dk1"/>
              </a:buClr>
              <a:buSzPts val="2000"/>
              <a:buChar char="–"/>
            </a:pPr>
            <a:r>
              <a:rPr lang="en-US" i="1"/>
              <a:t>Stephen Hawking – rare early onset slower progressing type of ALS (The Theory of Everything)</a:t>
            </a:r>
            <a:endParaRPr/>
          </a:p>
          <a:p>
            <a:pPr marL="742950" lvl="1" indent="-107950" algn="l" rtl="0">
              <a:spcBef>
                <a:spcPts val="560"/>
              </a:spcBef>
              <a:spcAft>
                <a:spcPts val="0"/>
              </a:spcAft>
              <a:buClr>
                <a:schemeClr val="dk1"/>
              </a:buClr>
              <a:buSzPts val="2800"/>
              <a:buNone/>
            </a:pPr>
            <a:endParaRPr/>
          </a:p>
          <a:p>
            <a:pPr marL="1143000" lvl="2" indent="-76200" algn="l" rtl="0">
              <a:spcBef>
                <a:spcPts val="480"/>
              </a:spcBef>
              <a:spcAft>
                <a:spcPts val="0"/>
              </a:spcAft>
              <a:buClr>
                <a:schemeClr val="dk1"/>
              </a:buClr>
              <a:buSzPts val="24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Etiology</a:t>
            </a:r>
            <a:endParaRPr/>
          </a:p>
        </p:txBody>
      </p:sp>
      <p:sp>
        <p:nvSpPr>
          <p:cNvPr id="138" name="Google Shape;138;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Etiology for the most part is unknown</a:t>
            </a:r>
            <a:endParaRPr/>
          </a:p>
          <a:p>
            <a:pPr marL="342900" lvl="0" indent="-342900" algn="l" rtl="0">
              <a:spcBef>
                <a:spcPts val="640"/>
              </a:spcBef>
              <a:spcAft>
                <a:spcPts val="0"/>
              </a:spcAft>
              <a:buClr>
                <a:schemeClr val="dk1"/>
              </a:buClr>
              <a:buSzPts val="3200"/>
              <a:buChar char="•"/>
            </a:pPr>
            <a:r>
              <a:rPr lang="en-US"/>
              <a:t>About 5% of cases are inherited as an autosomal dominant trait (‘familial’ ALS) vs. ‘sporadic’ ALS with no family history</a:t>
            </a:r>
            <a:endParaRPr/>
          </a:p>
          <a:p>
            <a:pPr marL="342900" lvl="0" indent="-342900" algn="l" rtl="0">
              <a:spcBef>
                <a:spcPts val="640"/>
              </a:spcBef>
              <a:spcAft>
                <a:spcPts val="0"/>
              </a:spcAft>
              <a:buClr>
                <a:schemeClr val="dk1"/>
              </a:buClr>
              <a:buSzPts val="3200"/>
              <a:buChar char="•"/>
            </a:pPr>
            <a:r>
              <a:rPr lang="en-US"/>
              <a:t>Thought that there is no one single mechanism, but instead multiple or cumulative mechanisms responsible for motor neuron degeneration</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518</TotalTime>
  <Words>2899</Words>
  <Application>Microsoft Macintosh PowerPoint</Application>
  <PresentationFormat>On-screen Show (4:3)</PresentationFormat>
  <Paragraphs>333</Paragraphs>
  <Slides>46</Slides>
  <Notes>46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Calibri</vt:lpstr>
      <vt:lpstr>Arial</vt:lpstr>
      <vt:lpstr>Merriweather Sans</vt:lpstr>
      <vt:lpstr>Office Theme</vt:lpstr>
      <vt:lpstr>ALS Amyotrophic Lateral Sclerosis</vt:lpstr>
      <vt:lpstr>Terminology FYI</vt:lpstr>
      <vt:lpstr>ALS in summary</vt:lpstr>
      <vt:lpstr>Learning Objectives</vt:lpstr>
      <vt:lpstr>ALS = Amyotrophic Lateral Sclerosis</vt:lpstr>
      <vt:lpstr>Recommended Readings</vt:lpstr>
      <vt:lpstr>Epidemiology</vt:lpstr>
      <vt:lpstr>Epidemiology</vt:lpstr>
      <vt:lpstr>Etiology</vt:lpstr>
      <vt:lpstr>Etiology</vt:lpstr>
      <vt:lpstr>PowerPoint Presentation</vt:lpstr>
      <vt:lpstr>Pathophysiology</vt:lpstr>
      <vt:lpstr>Pathophysiology</vt:lpstr>
      <vt:lpstr>Pathophysiology</vt:lpstr>
      <vt:lpstr>Pathophysiology</vt:lpstr>
      <vt:lpstr>Pathophysiology</vt:lpstr>
      <vt:lpstr>Diagnosis</vt:lpstr>
      <vt:lpstr>Diagnosis</vt:lpstr>
      <vt:lpstr>Diagnosis</vt:lpstr>
      <vt:lpstr>Diagnosis</vt:lpstr>
      <vt:lpstr>Differential Diagnosis</vt:lpstr>
      <vt:lpstr>Differential Diagnosis</vt:lpstr>
      <vt:lpstr>Disease Course</vt:lpstr>
      <vt:lpstr>Prognosis</vt:lpstr>
      <vt:lpstr>Prognosis</vt:lpstr>
      <vt:lpstr>Prognosis</vt:lpstr>
      <vt:lpstr>Clinical Manifestation</vt:lpstr>
      <vt:lpstr>Clinical Manifestation</vt:lpstr>
      <vt:lpstr>Clinical Manifestation</vt:lpstr>
      <vt:lpstr>Clinical Manifestation</vt:lpstr>
      <vt:lpstr>Clinical Manifestation</vt:lpstr>
      <vt:lpstr>Clinical Manifestation</vt:lpstr>
      <vt:lpstr>Clinical Manifestation</vt:lpstr>
      <vt:lpstr>Clinical Manifestation</vt:lpstr>
      <vt:lpstr>Medical Management of ALS</vt:lpstr>
      <vt:lpstr>Medical Management of ALS</vt:lpstr>
      <vt:lpstr>Medical Management of ALS</vt:lpstr>
      <vt:lpstr>Questions for Review</vt:lpstr>
      <vt:lpstr>PowerPoint Presentation</vt:lpstr>
      <vt:lpstr>Take some time PRIOR TO IN-PERSON CLASS on Wed May 18 and brainstorm the information pertaining to the following slides on PT assessment, impairments, and treatment</vt:lpstr>
      <vt:lpstr>PT Assessment for ALS</vt:lpstr>
      <vt:lpstr>Common Impairments in ALS</vt:lpstr>
      <vt:lpstr>Common Activity Limitations in ALS</vt:lpstr>
      <vt:lpstr>Common Participation Restrictions in ALS</vt:lpstr>
      <vt:lpstr>PT Treatment and Management for ALS</vt:lpstr>
      <vt:lpstr>Challenges for 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ALS Amyotrophic Lateral Sclerosis</dc:title>
  <dc:creator>Sarah</dc:creator>
  <cp:lastModifiedBy>Donkers, Sarah</cp:lastModifiedBy>
  <cp:revision>5</cp:revision>
  <dcterms:created xsi:type="dcterms:W3CDTF">2015-04-23T14:04:39Z</dcterms:created>
  <dcterms:modified xsi:type="dcterms:W3CDTF">2022-05-13T22:09:45Z</dcterms:modified>
</cp:coreProperties>
</file>