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67" r:id="rId3"/>
    <p:sldId id="258" r:id="rId4"/>
    <p:sldId id="259" r:id="rId5"/>
    <p:sldId id="269" r:id="rId6"/>
    <p:sldId id="285" r:id="rId7"/>
    <p:sldId id="282" r:id="rId8"/>
    <p:sldId id="283" r:id="rId9"/>
    <p:sldId id="284" r:id="rId10"/>
    <p:sldId id="276" r:id="rId11"/>
    <p:sldId id="340" r:id="rId12"/>
    <p:sldId id="272" r:id="rId13"/>
    <p:sldId id="273" r:id="rId14"/>
    <p:sldId id="274" r:id="rId15"/>
    <p:sldId id="260" r:id="rId16"/>
    <p:sldId id="261" r:id="rId17"/>
    <p:sldId id="268" r:id="rId18"/>
    <p:sldId id="277" r:id="rId19"/>
    <p:sldId id="275" r:id="rId20"/>
    <p:sldId id="279" r:id="rId21"/>
    <p:sldId id="280" r:id="rId22"/>
    <p:sldId id="286" r:id="rId23"/>
    <p:sldId id="287" r:id="rId24"/>
    <p:sldId id="313" r:id="rId25"/>
    <p:sldId id="316" r:id="rId26"/>
    <p:sldId id="315" r:id="rId27"/>
    <p:sldId id="341" r:id="rId28"/>
    <p:sldId id="333" r:id="rId29"/>
    <p:sldId id="334" r:id="rId30"/>
    <p:sldId id="337" r:id="rId31"/>
    <p:sldId id="336" r:id="rId32"/>
    <p:sldId id="339"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0" autoAdjust="0"/>
    <p:restoredTop sz="89864"/>
  </p:normalViewPr>
  <p:slideViewPr>
    <p:cSldViewPr snapToGrid="0" snapToObjects="1">
      <p:cViewPr varScale="1">
        <p:scale>
          <a:sx n="114" d="100"/>
          <a:sy n="114" d="100"/>
        </p:scale>
        <p:origin x="160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A7DB04-A891-434C-8747-D35CEBC84840}" type="datetimeFigureOut">
              <a:rPr lang="en-US" smtClean="0"/>
              <a:t>4/21/24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995D2D-7603-3240-B29A-D49FC7396E25}" type="slidenum">
              <a:rPr lang="en-US" smtClean="0"/>
              <a:t>‹#›</a:t>
            </a:fld>
            <a:endParaRPr lang="en-US"/>
          </a:p>
        </p:txBody>
      </p:sp>
    </p:spTree>
    <p:extLst>
      <p:ext uri="{BB962C8B-B14F-4D97-AF65-F5344CB8AC3E}">
        <p14:creationId xmlns:p14="http://schemas.microsoft.com/office/powerpoint/2010/main" val="239113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Hippocampus is critical for learning and encoding new info – takes what we are perceiving/being presented with and links it with what we already know/other memories so that we can makes sense of it and store it as new information/new memories</a:t>
            </a:r>
          </a:p>
        </p:txBody>
      </p:sp>
      <p:sp>
        <p:nvSpPr>
          <p:cNvPr id="4" name="Slide Number Placeholder 3"/>
          <p:cNvSpPr>
            <a:spLocks noGrp="1"/>
          </p:cNvSpPr>
          <p:nvPr>
            <p:ph type="sldNum" sz="quarter" idx="5"/>
          </p:nvPr>
        </p:nvSpPr>
        <p:spPr/>
        <p:txBody>
          <a:bodyPr/>
          <a:lstStyle/>
          <a:p>
            <a:fld id="{B9995D2D-7603-3240-B29A-D49FC7396E25}" type="slidenum">
              <a:rPr lang="en-US" smtClean="0"/>
              <a:t>3</a:t>
            </a:fld>
            <a:endParaRPr lang="en-US"/>
          </a:p>
        </p:txBody>
      </p:sp>
    </p:spTree>
    <p:extLst>
      <p:ext uri="{BB962C8B-B14F-4D97-AF65-F5344CB8AC3E}">
        <p14:creationId xmlns:p14="http://schemas.microsoft.com/office/powerpoint/2010/main" val="2689777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 is that diagnosis often occurs when a lot of degeneration has occurred</a:t>
            </a:r>
          </a:p>
          <a:p>
            <a:r>
              <a:rPr lang="en-US" dirty="0"/>
              <a:t>Prevention, earlier diagnosis allows for more regenerative approaches</a:t>
            </a:r>
          </a:p>
        </p:txBody>
      </p:sp>
      <p:sp>
        <p:nvSpPr>
          <p:cNvPr id="4" name="Slide Number Placeholder 3"/>
          <p:cNvSpPr>
            <a:spLocks noGrp="1"/>
          </p:cNvSpPr>
          <p:nvPr>
            <p:ph type="sldNum" sz="quarter" idx="5"/>
          </p:nvPr>
        </p:nvSpPr>
        <p:spPr/>
        <p:txBody>
          <a:bodyPr/>
          <a:lstStyle/>
          <a:p>
            <a:fld id="{B9995D2D-7603-3240-B29A-D49FC7396E25}" type="slidenum">
              <a:rPr lang="en-US" smtClean="0"/>
              <a:t>11</a:t>
            </a:fld>
            <a:endParaRPr lang="en-US"/>
          </a:p>
        </p:txBody>
      </p:sp>
    </p:spTree>
    <p:extLst>
      <p:ext uri="{BB962C8B-B14F-4D97-AF65-F5344CB8AC3E}">
        <p14:creationId xmlns:p14="http://schemas.microsoft.com/office/powerpoint/2010/main" val="1995203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Potentially linked to part of our brain that controls our ’biological clock’ and altering sleep-wake cycle</a:t>
            </a:r>
          </a:p>
          <a:p>
            <a:r>
              <a:rPr lang="en-US" dirty="0"/>
              <a:t>Could also just be a way of showing other unmet needs like overtired, anger, thirst, depression </a:t>
            </a:r>
          </a:p>
          <a:p>
            <a:endParaRPr lang="en-US" dirty="0"/>
          </a:p>
        </p:txBody>
      </p:sp>
      <p:sp>
        <p:nvSpPr>
          <p:cNvPr id="4" name="Slide Number Placeholder 3"/>
          <p:cNvSpPr>
            <a:spLocks noGrp="1"/>
          </p:cNvSpPr>
          <p:nvPr>
            <p:ph type="sldNum" sz="quarter" idx="5"/>
          </p:nvPr>
        </p:nvSpPr>
        <p:spPr/>
        <p:txBody>
          <a:bodyPr/>
          <a:lstStyle/>
          <a:p>
            <a:fld id="{B9995D2D-7603-3240-B29A-D49FC7396E25}" type="slidenum">
              <a:rPr lang="en-US" smtClean="0"/>
              <a:t>13</a:t>
            </a:fld>
            <a:endParaRPr lang="en-US"/>
          </a:p>
        </p:txBody>
      </p:sp>
    </p:spTree>
    <p:extLst>
      <p:ext uri="{BB962C8B-B14F-4D97-AF65-F5344CB8AC3E}">
        <p14:creationId xmlns:p14="http://schemas.microsoft.com/office/powerpoint/2010/main" val="140681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how increasing physical activity can positively affect all of those modifiable risk factors.</a:t>
            </a:r>
          </a:p>
        </p:txBody>
      </p:sp>
      <p:sp>
        <p:nvSpPr>
          <p:cNvPr id="4" name="Slide Number Placeholder 3"/>
          <p:cNvSpPr>
            <a:spLocks noGrp="1"/>
          </p:cNvSpPr>
          <p:nvPr>
            <p:ph type="sldNum" sz="quarter" idx="5"/>
          </p:nvPr>
        </p:nvSpPr>
        <p:spPr/>
        <p:txBody>
          <a:bodyPr/>
          <a:lstStyle/>
          <a:p>
            <a:fld id="{B9995D2D-7603-3240-B29A-D49FC7396E25}" type="slidenum">
              <a:rPr lang="en-US" smtClean="0"/>
              <a:t>15</a:t>
            </a:fld>
            <a:endParaRPr lang="en-US"/>
          </a:p>
        </p:txBody>
      </p:sp>
    </p:spTree>
    <p:extLst>
      <p:ext uri="{BB962C8B-B14F-4D97-AF65-F5344CB8AC3E}">
        <p14:creationId xmlns:p14="http://schemas.microsoft.com/office/powerpoint/2010/main" val="510904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will administer your post-test when appropriate (</a:t>
            </a:r>
            <a:r>
              <a:rPr lang="en-CA" dirty="0" err="1"/>
              <a:t>ie</a:t>
            </a:r>
            <a:r>
              <a:rPr lang="en-CA" dirty="0"/>
              <a:t>. After you have worked with your client for a few weeks)</a:t>
            </a:r>
          </a:p>
        </p:txBody>
      </p:sp>
      <p:sp>
        <p:nvSpPr>
          <p:cNvPr id="4" name="Slide Number Placeholder 3"/>
          <p:cNvSpPr>
            <a:spLocks noGrp="1"/>
          </p:cNvSpPr>
          <p:nvPr>
            <p:ph type="sldNum" sz="quarter" idx="5"/>
          </p:nvPr>
        </p:nvSpPr>
        <p:spPr/>
        <p:txBody>
          <a:bodyPr/>
          <a:lstStyle/>
          <a:p>
            <a:fld id="{B9995D2D-7603-3240-B29A-D49FC7396E25}" type="slidenum">
              <a:rPr lang="en-US" smtClean="0"/>
              <a:t>30</a:t>
            </a:fld>
            <a:endParaRPr lang="en-US"/>
          </a:p>
        </p:txBody>
      </p:sp>
    </p:spTree>
    <p:extLst>
      <p:ext uri="{BB962C8B-B14F-4D97-AF65-F5344CB8AC3E}">
        <p14:creationId xmlns:p14="http://schemas.microsoft.com/office/powerpoint/2010/main" val="29143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Work in groups of 2-3. You have 15 minutes to work through these questions. It does not have to be perfect! You have all had placements and have likely worked with someone with Alzheimer's. Pull from your patient and client experiences when thinking about your treatment planning. </a:t>
            </a:r>
          </a:p>
          <a:p>
            <a:endParaRPr lang="en-CA" dirty="0"/>
          </a:p>
        </p:txBody>
      </p:sp>
      <p:sp>
        <p:nvSpPr>
          <p:cNvPr id="4" name="Slide Number Placeholder 3"/>
          <p:cNvSpPr>
            <a:spLocks noGrp="1"/>
          </p:cNvSpPr>
          <p:nvPr>
            <p:ph type="sldNum" sz="quarter" idx="5"/>
          </p:nvPr>
        </p:nvSpPr>
        <p:spPr/>
        <p:txBody>
          <a:bodyPr/>
          <a:lstStyle/>
          <a:p>
            <a:fld id="{B9995D2D-7603-3240-B29A-D49FC7396E25}" type="slidenum">
              <a:rPr lang="en-US" smtClean="0"/>
              <a:t>32</a:t>
            </a:fld>
            <a:endParaRPr lang="en-US"/>
          </a:p>
        </p:txBody>
      </p:sp>
    </p:spTree>
    <p:extLst>
      <p:ext uri="{BB962C8B-B14F-4D97-AF65-F5344CB8AC3E}">
        <p14:creationId xmlns:p14="http://schemas.microsoft.com/office/powerpoint/2010/main" val="68010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p:txBody>
          <a:bodyPr/>
          <a:lstStyle/>
          <a:p>
            <a:fld id="{1193CBF1-75CD-684B-9104-F8A78007930C}" type="datetimeFigureOut">
              <a:rPr lang="en-US" smtClean="0"/>
              <a:t>4/21/24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31855-B562-4D45-B1AE-5F5B6AAC75FE}" type="slidenum">
              <a:rPr lang="en-US" smtClean="0"/>
              <a:t>‹#›</a:t>
            </a:fld>
            <a:endParaRPr lang="en-US"/>
          </a:p>
        </p:txBody>
      </p:sp>
    </p:spTree>
    <p:extLst>
      <p:ext uri="{BB962C8B-B14F-4D97-AF65-F5344CB8AC3E}">
        <p14:creationId xmlns:p14="http://schemas.microsoft.com/office/powerpoint/2010/main" val="150944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193CBF1-75CD-684B-9104-F8A78007930C}" type="datetimeFigureOut">
              <a:rPr lang="en-US" smtClean="0"/>
              <a:t>4/21/24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31855-B562-4D45-B1AE-5F5B6AAC75FE}" type="slidenum">
              <a:rPr lang="en-US" smtClean="0"/>
              <a:t>‹#›</a:t>
            </a:fld>
            <a:endParaRPr lang="en-US"/>
          </a:p>
        </p:txBody>
      </p:sp>
    </p:spTree>
    <p:extLst>
      <p:ext uri="{BB962C8B-B14F-4D97-AF65-F5344CB8AC3E}">
        <p14:creationId xmlns:p14="http://schemas.microsoft.com/office/powerpoint/2010/main" val="2240090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193CBF1-75CD-684B-9104-F8A78007930C}" type="datetimeFigureOut">
              <a:rPr lang="en-US" smtClean="0"/>
              <a:t>4/21/24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31855-B562-4D45-B1AE-5F5B6AAC75FE}" type="slidenum">
              <a:rPr lang="en-US" smtClean="0"/>
              <a:t>‹#›</a:t>
            </a:fld>
            <a:endParaRPr lang="en-US"/>
          </a:p>
        </p:txBody>
      </p:sp>
    </p:spTree>
    <p:extLst>
      <p:ext uri="{BB962C8B-B14F-4D97-AF65-F5344CB8AC3E}">
        <p14:creationId xmlns:p14="http://schemas.microsoft.com/office/powerpoint/2010/main" val="39527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1193CBF1-75CD-684B-9104-F8A78007930C}" type="datetimeFigureOut">
              <a:rPr lang="en-US" smtClean="0"/>
              <a:t>4/21/24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31855-B562-4D45-B1AE-5F5B6AAC75FE}" type="slidenum">
              <a:rPr lang="en-US" smtClean="0"/>
              <a:t>‹#›</a:t>
            </a:fld>
            <a:endParaRPr lang="en-US"/>
          </a:p>
        </p:txBody>
      </p:sp>
    </p:spTree>
    <p:extLst>
      <p:ext uri="{BB962C8B-B14F-4D97-AF65-F5344CB8AC3E}">
        <p14:creationId xmlns:p14="http://schemas.microsoft.com/office/powerpoint/2010/main" val="225960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1193CBF1-75CD-684B-9104-F8A78007930C}" type="datetimeFigureOut">
              <a:rPr lang="en-US" smtClean="0"/>
              <a:t>4/21/24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31855-B562-4D45-B1AE-5F5B6AAC75FE}" type="slidenum">
              <a:rPr lang="en-US" smtClean="0"/>
              <a:t>‹#›</a:t>
            </a:fld>
            <a:endParaRPr lang="en-US"/>
          </a:p>
        </p:txBody>
      </p:sp>
    </p:spTree>
    <p:extLst>
      <p:ext uri="{BB962C8B-B14F-4D97-AF65-F5344CB8AC3E}">
        <p14:creationId xmlns:p14="http://schemas.microsoft.com/office/powerpoint/2010/main" val="146625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1193CBF1-75CD-684B-9104-F8A78007930C}" type="datetimeFigureOut">
              <a:rPr lang="en-US" smtClean="0"/>
              <a:t>4/21/24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31855-B562-4D45-B1AE-5F5B6AAC75FE}" type="slidenum">
              <a:rPr lang="en-US" smtClean="0"/>
              <a:t>‹#›</a:t>
            </a:fld>
            <a:endParaRPr lang="en-US"/>
          </a:p>
        </p:txBody>
      </p:sp>
    </p:spTree>
    <p:extLst>
      <p:ext uri="{BB962C8B-B14F-4D97-AF65-F5344CB8AC3E}">
        <p14:creationId xmlns:p14="http://schemas.microsoft.com/office/powerpoint/2010/main" val="1828775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1193CBF1-75CD-684B-9104-F8A78007930C}" type="datetimeFigureOut">
              <a:rPr lang="en-US" smtClean="0"/>
              <a:t>4/21/24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331855-B562-4D45-B1AE-5F5B6AAC75FE}" type="slidenum">
              <a:rPr lang="en-US" smtClean="0"/>
              <a:t>‹#›</a:t>
            </a:fld>
            <a:endParaRPr lang="en-US"/>
          </a:p>
        </p:txBody>
      </p:sp>
    </p:spTree>
    <p:extLst>
      <p:ext uri="{BB962C8B-B14F-4D97-AF65-F5344CB8AC3E}">
        <p14:creationId xmlns:p14="http://schemas.microsoft.com/office/powerpoint/2010/main" val="1189391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1193CBF1-75CD-684B-9104-F8A78007930C}" type="datetimeFigureOut">
              <a:rPr lang="en-US" smtClean="0"/>
              <a:t>4/21/24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331855-B562-4D45-B1AE-5F5B6AAC75FE}" type="slidenum">
              <a:rPr lang="en-US" smtClean="0"/>
              <a:t>‹#›</a:t>
            </a:fld>
            <a:endParaRPr lang="en-US"/>
          </a:p>
        </p:txBody>
      </p:sp>
    </p:spTree>
    <p:extLst>
      <p:ext uri="{BB962C8B-B14F-4D97-AF65-F5344CB8AC3E}">
        <p14:creationId xmlns:p14="http://schemas.microsoft.com/office/powerpoint/2010/main" val="2785686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3CBF1-75CD-684B-9104-F8A78007930C}" type="datetimeFigureOut">
              <a:rPr lang="en-US" smtClean="0"/>
              <a:t>4/21/24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331855-B562-4D45-B1AE-5F5B6AAC75FE}" type="slidenum">
              <a:rPr lang="en-US" smtClean="0"/>
              <a:t>‹#›</a:t>
            </a:fld>
            <a:endParaRPr lang="en-US"/>
          </a:p>
        </p:txBody>
      </p:sp>
    </p:spTree>
    <p:extLst>
      <p:ext uri="{BB962C8B-B14F-4D97-AF65-F5344CB8AC3E}">
        <p14:creationId xmlns:p14="http://schemas.microsoft.com/office/powerpoint/2010/main" val="137383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1193CBF1-75CD-684B-9104-F8A78007930C}" type="datetimeFigureOut">
              <a:rPr lang="en-US" smtClean="0"/>
              <a:t>4/21/24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31855-B562-4D45-B1AE-5F5B6AAC75FE}" type="slidenum">
              <a:rPr lang="en-US" smtClean="0"/>
              <a:t>‹#›</a:t>
            </a:fld>
            <a:endParaRPr lang="en-US"/>
          </a:p>
        </p:txBody>
      </p:sp>
    </p:spTree>
    <p:extLst>
      <p:ext uri="{BB962C8B-B14F-4D97-AF65-F5344CB8AC3E}">
        <p14:creationId xmlns:p14="http://schemas.microsoft.com/office/powerpoint/2010/main" val="1697626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1193CBF1-75CD-684B-9104-F8A78007930C}" type="datetimeFigureOut">
              <a:rPr lang="en-US" smtClean="0"/>
              <a:t>4/21/24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31855-B562-4D45-B1AE-5F5B6AAC75FE}" type="slidenum">
              <a:rPr lang="en-US" smtClean="0"/>
              <a:t>‹#›</a:t>
            </a:fld>
            <a:endParaRPr lang="en-US"/>
          </a:p>
        </p:txBody>
      </p:sp>
    </p:spTree>
    <p:extLst>
      <p:ext uri="{BB962C8B-B14F-4D97-AF65-F5344CB8AC3E}">
        <p14:creationId xmlns:p14="http://schemas.microsoft.com/office/powerpoint/2010/main" val="4135521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3CBF1-75CD-684B-9104-F8A78007930C}" type="datetimeFigureOut">
              <a:rPr lang="en-US" smtClean="0"/>
              <a:t>4/21/24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31855-B562-4D45-B1AE-5F5B6AAC75FE}" type="slidenum">
              <a:rPr lang="en-US" smtClean="0"/>
              <a:t>‹#›</a:t>
            </a:fld>
            <a:endParaRPr lang="en-US"/>
          </a:p>
        </p:txBody>
      </p:sp>
    </p:spTree>
    <p:extLst>
      <p:ext uri="{BB962C8B-B14F-4D97-AF65-F5344CB8AC3E}">
        <p14:creationId xmlns:p14="http://schemas.microsoft.com/office/powerpoint/2010/main" val="3998198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leepfoundation.org/sleep-hygien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twG4mr6Jov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yJXTXN4xrI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vha.ca/dementia-care/heart-in-mind/" TargetMode="External"/><Relationship Id="rId2" Type="http://schemas.openxmlformats.org/officeDocument/2006/relationships/hyperlink" Target="http://www.actonalz.org/provider-practice-tools" TargetMode="External"/><Relationship Id="rId1" Type="http://schemas.openxmlformats.org/officeDocument/2006/relationships/slideLayout" Target="../slideLayouts/slideLayout2.xml"/><Relationship Id="rId6" Type="http://schemas.openxmlformats.org/officeDocument/2006/relationships/hyperlink" Target="https://www.brightfocus.org/alzheimers" TargetMode="External"/><Relationship Id="rId5" Type="http://schemas.openxmlformats.org/officeDocument/2006/relationships/hyperlink" Target="https://www.archives-pmr.org/article/S0003-9993(20)30075-7/fulltext" TargetMode="External"/><Relationship Id="rId4" Type="http://schemas.openxmlformats.org/officeDocument/2006/relationships/hyperlink" Target="https://www.vha.ca/wp-content/uploads/2020/09/Heart-in-Mind-September-2020-Final-1.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Alzheimer’s Disease</a:t>
            </a:r>
          </a:p>
        </p:txBody>
      </p:sp>
      <p:sp>
        <p:nvSpPr>
          <p:cNvPr id="3" name="Subtitle 2"/>
          <p:cNvSpPr>
            <a:spLocks noGrp="1"/>
          </p:cNvSpPr>
          <p:nvPr>
            <p:ph type="subTitle" idx="1"/>
          </p:nvPr>
        </p:nvSpPr>
        <p:spPr/>
        <p:txBody>
          <a:bodyPr/>
          <a:lstStyle/>
          <a:p>
            <a:r>
              <a:rPr lang="en-US" dirty="0"/>
              <a:t>Neuro 3</a:t>
            </a:r>
          </a:p>
        </p:txBody>
      </p:sp>
    </p:spTree>
    <p:extLst>
      <p:ext uri="{BB962C8B-B14F-4D97-AF65-F5344CB8AC3E}">
        <p14:creationId xmlns:p14="http://schemas.microsoft.com/office/powerpoint/2010/main" val="236019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t>
            </a:r>
          </a:p>
        </p:txBody>
      </p:sp>
      <p:sp>
        <p:nvSpPr>
          <p:cNvPr id="3" name="Content Placeholder 2"/>
          <p:cNvSpPr>
            <a:spLocks noGrp="1"/>
          </p:cNvSpPr>
          <p:nvPr>
            <p:ph idx="1"/>
          </p:nvPr>
        </p:nvSpPr>
        <p:spPr/>
        <p:txBody>
          <a:bodyPr>
            <a:normAutofit/>
          </a:bodyPr>
          <a:lstStyle/>
          <a:p>
            <a:r>
              <a:rPr lang="en-US" dirty="0"/>
              <a:t>It is predicted that by 2030 roughly 1,000,000 Canadians will have Alzheimer’s </a:t>
            </a:r>
          </a:p>
          <a:p>
            <a:r>
              <a:rPr lang="en-US" dirty="0"/>
              <a:t>Women over 65 have a 1 in 5 chance of developing Alzheimer’s; males 1 in 11</a:t>
            </a:r>
          </a:p>
          <a:p>
            <a:pPr lvl="1"/>
            <a:r>
              <a:rPr lang="en-US" sz="2400" dirty="0"/>
              <a:t>Women live longer than men and age is biggest risk factor</a:t>
            </a:r>
          </a:p>
          <a:p>
            <a:pPr lvl="1"/>
            <a:endParaRPr lang="en-US" dirty="0"/>
          </a:p>
          <a:p>
            <a:pPr lvl="1"/>
            <a:endParaRPr lang="en-US" dirty="0"/>
          </a:p>
          <a:p>
            <a:pPr lvl="1"/>
            <a:r>
              <a:rPr lang="en-US" dirty="0"/>
              <a:t>Alzheimer Society of Canada</a:t>
            </a:r>
          </a:p>
          <a:p>
            <a:pPr lvl="1"/>
            <a:endParaRPr lang="en-US" dirty="0"/>
          </a:p>
          <a:p>
            <a:endParaRPr lang="en-US" dirty="0"/>
          </a:p>
        </p:txBody>
      </p:sp>
    </p:spTree>
    <p:extLst>
      <p:ext uri="{BB962C8B-B14F-4D97-AF65-F5344CB8AC3E}">
        <p14:creationId xmlns:p14="http://schemas.microsoft.com/office/powerpoint/2010/main" val="116794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ne chart&#10;&#10;Description automatically generated">
            <a:extLst>
              <a:ext uri="{FF2B5EF4-FFF2-40B4-BE49-F238E27FC236}">
                <a16:creationId xmlns:a16="http://schemas.microsoft.com/office/drawing/2014/main" id="{650694B4-B83A-AB75-3802-DB819E3A7E39}"/>
              </a:ext>
            </a:extLst>
          </p:cNvPr>
          <p:cNvPicPr>
            <a:picLocks noChangeAspect="1"/>
          </p:cNvPicPr>
          <p:nvPr/>
        </p:nvPicPr>
        <p:blipFill>
          <a:blip r:embed="rId3"/>
          <a:stretch>
            <a:fillRect/>
          </a:stretch>
        </p:blipFill>
        <p:spPr>
          <a:xfrm>
            <a:off x="104030" y="637674"/>
            <a:ext cx="8839510" cy="4974928"/>
          </a:xfrm>
          <a:prstGeom prst="rect">
            <a:avLst/>
          </a:prstGeom>
        </p:spPr>
      </p:pic>
      <p:sp>
        <p:nvSpPr>
          <p:cNvPr id="6" name="TextBox 5">
            <a:extLst>
              <a:ext uri="{FF2B5EF4-FFF2-40B4-BE49-F238E27FC236}">
                <a16:creationId xmlns:a16="http://schemas.microsoft.com/office/drawing/2014/main" id="{9E4882CB-E408-ED99-1CA5-A9E807630D7B}"/>
              </a:ext>
            </a:extLst>
          </p:cNvPr>
          <p:cNvSpPr txBox="1"/>
          <p:nvPr/>
        </p:nvSpPr>
        <p:spPr>
          <a:xfrm>
            <a:off x="3284621" y="6388768"/>
            <a:ext cx="5522495" cy="369332"/>
          </a:xfrm>
          <a:prstGeom prst="rect">
            <a:avLst/>
          </a:prstGeom>
          <a:noFill/>
        </p:spPr>
        <p:txBody>
          <a:bodyPr wrap="square" rtlCol="0">
            <a:spAutoFit/>
          </a:bodyPr>
          <a:lstStyle/>
          <a:p>
            <a:r>
              <a:rPr lang="en-US" dirty="0"/>
              <a:t>Image from Dr. Roberta Diaz Brinton, 2022 </a:t>
            </a:r>
            <a:r>
              <a:rPr lang="en-US" dirty="0" err="1"/>
              <a:t>Kaufer</a:t>
            </a:r>
            <a:r>
              <a:rPr lang="en-US" dirty="0"/>
              <a:t> Lecture</a:t>
            </a:r>
          </a:p>
        </p:txBody>
      </p:sp>
    </p:spTree>
    <p:extLst>
      <p:ext uri="{BB962C8B-B14F-4D97-AF65-F5344CB8AC3E}">
        <p14:creationId xmlns:p14="http://schemas.microsoft.com/office/powerpoint/2010/main" val="595644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t>
            </a:r>
          </a:p>
        </p:txBody>
      </p:sp>
      <p:sp>
        <p:nvSpPr>
          <p:cNvPr id="3" name="Content Placeholder 2"/>
          <p:cNvSpPr>
            <a:spLocks noGrp="1"/>
          </p:cNvSpPr>
          <p:nvPr>
            <p:ph idx="1"/>
          </p:nvPr>
        </p:nvSpPr>
        <p:spPr>
          <a:xfrm>
            <a:off x="457200" y="1417638"/>
            <a:ext cx="8229600" cy="5240614"/>
          </a:xfrm>
        </p:spPr>
        <p:txBody>
          <a:bodyPr>
            <a:normAutofit fontScale="85000" lnSpcReduction="20000"/>
          </a:bodyPr>
          <a:lstStyle/>
          <a:p>
            <a:r>
              <a:rPr lang="en-US" b="1" dirty="0"/>
              <a:t>‘Warning’ signs:</a:t>
            </a:r>
          </a:p>
          <a:p>
            <a:pPr lvl="1"/>
            <a:r>
              <a:rPr lang="en-US" dirty="0"/>
              <a:t>Memory changes that disrupt daily life</a:t>
            </a:r>
          </a:p>
          <a:p>
            <a:pPr lvl="1"/>
            <a:r>
              <a:rPr lang="en-US" dirty="0"/>
              <a:t>Word finding difficulties</a:t>
            </a:r>
          </a:p>
          <a:p>
            <a:pPr lvl="2"/>
            <a:r>
              <a:rPr lang="en-US" dirty="0"/>
              <a:t>With writing and/or speaking</a:t>
            </a:r>
          </a:p>
          <a:p>
            <a:pPr lvl="1"/>
            <a:r>
              <a:rPr lang="en-US" dirty="0"/>
              <a:t>Confusion</a:t>
            </a:r>
          </a:p>
          <a:p>
            <a:pPr lvl="2"/>
            <a:r>
              <a:rPr lang="en-US" dirty="0"/>
              <a:t>About a time and/or place</a:t>
            </a:r>
          </a:p>
          <a:p>
            <a:pPr lvl="1"/>
            <a:r>
              <a:rPr lang="en-US" dirty="0"/>
              <a:t>Changes in mood and personality</a:t>
            </a:r>
          </a:p>
          <a:p>
            <a:pPr lvl="1"/>
            <a:r>
              <a:rPr lang="en-US" dirty="0"/>
              <a:t>Decreased judgment about safety</a:t>
            </a:r>
          </a:p>
          <a:p>
            <a:pPr lvl="1"/>
            <a:r>
              <a:rPr lang="en-US" dirty="0"/>
              <a:t>Difficulty with decision making, planning, problem solving</a:t>
            </a:r>
          </a:p>
          <a:p>
            <a:pPr lvl="1"/>
            <a:r>
              <a:rPr lang="en-US" dirty="0"/>
              <a:t>Difficulty completing familiar tasks</a:t>
            </a:r>
          </a:p>
          <a:p>
            <a:pPr lvl="1"/>
            <a:r>
              <a:rPr lang="en-US" dirty="0"/>
              <a:t>Difficulty with spatial relations</a:t>
            </a:r>
          </a:p>
          <a:p>
            <a:pPr lvl="1"/>
            <a:r>
              <a:rPr lang="en-US" dirty="0"/>
              <a:t>Misplacing items and decreased ability to retrace steps</a:t>
            </a:r>
          </a:p>
          <a:p>
            <a:pPr lvl="1"/>
            <a:r>
              <a:rPr lang="en-US" dirty="0"/>
              <a:t>Withdrawal from social and/or work activities</a:t>
            </a:r>
          </a:p>
          <a:p>
            <a:pPr lvl="2"/>
            <a:r>
              <a:rPr lang="en-US" dirty="0"/>
              <a:t>Loss of initiative</a:t>
            </a:r>
          </a:p>
          <a:p>
            <a:pPr lvl="1"/>
            <a:endParaRPr lang="en-US" dirty="0"/>
          </a:p>
        </p:txBody>
      </p:sp>
    </p:spTree>
    <p:extLst>
      <p:ext uri="{BB962C8B-B14F-4D97-AF65-F5344CB8AC3E}">
        <p14:creationId xmlns:p14="http://schemas.microsoft.com/office/powerpoint/2010/main" val="3406212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t>
            </a:r>
          </a:p>
        </p:txBody>
      </p:sp>
      <p:sp>
        <p:nvSpPr>
          <p:cNvPr id="3" name="Content Placeholder 2"/>
          <p:cNvSpPr>
            <a:spLocks noGrp="1"/>
          </p:cNvSpPr>
          <p:nvPr>
            <p:ph idx="1"/>
          </p:nvPr>
        </p:nvSpPr>
        <p:spPr/>
        <p:txBody>
          <a:bodyPr>
            <a:normAutofit fontScale="92500" lnSpcReduction="20000"/>
          </a:bodyPr>
          <a:lstStyle/>
          <a:p>
            <a:r>
              <a:rPr lang="en-US" dirty="0"/>
              <a:t>“</a:t>
            </a:r>
            <a:r>
              <a:rPr lang="en-US" dirty="0" err="1"/>
              <a:t>Sundowning</a:t>
            </a:r>
            <a:r>
              <a:rPr lang="en-US" dirty="0"/>
              <a:t>”</a:t>
            </a:r>
          </a:p>
          <a:p>
            <a:pPr lvl="1"/>
            <a:r>
              <a:rPr lang="en-US" dirty="0"/>
              <a:t>As Alzheimer’s disease progresses individuals may get lost in once-familiar places </a:t>
            </a:r>
          </a:p>
          <a:p>
            <a:pPr lvl="1"/>
            <a:r>
              <a:rPr lang="en-US" dirty="0"/>
              <a:t>Get restless</a:t>
            </a:r>
          </a:p>
          <a:p>
            <a:pPr lvl="2"/>
            <a:r>
              <a:rPr lang="en-US" dirty="0"/>
              <a:t>Could also see increase in agitation, irritability, confusion</a:t>
            </a:r>
          </a:p>
          <a:p>
            <a:pPr lvl="1"/>
            <a:r>
              <a:rPr lang="en-US" dirty="0"/>
              <a:t>Go out wandering especially in late afternoon/evening</a:t>
            </a:r>
          </a:p>
          <a:p>
            <a:pPr lvl="1"/>
            <a:endParaRPr lang="en-US" dirty="0"/>
          </a:p>
          <a:p>
            <a:pPr lvl="1"/>
            <a:r>
              <a:rPr lang="en-US" dirty="0"/>
              <a:t>Most likely a combo of disease process and other triggers</a:t>
            </a:r>
          </a:p>
          <a:p>
            <a:pPr lvl="2"/>
            <a:r>
              <a:rPr lang="en-US" dirty="0" err="1"/>
              <a:t>E.g</a:t>
            </a:r>
            <a:r>
              <a:rPr lang="en-US" dirty="0"/>
              <a:t>,. Unmet needs</a:t>
            </a:r>
          </a:p>
          <a:p>
            <a:pPr lvl="1"/>
            <a:r>
              <a:rPr lang="en-US" dirty="0"/>
              <a:t>Key in managing is exercise and exposure to natural light</a:t>
            </a:r>
          </a:p>
          <a:p>
            <a:pPr marL="914400" lvl="2" indent="0">
              <a:buNone/>
            </a:pPr>
            <a:endParaRPr lang="en-US" dirty="0"/>
          </a:p>
        </p:txBody>
      </p:sp>
    </p:spTree>
    <p:extLst>
      <p:ext uri="{BB962C8B-B14F-4D97-AF65-F5344CB8AC3E}">
        <p14:creationId xmlns:p14="http://schemas.microsoft.com/office/powerpoint/2010/main" val="37285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Later stages of AD</a:t>
            </a:r>
          </a:p>
        </p:txBody>
      </p:sp>
      <p:sp>
        <p:nvSpPr>
          <p:cNvPr id="3" name="Content Placeholder 2"/>
          <p:cNvSpPr>
            <a:spLocks noGrp="1"/>
          </p:cNvSpPr>
          <p:nvPr>
            <p:ph idx="1"/>
          </p:nvPr>
        </p:nvSpPr>
        <p:spPr/>
        <p:txBody>
          <a:bodyPr>
            <a:normAutofit fontScale="85000" lnSpcReduction="20000"/>
          </a:bodyPr>
          <a:lstStyle/>
          <a:p>
            <a:r>
              <a:rPr lang="en-US" dirty="0"/>
              <a:t>Forget how to do ‘simple’ motor tasks</a:t>
            </a:r>
          </a:p>
          <a:p>
            <a:r>
              <a:rPr lang="en-US" dirty="0"/>
              <a:t>Need help with ADLs</a:t>
            </a:r>
          </a:p>
          <a:p>
            <a:r>
              <a:rPr lang="en-US" dirty="0"/>
              <a:t>Loss of cognitive capacity paired with loss of physical capacity</a:t>
            </a:r>
          </a:p>
          <a:p>
            <a:pPr lvl="2"/>
            <a:r>
              <a:rPr lang="en-US" dirty="0"/>
              <a:t>Gait and balance issues</a:t>
            </a:r>
          </a:p>
          <a:p>
            <a:endParaRPr lang="en-US" dirty="0"/>
          </a:p>
          <a:p>
            <a:endParaRPr lang="en-US" dirty="0"/>
          </a:p>
          <a:p>
            <a:r>
              <a:rPr lang="en-US" dirty="0"/>
              <a:t>In advanced stages patients are dependent on others for ADLs</a:t>
            </a:r>
          </a:p>
          <a:p>
            <a:pPr lvl="1"/>
            <a:r>
              <a:rPr lang="en-US" dirty="0"/>
              <a:t>Many wheel-chair or bed ridden</a:t>
            </a:r>
          </a:p>
          <a:p>
            <a:pPr lvl="1"/>
            <a:r>
              <a:rPr lang="en-US" dirty="0"/>
              <a:t>Ultimately fatal</a:t>
            </a:r>
          </a:p>
        </p:txBody>
      </p:sp>
    </p:spTree>
    <p:extLst>
      <p:ext uri="{BB962C8B-B14F-4D97-AF65-F5344CB8AC3E}">
        <p14:creationId xmlns:p14="http://schemas.microsoft.com/office/powerpoint/2010/main" val="2832622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Alzheimer’s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Risk Factors:</a:t>
            </a:r>
          </a:p>
          <a:p>
            <a:r>
              <a:rPr lang="en-US" dirty="0"/>
              <a:t>Modifiable:</a:t>
            </a:r>
          </a:p>
          <a:p>
            <a:pPr lvl="1"/>
            <a:r>
              <a:rPr lang="en-US" dirty="0"/>
              <a:t>High BP</a:t>
            </a:r>
          </a:p>
          <a:p>
            <a:pPr lvl="1"/>
            <a:r>
              <a:rPr lang="en-US" dirty="0"/>
              <a:t>High cholesterol</a:t>
            </a:r>
          </a:p>
          <a:p>
            <a:pPr lvl="1"/>
            <a:r>
              <a:rPr lang="en-US" dirty="0"/>
              <a:t>Diabetes</a:t>
            </a:r>
          </a:p>
          <a:p>
            <a:pPr lvl="1"/>
            <a:r>
              <a:rPr lang="en-US" dirty="0"/>
              <a:t>Obesity</a:t>
            </a:r>
          </a:p>
          <a:p>
            <a:pPr lvl="1"/>
            <a:r>
              <a:rPr lang="en-US" dirty="0"/>
              <a:t>Lack of physical activity</a:t>
            </a:r>
          </a:p>
          <a:p>
            <a:pPr lvl="1"/>
            <a:r>
              <a:rPr lang="en-US" dirty="0"/>
              <a:t>Smoking</a:t>
            </a:r>
          </a:p>
          <a:p>
            <a:pPr lvl="1"/>
            <a:r>
              <a:rPr lang="en-US" dirty="0"/>
              <a:t>Excessive Alcohol Intake</a:t>
            </a:r>
          </a:p>
          <a:p>
            <a:r>
              <a:rPr lang="en-US" dirty="0"/>
              <a:t>Somewhat modifiable:</a:t>
            </a:r>
          </a:p>
          <a:p>
            <a:pPr lvl="1"/>
            <a:r>
              <a:rPr lang="en-US" dirty="0"/>
              <a:t>Low levels of formal education</a:t>
            </a:r>
          </a:p>
          <a:p>
            <a:pPr lvl="1"/>
            <a:r>
              <a:rPr lang="en-US" dirty="0"/>
              <a:t>Head injuries</a:t>
            </a:r>
          </a:p>
          <a:p>
            <a:pPr lvl="1"/>
            <a:r>
              <a:rPr lang="en-US" dirty="0"/>
              <a:t>Depression</a:t>
            </a:r>
          </a:p>
          <a:p>
            <a:r>
              <a:rPr lang="en-US" dirty="0"/>
              <a:t>Non-modifiable</a:t>
            </a:r>
          </a:p>
          <a:p>
            <a:pPr lvl="1"/>
            <a:r>
              <a:rPr lang="en-US" dirty="0"/>
              <a:t>Age</a:t>
            </a:r>
          </a:p>
          <a:p>
            <a:pPr lvl="1"/>
            <a:r>
              <a:rPr lang="en-US" dirty="0"/>
              <a:t>Family History</a:t>
            </a:r>
          </a:p>
          <a:p>
            <a:pPr lvl="1" algn="r"/>
            <a:r>
              <a:rPr lang="en-US" dirty="0"/>
              <a:t>Steinberg et al. 2014</a:t>
            </a:r>
          </a:p>
        </p:txBody>
      </p:sp>
    </p:spTree>
    <p:extLst>
      <p:ext uri="{BB962C8B-B14F-4D97-AF65-F5344CB8AC3E}">
        <p14:creationId xmlns:p14="http://schemas.microsoft.com/office/powerpoint/2010/main" val="354410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Maintain Brain Health</a:t>
            </a:r>
          </a:p>
        </p:txBody>
      </p:sp>
      <p:sp>
        <p:nvSpPr>
          <p:cNvPr id="3" name="Content Placeholder 2"/>
          <p:cNvSpPr>
            <a:spLocks noGrp="1"/>
          </p:cNvSpPr>
          <p:nvPr>
            <p:ph idx="1"/>
          </p:nvPr>
        </p:nvSpPr>
        <p:spPr/>
        <p:txBody>
          <a:bodyPr>
            <a:normAutofit fontScale="77500" lnSpcReduction="20000"/>
          </a:bodyPr>
          <a:lstStyle/>
          <a:p>
            <a:r>
              <a:rPr lang="en-US" dirty="0"/>
              <a:t>Be physically active </a:t>
            </a:r>
          </a:p>
          <a:p>
            <a:r>
              <a:rPr lang="en-US" dirty="0"/>
              <a:t>Avoid smoking and excessive alcohol consumption </a:t>
            </a:r>
          </a:p>
          <a:p>
            <a:r>
              <a:rPr lang="en-US" dirty="0"/>
              <a:t>Keep blood pressure, cholesterol, blood sugar and weight within recommended ranges </a:t>
            </a:r>
          </a:p>
          <a:p>
            <a:r>
              <a:rPr lang="en-US" dirty="0"/>
              <a:t>Stay connected socially and interact regularly with others </a:t>
            </a:r>
          </a:p>
          <a:p>
            <a:r>
              <a:rPr lang="en-US" dirty="0"/>
              <a:t>Make healthy food choices, eat a well-balanced and healthy diet </a:t>
            </a:r>
            <a:endParaRPr lang="en-US" i="1" dirty="0"/>
          </a:p>
          <a:p>
            <a:r>
              <a:rPr lang="en-US" dirty="0"/>
              <a:t>Reduce stress </a:t>
            </a:r>
          </a:p>
          <a:p>
            <a:r>
              <a:rPr lang="en-US" dirty="0"/>
              <a:t>Practice good </a:t>
            </a:r>
            <a:r>
              <a:rPr lang="en-US" dirty="0">
                <a:hlinkClick r:id="rId2"/>
              </a:rPr>
              <a:t>sleep hygiene</a:t>
            </a:r>
            <a:endParaRPr lang="en-US" dirty="0"/>
          </a:p>
          <a:p>
            <a:r>
              <a:rPr lang="en-US" dirty="0"/>
              <a:t>Challenge your brain </a:t>
            </a:r>
          </a:p>
          <a:p>
            <a:r>
              <a:rPr lang="en-US" dirty="0"/>
              <a:t>Protect your head</a:t>
            </a:r>
          </a:p>
          <a:p>
            <a:pPr lvl="1"/>
            <a:r>
              <a:rPr lang="en-US" dirty="0" err="1"/>
              <a:t>Eg</a:t>
            </a:r>
            <a:r>
              <a:rPr lang="en-US" dirty="0"/>
              <a:t>. wearing a helmet</a:t>
            </a:r>
          </a:p>
        </p:txBody>
      </p:sp>
    </p:spTree>
    <p:extLst>
      <p:ext uri="{BB962C8B-B14F-4D97-AF65-F5344CB8AC3E}">
        <p14:creationId xmlns:p14="http://schemas.microsoft.com/office/powerpoint/2010/main" val="4096046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Neuroprotection</a:t>
            </a:r>
            <a:r>
              <a:rPr lang="en-US" dirty="0"/>
              <a:t> in AD</a:t>
            </a:r>
          </a:p>
        </p:txBody>
      </p:sp>
      <p:sp>
        <p:nvSpPr>
          <p:cNvPr id="3" name="Content Placeholder 2"/>
          <p:cNvSpPr>
            <a:spLocks noGrp="1"/>
          </p:cNvSpPr>
          <p:nvPr>
            <p:ph idx="1"/>
          </p:nvPr>
        </p:nvSpPr>
        <p:spPr>
          <a:xfrm>
            <a:off x="457200" y="1166018"/>
            <a:ext cx="8229600" cy="4525963"/>
          </a:xfrm>
        </p:spPr>
        <p:txBody>
          <a:bodyPr>
            <a:normAutofit/>
          </a:bodyPr>
          <a:lstStyle/>
          <a:p>
            <a:r>
              <a:rPr lang="en-US" sz="3000" dirty="0"/>
              <a:t>There is no guarantee that changing lifestyle habits to ones that promote brain health will prevent someone from getting AD, but science is showing a large protective effect	</a:t>
            </a:r>
          </a:p>
          <a:p>
            <a:pPr lvl="2"/>
            <a:r>
              <a:rPr lang="en-US" dirty="0"/>
              <a:t>Rapidly developing area of research</a:t>
            </a:r>
          </a:p>
          <a:p>
            <a:pPr lvl="2"/>
            <a:endParaRPr lang="en-US" dirty="0"/>
          </a:p>
          <a:p>
            <a:r>
              <a:rPr lang="en-US" b="1" dirty="0"/>
              <a:t>WATCH</a:t>
            </a:r>
            <a:r>
              <a:rPr lang="en-US" dirty="0"/>
              <a:t> What can you do to prevent AD</a:t>
            </a:r>
            <a:endParaRPr lang="en-US" dirty="0">
              <a:hlinkClick r:id="rId2"/>
            </a:endParaRPr>
          </a:p>
          <a:p>
            <a:pPr lvl="1"/>
            <a:r>
              <a:rPr lang="en-US" dirty="0">
                <a:hlinkClick r:id="rId2"/>
              </a:rPr>
              <a:t>https://www.youtube.com/watch?v=twG4mr6Jov0</a:t>
            </a:r>
            <a:r>
              <a:rPr lang="en-US" dirty="0"/>
              <a:t> </a:t>
            </a:r>
          </a:p>
        </p:txBody>
      </p:sp>
      <p:pic>
        <p:nvPicPr>
          <p:cNvPr id="5" name="Picture 4" descr="A magazine cover with a person pointing&#10;&#10;Description automatically generated with medium confidence">
            <a:extLst>
              <a:ext uri="{FF2B5EF4-FFF2-40B4-BE49-F238E27FC236}">
                <a16:creationId xmlns:a16="http://schemas.microsoft.com/office/drawing/2014/main" id="{EBC9CC85-66F0-9946-A174-BB110F4375F9}"/>
              </a:ext>
            </a:extLst>
          </p:cNvPr>
          <p:cNvPicPr>
            <a:picLocks noChangeAspect="1"/>
          </p:cNvPicPr>
          <p:nvPr/>
        </p:nvPicPr>
        <p:blipFill rotWithShape="1">
          <a:blip r:embed="rId3"/>
          <a:srcRect l="6975" t="14041" r="3247"/>
          <a:stretch/>
        </p:blipFill>
        <p:spPr>
          <a:xfrm>
            <a:off x="7356763" y="5158806"/>
            <a:ext cx="1330037" cy="1531289"/>
          </a:xfrm>
          <a:prstGeom prst="rect">
            <a:avLst/>
          </a:prstGeom>
        </p:spPr>
      </p:pic>
    </p:spTree>
    <p:extLst>
      <p:ext uri="{BB962C8B-B14F-4D97-AF65-F5344CB8AC3E}">
        <p14:creationId xmlns:p14="http://schemas.microsoft.com/office/powerpoint/2010/main" val="185812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Neuroprotection</a:t>
            </a:r>
            <a:r>
              <a:rPr lang="en-US" dirty="0"/>
              <a:t> in AD</a:t>
            </a:r>
          </a:p>
        </p:txBody>
      </p:sp>
      <p:sp>
        <p:nvSpPr>
          <p:cNvPr id="3" name="Content Placeholder 2"/>
          <p:cNvSpPr>
            <a:spLocks noGrp="1"/>
          </p:cNvSpPr>
          <p:nvPr>
            <p:ph idx="1"/>
          </p:nvPr>
        </p:nvSpPr>
        <p:spPr/>
        <p:txBody>
          <a:bodyPr>
            <a:normAutofit fontScale="92500" lnSpcReduction="10000"/>
          </a:bodyPr>
          <a:lstStyle/>
          <a:p>
            <a:r>
              <a:rPr lang="en-US" dirty="0"/>
              <a:t>Take care of yourself!!!! </a:t>
            </a:r>
          </a:p>
          <a:p>
            <a:pPr lvl="1"/>
            <a:r>
              <a:rPr lang="en-US" dirty="0"/>
              <a:t>Exercise </a:t>
            </a:r>
          </a:p>
          <a:p>
            <a:pPr lvl="2"/>
            <a:r>
              <a:rPr lang="en-US" dirty="0"/>
              <a:t>Especially aerobic</a:t>
            </a:r>
          </a:p>
          <a:p>
            <a:pPr lvl="1"/>
            <a:r>
              <a:rPr lang="en-US" dirty="0"/>
              <a:t>Healthy diet</a:t>
            </a:r>
          </a:p>
          <a:p>
            <a:pPr lvl="1"/>
            <a:r>
              <a:rPr lang="en-US" dirty="0"/>
              <a:t>Sleep</a:t>
            </a:r>
          </a:p>
          <a:p>
            <a:pPr lvl="1"/>
            <a:r>
              <a:rPr lang="en-US" dirty="0"/>
              <a:t>Stress management</a:t>
            </a:r>
          </a:p>
          <a:p>
            <a:pPr lvl="1"/>
            <a:r>
              <a:rPr lang="en-US" dirty="0"/>
              <a:t>Challenge yourself</a:t>
            </a:r>
          </a:p>
          <a:p>
            <a:pPr lvl="1"/>
            <a:r>
              <a:rPr lang="en-US" dirty="0"/>
              <a:t>Learn something new</a:t>
            </a:r>
          </a:p>
          <a:p>
            <a:pPr lvl="1"/>
            <a:r>
              <a:rPr lang="en-US" dirty="0"/>
              <a:t>STIMULATE your brain with novel experiences</a:t>
            </a:r>
          </a:p>
          <a:p>
            <a:pPr lvl="1"/>
            <a:r>
              <a:rPr lang="en-US" dirty="0"/>
              <a:t>Be socially active</a:t>
            </a:r>
          </a:p>
          <a:p>
            <a:pPr marL="0" indent="0">
              <a:buNone/>
            </a:pPr>
            <a:endParaRPr lang="en-US" dirty="0"/>
          </a:p>
          <a:p>
            <a:endParaRPr lang="en-US" dirty="0"/>
          </a:p>
        </p:txBody>
      </p:sp>
    </p:spTree>
    <p:extLst>
      <p:ext uri="{BB962C8B-B14F-4D97-AF65-F5344CB8AC3E}">
        <p14:creationId xmlns:p14="http://schemas.microsoft.com/office/powerpoint/2010/main" val="7282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Neuroprotection</a:t>
            </a:r>
            <a:r>
              <a:rPr lang="en-US" dirty="0"/>
              <a:t> in AD</a:t>
            </a:r>
          </a:p>
        </p:txBody>
      </p:sp>
      <p:sp>
        <p:nvSpPr>
          <p:cNvPr id="3" name="Content Placeholder 2"/>
          <p:cNvSpPr>
            <a:spLocks noGrp="1"/>
          </p:cNvSpPr>
          <p:nvPr>
            <p:ph idx="1"/>
          </p:nvPr>
        </p:nvSpPr>
        <p:spPr/>
        <p:txBody>
          <a:bodyPr>
            <a:normAutofit lnSpcReduction="10000"/>
          </a:bodyPr>
          <a:lstStyle/>
          <a:p>
            <a:r>
              <a:rPr lang="en-US" dirty="0"/>
              <a:t>Physical activity can improve memory</a:t>
            </a:r>
          </a:p>
          <a:p>
            <a:r>
              <a:rPr lang="en-US" dirty="0"/>
              <a:t>Regular exercise may delay the onset of dementia and AD</a:t>
            </a:r>
          </a:p>
          <a:p>
            <a:r>
              <a:rPr lang="en-US" dirty="0"/>
              <a:t>May delay decline in ability to perform ADLs</a:t>
            </a:r>
          </a:p>
          <a:p>
            <a:endParaRPr lang="en-US" dirty="0"/>
          </a:p>
          <a:p>
            <a:r>
              <a:rPr lang="en-US" i="1" dirty="0"/>
              <a:t>“If exercise could be packaged into a pill, it would be the single most widely prescribed and beneficial medicine in the nation”</a:t>
            </a:r>
          </a:p>
          <a:p>
            <a:pPr lvl="1"/>
            <a:r>
              <a:rPr lang="en-US" dirty="0"/>
              <a:t>Dr. Robert Butler national institute on Aging</a:t>
            </a:r>
          </a:p>
        </p:txBody>
      </p:sp>
    </p:spTree>
    <p:extLst>
      <p:ext uri="{BB962C8B-B14F-4D97-AF65-F5344CB8AC3E}">
        <p14:creationId xmlns:p14="http://schemas.microsoft.com/office/powerpoint/2010/main" val="40385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this brief intro video</a:t>
            </a:r>
          </a:p>
        </p:txBody>
      </p:sp>
      <p:sp>
        <p:nvSpPr>
          <p:cNvPr id="3" name="Content Placeholder 2"/>
          <p:cNvSpPr>
            <a:spLocks noGrp="1"/>
          </p:cNvSpPr>
          <p:nvPr>
            <p:ph idx="1"/>
          </p:nvPr>
        </p:nvSpPr>
        <p:spPr/>
        <p:txBody>
          <a:bodyPr/>
          <a:lstStyle/>
          <a:p>
            <a:pPr marL="0" indent="0">
              <a:buNone/>
            </a:pPr>
            <a:endParaRPr lang="en-US" dirty="0">
              <a:hlinkClick r:id="rId2"/>
            </a:endParaRPr>
          </a:p>
          <a:p>
            <a:r>
              <a:rPr lang="en-US" dirty="0">
                <a:hlinkClick r:id="rId2"/>
              </a:rPr>
              <a:t>https://www.youtube.com/watch?v=yJXTXN4xrI8</a:t>
            </a:r>
            <a:r>
              <a:rPr lang="en-US" dirty="0"/>
              <a:t> </a:t>
            </a:r>
          </a:p>
        </p:txBody>
      </p:sp>
    </p:spTree>
    <p:extLst>
      <p:ext uri="{BB962C8B-B14F-4D97-AF65-F5344CB8AC3E}">
        <p14:creationId xmlns:p14="http://schemas.microsoft.com/office/powerpoint/2010/main" val="1426751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Neuroprotection</a:t>
            </a:r>
            <a:r>
              <a:rPr lang="en-US" dirty="0"/>
              <a:t> in AD</a:t>
            </a:r>
          </a:p>
        </p:txBody>
      </p:sp>
      <p:sp>
        <p:nvSpPr>
          <p:cNvPr id="3" name="Content Placeholder 2"/>
          <p:cNvSpPr>
            <a:spLocks noGrp="1"/>
          </p:cNvSpPr>
          <p:nvPr>
            <p:ph idx="1"/>
          </p:nvPr>
        </p:nvSpPr>
        <p:spPr/>
        <p:txBody>
          <a:bodyPr>
            <a:normAutofit/>
          </a:bodyPr>
          <a:lstStyle/>
          <a:p>
            <a:r>
              <a:rPr lang="en-US" dirty="0"/>
              <a:t>Physical activity is </a:t>
            </a:r>
            <a:r>
              <a:rPr lang="en-US" dirty="0" err="1"/>
              <a:t>neuroprotective</a:t>
            </a:r>
            <a:endParaRPr lang="en-US" dirty="0"/>
          </a:p>
          <a:p>
            <a:pPr lvl="1"/>
            <a:r>
              <a:rPr lang="en-US" dirty="0"/>
              <a:t>Increased brain CV and metabolic health</a:t>
            </a:r>
          </a:p>
          <a:p>
            <a:pPr lvl="1"/>
            <a:r>
              <a:rPr lang="en-US" dirty="0"/>
              <a:t>Improved </a:t>
            </a:r>
            <a:r>
              <a:rPr lang="en-US" dirty="0" err="1"/>
              <a:t>synapto</a:t>
            </a:r>
            <a:r>
              <a:rPr lang="en-US" dirty="0"/>
              <a:t>- ,neuro- and angio- genesis</a:t>
            </a:r>
          </a:p>
          <a:p>
            <a:pPr lvl="1"/>
            <a:r>
              <a:rPr lang="en-US" dirty="0"/>
              <a:t>Reduced inflammation</a:t>
            </a:r>
          </a:p>
          <a:p>
            <a:pPr lvl="1"/>
            <a:r>
              <a:rPr lang="en-US" dirty="0"/>
              <a:t>Improved central and peripheral reserve</a:t>
            </a:r>
          </a:p>
          <a:p>
            <a:pPr lvl="3"/>
            <a:r>
              <a:rPr lang="en-US" dirty="0"/>
              <a:t>The ability to maintain function despite pathology </a:t>
            </a:r>
          </a:p>
          <a:p>
            <a:pPr lvl="1"/>
            <a:endParaRPr lang="en-US" dirty="0"/>
          </a:p>
          <a:p>
            <a:pPr lvl="1" algn="r"/>
            <a:r>
              <a:rPr lang="en-US" sz="2000" i="1" dirty="0"/>
              <a:t>Phillips 2015, Lucas 2015, </a:t>
            </a:r>
            <a:r>
              <a:rPr lang="en-US" sz="2000" i="1" dirty="0" err="1"/>
              <a:t>Esiri</a:t>
            </a:r>
            <a:r>
              <a:rPr lang="en-US" sz="2000" i="1" dirty="0"/>
              <a:t> 2012, Erickson 2010</a:t>
            </a:r>
          </a:p>
        </p:txBody>
      </p:sp>
    </p:spTree>
    <p:extLst>
      <p:ext uri="{BB962C8B-B14F-4D97-AF65-F5344CB8AC3E}">
        <p14:creationId xmlns:p14="http://schemas.microsoft.com/office/powerpoint/2010/main" val="2431000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Neuroprotection</a:t>
            </a:r>
            <a:r>
              <a:rPr lang="en-US" dirty="0"/>
              <a:t> in AD</a:t>
            </a:r>
          </a:p>
        </p:txBody>
      </p:sp>
      <p:sp>
        <p:nvSpPr>
          <p:cNvPr id="3" name="Content Placeholder 2"/>
          <p:cNvSpPr>
            <a:spLocks noGrp="1"/>
          </p:cNvSpPr>
          <p:nvPr>
            <p:ph idx="1"/>
          </p:nvPr>
        </p:nvSpPr>
        <p:spPr/>
        <p:txBody>
          <a:bodyPr/>
          <a:lstStyle/>
          <a:p>
            <a:r>
              <a:rPr lang="en-US" dirty="0"/>
              <a:t>Higher physical activity is associated with:</a:t>
            </a:r>
          </a:p>
          <a:p>
            <a:pPr lvl="1"/>
            <a:r>
              <a:rPr lang="en-US" dirty="0"/>
              <a:t>Reduced likelihood of cognitive impairment later in life </a:t>
            </a:r>
          </a:p>
          <a:p>
            <a:pPr lvl="1"/>
            <a:r>
              <a:rPr lang="en-US" dirty="0"/>
              <a:t>Less global cognitive decline </a:t>
            </a:r>
          </a:p>
          <a:p>
            <a:pPr lvl="1"/>
            <a:r>
              <a:rPr lang="en-US" dirty="0"/>
              <a:t>Less mild cognitive impairment </a:t>
            </a:r>
          </a:p>
        </p:txBody>
      </p:sp>
    </p:spTree>
    <p:extLst>
      <p:ext uri="{BB962C8B-B14F-4D97-AF65-F5344CB8AC3E}">
        <p14:creationId xmlns:p14="http://schemas.microsoft.com/office/powerpoint/2010/main" val="2244258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Physiotherapy in AD</a:t>
            </a:r>
          </a:p>
        </p:txBody>
      </p:sp>
      <p:sp>
        <p:nvSpPr>
          <p:cNvPr id="3" name="Content Placeholder 2"/>
          <p:cNvSpPr>
            <a:spLocks noGrp="1"/>
          </p:cNvSpPr>
          <p:nvPr>
            <p:ph idx="1"/>
          </p:nvPr>
        </p:nvSpPr>
        <p:spPr/>
        <p:txBody>
          <a:bodyPr/>
          <a:lstStyle/>
          <a:p>
            <a:r>
              <a:rPr lang="en-US" b="1" dirty="0"/>
              <a:t>What role do you think physiotherapists have in the management of Alzheimer’s Disease?</a:t>
            </a:r>
          </a:p>
        </p:txBody>
      </p:sp>
    </p:spTree>
    <p:extLst>
      <p:ext uri="{BB962C8B-B14F-4D97-AF65-F5344CB8AC3E}">
        <p14:creationId xmlns:p14="http://schemas.microsoft.com/office/powerpoint/2010/main" val="2186631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Physiotherapy in AD</a:t>
            </a:r>
          </a:p>
        </p:txBody>
      </p:sp>
      <p:sp>
        <p:nvSpPr>
          <p:cNvPr id="3" name="Content Placeholder 2"/>
          <p:cNvSpPr>
            <a:spLocks noGrp="1"/>
          </p:cNvSpPr>
          <p:nvPr>
            <p:ph idx="1"/>
          </p:nvPr>
        </p:nvSpPr>
        <p:spPr/>
        <p:txBody>
          <a:bodyPr/>
          <a:lstStyle/>
          <a:p>
            <a:r>
              <a:rPr lang="en-US" b="1" dirty="0"/>
              <a:t>What are some of the unique challenges in providing physiotherapy for individuals with Alzheimer’s Disease?</a:t>
            </a:r>
          </a:p>
        </p:txBody>
      </p:sp>
    </p:spTree>
    <p:extLst>
      <p:ext uri="{BB962C8B-B14F-4D97-AF65-F5344CB8AC3E}">
        <p14:creationId xmlns:p14="http://schemas.microsoft.com/office/powerpoint/2010/main" val="2338271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Dementia Tips</a:t>
            </a:r>
          </a:p>
        </p:txBody>
      </p:sp>
      <p:sp>
        <p:nvSpPr>
          <p:cNvPr id="3" name="Content Placeholder 2"/>
          <p:cNvSpPr>
            <a:spLocks noGrp="1"/>
          </p:cNvSpPr>
          <p:nvPr>
            <p:ph idx="1"/>
          </p:nvPr>
        </p:nvSpPr>
        <p:spPr/>
        <p:txBody>
          <a:bodyPr>
            <a:normAutofit fontScale="70000" lnSpcReduction="20000"/>
          </a:bodyPr>
          <a:lstStyle/>
          <a:p>
            <a:r>
              <a:rPr lang="en-US" dirty="0"/>
              <a:t>Try to create a routine</a:t>
            </a:r>
          </a:p>
          <a:p>
            <a:r>
              <a:rPr lang="en-US" dirty="0"/>
              <a:t>Encourage independence </a:t>
            </a:r>
          </a:p>
          <a:p>
            <a:pPr lvl="1"/>
            <a:r>
              <a:rPr lang="en-US" dirty="0"/>
              <a:t>May have to give them task and watch for safety but cue involvement</a:t>
            </a:r>
          </a:p>
          <a:p>
            <a:r>
              <a:rPr lang="en-US" dirty="0"/>
              <a:t>Keep commands simple</a:t>
            </a:r>
          </a:p>
          <a:p>
            <a:pPr lvl="1"/>
            <a:r>
              <a:rPr lang="en-US" dirty="0"/>
              <a:t>one thing at a time</a:t>
            </a:r>
          </a:p>
          <a:p>
            <a:r>
              <a:rPr lang="en-US" dirty="0"/>
              <a:t>Allow extra time for responses to questions</a:t>
            </a:r>
          </a:p>
          <a:p>
            <a:r>
              <a:rPr lang="en-US" dirty="0"/>
              <a:t>If you are not understood, try re-phasing</a:t>
            </a:r>
          </a:p>
          <a:p>
            <a:r>
              <a:rPr lang="en-US" dirty="0"/>
              <a:t>Avoid dual tasking</a:t>
            </a:r>
          </a:p>
          <a:p>
            <a:r>
              <a:rPr lang="en-US" dirty="0"/>
              <a:t>Use descriptive reminders</a:t>
            </a:r>
          </a:p>
          <a:p>
            <a:pPr lvl="1"/>
            <a:r>
              <a:rPr lang="en-US" dirty="0"/>
              <a:t>Your husband Toby</a:t>
            </a:r>
          </a:p>
          <a:p>
            <a:r>
              <a:rPr lang="en-US" dirty="0"/>
              <a:t>Use touch, sound, vision as appropriate to maximize communication</a:t>
            </a:r>
          </a:p>
          <a:p>
            <a:endParaRPr lang="en-US" dirty="0"/>
          </a:p>
        </p:txBody>
      </p:sp>
    </p:spTree>
    <p:extLst>
      <p:ext uri="{BB962C8B-B14F-4D97-AF65-F5344CB8AC3E}">
        <p14:creationId xmlns:p14="http://schemas.microsoft.com/office/powerpoint/2010/main" val="1593416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3D97-B064-0943-A5AC-AB8305100A23}"/>
              </a:ext>
            </a:extLst>
          </p:cNvPr>
          <p:cNvSpPr>
            <a:spLocks noGrp="1"/>
          </p:cNvSpPr>
          <p:nvPr>
            <p:ph type="title"/>
          </p:nvPr>
        </p:nvSpPr>
        <p:spPr/>
        <p:txBody>
          <a:bodyPr/>
          <a:lstStyle/>
          <a:p>
            <a:r>
              <a:rPr lang="en-US" dirty="0"/>
              <a:t>FYI Additional research PT and AD:</a:t>
            </a:r>
          </a:p>
        </p:txBody>
      </p:sp>
      <p:sp>
        <p:nvSpPr>
          <p:cNvPr id="3" name="Content Placeholder 2">
            <a:extLst>
              <a:ext uri="{FF2B5EF4-FFF2-40B4-BE49-F238E27FC236}">
                <a16:creationId xmlns:a16="http://schemas.microsoft.com/office/drawing/2014/main" id="{88630607-A076-EA48-9ABA-EB8F4AEA50D8}"/>
              </a:ext>
            </a:extLst>
          </p:cNvPr>
          <p:cNvSpPr>
            <a:spLocks noGrp="1"/>
          </p:cNvSpPr>
          <p:nvPr>
            <p:ph idx="1"/>
          </p:nvPr>
        </p:nvSpPr>
        <p:spPr/>
        <p:txBody>
          <a:bodyPr>
            <a:normAutofit fontScale="62500" lnSpcReduction="20000"/>
          </a:bodyPr>
          <a:lstStyle/>
          <a:p>
            <a:r>
              <a:rPr lang="en-US" dirty="0"/>
              <a:t>Blackwood J, Martin A. </a:t>
            </a:r>
            <a:r>
              <a:rPr lang="en-US" b="1" dirty="0"/>
              <a:t>Screening for cognitive impairment as a part of falls risk assessment in physical therapist practice</a:t>
            </a:r>
            <a:r>
              <a:rPr lang="en-US" dirty="0"/>
              <a:t>. J </a:t>
            </a:r>
            <a:r>
              <a:rPr lang="en-US" dirty="0" err="1"/>
              <a:t>Geriatr</a:t>
            </a:r>
            <a:r>
              <a:rPr lang="en-US" dirty="0"/>
              <a:t> Phys </a:t>
            </a:r>
            <a:r>
              <a:rPr lang="en-US" dirty="0" err="1"/>
              <a:t>Ther</a:t>
            </a:r>
            <a:r>
              <a:rPr lang="en-US" dirty="0"/>
              <a:t>. 2017;40(4):197–203.</a:t>
            </a:r>
          </a:p>
          <a:p>
            <a:r>
              <a:rPr lang="en-CA" dirty="0" err="1"/>
              <a:t>Sobol</a:t>
            </a:r>
            <a:r>
              <a:rPr lang="en-CA" dirty="0"/>
              <a:t> NA, Hoffmann K, Vogel A, et al. </a:t>
            </a:r>
            <a:r>
              <a:rPr lang="en-CA" b="1" dirty="0"/>
              <a:t>Associations between physical function, dual task performance and cognition in patients with mild Alzheimer’s disease</a:t>
            </a:r>
            <a:r>
              <a:rPr lang="en-CA" dirty="0"/>
              <a:t>. </a:t>
            </a:r>
            <a:r>
              <a:rPr lang="en-CA" i="1" dirty="0"/>
              <a:t>Aging </a:t>
            </a:r>
            <a:r>
              <a:rPr lang="en-CA" i="1" dirty="0" err="1"/>
              <a:t>Ment</a:t>
            </a:r>
            <a:r>
              <a:rPr lang="en-CA" i="1" dirty="0"/>
              <a:t> Health</a:t>
            </a:r>
            <a:r>
              <a:rPr lang="en-CA" dirty="0"/>
              <a:t>. 2016;20(11):1139–1146.</a:t>
            </a:r>
            <a:endParaRPr lang="en-US" dirty="0"/>
          </a:p>
          <a:p>
            <a:r>
              <a:rPr lang="en-US" dirty="0"/>
              <a:t>Dawson N, Judge KS, Gerhart H. </a:t>
            </a:r>
            <a:r>
              <a:rPr lang="en-US" b="1" dirty="0"/>
              <a:t>Improved functional performance in individuals with dementia after a moderate-intensity home-based exercise program: a randomized controlled trial</a:t>
            </a:r>
            <a:r>
              <a:rPr lang="en-US" dirty="0"/>
              <a:t>. J </a:t>
            </a:r>
            <a:r>
              <a:rPr lang="en-US" dirty="0" err="1"/>
              <a:t>Geriatr</a:t>
            </a:r>
            <a:r>
              <a:rPr lang="en-US" dirty="0"/>
              <a:t> Phys </a:t>
            </a:r>
            <a:r>
              <a:rPr lang="en-US" dirty="0" err="1"/>
              <a:t>Ther</a:t>
            </a:r>
            <a:r>
              <a:rPr lang="en-US" dirty="0"/>
              <a:t>. 2019;42(1):18–27.</a:t>
            </a:r>
          </a:p>
          <a:p>
            <a:r>
              <a:rPr lang="en-CA" dirty="0" err="1"/>
              <a:t>Ries</a:t>
            </a:r>
            <a:r>
              <a:rPr lang="en-CA" dirty="0"/>
              <a:t> JD, Hutson J, </a:t>
            </a:r>
            <a:r>
              <a:rPr lang="en-CA" dirty="0" err="1"/>
              <a:t>Maralit</a:t>
            </a:r>
            <a:r>
              <a:rPr lang="en-CA" dirty="0"/>
              <a:t> LA, Brown MB. </a:t>
            </a:r>
            <a:r>
              <a:rPr lang="en-CA" b="1" dirty="0"/>
              <a:t>Group balance training specifically designed for individuals with Alzheimer disease: impact on Berg Balance Scale, Timed Up and Go, Gait Speed, and Mini-Mental Status Examination</a:t>
            </a:r>
            <a:r>
              <a:rPr lang="en-CA" dirty="0"/>
              <a:t>. </a:t>
            </a:r>
            <a:r>
              <a:rPr lang="en-CA" i="1" dirty="0"/>
              <a:t>J </a:t>
            </a:r>
            <a:r>
              <a:rPr lang="en-CA" i="1" dirty="0" err="1"/>
              <a:t>Geriatr</a:t>
            </a:r>
            <a:r>
              <a:rPr lang="en-CA" i="1" dirty="0"/>
              <a:t> Phys </a:t>
            </a:r>
            <a:r>
              <a:rPr lang="en-CA" i="1" dirty="0" err="1"/>
              <a:t>Ther</a:t>
            </a:r>
            <a:r>
              <a:rPr lang="en-CA" dirty="0"/>
              <a:t>. 2015;38(4):183–193</a:t>
            </a:r>
          </a:p>
          <a:p>
            <a:endParaRPr lang="en-US" dirty="0"/>
          </a:p>
        </p:txBody>
      </p:sp>
    </p:spTree>
    <p:extLst>
      <p:ext uri="{BB962C8B-B14F-4D97-AF65-F5344CB8AC3E}">
        <p14:creationId xmlns:p14="http://schemas.microsoft.com/office/powerpoint/2010/main" val="895011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4278B-7BA3-3644-8481-042CD5B5AF70}"/>
              </a:ext>
            </a:extLst>
          </p:cNvPr>
          <p:cNvSpPr>
            <a:spLocks noGrp="1"/>
          </p:cNvSpPr>
          <p:nvPr>
            <p:ph type="title"/>
          </p:nvPr>
        </p:nvSpPr>
        <p:spPr/>
        <p:txBody>
          <a:bodyPr>
            <a:normAutofit/>
          </a:bodyPr>
          <a:lstStyle/>
          <a:p>
            <a:r>
              <a:rPr lang="en-US" dirty="0"/>
              <a:t>Resources</a:t>
            </a:r>
          </a:p>
        </p:txBody>
      </p:sp>
      <p:sp>
        <p:nvSpPr>
          <p:cNvPr id="3" name="Content Placeholder 2">
            <a:extLst>
              <a:ext uri="{FF2B5EF4-FFF2-40B4-BE49-F238E27FC236}">
                <a16:creationId xmlns:a16="http://schemas.microsoft.com/office/drawing/2014/main" id="{CF1F3948-3EE4-E547-BE88-107CA1A65355}"/>
              </a:ext>
            </a:extLst>
          </p:cNvPr>
          <p:cNvSpPr>
            <a:spLocks noGrp="1"/>
          </p:cNvSpPr>
          <p:nvPr>
            <p:ph idx="1"/>
          </p:nvPr>
        </p:nvSpPr>
        <p:spPr/>
        <p:txBody>
          <a:bodyPr>
            <a:normAutofit fontScale="77500" lnSpcReduction="20000"/>
          </a:bodyPr>
          <a:lstStyle/>
          <a:p>
            <a:r>
              <a:rPr lang="en-US" dirty="0"/>
              <a:t>Administering and Scoring Cognitive Screening Instruments (</a:t>
            </a:r>
            <a:r>
              <a:rPr lang="en-US" dirty="0" err="1"/>
              <a:t>MiniCog</a:t>
            </a:r>
            <a:r>
              <a:rPr lang="en-US" dirty="0"/>
              <a:t>, SLUMS, </a:t>
            </a:r>
            <a:r>
              <a:rPr lang="en-US" dirty="0" err="1"/>
              <a:t>MoCA</a:t>
            </a:r>
            <a:r>
              <a:rPr lang="en-US" dirty="0"/>
              <a:t>) </a:t>
            </a:r>
          </a:p>
          <a:p>
            <a:pPr lvl="1"/>
            <a:r>
              <a:rPr lang="en-US" dirty="0">
                <a:hlinkClick r:id="rId2"/>
              </a:rPr>
              <a:t>www.actonalz.org/provider-practice-tools</a:t>
            </a:r>
            <a:r>
              <a:rPr lang="en-US" dirty="0"/>
              <a:t> </a:t>
            </a:r>
          </a:p>
          <a:p>
            <a:r>
              <a:rPr lang="en-US" dirty="0"/>
              <a:t>Great resource for therapists and caregivers for working with dementia:</a:t>
            </a:r>
          </a:p>
          <a:p>
            <a:pPr lvl="1"/>
            <a:r>
              <a:rPr lang="en-US" dirty="0">
                <a:hlinkClick r:id="rId3"/>
              </a:rPr>
              <a:t>https://www.vha.ca/dementia-care/heart-in-mind/</a:t>
            </a:r>
            <a:r>
              <a:rPr lang="en-US" dirty="0"/>
              <a:t> </a:t>
            </a:r>
          </a:p>
          <a:p>
            <a:pPr lvl="2"/>
            <a:r>
              <a:rPr lang="en-US" dirty="0">
                <a:hlinkClick r:id="rId4"/>
              </a:rPr>
              <a:t>https://www.vha.ca/wp-content/uploads/2020/09/Heart-in-Mind-September-2020-Final-1.pdf</a:t>
            </a:r>
            <a:r>
              <a:rPr lang="en-US" dirty="0"/>
              <a:t> </a:t>
            </a:r>
          </a:p>
          <a:p>
            <a:r>
              <a:rPr lang="en-US" dirty="0"/>
              <a:t>Falls Risk in AD: Patient guide:</a:t>
            </a:r>
          </a:p>
          <a:p>
            <a:pPr lvl="1"/>
            <a:r>
              <a:rPr lang="en-US" dirty="0">
                <a:hlinkClick r:id="rId5"/>
              </a:rPr>
              <a:t>https://www.archives-pmr.org/article/S0003-9993(20)30075-7/fulltext</a:t>
            </a:r>
            <a:r>
              <a:rPr lang="en-US" dirty="0"/>
              <a:t> </a:t>
            </a:r>
          </a:p>
          <a:p>
            <a:r>
              <a:rPr lang="en-US" dirty="0"/>
              <a:t>Toolkit for AD patients:</a:t>
            </a:r>
          </a:p>
          <a:p>
            <a:pPr lvl="1"/>
            <a:r>
              <a:rPr lang="en-US" dirty="0">
                <a:hlinkClick r:id="rId6"/>
              </a:rPr>
              <a:t>https://www.brightfocus.org/alzheimers</a:t>
            </a:r>
            <a:r>
              <a:rPr lang="en-US" dirty="0"/>
              <a:t> </a:t>
            </a:r>
          </a:p>
          <a:p>
            <a:endParaRPr lang="en-US" dirty="0"/>
          </a:p>
        </p:txBody>
      </p:sp>
    </p:spTree>
    <p:extLst>
      <p:ext uri="{BB962C8B-B14F-4D97-AF65-F5344CB8AC3E}">
        <p14:creationId xmlns:p14="http://schemas.microsoft.com/office/powerpoint/2010/main" val="3890742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F033-0424-1388-A4D9-956DFDB3BFA9}"/>
              </a:ext>
            </a:extLst>
          </p:cNvPr>
          <p:cNvSpPr>
            <a:spLocks noGrp="1"/>
          </p:cNvSpPr>
          <p:nvPr>
            <p:ph type="title"/>
          </p:nvPr>
        </p:nvSpPr>
        <p:spPr/>
        <p:txBody>
          <a:bodyPr>
            <a:normAutofit fontScale="90000"/>
          </a:bodyPr>
          <a:lstStyle/>
          <a:p>
            <a:r>
              <a:rPr lang="en-US" dirty="0"/>
              <a:t>Follow is a case study just FYI for your review and learning</a:t>
            </a:r>
          </a:p>
        </p:txBody>
      </p:sp>
      <p:sp>
        <p:nvSpPr>
          <p:cNvPr id="3" name="Content Placeholder 2">
            <a:extLst>
              <a:ext uri="{FF2B5EF4-FFF2-40B4-BE49-F238E27FC236}">
                <a16:creationId xmlns:a16="http://schemas.microsoft.com/office/drawing/2014/main" id="{C2574166-9C9E-3D83-AF96-8F38AA8DBF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8155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796A-A2E4-4250-8188-A2DD3346CCAF}"/>
              </a:ext>
            </a:extLst>
          </p:cNvPr>
          <p:cNvSpPr>
            <a:spLocks noGrp="1"/>
          </p:cNvSpPr>
          <p:nvPr>
            <p:ph type="title"/>
          </p:nvPr>
        </p:nvSpPr>
        <p:spPr/>
        <p:txBody>
          <a:bodyPr/>
          <a:lstStyle/>
          <a:p>
            <a:r>
              <a:rPr lang="en-US" dirty="0"/>
              <a:t>Treatment Planning Case Study</a:t>
            </a:r>
            <a:endParaRPr lang="en-CA" dirty="0"/>
          </a:p>
        </p:txBody>
      </p:sp>
      <p:sp>
        <p:nvSpPr>
          <p:cNvPr id="3" name="Content Placeholder 2">
            <a:extLst>
              <a:ext uri="{FF2B5EF4-FFF2-40B4-BE49-F238E27FC236}">
                <a16:creationId xmlns:a16="http://schemas.microsoft.com/office/drawing/2014/main" id="{182D0F8F-D446-4000-B88F-C81FC02C4D66}"/>
              </a:ext>
            </a:extLst>
          </p:cNvPr>
          <p:cNvSpPr>
            <a:spLocks noGrp="1"/>
          </p:cNvSpPr>
          <p:nvPr>
            <p:ph idx="1"/>
          </p:nvPr>
        </p:nvSpPr>
        <p:spPr>
          <a:xfrm>
            <a:off x="457200" y="1224872"/>
            <a:ext cx="8229600" cy="4901292"/>
          </a:xfrm>
        </p:spPr>
        <p:txBody>
          <a:bodyPr>
            <a:normAutofit fontScale="47500" lnSpcReduction="20000"/>
          </a:bodyPr>
          <a:lstStyle/>
          <a:p>
            <a:r>
              <a:rPr lang="en-US" dirty="0"/>
              <a:t>Marcy Pollard is a 72 year old woman who you see in the community through your mobile clinic. She moved into an Assisted Living Facility after being diagnosed with Alzheimer’s 2 years ago. She has been referred to you as she is “deconditioned” and has had a few falls at her assisted living facility over the last few months. She has yet to sustain any serious injuries from her falls, but her family is concerned that it is only a matter of time before she seriously injures herself. Her spatial awareness and balance have been declining over the last few years. She also lives a pretty sedentary life. She spends most of her time watching Television and flipping through magazines. She does not participate in any of the group activities at her facility, and for the most part keeps to herself.  </a:t>
            </a:r>
          </a:p>
          <a:p>
            <a:r>
              <a:rPr lang="en-US" dirty="0"/>
              <a:t>She is independent with all her ADLs (except for medication management) and her family/facility assists with all IADLs. </a:t>
            </a:r>
          </a:p>
          <a:p>
            <a:r>
              <a:rPr lang="en-US" dirty="0"/>
              <a:t>Who is she: a widow and mother of 3, she previously worked as a care aid prior to her diagnosis, she used to lead a vibrant social life and enjoyed seeing live music with her husband before he passed, dancing, entertaining friends, and teaching Tai Chi at the community </a:t>
            </a:r>
            <a:r>
              <a:rPr lang="en-US" dirty="0" err="1"/>
              <a:t>centre</a:t>
            </a:r>
            <a:r>
              <a:rPr lang="en-US" dirty="0"/>
              <a:t>. She also used to attend yoga classes and was involved in a hiking group. </a:t>
            </a:r>
          </a:p>
          <a:p>
            <a:r>
              <a:rPr lang="en-US" dirty="0"/>
              <a:t>You ask Marcy’s family and the staff at her facility when/where the falls happen, what precedes the falls, and which direction the falls usually happen. The only information they have is that the falls happen later in the afternoon in Marcy’s suite and usually in the bathroom or the kitchen. Her bathroom is fully equipped with adaptive equipment. She has linoleum throughout her suite. Marcy is able to remember that she has had some falls but is not able to give you much insight as to why she is falling. </a:t>
            </a:r>
          </a:p>
          <a:p>
            <a:r>
              <a:rPr lang="en-US" dirty="0"/>
              <a:t>Cognitively, Marcy is still able to follow 1-2 step motor commands. She can still complete familiar tasks but has difficulty learning new motor tasks. That said, she does well carrying out a task if you provide visual demonstration.</a:t>
            </a:r>
            <a:endParaRPr lang="en-CA" dirty="0"/>
          </a:p>
        </p:txBody>
      </p:sp>
    </p:spTree>
    <p:extLst>
      <p:ext uri="{BB962C8B-B14F-4D97-AF65-F5344CB8AC3E}">
        <p14:creationId xmlns:p14="http://schemas.microsoft.com/office/powerpoint/2010/main" val="939141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B7E368-38E2-41DF-9784-F990B21FDBD6}"/>
              </a:ext>
            </a:extLst>
          </p:cNvPr>
          <p:cNvSpPr txBox="1"/>
          <p:nvPr/>
        </p:nvSpPr>
        <p:spPr>
          <a:xfrm>
            <a:off x="767798" y="1565413"/>
            <a:ext cx="7979879" cy="2862322"/>
          </a:xfrm>
          <a:prstGeom prst="rect">
            <a:avLst/>
          </a:prstGeom>
          <a:noFill/>
        </p:spPr>
        <p:txBody>
          <a:bodyPr wrap="square">
            <a:spAutoFit/>
          </a:bodyPr>
          <a:lstStyle/>
          <a:p>
            <a:pPr lvl="1">
              <a:spcAft>
                <a:spcPts val="600"/>
              </a:spcAft>
            </a:pPr>
            <a:endParaRPr lang="en-US" sz="1350"/>
          </a:p>
          <a:p>
            <a:pPr lvl="1">
              <a:spcAft>
                <a:spcPts val="600"/>
              </a:spcAft>
            </a:pPr>
            <a:endParaRPr lang="en-US" sz="1350"/>
          </a:p>
          <a:p>
            <a:pPr lvl="1">
              <a:spcAft>
                <a:spcPts val="600"/>
              </a:spcAft>
            </a:pPr>
            <a:endParaRPr lang="en-US" sz="1350"/>
          </a:p>
          <a:p>
            <a:pPr lvl="1">
              <a:spcAft>
                <a:spcPts val="600"/>
              </a:spcAft>
            </a:pPr>
            <a:endParaRPr lang="en-US" sz="1350"/>
          </a:p>
          <a:p>
            <a:pPr lvl="1">
              <a:spcAft>
                <a:spcPts val="600"/>
              </a:spcAft>
            </a:pPr>
            <a:endParaRPr lang="en-US" sz="1350"/>
          </a:p>
          <a:p>
            <a:pPr lvl="1">
              <a:spcAft>
                <a:spcPts val="600"/>
              </a:spcAft>
            </a:pPr>
            <a:endParaRPr lang="en-US" sz="1350"/>
          </a:p>
          <a:p>
            <a:pPr lvl="1">
              <a:spcAft>
                <a:spcPts val="600"/>
              </a:spcAft>
            </a:pPr>
            <a:endParaRPr lang="en-US" sz="1350"/>
          </a:p>
          <a:p>
            <a:pPr lvl="1">
              <a:spcAft>
                <a:spcPts val="600"/>
              </a:spcAft>
            </a:pPr>
            <a:endParaRPr lang="en-US" sz="1350"/>
          </a:p>
          <a:p>
            <a:pPr lvl="1">
              <a:spcAft>
                <a:spcPts val="600"/>
              </a:spcAft>
            </a:pPr>
            <a:endParaRPr lang="en-US" sz="1350"/>
          </a:p>
          <a:p>
            <a:pPr lvl="1">
              <a:spcAft>
                <a:spcPts val="600"/>
              </a:spcAft>
            </a:pPr>
            <a:endParaRPr lang="en-US" sz="1350"/>
          </a:p>
        </p:txBody>
      </p:sp>
      <p:graphicFrame>
        <p:nvGraphicFramePr>
          <p:cNvPr id="4" name="Table 4">
            <a:extLst>
              <a:ext uri="{FF2B5EF4-FFF2-40B4-BE49-F238E27FC236}">
                <a16:creationId xmlns:a16="http://schemas.microsoft.com/office/drawing/2014/main" id="{D835A78D-4E84-4C7D-8448-114E5E312FB9}"/>
              </a:ext>
            </a:extLst>
          </p:cNvPr>
          <p:cNvGraphicFramePr>
            <a:graphicFrameLocks noGrp="1"/>
          </p:cNvGraphicFramePr>
          <p:nvPr>
            <p:extLst>
              <p:ext uri="{D42A27DB-BD31-4B8C-83A1-F6EECF244321}">
                <p14:modId xmlns:p14="http://schemas.microsoft.com/office/powerpoint/2010/main" val="138955322"/>
              </p:ext>
            </p:extLst>
          </p:nvPr>
        </p:nvGraphicFramePr>
        <p:xfrm>
          <a:off x="1137051" y="643466"/>
          <a:ext cx="6869897" cy="5684544"/>
        </p:xfrm>
        <a:graphic>
          <a:graphicData uri="http://schemas.openxmlformats.org/drawingml/2006/table">
            <a:tbl>
              <a:tblPr firstRow="1" bandRow="1">
                <a:tableStyleId>{5C22544A-7EE6-4342-B048-85BDC9FD1C3A}</a:tableStyleId>
              </a:tblPr>
              <a:tblGrid>
                <a:gridCol w="3482200">
                  <a:extLst>
                    <a:ext uri="{9D8B030D-6E8A-4147-A177-3AD203B41FA5}">
                      <a16:colId xmlns:a16="http://schemas.microsoft.com/office/drawing/2014/main" val="611562020"/>
                    </a:ext>
                  </a:extLst>
                </a:gridCol>
                <a:gridCol w="3387697">
                  <a:extLst>
                    <a:ext uri="{9D8B030D-6E8A-4147-A177-3AD203B41FA5}">
                      <a16:colId xmlns:a16="http://schemas.microsoft.com/office/drawing/2014/main" val="1605000409"/>
                    </a:ext>
                  </a:extLst>
                </a:gridCol>
              </a:tblGrid>
              <a:tr h="5571067">
                <a:tc>
                  <a:txBody>
                    <a:bodyPr/>
                    <a:lstStyle/>
                    <a:p>
                      <a:r>
                        <a:rPr lang="en-US" sz="1600" b="1">
                          <a:solidFill>
                            <a:schemeClr val="tx1"/>
                          </a:solidFill>
                        </a:rPr>
                        <a:t>Clinical observation/Assessment:</a:t>
                      </a:r>
                    </a:p>
                    <a:p>
                      <a:pPr marL="285750" indent="-285750">
                        <a:buFont typeface="Arial" panose="020B0604020202020204" pitchFamily="34" charset="0"/>
                        <a:buChar char="•"/>
                      </a:pPr>
                      <a:r>
                        <a:rPr lang="en-US" sz="1600" b="0">
                          <a:solidFill>
                            <a:schemeClr val="tx1"/>
                          </a:solidFill>
                        </a:rPr>
                        <a:t>Ambulates with a 4WW with slow gait speed with decreased step-length bilaterally and increased base of support both during gait and when standing</a:t>
                      </a:r>
                    </a:p>
                    <a:p>
                      <a:pPr marL="285750" indent="-285750">
                        <a:buFont typeface="Arial" panose="020B0604020202020204" pitchFamily="34" charset="0"/>
                        <a:buChar char="•"/>
                      </a:pPr>
                      <a:r>
                        <a:rPr lang="en-CA" sz="1600" b="0">
                          <a:solidFill>
                            <a:schemeClr val="tx1"/>
                          </a:solidFill>
                        </a:rPr>
                        <a:t>Atypical postural alignment – increased trunk flexion and hip flexion, head forward</a:t>
                      </a:r>
                    </a:p>
                    <a:p>
                      <a:pPr marL="285750" indent="-285750">
                        <a:buFont typeface="Arial" panose="020B0604020202020204" pitchFamily="34" charset="0"/>
                        <a:buChar char="•"/>
                      </a:pPr>
                      <a:r>
                        <a:rPr lang="en-CA" sz="1600" b="0">
                          <a:solidFill>
                            <a:schemeClr val="tx1"/>
                          </a:solidFill>
                        </a:rPr>
                        <a:t>Decreased trunk/head and neck movement during gait</a:t>
                      </a:r>
                    </a:p>
                    <a:p>
                      <a:pPr marL="285750" indent="-285750">
                        <a:buFont typeface="Arial" panose="020B0604020202020204" pitchFamily="34" charset="0"/>
                        <a:buChar char="•"/>
                      </a:pPr>
                      <a:r>
                        <a:rPr lang="en-CA" sz="1600" b="0">
                          <a:solidFill>
                            <a:schemeClr val="tx1"/>
                          </a:solidFill>
                        </a:rPr>
                        <a:t>Unable to reach more than 20cm forward or laterally without support when in bathroom and kitchen</a:t>
                      </a:r>
                    </a:p>
                    <a:p>
                      <a:pPr marL="285750" indent="-285750">
                        <a:buFont typeface="Arial" panose="020B0604020202020204" pitchFamily="34" charset="0"/>
                        <a:buChar char="•"/>
                      </a:pPr>
                      <a:r>
                        <a:rPr lang="en-CA" sz="1600" b="0">
                          <a:solidFill>
                            <a:schemeClr val="tx1"/>
                          </a:solidFill>
                        </a:rPr>
                        <a:t>Unable to stand from standard height chair without use of upper extremities</a:t>
                      </a:r>
                    </a:p>
                    <a:p>
                      <a:pPr marL="285750" indent="-285750">
                        <a:buFont typeface="Arial" panose="020B0604020202020204" pitchFamily="34" charset="0"/>
                        <a:buChar char="•"/>
                      </a:pPr>
                      <a:r>
                        <a:rPr lang="en-CA" sz="1600" b="0">
                          <a:solidFill>
                            <a:schemeClr val="tx1"/>
                          </a:solidFill>
                        </a:rPr>
                        <a:t>Independent with bed mobility/transfers using upper extremities</a:t>
                      </a:r>
                    </a:p>
                    <a:p>
                      <a:pPr marL="285750" indent="-285750">
                        <a:buFont typeface="Arial" panose="020B0604020202020204" pitchFamily="34" charset="0"/>
                        <a:buChar char="•"/>
                      </a:pPr>
                      <a:r>
                        <a:rPr lang="en-CA" sz="1600" b="0">
                          <a:solidFill>
                            <a:schemeClr val="tx1"/>
                          </a:solidFill>
                        </a:rPr>
                        <a:t>Independent with ambulation with 4WW in suite and facility. Standby assist for community ambulation</a:t>
                      </a:r>
                    </a:p>
                  </a:txBody>
                  <a:tcPr marL="76223" marR="76223" marT="38112" marB="38112">
                    <a:noFill/>
                  </a:tcPr>
                </a:tc>
                <a:tc>
                  <a:txBody>
                    <a:bodyPr/>
                    <a:lstStyle/>
                    <a:p>
                      <a:r>
                        <a:rPr lang="en-US" sz="1600" b="1">
                          <a:solidFill>
                            <a:schemeClr val="tx1"/>
                          </a:solidFill>
                        </a:rPr>
                        <a:t>Outcome measures</a:t>
                      </a:r>
                    </a:p>
                    <a:p>
                      <a:pPr marL="285750" indent="-285750">
                        <a:buFont typeface="Arial" panose="020B0604020202020204" pitchFamily="34" charset="0"/>
                        <a:buChar char="•"/>
                      </a:pPr>
                      <a:r>
                        <a:rPr lang="en-CA" sz="1600" b="0">
                          <a:solidFill>
                            <a:schemeClr val="tx1"/>
                          </a:solidFill>
                        </a:rPr>
                        <a:t>38/56 on the Berg Balance Scale </a:t>
                      </a:r>
                    </a:p>
                    <a:p>
                      <a:pPr marL="285750" indent="-285750">
                        <a:buFont typeface="Arial" panose="020B0604020202020204" pitchFamily="34" charset="0"/>
                        <a:buChar char="•"/>
                      </a:pPr>
                      <a:r>
                        <a:rPr lang="en-CA" sz="1600" b="0">
                          <a:solidFill>
                            <a:schemeClr val="tx1"/>
                          </a:solidFill>
                        </a:rPr>
                        <a:t>13.2 seconds to complete the TUG</a:t>
                      </a:r>
                    </a:p>
                    <a:p>
                      <a:pPr marL="285750" indent="-285750">
                        <a:buFont typeface="Arial" panose="020B0604020202020204" pitchFamily="34" charset="0"/>
                        <a:buChar char="•"/>
                      </a:pPr>
                      <a:r>
                        <a:rPr lang="en-CA" sz="1600" b="0">
                          <a:solidFill>
                            <a:schemeClr val="tx1"/>
                          </a:solidFill>
                        </a:rPr>
                        <a:t>276m on the 6MWT (for which she was notably winded)</a:t>
                      </a:r>
                    </a:p>
                    <a:p>
                      <a:pPr marL="285750" indent="-285750">
                        <a:buFont typeface="Arial" panose="020B0604020202020204" pitchFamily="34" charset="0"/>
                        <a:buChar char="•"/>
                      </a:pPr>
                      <a:endParaRPr lang="en-CA" sz="1600" b="0">
                        <a:solidFill>
                          <a:schemeClr val="tx1"/>
                        </a:solidFill>
                      </a:endParaRPr>
                    </a:p>
                    <a:p>
                      <a:pPr marL="285750" indent="-285750">
                        <a:buFont typeface="Arial" panose="020B0604020202020204" pitchFamily="34" charset="0"/>
                        <a:buChar char="•"/>
                      </a:pPr>
                      <a:endParaRPr lang="en-CA" sz="1600" b="0">
                        <a:solidFill>
                          <a:schemeClr val="tx1"/>
                        </a:solidFill>
                      </a:endParaRPr>
                    </a:p>
                  </a:txBody>
                  <a:tcPr marL="76223" marR="76223" marT="38112" marB="38112">
                    <a:noFill/>
                  </a:tcPr>
                </a:tc>
                <a:extLst>
                  <a:ext uri="{0D108BD9-81ED-4DB2-BD59-A6C34878D82A}">
                    <a16:rowId xmlns:a16="http://schemas.microsoft.com/office/drawing/2014/main" val="2901867073"/>
                  </a:ext>
                </a:extLst>
              </a:tr>
            </a:tbl>
          </a:graphicData>
        </a:graphic>
      </p:graphicFrame>
    </p:spTree>
    <p:extLst>
      <p:ext uri="{BB962C8B-B14F-4D97-AF65-F5344CB8AC3E}">
        <p14:creationId xmlns:p14="http://schemas.microsoft.com/office/powerpoint/2010/main" val="1592422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Alzheimer’s Disease (AD)</a:t>
            </a:r>
          </a:p>
        </p:txBody>
      </p:sp>
      <p:sp>
        <p:nvSpPr>
          <p:cNvPr id="3" name="Content Placeholder 2"/>
          <p:cNvSpPr>
            <a:spLocks noGrp="1"/>
          </p:cNvSpPr>
          <p:nvPr>
            <p:ph idx="1"/>
          </p:nvPr>
        </p:nvSpPr>
        <p:spPr/>
        <p:txBody>
          <a:bodyPr>
            <a:normAutofit fontScale="85000" lnSpcReduction="20000"/>
          </a:bodyPr>
          <a:lstStyle/>
          <a:p>
            <a:r>
              <a:rPr lang="en-US" dirty="0"/>
              <a:t>Degenerative brain disease</a:t>
            </a:r>
          </a:p>
          <a:p>
            <a:r>
              <a:rPr lang="en-US" dirty="0"/>
              <a:t>Leading cause of dementia</a:t>
            </a:r>
          </a:p>
          <a:p>
            <a:pPr lvl="1"/>
            <a:r>
              <a:rPr lang="en-US" dirty="0"/>
              <a:t>Dementia is a syndrome (group of symptoms) that has a number of different causes</a:t>
            </a:r>
          </a:p>
          <a:p>
            <a:pPr lvl="2"/>
            <a:r>
              <a:rPr lang="en-US" dirty="0"/>
              <a:t>Symptoms include difficulties with memory, language, problem-solving and other cognitive skills that affect a person’s ability to perform everyday activities</a:t>
            </a:r>
          </a:p>
          <a:p>
            <a:pPr lvl="1"/>
            <a:r>
              <a:rPr lang="en-US" dirty="0"/>
              <a:t>Symptoms occur because </a:t>
            </a:r>
            <a:r>
              <a:rPr lang="en-US" u="sng" dirty="0"/>
              <a:t>neurons involved in cognitive function have been damaged or destroyed</a:t>
            </a:r>
          </a:p>
          <a:p>
            <a:pPr lvl="3"/>
            <a:r>
              <a:rPr lang="en-US" dirty="0"/>
              <a:t>‘plaques and tangles’ primarily in hippocampus and frontal lobe</a:t>
            </a:r>
          </a:p>
          <a:p>
            <a:r>
              <a:rPr lang="en-US" dirty="0"/>
              <a:t>As AD progresses, neurons in other parts of the brain are also damaged or destroyed</a:t>
            </a:r>
          </a:p>
          <a:p>
            <a:pPr lvl="2"/>
            <a:r>
              <a:rPr lang="en-US" dirty="0"/>
              <a:t>Leading to issues with movement and basic body functions</a:t>
            </a:r>
          </a:p>
          <a:p>
            <a:endParaRPr lang="en-US" dirty="0"/>
          </a:p>
        </p:txBody>
      </p:sp>
    </p:spTree>
    <p:extLst>
      <p:ext uri="{BB962C8B-B14F-4D97-AF65-F5344CB8AC3E}">
        <p14:creationId xmlns:p14="http://schemas.microsoft.com/office/powerpoint/2010/main" val="3811103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8D0173-B41B-44B6-9966-FD2397E05692}"/>
              </a:ext>
            </a:extLst>
          </p:cNvPr>
          <p:cNvSpPr txBox="1"/>
          <p:nvPr/>
        </p:nvSpPr>
        <p:spPr>
          <a:xfrm>
            <a:off x="628650" y="2057400"/>
            <a:ext cx="7886700" cy="3871762"/>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600" b="1"/>
              <a:t>Diagnosis: </a:t>
            </a:r>
            <a:r>
              <a:rPr lang="en-US" sz="1600"/>
              <a:t>Alzheimer's disease affecting cognition, gait and balance</a:t>
            </a:r>
          </a:p>
          <a:p>
            <a:pPr indent="-228600" defTabSz="914400">
              <a:lnSpc>
                <a:spcPct val="90000"/>
              </a:lnSpc>
              <a:spcAft>
                <a:spcPts val="600"/>
              </a:spcAft>
              <a:buFont typeface="Arial" panose="020B0604020202020204" pitchFamily="34" charset="0"/>
              <a:buChar char="•"/>
            </a:pPr>
            <a:endParaRPr lang="en-US" sz="1600" b="1"/>
          </a:p>
          <a:p>
            <a:pPr indent="-228600" defTabSz="914400">
              <a:lnSpc>
                <a:spcPct val="90000"/>
              </a:lnSpc>
              <a:spcAft>
                <a:spcPts val="600"/>
              </a:spcAft>
              <a:buFont typeface="Arial" panose="020B0604020202020204" pitchFamily="34" charset="0"/>
              <a:buChar char="•"/>
            </a:pPr>
            <a:r>
              <a:rPr lang="en-US" sz="1600" b="1"/>
              <a:t>Sample treatment Goal:</a:t>
            </a:r>
            <a:r>
              <a:rPr lang="en-US" sz="1600"/>
              <a:t> Marcy will be able to walk for 3 songs with 1 minute rest break in between each song as she listens to her favorite band the Ronettes at a speed greater than 47m/minute </a:t>
            </a:r>
          </a:p>
          <a:p>
            <a:pPr indent="-228600" defTabSz="914400">
              <a:lnSpc>
                <a:spcPct val="90000"/>
              </a:lnSpc>
              <a:spcAft>
                <a:spcPts val="600"/>
              </a:spcAft>
              <a:buFont typeface="Arial" panose="020B0604020202020204" pitchFamily="34" charset="0"/>
              <a:buChar char="•"/>
            </a:pPr>
            <a:endParaRPr lang="en-US" sz="1600" b="1"/>
          </a:p>
          <a:p>
            <a:pPr indent="-228600" defTabSz="914400">
              <a:lnSpc>
                <a:spcPct val="90000"/>
              </a:lnSpc>
              <a:spcAft>
                <a:spcPts val="600"/>
              </a:spcAft>
              <a:buFont typeface="Arial" panose="020B0604020202020204" pitchFamily="34" charset="0"/>
              <a:buChar char="•"/>
            </a:pPr>
            <a:r>
              <a:rPr lang="en-US" sz="1600" b="1"/>
              <a:t>Impairments to be treated: </a:t>
            </a:r>
            <a:r>
              <a:rPr lang="en-US" sz="1600"/>
              <a:t>Decreased gait speed and cardiovascular endurance. Decreased engagement in past hobbies and interests</a:t>
            </a:r>
          </a:p>
          <a:p>
            <a:pPr indent="-228600" defTabSz="914400">
              <a:lnSpc>
                <a:spcPct val="90000"/>
              </a:lnSpc>
              <a:spcAft>
                <a:spcPts val="600"/>
              </a:spcAft>
              <a:buFont typeface="Arial" panose="020B0604020202020204" pitchFamily="34" charset="0"/>
              <a:buChar char="•"/>
            </a:pPr>
            <a:endParaRPr lang="en-US" sz="1600" b="1"/>
          </a:p>
          <a:p>
            <a:pPr indent="-228600" defTabSz="914400">
              <a:lnSpc>
                <a:spcPct val="90000"/>
              </a:lnSpc>
              <a:spcAft>
                <a:spcPts val="600"/>
              </a:spcAft>
              <a:buFont typeface="Arial" panose="020B0604020202020204" pitchFamily="34" charset="0"/>
              <a:buChar char="•"/>
            </a:pPr>
            <a:r>
              <a:rPr lang="en-US" sz="1600" b="1"/>
              <a:t>Pre-test: </a:t>
            </a:r>
            <a:r>
              <a:rPr lang="en-US" sz="1600"/>
              <a:t>You had administered your 6MWT and she was only able to cover 46m/minute (276m in 6 minutes)</a:t>
            </a:r>
          </a:p>
          <a:p>
            <a:pPr indent="-228600" defTabSz="914400">
              <a:lnSpc>
                <a:spcPct val="90000"/>
              </a:lnSpc>
              <a:spcAft>
                <a:spcPts val="600"/>
              </a:spcAft>
              <a:buFont typeface="Arial" panose="020B0604020202020204" pitchFamily="34" charset="0"/>
              <a:buChar char="•"/>
            </a:pPr>
            <a:endParaRPr lang="en-US" sz="1600" b="1"/>
          </a:p>
          <a:p>
            <a:pPr indent="-228600" defTabSz="914400">
              <a:lnSpc>
                <a:spcPct val="90000"/>
              </a:lnSpc>
              <a:spcAft>
                <a:spcPts val="600"/>
              </a:spcAft>
              <a:buFont typeface="Arial" panose="020B0604020202020204" pitchFamily="34" charset="0"/>
              <a:buChar char="•"/>
            </a:pPr>
            <a:r>
              <a:rPr lang="en-US" sz="1600" b="1"/>
              <a:t>Treatment Sequence: </a:t>
            </a:r>
            <a:r>
              <a:rPr lang="en-US" sz="1600"/>
              <a:t>See next slide</a:t>
            </a:r>
          </a:p>
          <a:p>
            <a:pPr indent="-228600" defTabSz="914400">
              <a:lnSpc>
                <a:spcPct val="90000"/>
              </a:lnSpc>
              <a:spcAft>
                <a:spcPts val="600"/>
              </a:spcAft>
              <a:buFont typeface="Arial" panose="020B0604020202020204" pitchFamily="34" charset="0"/>
              <a:buChar char="•"/>
            </a:pPr>
            <a:endParaRPr lang="en-US" sz="1600" b="1"/>
          </a:p>
        </p:txBody>
      </p:sp>
    </p:spTree>
    <p:extLst>
      <p:ext uri="{BB962C8B-B14F-4D97-AF65-F5344CB8AC3E}">
        <p14:creationId xmlns:p14="http://schemas.microsoft.com/office/powerpoint/2010/main" val="463982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1572-2423-4B1C-AF7C-FCA522EC4813}"/>
              </a:ext>
            </a:extLst>
          </p:cNvPr>
          <p:cNvSpPr>
            <a:spLocks noGrp="1"/>
          </p:cNvSpPr>
          <p:nvPr>
            <p:ph type="title"/>
          </p:nvPr>
        </p:nvSpPr>
        <p:spPr/>
        <p:txBody>
          <a:bodyPr/>
          <a:lstStyle/>
          <a:p>
            <a:r>
              <a:rPr lang="en-US" dirty="0"/>
              <a:t>Example Treatment Sequence </a:t>
            </a:r>
            <a:endParaRPr lang="en-CA" dirty="0"/>
          </a:p>
        </p:txBody>
      </p:sp>
      <p:sp>
        <p:nvSpPr>
          <p:cNvPr id="3" name="Text Placeholder 2">
            <a:extLst>
              <a:ext uri="{FF2B5EF4-FFF2-40B4-BE49-F238E27FC236}">
                <a16:creationId xmlns:a16="http://schemas.microsoft.com/office/drawing/2014/main" id="{92CBB802-BBE7-4883-BF90-A46A30315686}"/>
              </a:ext>
            </a:extLst>
          </p:cNvPr>
          <p:cNvSpPr>
            <a:spLocks noGrp="1"/>
          </p:cNvSpPr>
          <p:nvPr>
            <p:ph type="body" idx="1"/>
          </p:nvPr>
        </p:nvSpPr>
        <p:spPr/>
        <p:txBody>
          <a:bodyPr/>
          <a:lstStyle/>
          <a:p>
            <a:r>
              <a:rPr lang="en-US" dirty="0"/>
              <a:t>Treatment sequence</a:t>
            </a:r>
            <a:endParaRPr lang="en-CA" dirty="0"/>
          </a:p>
        </p:txBody>
      </p:sp>
      <p:sp>
        <p:nvSpPr>
          <p:cNvPr id="4" name="Content Placeholder 3">
            <a:extLst>
              <a:ext uri="{FF2B5EF4-FFF2-40B4-BE49-F238E27FC236}">
                <a16:creationId xmlns:a16="http://schemas.microsoft.com/office/drawing/2014/main" id="{B460B6DE-1E4C-414B-AFEF-998FA3EE48E4}"/>
              </a:ext>
            </a:extLst>
          </p:cNvPr>
          <p:cNvSpPr>
            <a:spLocks noGrp="1"/>
          </p:cNvSpPr>
          <p:nvPr>
            <p:ph sz="half" idx="2"/>
          </p:nvPr>
        </p:nvSpPr>
        <p:spPr/>
        <p:txBody>
          <a:bodyPr>
            <a:normAutofit fontScale="70000" lnSpcReduction="20000"/>
          </a:bodyPr>
          <a:lstStyle/>
          <a:p>
            <a:pPr marL="385763" indent="-385763">
              <a:buFont typeface="+mj-lt"/>
              <a:buAutoNum type="arabicPeriod"/>
            </a:pPr>
            <a:r>
              <a:rPr lang="en-US" dirty="0"/>
              <a:t>Start Marcy on the stationary bike in her facility’s gym for short warm-up while you listen to a mix CD that her family has made with all her </a:t>
            </a:r>
            <a:r>
              <a:rPr lang="en-US" dirty="0" err="1"/>
              <a:t>favourite</a:t>
            </a:r>
            <a:r>
              <a:rPr lang="en-US" dirty="0"/>
              <a:t> songs</a:t>
            </a:r>
          </a:p>
          <a:p>
            <a:pPr marL="385763" indent="-385763">
              <a:buFont typeface="+mj-lt"/>
              <a:buAutoNum type="arabicPeriod"/>
            </a:pPr>
            <a:r>
              <a:rPr lang="en-US" dirty="0"/>
              <a:t>Standing balance work using Tai Chi Warm-up exercises</a:t>
            </a:r>
          </a:p>
          <a:p>
            <a:pPr marL="385763" indent="-385763">
              <a:buFont typeface="+mj-lt"/>
              <a:buAutoNum type="arabicPeriod"/>
            </a:pPr>
            <a:r>
              <a:rPr lang="en-US" dirty="0"/>
              <a:t>Moderate paced walking while listening to some upbeat music from her mixed CD </a:t>
            </a:r>
          </a:p>
          <a:p>
            <a:pPr marL="385763" indent="-385763">
              <a:buFont typeface="+mj-lt"/>
              <a:buAutoNum type="arabicPeriod"/>
            </a:pPr>
            <a:r>
              <a:rPr lang="en-US" dirty="0"/>
              <a:t>Tai Chi cool down sequence</a:t>
            </a:r>
          </a:p>
          <a:p>
            <a:endParaRPr lang="en-CA" dirty="0"/>
          </a:p>
        </p:txBody>
      </p:sp>
      <p:sp>
        <p:nvSpPr>
          <p:cNvPr id="5" name="Text Placeholder 4">
            <a:extLst>
              <a:ext uri="{FF2B5EF4-FFF2-40B4-BE49-F238E27FC236}">
                <a16:creationId xmlns:a16="http://schemas.microsoft.com/office/drawing/2014/main" id="{F414D907-F9C5-421A-AF6E-BEF31277D1BD}"/>
              </a:ext>
            </a:extLst>
          </p:cNvPr>
          <p:cNvSpPr>
            <a:spLocks noGrp="1"/>
          </p:cNvSpPr>
          <p:nvPr>
            <p:ph type="body" sz="quarter" idx="3"/>
          </p:nvPr>
        </p:nvSpPr>
        <p:spPr/>
        <p:txBody>
          <a:bodyPr/>
          <a:lstStyle/>
          <a:p>
            <a:r>
              <a:rPr lang="en-US" dirty="0"/>
              <a:t>Rationale</a:t>
            </a:r>
            <a:endParaRPr lang="en-CA" dirty="0"/>
          </a:p>
        </p:txBody>
      </p:sp>
      <p:sp>
        <p:nvSpPr>
          <p:cNvPr id="6" name="Content Placeholder 5">
            <a:extLst>
              <a:ext uri="{FF2B5EF4-FFF2-40B4-BE49-F238E27FC236}">
                <a16:creationId xmlns:a16="http://schemas.microsoft.com/office/drawing/2014/main" id="{889EC2A5-B4AE-4914-BE24-7DAA837AADEB}"/>
              </a:ext>
            </a:extLst>
          </p:cNvPr>
          <p:cNvSpPr>
            <a:spLocks noGrp="1"/>
          </p:cNvSpPr>
          <p:nvPr>
            <p:ph sz="quarter" idx="4"/>
          </p:nvPr>
        </p:nvSpPr>
        <p:spPr/>
        <p:txBody>
          <a:bodyPr>
            <a:normAutofit fontScale="70000" lnSpcReduction="20000"/>
          </a:bodyPr>
          <a:lstStyle/>
          <a:p>
            <a:pPr marL="385763" indent="-385763">
              <a:buFont typeface="+mj-lt"/>
              <a:buAutoNum type="arabicPeriod"/>
            </a:pPr>
            <a:r>
              <a:rPr lang="en-US" dirty="0"/>
              <a:t>Decreased cardiovascular endurance, decreased participation in past hobbies (listening to music)</a:t>
            </a:r>
          </a:p>
          <a:p>
            <a:pPr marL="385763" indent="-385763">
              <a:buFont typeface="+mj-lt"/>
              <a:buAutoNum type="arabicPeriod"/>
            </a:pPr>
            <a:r>
              <a:rPr lang="en-US" dirty="0"/>
              <a:t>Decreased balance, decreased trunk/head/neck rotation, decreased participation in past hobbies</a:t>
            </a:r>
          </a:p>
          <a:p>
            <a:pPr marL="385763" indent="-385763">
              <a:buFont typeface="+mj-lt"/>
              <a:buAutoNum type="arabicPeriod"/>
            </a:pPr>
            <a:r>
              <a:rPr lang="en-US" dirty="0"/>
              <a:t>Decreased gait speed, decreased cardiovascular endurance, decreased participation in past hobbies</a:t>
            </a:r>
          </a:p>
          <a:p>
            <a:pPr marL="385763" indent="-385763">
              <a:buFont typeface="+mj-lt"/>
              <a:buAutoNum type="arabicPeriod"/>
            </a:pPr>
            <a:r>
              <a:rPr lang="en-US" dirty="0"/>
              <a:t>Decreased balance, decreased trunk/head/neck rotation, decreased participation in past hobbies</a:t>
            </a:r>
          </a:p>
          <a:p>
            <a:pPr marL="0" indent="0">
              <a:buNone/>
            </a:pPr>
            <a:endParaRPr lang="en-US" dirty="0"/>
          </a:p>
          <a:p>
            <a:endParaRPr lang="en-CA" dirty="0"/>
          </a:p>
        </p:txBody>
      </p:sp>
    </p:spTree>
    <p:extLst>
      <p:ext uri="{BB962C8B-B14F-4D97-AF65-F5344CB8AC3E}">
        <p14:creationId xmlns:p14="http://schemas.microsoft.com/office/powerpoint/2010/main" val="661866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25B2-4D5A-49F0-875F-3C0573712ED9}"/>
              </a:ext>
            </a:extLst>
          </p:cNvPr>
          <p:cNvSpPr>
            <a:spLocks noGrp="1"/>
          </p:cNvSpPr>
          <p:nvPr>
            <p:ph type="title"/>
          </p:nvPr>
        </p:nvSpPr>
        <p:spPr/>
        <p:txBody>
          <a:bodyPr>
            <a:normAutofit/>
          </a:bodyPr>
          <a:lstStyle/>
          <a:p>
            <a:r>
              <a:rPr lang="en-US" dirty="0"/>
              <a:t>Now it is your turn!</a:t>
            </a:r>
            <a:endParaRPr lang="en-CA" dirty="0"/>
          </a:p>
        </p:txBody>
      </p:sp>
      <p:sp>
        <p:nvSpPr>
          <p:cNvPr id="3" name="Content Placeholder 2">
            <a:extLst>
              <a:ext uri="{FF2B5EF4-FFF2-40B4-BE49-F238E27FC236}">
                <a16:creationId xmlns:a16="http://schemas.microsoft.com/office/drawing/2014/main" id="{FBFBCAE3-1CB9-4731-93AC-D97781F59265}"/>
              </a:ext>
            </a:extLst>
          </p:cNvPr>
          <p:cNvSpPr>
            <a:spLocks noGrp="1"/>
          </p:cNvSpPr>
          <p:nvPr>
            <p:ph idx="1"/>
          </p:nvPr>
        </p:nvSpPr>
        <p:spPr/>
        <p:txBody>
          <a:bodyPr>
            <a:normAutofit fontScale="92500" lnSpcReduction="10000"/>
          </a:bodyPr>
          <a:lstStyle/>
          <a:p>
            <a:r>
              <a:rPr lang="en-US" sz="2400" dirty="0"/>
              <a:t>Come up with a new SMART treatment goal</a:t>
            </a:r>
          </a:p>
          <a:p>
            <a:r>
              <a:rPr lang="en-US" sz="2400" dirty="0"/>
              <a:t>Feel free to work on some of the same impairments, just make sure you identify what you plan on working on.</a:t>
            </a:r>
          </a:p>
          <a:p>
            <a:r>
              <a:rPr lang="en-US" sz="2400" dirty="0"/>
              <a:t>Identify a pre-test (it doesn’t necessarily need to be one of the outcome measures administered)</a:t>
            </a:r>
          </a:p>
          <a:p>
            <a:r>
              <a:rPr lang="en-US" sz="2400" dirty="0"/>
              <a:t>Come up with a treatment sequence and rationale</a:t>
            </a:r>
          </a:p>
          <a:p>
            <a:pPr lvl="1"/>
            <a:r>
              <a:rPr lang="en-US" sz="2000" dirty="0"/>
              <a:t>Be creative! Your treatment could involve getting her engaged her facilities programming, modifying her living environment, working on balance, endurance etc. </a:t>
            </a:r>
          </a:p>
          <a:p>
            <a:r>
              <a:rPr lang="en-US" sz="2400" dirty="0"/>
              <a:t>List a few considerations you thought about when coming up with your treatment plan?</a:t>
            </a:r>
          </a:p>
          <a:p>
            <a:pPr lvl="1"/>
            <a:r>
              <a:rPr lang="en-US" sz="2000" dirty="0"/>
              <a:t>For example, I used Tai Chi sequences </a:t>
            </a:r>
            <a:r>
              <a:rPr lang="en-US" sz="2000"/>
              <a:t>to structure my </a:t>
            </a:r>
            <a:r>
              <a:rPr lang="en-US" sz="2000" dirty="0"/>
              <a:t>balance work as this is a previously learned motor skill that Marcy might be able to tap into. </a:t>
            </a:r>
          </a:p>
          <a:p>
            <a:pPr marL="457200" lvl="1" indent="0">
              <a:buNone/>
            </a:pPr>
            <a:endParaRPr lang="en-US" sz="2000" dirty="0"/>
          </a:p>
          <a:p>
            <a:pPr marL="457200" lvl="1" indent="0">
              <a:buNone/>
            </a:pPr>
            <a:endParaRPr lang="en-US" b="1" dirty="0"/>
          </a:p>
          <a:p>
            <a:pPr marL="457200" lvl="1" indent="0">
              <a:buNone/>
            </a:pPr>
            <a:endParaRPr lang="en-US" sz="3200" dirty="0"/>
          </a:p>
          <a:p>
            <a:endParaRPr lang="en-CA" dirty="0"/>
          </a:p>
        </p:txBody>
      </p:sp>
    </p:spTree>
    <p:extLst>
      <p:ext uri="{BB962C8B-B14F-4D97-AF65-F5344CB8AC3E}">
        <p14:creationId xmlns:p14="http://schemas.microsoft.com/office/powerpoint/2010/main" val="4143660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Alzheimer’s Disease (AD)</a:t>
            </a:r>
          </a:p>
        </p:txBody>
      </p:sp>
      <p:sp>
        <p:nvSpPr>
          <p:cNvPr id="3" name="Content Placeholder 2"/>
          <p:cNvSpPr>
            <a:spLocks noGrp="1"/>
          </p:cNvSpPr>
          <p:nvPr>
            <p:ph idx="1"/>
          </p:nvPr>
        </p:nvSpPr>
        <p:spPr/>
        <p:txBody>
          <a:bodyPr>
            <a:normAutofit fontScale="85000" lnSpcReduction="10000"/>
          </a:bodyPr>
          <a:lstStyle/>
          <a:p>
            <a:r>
              <a:rPr lang="en-US" dirty="0"/>
              <a:t>Alzheimer’s</a:t>
            </a:r>
          </a:p>
          <a:p>
            <a:pPr lvl="1"/>
            <a:r>
              <a:rPr lang="en-US" dirty="0"/>
              <a:t>Accounts for ~70% of dementia cases</a:t>
            </a:r>
          </a:p>
          <a:p>
            <a:pPr lvl="1"/>
            <a:r>
              <a:rPr lang="en-US" dirty="0"/>
              <a:t>Is NOT a normal part of aging</a:t>
            </a:r>
          </a:p>
          <a:p>
            <a:pPr lvl="1"/>
            <a:r>
              <a:rPr lang="en-US" dirty="0"/>
              <a:t>Ultimately fatal</a:t>
            </a:r>
          </a:p>
          <a:p>
            <a:endParaRPr lang="en-US" dirty="0"/>
          </a:p>
          <a:p>
            <a:r>
              <a:rPr lang="en-US" dirty="0"/>
              <a:t>vs. Dementia</a:t>
            </a:r>
          </a:p>
          <a:p>
            <a:pPr lvl="1"/>
            <a:r>
              <a:rPr lang="en-US" dirty="0"/>
              <a:t>Umbrella term for a set of symptoms affecting thinking and memory</a:t>
            </a:r>
          </a:p>
          <a:p>
            <a:pPr lvl="1"/>
            <a:r>
              <a:rPr lang="en-US" dirty="0"/>
              <a:t>Several causes of dementia with AD being the main one</a:t>
            </a:r>
          </a:p>
          <a:p>
            <a:pPr lvl="2"/>
            <a:r>
              <a:rPr lang="en-US" dirty="0"/>
              <a:t>FYI Others of dementia can include hydrocephalus, Creutzfeldt-Jakob disease, Parkinson’s Disease, vascular dementia, etc. </a:t>
            </a:r>
          </a:p>
        </p:txBody>
      </p:sp>
    </p:spTree>
    <p:extLst>
      <p:ext uri="{BB962C8B-B14F-4D97-AF65-F5344CB8AC3E}">
        <p14:creationId xmlns:p14="http://schemas.microsoft.com/office/powerpoint/2010/main" val="267930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t>
            </a:r>
          </a:p>
        </p:txBody>
      </p:sp>
      <p:sp>
        <p:nvSpPr>
          <p:cNvPr id="3" name="Content Placeholder 2"/>
          <p:cNvSpPr>
            <a:spLocks noGrp="1"/>
          </p:cNvSpPr>
          <p:nvPr>
            <p:ph idx="1"/>
          </p:nvPr>
        </p:nvSpPr>
        <p:spPr/>
        <p:txBody>
          <a:bodyPr/>
          <a:lstStyle/>
          <a:p>
            <a:r>
              <a:rPr lang="en-US" dirty="0"/>
              <a:t>Characterized by death of synapses coupled to death of nerve cells and brain degeneration</a:t>
            </a:r>
          </a:p>
          <a:p>
            <a:r>
              <a:rPr lang="en-US" dirty="0"/>
              <a:t>First neurons to be damaged/destroyed are usually in brain regions involved in forming new memories</a:t>
            </a:r>
          </a:p>
          <a:p>
            <a:r>
              <a:rPr lang="en-US" dirty="0"/>
              <a:t>Rate of progression varies from person to person</a:t>
            </a:r>
          </a:p>
          <a:p>
            <a:pPr lvl="2"/>
            <a:r>
              <a:rPr lang="en-US" dirty="0"/>
              <a:t>Mild, moderate, severe</a:t>
            </a:r>
          </a:p>
        </p:txBody>
      </p:sp>
    </p:spTree>
    <p:extLst>
      <p:ext uri="{BB962C8B-B14F-4D97-AF65-F5344CB8AC3E}">
        <p14:creationId xmlns:p14="http://schemas.microsoft.com/office/powerpoint/2010/main" val="252547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t>
            </a:r>
          </a:p>
        </p:txBody>
      </p:sp>
      <p:sp>
        <p:nvSpPr>
          <p:cNvPr id="3" name="Content Placeholder 2"/>
          <p:cNvSpPr>
            <a:spLocks noGrp="1"/>
          </p:cNvSpPr>
          <p:nvPr>
            <p:ph idx="1"/>
          </p:nvPr>
        </p:nvSpPr>
        <p:spPr/>
        <p:txBody>
          <a:bodyPr>
            <a:normAutofit fontScale="85000" lnSpcReduction="10000"/>
          </a:bodyPr>
          <a:lstStyle/>
          <a:p>
            <a:r>
              <a:rPr lang="en-US" dirty="0"/>
              <a:t>Accumulation of beta-amyloid </a:t>
            </a:r>
            <a:r>
              <a:rPr lang="en-US" b="1" dirty="0"/>
              <a:t>plaques</a:t>
            </a:r>
          </a:p>
          <a:p>
            <a:pPr lvl="2"/>
            <a:r>
              <a:rPr lang="en-US" dirty="0"/>
              <a:t>Outside neurons</a:t>
            </a:r>
          </a:p>
          <a:p>
            <a:pPr lvl="2"/>
            <a:r>
              <a:rPr lang="en-US" dirty="0"/>
              <a:t>Contribute to cell death by interfering with neuron-to-neuron communication at synapse</a:t>
            </a:r>
          </a:p>
          <a:p>
            <a:r>
              <a:rPr lang="en-US" dirty="0"/>
              <a:t>Accumulation of an abnormal form of tau protein causes tau </a:t>
            </a:r>
            <a:r>
              <a:rPr lang="en-US" b="1" dirty="0"/>
              <a:t>tangles</a:t>
            </a:r>
          </a:p>
          <a:p>
            <a:pPr lvl="2"/>
            <a:r>
              <a:rPr lang="en-US" dirty="0"/>
              <a:t>Inside neurons</a:t>
            </a:r>
          </a:p>
          <a:p>
            <a:pPr lvl="2"/>
            <a:r>
              <a:rPr lang="en-US" dirty="0"/>
              <a:t>Block the transport of nutrients and other essential molecules</a:t>
            </a:r>
          </a:p>
          <a:p>
            <a:r>
              <a:rPr lang="en-US" dirty="0"/>
              <a:t>Brains of people with advanced AD show:</a:t>
            </a:r>
          </a:p>
          <a:p>
            <a:pPr lvl="2"/>
            <a:r>
              <a:rPr lang="en-US" dirty="0"/>
              <a:t>Inflammation</a:t>
            </a:r>
          </a:p>
          <a:p>
            <a:pPr lvl="2"/>
            <a:r>
              <a:rPr lang="en-US" dirty="0"/>
              <a:t>Dramatic shrinkage from cell loss</a:t>
            </a:r>
          </a:p>
          <a:p>
            <a:pPr lvl="2"/>
            <a:r>
              <a:rPr lang="en-US" dirty="0"/>
              <a:t>Widespread debris from dead and dying neurons</a:t>
            </a:r>
          </a:p>
          <a:p>
            <a:pPr lvl="2"/>
            <a:endParaRPr lang="en-US" dirty="0"/>
          </a:p>
        </p:txBody>
      </p:sp>
    </p:spTree>
    <p:extLst>
      <p:ext uri="{BB962C8B-B14F-4D97-AF65-F5344CB8AC3E}">
        <p14:creationId xmlns:p14="http://schemas.microsoft.com/office/powerpoint/2010/main" val="685671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8_2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90" y="364693"/>
            <a:ext cx="5790636" cy="5434527"/>
          </a:xfrm>
          <a:prstGeom prst="rect">
            <a:avLst/>
          </a:prstGeom>
        </p:spPr>
      </p:pic>
      <p:sp>
        <p:nvSpPr>
          <p:cNvPr id="5" name="TextBox 4"/>
          <p:cNvSpPr txBox="1"/>
          <p:nvPr/>
        </p:nvSpPr>
        <p:spPr>
          <a:xfrm>
            <a:off x="5115524" y="5980352"/>
            <a:ext cx="3122234" cy="370465"/>
          </a:xfrm>
          <a:prstGeom prst="rect">
            <a:avLst/>
          </a:prstGeom>
          <a:noFill/>
        </p:spPr>
        <p:txBody>
          <a:bodyPr wrap="square" rtlCol="0">
            <a:spAutoFit/>
          </a:bodyPr>
          <a:lstStyle/>
          <a:p>
            <a:r>
              <a:rPr lang="en-US" dirty="0"/>
              <a:t>Alzheimer’s Association </a:t>
            </a:r>
            <a:r>
              <a:rPr lang="en-US" dirty="0" err="1"/>
              <a:t>alz.org</a:t>
            </a:r>
            <a:endParaRPr lang="en-US" dirty="0"/>
          </a:p>
        </p:txBody>
      </p:sp>
      <p:sp>
        <p:nvSpPr>
          <p:cNvPr id="2" name="TextBox 1">
            <a:extLst>
              <a:ext uri="{FF2B5EF4-FFF2-40B4-BE49-F238E27FC236}">
                <a16:creationId xmlns:a16="http://schemas.microsoft.com/office/drawing/2014/main" id="{10E4346B-5F77-8E49-BB60-9C48F0BFDECE}"/>
              </a:ext>
            </a:extLst>
          </p:cNvPr>
          <p:cNvSpPr txBox="1"/>
          <p:nvPr/>
        </p:nvSpPr>
        <p:spPr>
          <a:xfrm>
            <a:off x="5684882" y="2453349"/>
            <a:ext cx="3000082" cy="646331"/>
          </a:xfrm>
          <a:prstGeom prst="rect">
            <a:avLst/>
          </a:prstGeom>
          <a:noFill/>
        </p:spPr>
        <p:txBody>
          <a:bodyPr wrap="square" rtlCol="0">
            <a:spAutoFit/>
          </a:bodyPr>
          <a:lstStyle/>
          <a:p>
            <a:r>
              <a:rPr lang="en-US" dirty="0"/>
              <a:t>Typical brain vs. AD brain</a:t>
            </a:r>
          </a:p>
          <a:p>
            <a:r>
              <a:rPr lang="en-US" dirty="0"/>
              <a:t>Notice the marked atrophy</a:t>
            </a:r>
          </a:p>
        </p:txBody>
      </p:sp>
    </p:spTree>
    <p:extLst>
      <p:ext uri="{BB962C8B-B14F-4D97-AF65-F5344CB8AC3E}">
        <p14:creationId xmlns:p14="http://schemas.microsoft.com/office/powerpoint/2010/main" val="372132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9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519" y="1035479"/>
            <a:ext cx="4457700" cy="4597400"/>
          </a:xfrm>
          <a:prstGeom prst="rect">
            <a:avLst/>
          </a:prstGeom>
        </p:spPr>
      </p:pic>
      <p:sp>
        <p:nvSpPr>
          <p:cNvPr id="3" name="TextBox 2">
            <a:extLst>
              <a:ext uri="{FF2B5EF4-FFF2-40B4-BE49-F238E27FC236}">
                <a16:creationId xmlns:a16="http://schemas.microsoft.com/office/drawing/2014/main" id="{DC193BA1-C1C5-D042-BBB0-7D28686CE249}"/>
              </a:ext>
            </a:extLst>
          </p:cNvPr>
          <p:cNvSpPr txBox="1"/>
          <p:nvPr/>
        </p:nvSpPr>
        <p:spPr>
          <a:xfrm>
            <a:off x="498764" y="5032714"/>
            <a:ext cx="2430724" cy="1200329"/>
          </a:xfrm>
          <a:prstGeom prst="rect">
            <a:avLst/>
          </a:prstGeom>
          <a:noFill/>
        </p:spPr>
        <p:txBody>
          <a:bodyPr wrap="square" rtlCol="0">
            <a:spAutoFit/>
          </a:bodyPr>
          <a:lstStyle/>
          <a:p>
            <a:r>
              <a:rPr lang="en-US" dirty="0"/>
              <a:t>Typical brain vs. AD brain</a:t>
            </a:r>
          </a:p>
          <a:p>
            <a:r>
              <a:rPr lang="en-US" dirty="0"/>
              <a:t>Notice the marked atrophy</a:t>
            </a:r>
          </a:p>
        </p:txBody>
      </p:sp>
    </p:spTree>
    <p:extLst>
      <p:ext uri="{BB962C8B-B14F-4D97-AF65-F5344CB8AC3E}">
        <p14:creationId xmlns:p14="http://schemas.microsoft.com/office/powerpoint/2010/main" val="2810282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179" y="1194187"/>
            <a:ext cx="6326202" cy="4854599"/>
          </a:xfrm>
          <a:prstGeom prst="rect">
            <a:avLst/>
          </a:prstGeom>
        </p:spPr>
      </p:pic>
      <p:sp>
        <p:nvSpPr>
          <p:cNvPr id="3" name="TextBox 2"/>
          <p:cNvSpPr txBox="1"/>
          <p:nvPr/>
        </p:nvSpPr>
        <p:spPr>
          <a:xfrm>
            <a:off x="1022916" y="5779502"/>
            <a:ext cx="2663601" cy="369332"/>
          </a:xfrm>
          <a:prstGeom prst="rect">
            <a:avLst/>
          </a:prstGeom>
          <a:noFill/>
        </p:spPr>
        <p:txBody>
          <a:bodyPr wrap="square" rtlCol="0">
            <a:spAutoFit/>
          </a:bodyPr>
          <a:lstStyle/>
          <a:p>
            <a:r>
              <a:rPr lang="en-US" dirty="0"/>
              <a:t>Plaques and tangles</a:t>
            </a:r>
          </a:p>
        </p:txBody>
      </p:sp>
    </p:spTree>
    <p:extLst>
      <p:ext uri="{BB962C8B-B14F-4D97-AF65-F5344CB8AC3E}">
        <p14:creationId xmlns:p14="http://schemas.microsoft.com/office/powerpoint/2010/main" val="3894842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17275</TotalTime>
  <Words>2325</Words>
  <Application>Microsoft Macintosh PowerPoint</Application>
  <PresentationFormat>On-screen Show (4:3)</PresentationFormat>
  <Paragraphs>258</Paragraphs>
  <Slides>32</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Alzheimer’s Disease</vt:lpstr>
      <vt:lpstr>Watch this brief intro video</vt:lpstr>
      <vt:lpstr>Alzheimer’s Disease (AD)</vt:lpstr>
      <vt:lpstr>Alzheimer’s Disease (AD)</vt:lpstr>
      <vt:lpstr>AD</vt:lpstr>
      <vt:lpstr>AD</vt:lpstr>
      <vt:lpstr>PowerPoint Presentation</vt:lpstr>
      <vt:lpstr>PowerPoint Presentation</vt:lpstr>
      <vt:lpstr>PowerPoint Presentation</vt:lpstr>
      <vt:lpstr>AD</vt:lpstr>
      <vt:lpstr>PowerPoint Presentation</vt:lpstr>
      <vt:lpstr>AD</vt:lpstr>
      <vt:lpstr>AD</vt:lpstr>
      <vt:lpstr>Later stages of AD</vt:lpstr>
      <vt:lpstr>Alzheimer’s</vt:lpstr>
      <vt:lpstr>Maintain Brain Health</vt:lpstr>
      <vt:lpstr>Neuroprotection in AD</vt:lpstr>
      <vt:lpstr>Neuroprotection in AD</vt:lpstr>
      <vt:lpstr>Neuroprotection in AD</vt:lpstr>
      <vt:lpstr>Neuroprotection in AD</vt:lpstr>
      <vt:lpstr>Neuroprotection in AD</vt:lpstr>
      <vt:lpstr>Physiotherapy in AD</vt:lpstr>
      <vt:lpstr>Physiotherapy in AD</vt:lpstr>
      <vt:lpstr>Dementia Tips</vt:lpstr>
      <vt:lpstr>FYI Additional research PT and AD:</vt:lpstr>
      <vt:lpstr>Resources</vt:lpstr>
      <vt:lpstr>Follow is a case study just FYI for your review and learning</vt:lpstr>
      <vt:lpstr>Treatment Planning Case Study</vt:lpstr>
      <vt:lpstr>PowerPoint Presentation</vt:lpstr>
      <vt:lpstr>PowerPoint Presentation</vt:lpstr>
      <vt:lpstr>Example Treatment Sequence </vt:lpstr>
      <vt:lpstr>Now it is your turn!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Alzheimer’s Disease</dc:title>
  <dc:creator>Sarah</dc:creator>
  <cp:lastModifiedBy>Donkers, Sarah</cp:lastModifiedBy>
  <cp:revision>96</cp:revision>
  <dcterms:created xsi:type="dcterms:W3CDTF">2017-04-14T17:36:20Z</dcterms:created>
  <dcterms:modified xsi:type="dcterms:W3CDTF">2024-04-22T00:08:10Z</dcterms:modified>
</cp:coreProperties>
</file>