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88" r:id="rId2"/>
    <p:sldId id="323" r:id="rId3"/>
    <p:sldId id="257" r:id="rId4"/>
    <p:sldId id="290" r:id="rId5"/>
    <p:sldId id="291" r:id="rId6"/>
    <p:sldId id="264" r:id="rId7"/>
    <p:sldId id="295" r:id="rId8"/>
    <p:sldId id="292" r:id="rId9"/>
    <p:sldId id="328" r:id="rId10"/>
    <p:sldId id="293" r:id="rId11"/>
    <p:sldId id="294" r:id="rId12"/>
    <p:sldId id="296" r:id="rId13"/>
    <p:sldId id="297" r:id="rId14"/>
    <p:sldId id="298" r:id="rId15"/>
    <p:sldId id="265" r:id="rId16"/>
    <p:sldId id="302" r:id="rId17"/>
    <p:sldId id="322" r:id="rId18"/>
    <p:sldId id="266" r:id="rId19"/>
    <p:sldId id="329" r:id="rId20"/>
    <p:sldId id="330" r:id="rId21"/>
    <p:sldId id="324" r:id="rId22"/>
    <p:sldId id="325" r:id="rId23"/>
    <p:sldId id="326" r:id="rId24"/>
    <p:sldId id="327" r:id="rId25"/>
    <p:sldId id="304" r:id="rId26"/>
    <p:sldId id="313" r:id="rId27"/>
    <p:sldId id="303" r:id="rId28"/>
    <p:sldId id="307" r:id="rId29"/>
    <p:sldId id="308" r:id="rId30"/>
    <p:sldId id="281" r:id="rId31"/>
    <p:sldId id="309" r:id="rId32"/>
    <p:sldId id="332" r:id="rId33"/>
    <p:sldId id="333" r:id="rId34"/>
    <p:sldId id="331" r:id="rId35"/>
    <p:sldId id="29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4694" autoAdjust="0"/>
  </p:normalViewPr>
  <p:slideViewPr>
    <p:cSldViewPr snapToGrid="0" snapToObjects="1">
      <p:cViewPr varScale="1">
        <p:scale>
          <a:sx n="107" d="100"/>
          <a:sy n="107" d="100"/>
        </p:scale>
        <p:origin x="12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82595A-EADC-D44A-9DC0-AF423D9EAA6E}" type="doc">
      <dgm:prSet loTypeId="urn:microsoft.com/office/officeart/2005/8/layout/pyramid2" loCatId="" qsTypeId="urn:microsoft.com/office/officeart/2005/8/quickstyle/simple4" qsCatId="simple" csTypeId="urn:microsoft.com/office/officeart/2005/8/colors/accent1_2" csCatId="accent1" phldr="1"/>
      <dgm:spPr/>
    </dgm:pt>
    <dgm:pt modelId="{B8AD6A4A-34D1-AD40-B501-1199EB94AAC2}">
      <dgm:prSet phldrT="[Text]"/>
      <dgm:spPr/>
      <dgm:t>
        <a:bodyPr/>
        <a:lstStyle/>
        <a:p>
          <a:r>
            <a:rPr lang="en-US" dirty="0"/>
            <a:t>Self-monitoring</a:t>
          </a:r>
        </a:p>
      </dgm:t>
    </dgm:pt>
    <dgm:pt modelId="{2F1C0448-351D-5B47-A119-83EC513BEAF1}" type="parTrans" cxnId="{F20DA2AE-0E92-CF4A-BA49-3B8A1630E4E9}">
      <dgm:prSet/>
      <dgm:spPr/>
      <dgm:t>
        <a:bodyPr/>
        <a:lstStyle/>
        <a:p>
          <a:endParaRPr lang="en-US"/>
        </a:p>
      </dgm:t>
    </dgm:pt>
    <dgm:pt modelId="{C505F29E-7DE8-EC47-9076-C0C40E8D2C9C}" type="sibTrans" cxnId="{F20DA2AE-0E92-CF4A-BA49-3B8A1630E4E9}">
      <dgm:prSet/>
      <dgm:spPr/>
      <dgm:t>
        <a:bodyPr/>
        <a:lstStyle/>
        <a:p>
          <a:endParaRPr lang="en-US"/>
        </a:p>
      </dgm:t>
    </dgm:pt>
    <dgm:pt modelId="{D8F5BD57-6FAC-8340-B530-840E78F53DCB}">
      <dgm:prSet phldrT="[Text]"/>
      <dgm:spPr/>
      <dgm:t>
        <a:bodyPr/>
        <a:lstStyle/>
        <a:p>
          <a:r>
            <a:rPr lang="en-US" dirty="0"/>
            <a:t>Problem solving; anticipation; goal setting</a:t>
          </a:r>
        </a:p>
      </dgm:t>
    </dgm:pt>
    <dgm:pt modelId="{7C6D4D9C-8663-714A-A290-638A35128DD9}" type="parTrans" cxnId="{78AED367-4BBB-484D-8B9A-CB185EDB53D4}">
      <dgm:prSet/>
      <dgm:spPr/>
      <dgm:t>
        <a:bodyPr/>
        <a:lstStyle/>
        <a:p>
          <a:endParaRPr lang="en-US"/>
        </a:p>
      </dgm:t>
    </dgm:pt>
    <dgm:pt modelId="{A9439139-2A79-284E-BCBC-0B2EF98FF889}" type="sibTrans" cxnId="{78AED367-4BBB-484D-8B9A-CB185EDB53D4}">
      <dgm:prSet/>
      <dgm:spPr/>
      <dgm:t>
        <a:bodyPr/>
        <a:lstStyle/>
        <a:p>
          <a:endParaRPr lang="en-US"/>
        </a:p>
      </dgm:t>
    </dgm:pt>
    <dgm:pt modelId="{F4AC67ED-8E76-0140-9122-976C30007A9E}">
      <dgm:prSet phldrT="[Text]"/>
      <dgm:spPr/>
      <dgm:t>
        <a:bodyPr/>
        <a:lstStyle/>
        <a:p>
          <a:r>
            <a:rPr lang="en-US" dirty="0"/>
            <a:t>Integration: learning; memory</a:t>
          </a:r>
        </a:p>
      </dgm:t>
    </dgm:pt>
    <dgm:pt modelId="{3B784D57-A22F-5E43-86E1-A713D574089D}" type="parTrans" cxnId="{6CCFEF5B-F4C5-B640-9525-8EBC06340FDF}">
      <dgm:prSet/>
      <dgm:spPr/>
      <dgm:t>
        <a:bodyPr/>
        <a:lstStyle/>
        <a:p>
          <a:endParaRPr lang="en-US"/>
        </a:p>
      </dgm:t>
    </dgm:pt>
    <dgm:pt modelId="{F7B32A94-9F1A-2B42-8B7E-11922CA25E0D}" type="sibTrans" cxnId="{6CCFEF5B-F4C5-B640-9525-8EBC06340FDF}">
      <dgm:prSet/>
      <dgm:spPr/>
      <dgm:t>
        <a:bodyPr/>
        <a:lstStyle/>
        <a:p>
          <a:endParaRPr lang="en-US"/>
        </a:p>
      </dgm:t>
    </dgm:pt>
    <dgm:pt modelId="{AFE9E65E-99DA-A740-80A5-E72E0FF9B4F3}">
      <dgm:prSet phldrT="[Text]"/>
      <dgm:spPr/>
      <dgm:t>
        <a:bodyPr/>
        <a:lstStyle/>
        <a:p>
          <a:r>
            <a:rPr lang="en-US" dirty="0"/>
            <a:t>Information Processing</a:t>
          </a:r>
        </a:p>
      </dgm:t>
    </dgm:pt>
    <dgm:pt modelId="{32049A84-2A3B-3E4B-8AE3-89324D9068E7}" type="parTrans" cxnId="{B0F58884-78FD-BC40-B184-6CC6B6179BF3}">
      <dgm:prSet/>
      <dgm:spPr/>
      <dgm:t>
        <a:bodyPr/>
        <a:lstStyle/>
        <a:p>
          <a:endParaRPr lang="en-US"/>
        </a:p>
      </dgm:t>
    </dgm:pt>
    <dgm:pt modelId="{300EDA5F-AE02-5342-966E-2894BB539081}" type="sibTrans" cxnId="{B0F58884-78FD-BC40-B184-6CC6B6179BF3}">
      <dgm:prSet/>
      <dgm:spPr/>
      <dgm:t>
        <a:bodyPr/>
        <a:lstStyle/>
        <a:p>
          <a:endParaRPr lang="en-US"/>
        </a:p>
      </dgm:t>
    </dgm:pt>
    <dgm:pt modelId="{D7E689B1-A817-724D-9CB8-743F55E65FB0}">
      <dgm:prSet phldrT="[Text]"/>
      <dgm:spPr/>
      <dgm:t>
        <a:bodyPr/>
        <a:lstStyle/>
        <a:p>
          <a:r>
            <a:rPr lang="en-US" dirty="0"/>
            <a:t>Attention; Drive; Arousal</a:t>
          </a:r>
        </a:p>
      </dgm:t>
    </dgm:pt>
    <dgm:pt modelId="{4CEDFA38-4DC5-7B4F-A5C1-7B926189B086}" type="parTrans" cxnId="{2B361D02-9AD7-4F43-B89C-EA51F23D3325}">
      <dgm:prSet/>
      <dgm:spPr/>
      <dgm:t>
        <a:bodyPr/>
        <a:lstStyle/>
        <a:p>
          <a:endParaRPr lang="en-US"/>
        </a:p>
      </dgm:t>
    </dgm:pt>
    <dgm:pt modelId="{DC5AE35B-0A50-1D46-88DB-38D31F6347E7}" type="sibTrans" cxnId="{2B361D02-9AD7-4F43-B89C-EA51F23D3325}">
      <dgm:prSet/>
      <dgm:spPr/>
      <dgm:t>
        <a:bodyPr/>
        <a:lstStyle/>
        <a:p>
          <a:endParaRPr lang="en-US"/>
        </a:p>
      </dgm:t>
    </dgm:pt>
    <dgm:pt modelId="{92D3A8F6-E0CA-8148-A782-17B07809407B}" type="pres">
      <dgm:prSet presAssocID="{5682595A-EADC-D44A-9DC0-AF423D9EAA6E}" presName="compositeShape" presStyleCnt="0">
        <dgm:presLayoutVars>
          <dgm:dir/>
          <dgm:resizeHandles/>
        </dgm:presLayoutVars>
      </dgm:prSet>
      <dgm:spPr/>
    </dgm:pt>
    <dgm:pt modelId="{CED63A05-2EDC-4440-A929-68F95422FB19}" type="pres">
      <dgm:prSet presAssocID="{5682595A-EADC-D44A-9DC0-AF423D9EAA6E}" presName="pyramid" presStyleLbl="node1" presStyleIdx="0" presStyleCnt="1"/>
      <dgm:spPr/>
    </dgm:pt>
    <dgm:pt modelId="{7F4C17F9-C910-D545-9782-1BB36DF0BD34}" type="pres">
      <dgm:prSet presAssocID="{5682595A-EADC-D44A-9DC0-AF423D9EAA6E}" presName="theList" presStyleCnt="0"/>
      <dgm:spPr/>
    </dgm:pt>
    <dgm:pt modelId="{CE34B2FF-5663-6A48-AA27-DFB23E28FE1D}" type="pres">
      <dgm:prSet presAssocID="{B8AD6A4A-34D1-AD40-B501-1199EB94AAC2}" presName="aNode" presStyleLbl="fgAcc1" presStyleIdx="0" presStyleCnt="5">
        <dgm:presLayoutVars>
          <dgm:bulletEnabled val="1"/>
        </dgm:presLayoutVars>
      </dgm:prSet>
      <dgm:spPr/>
    </dgm:pt>
    <dgm:pt modelId="{F246A49A-1A8D-2942-820F-AF123F68CD01}" type="pres">
      <dgm:prSet presAssocID="{B8AD6A4A-34D1-AD40-B501-1199EB94AAC2}" presName="aSpace" presStyleCnt="0"/>
      <dgm:spPr/>
    </dgm:pt>
    <dgm:pt modelId="{93C4DFD9-F8BC-224C-8916-3780A79A713E}" type="pres">
      <dgm:prSet presAssocID="{D8F5BD57-6FAC-8340-B530-840E78F53DCB}" presName="aNode" presStyleLbl="fgAcc1" presStyleIdx="1" presStyleCnt="5">
        <dgm:presLayoutVars>
          <dgm:bulletEnabled val="1"/>
        </dgm:presLayoutVars>
      </dgm:prSet>
      <dgm:spPr/>
    </dgm:pt>
    <dgm:pt modelId="{A2B79528-DF8F-E54E-81E6-8635F3EDD376}" type="pres">
      <dgm:prSet presAssocID="{D8F5BD57-6FAC-8340-B530-840E78F53DCB}" presName="aSpace" presStyleCnt="0"/>
      <dgm:spPr/>
    </dgm:pt>
    <dgm:pt modelId="{AE15A103-53F3-F64F-890A-B13C02DE5812}" type="pres">
      <dgm:prSet presAssocID="{F4AC67ED-8E76-0140-9122-976C30007A9E}" presName="aNode" presStyleLbl="fgAcc1" presStyleIdx="2" presStyleCnt="5">
        <dgm:presLayoutVars>
          <dgm:bulletEnabled val="1"/>
        </dgm:presLayoutVars>
      </dgm:prSet>
      <dgm:spPr/>
    </dgm:pt>
    <dgm:pt modelId="{7DB43A43-49C4-A746-9451-1892E3B9AC2D}" type="pres">
      <dgm:prSet presAssocID="{F4AC67ED-8E76-0140-9122-976C30007A9E}" presName="aSpace" presStyleCnt="0"/>
      <dgm:spPr/>
    </dgm:pt>
    <dgm:pt modelId="{97702585-7F87-BC4B-8B26-16DBF4780E31}" type="pres">
      <dgm:prSet presAssocID="{AFE9E65E-99DA-A740-80A5-E72E0FF9B4F3}" presName="aNode" presStyleLbl="fgAcc1" presStyleIdx="3" presStyleCnt="5">
        <dgm:presLayoutVars>
          <dgm:bulletEnabled val="1"/>
        </dgm:presLayoutVars>
      </dgm:prSet>
      <dgm:spPr/>
    </dgm:pt>
    <dgm:pt modelId="{A33A05A3-BD2E-4E4F-AA9B-2626D9BAF836}" type="pres">
      <dgm:prSet presAssocID="{AFE9E65E-99DA-A740-80A5-E72E0FF9B4F3}" presName="aSpace" presStyleCnt="0"/>
      <dgm:spPr/>
    </dgm:pt>
    <dgm:pt modelId="{B785F8F7-70D3-5B42-89B9-4956D951C4B3}" type="pres">
      <dgm:prSet presAssocID="{D7E689B1-A817-724D-9CB8-743F55E65FB0}" presName="aNode" presStyleLbl="fgAcc1" presStyleIdx="4" presStyleCnt="5">
        <dgm:presLayoutVars>
          <dgm:bulletEnabled val="1"/>
        </dgm:presLayoutVars>
      </dgm:prSet>
      <dgm:spPr/>
    </dgm:pt>
    <dgm:pt modelId="{6C6796F5-B7F1-3745-97E3-679D608181BD}" type="pres">
      <dgm:prSet presAssocID="{D7E689B1-A817-724D-9CB8-743F55E65FB0}" presName="aSpace" presStyleCnt="0"/>
      <dgm:spPr/>
    </dgm:pt>
  </dgm:ptLst>
  <dgm:cxnLst>
    <dgm:cxn modelId="{2B361D02-9AD7-4F43-B89C-EA51F23D3325}" srcId="{5682595A-EADC-D44A-9DC0-AF423D9EAA6E}" destId="{D7E689B1-A817-724D-9CB8-743F55E65FB0}" srcOrd="4" destOrd="0" parTransId="{4CEDFA38-4DC5-7B4F-A5C1-7B926189B086}" sibTransId="{DC5AE35B-0A50-1D46-88DB-38D31F6347E7}"/>
    <dgm:cxn modelId="{F29F2227-325C-6F4B-83FB-34275CAECE9B}" type="presOf" srcId="{B8AD6A4A-34D1-AD40-B501-1199EB94AAC2}" destId="{CE34B2FF-5663-6A48-AA27-DFB23E28FE1D}" srcOrd="0" destOrd="0" presId="urn:microsoft.com/office/officeart/2005/8/layout/pyramid2"/>
    <dgm:cxn modelId="{72F05B49-AB5B-BF44-A372-6A9B310B3ABD}" type="presOf" srcId="{D7E689B1-A817-724D-9CB8-743F55E65FB0}" destId="{B785F8F7-70D3-5B42-89B9-4956D951C4B3}" srcOrd="0" destOrd="0" presId="urn:microsoft.com/office/officeart/2005/8/layout/pyramid2"/>
    <dgm:cxn modelId="{316DE24E-B1B4-FA4B-840D-98AEE1B2D1C5}" type="presOf" srcId="{AFE9E65E-99DA-A740-80A5-E72E0FF9B4F3}" destId="{97702585-7F87-BC4B-8B26-16DBF4780E31}" srcOrd="0" destOrd="0" presId="urn:microsoft.com/office/officeart/2005/8/layout/pyramid2"/>
    <dgm:cxn modelId="{6CCFEF5B-F4C5-B640-9525-8EBC06340FDF}" srcId="{5682595A-EADC-D44A-9DC0-AF423D9EAA6E}" destId="{F4AC67ED-8E76-0140-9122-976C30007A9E}" srcOrd="2" destOrd="0" parTransId="{3B784D57-A22F-5E43-86E1-A713D574089D}" sibTransId="{F7B32A94-9F1A-2B42-8B7E-11922CA25E0D}"/>
    <dgm:cxn modelId="{935F1863-71FE-D84D-815C-56E4104324E4}" type="presOf" srcId="{F4AC67ED-8E76-0140-9122-976C30007A9E}" destId="{AE15A103-53F3-F64F-890A-B13C02DE5812}" srcOrd="0" destOrd="0" presId="urn:microsoft.com/office/officeart/2005/8/layout/pyramid2"/>
    <dgm:cxn modelId="{78AED367-4BBB-484D-8B9A-CB185EDB53D4}" srcId="{5682595A-EADC-D44A-9DC0-AF423D9EAA6E}" destId="{D8F5BD57-6FAC-8340-B530-840E78F53DCB}" srcOrd="1" destOrd="0" parTransId="{7C6D4D9C-8663-714A-A290-638A35128DD9}" sibTransId="{A9439139-2A79-284E-BCBC-0B2EF98FF889}"/>
    <dgm:cxn modelId="{B0F58884-78FD-BC40-B184-6CC6B6179BF3}" srcId="{5682595A-EADC-D44A-9DC0-AF423D9EAA6E}" destId="{AFE9E65E-99DA-A740-80A5-E72E0FF9B4F3}" srcOrd="3" destOrd="0" parTransId="{32049A84-2A3B-3E4B-8AE3-89324D9068E7}" sibTransId="{300EDA5F-AE02-5342-966E-2894BB539081}"/>
    <dgm:cxn modelId="{F20DA2AE-0E92-CF4A-BA49-3B8A1630E4E9}" srcId="{5682595A-EADC-D44A-9DC0-AF423D9EAA6E}" destId="{B8AD6A4A-34D1-AD40-B501-1199EB94AAC2}" srcOrd="0" destOrd="0" parTransId="{2F1C0448-351D-5B47-A119-83EC513BEAF1}" sibTransId="{C505F29E-7DE8-EC47-9076-C0C40E8D2C9C}"/>
    <dgm:cxn modelId="{043E37B4-0BAC-C146-8924-4CC2D330136C}" type="presOf" srcId="{5682595A-EADC-D44A-9DC0-AF423D9EAA6E}" destId="{92D3A8F6-E0CA-8148-A782-17B07809407B}" srcOrd="0" destOrd="0" presId="urn:microsoft.com/office/officeart/2005/8/layout/pyramid2"/>
    <dgm:cxn modelId="{ABEAA1F0-D25C-D64C-928C-0D576D35C27E}" type="presOf" srcId="{D8F5BD57-6FAC-8340-B530-840E78F53DCB}" destId="{93C4DFD9-F8BC-224C-8916-3780A79A713E}" srcOrd="0" destOrd="0" presId="urn:microsoft.com/office/officeart/2005/8/layout/pyramid2"/>
    <dgm:cxn modelId="{359F20D0-C66A-244F-8E40-E7B9F0C932AE}" type="presParOf" srcId="{92D3A8F6-E0CA-8148-A782-17B07809407B}" destId="{CED63A05-2EDC-4440-A929-68F95422FB19}" srcOrd="0" destOrd="0" presId="urn:microsoft.com/office/officeart/2005/8/layout/pyramid2"/>
    <dgm:cxn modelId="{CDF05353-D868-2C47-BEB3-5AA331B60290}" type="presParOf" srcId="{92D3A8F6-E0CA-8148-A782-17B07809407B}" destId="{7F4C17F9-C910-D545-9782-1BB36DF0BD34}" srcOrd="1" destOrd="0" presId="urn:microsoft.com/office/officeart/2005/8/layout/pyramid2"/>
    <dgm:cxn modelId="{B8B8D748-FC42-1A4B-9678-FFF2A881BFA2}" type="presParOf" srcId="{7F4C17F9-C910-D545-9782-1BB36DF0BD34}" destId="{CE34B2FF-5663-6A48-AA27-DFB23E28FE1D}" srcOrd="0" destOrd="0" presId="urn:microsoft.com/office/officeart/2005/8/layout/pyramid2"/>
    <dgm:cxn modelId="{0697E22B-3EB5-D743-85C0-3E29902A1A74}" type="presParOf" srcId="{7F4C17F9-C910-D545-9782-1BB36DF0BD34}" destId="{F246A49A-1A8D-2942-820F-AF123F68CD01}" srcOrd="1" destOrd="0" presId="urn:microsoft.com/office/officeart/2005/8/layout/pyramid2"/>
    <dgm:cxn modelId="{977F151B-047F-BF4A-A59F-39D46FBD1CDE}" type="presParOf" srcId="{7F4C17F9-C910-D545-9782-1BB36DF0BD34}" destId="{93C4DFD9-F8BC-224C-8916-3780A79A713E}" srcOrd="2" destOrd="0" presId="urn:microsoft.com/office/officeart/2005/8/layout/pyramid2"/>
    <dgm:cxn modelId="{33B8507D-F236-D842-B1D4-CE310DCDCD76}" type="presParOf" srcId="{7F4C17F9-C910-D545-9782-1BB36DF0BD34}" destId="{A2B79528-DF8F-E54E-81E6-8635F3EDD376}" srcOrd="3" destOrd="0" presId="urn:microsoft.com/office/officeart/2005/8/layout/pyramid2"/>
    <dgm:cxn modelId="{024F24D8-70CC-2347-877D-954652BF501A}" type="presParOf" srcId="{7F4C17F9-C910-D545-9782-1BB36DF0BD34}" destId="{AE15A103-53F3-F64F-890A-B13C02DE5812}" srcOrd="4" destOrd="0" presId="urn:microsoft.com/office/officeart/2005/8/layout/pyramid2"/>
    <dgm:cxn modelId="{E9749D63-4AEA-814B-8D47-E63A0A34B780}" type="presParOf" srcId="{7F4C17F9-C910-D545-9782-1BB36DF0BD34}" destId="{7DB43A43-49C4-A746-9451-1892E3B9AC2D}" srcOrd="5" destOrd="0" presId="urn:microsoft.com/office/officeart/2005/8/layout/pyramid2"/>
    <dgm:cxn modelId="{B12DA4CD-E106-1F41-BA24-1E9B2179DDBF}" type="presParOf" srcId="{7F4C17F9-C910-D545-9782-1BB36DF0BD34}" destId="{97702585-7F87-BC4B-8B26-16DBF4780E31}" srcOrd="6" destOrd="0" presId="urn:microsoft.com/office/officeart/2005/8/layout/pyramid2"/>
    <dgm:cxn modelId="{E3EE183D-1B0C-6F44-9C9D-AABEA130CF23}" type="presParOf" srcId="{7F4C17F9-C910-D545-9782-1BB36DF0BD34}" destId="{A33A05A3-BD2E-4E4F-AA9B-2626D9BAF836}" srcOrd="7" destOrd="0" presId="urn:microsoft.com/office/officeart/2005/8/layout/pyramid2"/>
    <dgm:cxn modelId="{FB475E63-8155-1140-B624-01F7C9EBDAE3}" type="presParOf" srcId="{7F4C17F9-C910-D545-9782-1BB36DF0BD34}" destId="{B785F8F7-70D3-5B42-89B9-4956D951C4B3}" srcOrd="8" destOrd="0" presId="urn:microsoft.com/office/officeart/2005/8/layout/pyramid2"/>
    <dgm:cxn modelId="{EE2EEA60-E3E7-444C-919D-7F20D0C15DCC}" type="presParOf" srcId="{7F4C17F9-C910-D545-9782-1BB36DF0BD34}" destId="{6C6796F5-B7F1-3745-97E3-679D608181BD}" srcOrd="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D63A05-2EDC-4440-A929-68F95422FB19}">
      <dsp:nvSpPr>
        <dsp:cNvPr id="0" name=""/>
        <dsp:cNvSpPr/>
      </dsp:nvSpPr>
      <dsp:spPr>
        <a:xfrm>
          <a:off x="1512371" y="0"/>
          <a:ext cx="4525963" cy="4525963"/>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E34B2FF-5663-6A48-AA27-DFB23E28FE1D}">
      <dsp:nvSpPr>
        <dsp:cNvPr id="0" name=""/>
        <dsp:cNvSpPr/>
      </dsp:nvSpPr>
      <dsp:spPr>
        <a:xfrm>
          <a:off x="3775352" y="453038"/>
          <a:ext cx="2941875" cy="64353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Self-monitoring</a:t>
          </a:r>
        </a:p>
      </dsp:txBody>
      <dsp:txXfrm>
        <a:off x="3806767" y="484453"/>
        <a:ext cx="2879045" cy="580705"/>
      </dsp:txXfrm>
    </dsp:sp>
    <dsp:sp modelId="{93C4DFD9-F8BC-224C-8916-3780A79A713E}">
      <dsp:nvSpPr>
        <dsp:cNvPr id="0" name=""/>
        <dsp:cNvSpPr/>
      </dsp:nvSpPr>
      <dsp:spPr>
        <a:xfrm>
          <a:off x="3775352" y="1177015"/>
          <a:ext cx="2941875" cy="64353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Problem solving; anticipation; goal setting</a:t>
          </a:r>
        </a:p>
      </dsp:txBody>
      <dsp:txXfrm>
        <a:off x="3806767" y="1208430"/>
        <a:ext cx="2879045" cy="580705"/>
      </dsp:txXfrm>
    </dsp:sp>
    <dsp:sp modelId="{AE15A103-53F3-F64F-890A-B13C02DE5812}">
      <dsp:nvSpPr>
        <dsp:cNvPr id="0" name=""/>
        <dsp:cNvSpPr/>
      </dsp:nvSpPr>
      <dsp:spPr>
        <a:xfrm>
          <a:off x="3775352" y="1900992"/>
          <a:ext cx="2941875" cy="64353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Integration: learning; memory</a:t>
          </a:r>
        </a:p>
      </dsp:txBody>
      <dsp:txXfrm>
        <a:off x="3806767" y="1932407"/>
        <a:ext cx="2879045" cy="580705"/>
      </dsp:txXfrm>
    </dsp:sp>
    <dsp:sp modelId="{97702585-7F87-BC4B-8B26-16DBF4780E31}">
      <dsp:nvSpPr>
        <dsp:cNvPr id="0" name=""/>
        <dsp:cNvSpPr/>
      </dsp:nvSpPr>
      <dsp:spPr>
        <a:xfrm>
          <a:off x="3775352" y="2624970"/>
          <a:ext cx="2941875" cy="64353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Information Processing</a:t>
          </a:r>
        </a:p>
      </dsp:txBody>
      <dsp:txXfrm>
        <a:off x="3806767" y="2656385"/>
        <a:ext cx="2879045" cy="580705"/>
      </dsp:txXfrm>
    </dsp:sp>
    <dsp:sp modelId="{B785F8F7-70D3-5B42-89B9-4956D951C4B3}">
      <dsp:nvSpPr>
        <dsp:cNvPr id="0" name=""/>
        <dsp:cNvSpPr/>
      </dsp:nvSpPr>
      <dsp:spPr>
        <a:xfrm>
          <a:off x="3775352" y="3348947"/>
          <a:ext cx="2941875" cy="64353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Attention; Drive; Arousal</a:t>
          </a:r>
        </a:p>
      </dsp:txBody>
      <dsp:txXfrm>
        <a:off x="3806767" y="3380362"/>
        <a:ext cx="2879045" cy="580705"/>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6DC245-A789-234B-86E7-5C1F40F8D31D}" type="datetimeFigureOut">
              <a:rPr lang="en-US" smtClean="0"/>
              <a:t>4/21/24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BFCF1A-C9BB-3A43-83BD-B0AA0E32E496}" type="slidenum">
              <a:rPr lang="en-US" smtClean="0"/>
              <a:t>‹#›</a:t>
            </a:fld>
            <a:endParaRPr lang="en-US"/>
          </a:p>
        </p:txBody>
      </p:sp>
    </p:spTree>
    <p:extLst>
      <p:ext uri="{BB962C8B-B14F-4D97-AF65-F5344CB8AC3E}">
        <p14:creationId xmlns:p14="http://schemas.microsoft.com/office/powerpoint/2010/main" val="1378235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7BFCF1A-C9BB-3A43-83BD-B0AA0E32E496}" type="slidenum">
              <a:rPr lang="en-US" smtClean="0"/>
              <a:t>4</a:t>
            </a:fld>
            <a:endParaRPr lang="en-US"/>
          </a:p>
        </p:txBody>
      </p:sp>
    </p:spTree>
    <p:extLst>
      <p:ext uri="{BB962C8B-B14F-4D97-AF65-F5344CB8AC3E}">
        <p14:creationId xmlns:p14="http://schemas.microsoft.com/office/powerpoint/2010/main" val="2983585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7BFCF1A-C9BB-3A43-83BD-B0AA0E32E496}" type="slidenum">
              <a:rPr lang="en-US" smtClean="0"/>
              <a:t>21</a:t>
            </a:fld>
            <a:endParaRPr lang="en-US"/>
          </a:p>
        </p:txBody>
      </p:sp>
    </p:spTree>
    <p:extLst>
      <p:ext uri="{BB962C8B-B14F-4D97-AF65-F5344CB8AC3E}">
        <p14:creationId xmlns:p14="http://schemas.microsoft.com/office/powerpoint/2010/main" val="3790916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7BFCF1A-C9BB-3A43-83BD-B0AA0E32E496}" type="slidenum">
              <a:rPr lang="en-US" smtClean="0"/>
              <a:t>22</a:t>
            </a:fld>
            <a:endParaRPr lang="en-US"/>
          </a:p>
        </p:txBody>
      </p:sp>
    </p:spTree>
    <p:extLst>
      <p:ext uri="{BB962C8B-B14F-4D97-AF65-F5344CB8AC3E}">
        <p14:creationId xmlns:p14="http://schemas.microsoft.com/office/powerpoint/2010/main" val="24045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studies report being related to over activity of the limbic system</a:t>
            </a:r>
          </a:p>
        </p:txBody>
      </p:sp>
      <p:sp>
        <p:nvSpPr>
          <p:cNvPr id="4" name="Slide Number Placeholder 3"/>
          <p:cNvSpPr>
            <a:spLocks noGrp="1"/>
          </p:cNvSpPr>
          <p:nvPr>
            <p:ph type="sldNum" sz="quarter" idx="5"/>
          </p:nvPr>
        </p:nvSpPr>
        <p:spPr/>
        <p:txBody>
          <a:bodyPr/>
          <a:lstStyle/>
          <a:p>
            <a:fld id="{47BFCF1A-C9BB-3A43-83BD-B0AA0E32E496}" type="slidenum">
              <a:rPr lang="en-US" smtClean="0"/>
              <a:t>32</a:t>
            </a:fld>
            <a:endParaRPr lang="en-US"/>
          </a:p>
        </p:txBody>
      </p:sp>
    </p:spTree>
    <p:extLst>
      <p:ext uri="{BB962C8B-B14F-4D97-AF65-F5344CB8AC3E}">
        <p14:creationId xmlns:p14="http://schemas.microsoft.com/office/powerpoint/2010/main" val="210253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 do this type of reflection almost every day that I work clinically on my bike ride home – it’s not a structured reflection but I do think about what went well and what was challenging and try to come up with some different strategies to use the next day. For those really tricky patients, I will talk the situation out with my colleagues at the end of the day and make a list of things to try the next day. </a:t>
            </a:r>
          </a:p>
        </p:txBody>
      </p:sp>
      <p:sp>
        <p:nvSpPr>
          <p:cNvPr id="4" name="Slide Number Placeholder 3"/>
          <p:cNvSpPr>
            <a:spLocks noGrp="1"/>
          </p:cNvSpPr>
          <p:nvPr>
            <p:ph type="sldNum" sz="quarter" idx="5"/>
          </p:nvPr>
        </p:nvSpPr>
        <p:spPr/>
        <p:txBody>
          <a:bodyPr/>
          <a:lstStyle/>
          <a:p>
            <a:fld id="{47BFCF1A-C9BB-3A43-83BD-B0AA0E32E496}" type="slidenum">
              <a:rPr lang="en-US" smtClean="0"/>
              <a:t>34</a:t>
            </a:fld>
            <a:endParaRPr lang="en-US"/>
          </a:p>
        </p:txBody>
      </p:sp>
    </p:spTree>
    <p:extLst>
      <p:ext uri="{BB962C8B-B14F-4D97-AF65-F5344CB8AC3E}">
        <p14:creationId xmlns:p14="http://schemas.microsoft.com/office/powerpoint/2010/main" val="2189767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dirty="0">
                <a:effectLst/>
                <a:latin typeface="Calibri" panose="020F0502020204030204" pitchFamily="34" charset="0"/>
                <a:ea typeface="Calibri" panose="020F0502020204030204" pitchFamily="34" charset="0"/>
                <a:cs typeface="Times New Roman" panose="02020603050405020304" pitchFamily="18" charset="0"/>
              </a:rPr>
              <a:t>Perception involves the processing and interpretation of incoming sensations, which is essential to everyday activities. Perceptual functions include awareness, recognition, discrimination and orientation. Disorders of perception are common after ABIs and may affect any sensory modality.</a:t>
            </a:r>
          </a:p>
          <a:p>
            <a:endParaRPr lang="en-CA" sz="1800" dirty="0">
              <a:effectLst/>
              <a:latin typeface="Calibri" panose="020F0502020204030204" pitchFamily="34" charset="0"/>
              <a:cs typeface="Times New Roman" panose="02020603050405020304" pitchFamily="18" charset="0"/>
            </a:endParaRPr>
          </a:p>
          <a:p>
            <a:r>
              <a:rPr lang="en-CA" sz="1800" dirty="0">
                <a:effectLst/>
                <a:latin typeface="Calibri" panose="020F0502020204030204" pitchFamily="34" charset="0"/>
                <a:ea typeface="Calibri" panose="020F0502020204030204" pitchFamily="34" charset="0"/>
                <a:cs typeface="Times New Roman" panose="02020603050405020304" pitchFamily="18" charset="0"/>
              </a:rPr>
              <a:t>Spatial awareness Problems with spatial awareness (also referred to as visuospatial neglect, sensory inattention etc.) refer to a reduced awareness of some part of the person’s body or their environment. It is more common in people with non-dominant hemisphere stroke (right side stroke - typically causing left-sided neglect) and those with hemianopia. Behavioural symptoms include bumping into objects on the affected side or only reading one side of pages in newspapers or books. </a:t>
            </a:r>
            <a:endParaRPr lang="en-CA" dirty="0"/>
          </a:p>
        </p:txBody>
      </p:sp>
      <p:sp>
        <p:nvSpPr>
          <p:cNvPr id="4" name="Slide Number Placeholder 3"/>
          <p:cNvSpPr>
            <a:spLocks noGrp="1"/>
          </p:cNvSpPr>
          <p:nvPr>
            <p:ph type="sldNum" sz="quarter" idx="5"/>
          </p:nvPr>
        </p:nvSpPr>
        <p:spPr/>
        <p:txBody>
          <a:bodyPr/>
          <a:lstStyle/>
          <a:p>
            <a:fld id="{47BFCF1A-C9BB-3A43-83BD-B0AA0E32E496}" type="slidenum">
              <a:rPr lang="en-US" smtClean="0"/>
              <a:t>7</a:t>
            </a:fld>
            <a:endParaRPr lang="en-US"/>
          </a:p>
        </p:txBody>
      </p:sp>
    </p:spTree>
    <p:extLst>
      <p:ext uri="{BB962C8B-B14F-4D97-AF65-F5344CB8AC3E}">
        <p14:creationId xmlns:p14="http://schemas.microsoft.com/office/powerpoint/2010/main" val="14653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Implicit learning is the ability to acquire a new skill without a corresponding increase in knowledge about the skill performance. In contrast, explicit learning uses declarative knowledge to build up a set of performance rules that guide motor performance or skills.</a:t>
            </a:r>
          </a:p>
          <a:p>
            <a:endParaRPr lang="en-US"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Implicit learning requires </a:t>
            </a:r>
            <a:r>
              <a:rPr lang="en-US" b="1" i="0" dirty="0">
                <a:solidFill>
                  <a:srgbClr val="202124"/>
                </a:solidFill>
                <a:effectLst/>
                <a:latin typeface="arial" panose="020B0604020202020204" pitchFamily="34" charset="0"/>
              </a:rPr>
              <a:t>high</a:t>
            </a:r>
            <a:r>
              <a:rPr lang="en-US" b="0" i="0" dirty="0">
                <a:solidFill>
                  <a:srgbClr val="202124"/>
                </a:solidFill>
                <a:effectLst/>
                <a:latin typeface="arial" panose="020B0604020202020204" pitchFamily="34" charset="0"/>
              </a:rPr>
              <a:t> level of repetitions</a:t>
            </a:r>
            <a:endParaRPr lang="en-CA" dirty="0"/>
          </a:p>
        </p:txBody>
      </p:sp>
      <p:sp>
        <p:nvSpPr>
          <p:cNvPr id="4" name="Slide Number Placeholder 3"/>
          <p:cNvSpPr>
            <a:spLocks noGrp="1"/>
          </p:cNvSpPr>
          <p:nvPr>
            <p:ph type="sldNum" sz="quarter" idx="5"/>
          </p:nvPr>
        </p:nvSpPr>
        <p:spPr/>
        <p:txBody>
          <a:bodyPr/>
          <a:lstStyle/>
          <a:p>
            <a:fld id="{47BFCF1A-C9BB-3A43-83BD-B0AA0E32E496}" type="slidenum">
              <a:rPr lang="en-US" smtClean="0"/>
              <a:t>8</a:t>
            </a:fld>
            <a:endParaRPr lang="en-US"/>
          </a:p>
        </p:txBody>
      </p:sp>
    </p:spTree>
    <p:extLst>
      <p:ext uri="{BB962C8B-B14F-4D97-AF65-F5344CB8AC3E}">
        <p14:creationId xmlns:p14="http://schemas.microsoft.com/office/powerpoint/2010/main" val="4259672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Cognitive=explicit</a:t>
            </a:r>
          </a:p>
          <a:p>
            <a:r>
              <a:rPr lang="en-CA" dirty="0"/>
              <a:t>Explorative=implicit</a:t>
            </a:r>
          </a:p>
        </p:txBody>
      </p:sp>
      <p:sp>
        <p:nvSpPr>
          <p:cNvPr id="4" name="Slide Number Placeholder 3"/>
          <p:cNvSpPr>
            <a:spLocks noGrp="1"/>
          </p:cNvSpPr>
          <p:nvPr>
            <p:ph type="sldNum" sz="quarter" idx="5"/>
          </p:nvPr>
        </p:nvSpPr>
        <p:spPr/>
        <p:txBody>
          <a:bodyPr/>
          <a:lstStyle/>
          <a:p>
            <a:fld id="{47BFCF1A-C9BB-3A43-83BD-B0AA0E32E496}" type="slidenum">
              <a:rPr lang="en-US" smtClean="0"/>
              <a:t>9</a:t>
            </a:fld>
            <a:endParaRPr lang="en-US"/>
          </a:p>
        </p:txBody>
      </p:sp>
    </p:spTree>
    <p:extLst>
      <p:ext uri="{BB962C8B-B14F-4D97-AF65-F5344CB8AC3E}">
        <p14:creationId xmlns:p14="http://schemas.microsoft.com/office/powerpoint/2010/main" val="1232019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Use demonstration and guide the movement that you want</a:t>
            </a:r>
          </a:p>
        </p:txBody>
      </p:sp>
      <p:sp>
        <p:nvSpPr>
          <p:cNvPr id="4" name="Slide Number Placeholder 3"/>
          <p:cNvSpPr>
            <a:spLocks noGrp="1"/>
          </p:cNvSpPr>
          <p:nvPr>
            <p:ph type="sldNum" sz="quarter" idx="5"/>
          </p:nvPr>
        </p:nvSpPr>
        <p:spPr/>
        <p:txBody>
          <a:bodyPr/>
          <a:lstStyle/>
          <a:p>
            <a:fld id="{47BFCF1A-C9BB-3A43-83BD-B0AA0E32E496}" type="slidenum">
              <a:rPr lang="en-US" smtClean="0"/>
              <a:t>10</a:t>
            </a:fld>
            <a:endParaRPr lang="en-US"/>
          </a:p>
        </p:txBody>
      </p:sp>
    </p:spTree>
    <p:extLst>
      <p:ext uri="{BB962C8B-B14F-4D97-AF65-F5344CB8AC3E}">
        <p14:creationId xmlns:p14="http://schemas.microsoft.com/office/powerpoint/2010/main" val="2587433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A5680D-D58D-9548-8E01-BEC38FC97F6E}" type="slidenum">
              <a:rPr lang="en-US" smtClean="0"/>
              <a:t>12</a:t>
            </a:fld>
            <a:endParaRPr lang="en-US"/>
          </a:p>
        </p:txBody>
      </p:sp>
    </p:spTree>
    <p:extLst>
      <p:ext uri="{BB962C8B-B14F-4D97-AF65-F5344CB8AC3E}">
        <p14:creationId xmlns:p14="http://schemas.microsoft.com/office/powerpoint/2010/main" val="3951790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Screening</a:t>
            </a:r>
          </a:p>
          <a:p>
            <a:pPr lvl="2"/>
            <a:r>
              <a:rPr lang="en-US" dirty="0"/>
              <a:t>Orientation (time, date, location/city)</a:t>
            </a:r>
          </a:p>
          <a:p>
            <a:pPr lvl="2"/>
            <a:r>
              <a:rPr lang="en-US" dirty="0"/>
              <a:t>Level of arousal and responsiveness </a:t>
            </a:r>
          </a:p>
          <a:p>
            <a:pPr lvl="2"/>
            <a:r>
              <a:rPr lang="en-US" dirty="0"/>
              <a:t>Patient’s awareness of their current problems/deficits (</a:t>
            </a:r>
            <a:r>
              <a:rPr lang="en-US" i="1" dirty="0"/>
              <a:t>what brought you into hospital, describe your symptoms, what activities have been difficult to perform etc</a:t>
            </a:r>
            <a:r>
              <a:rPr lang="en-US" dirty="0"/>
              <a:t>.)</a:t>
            </a:r>
          </a:p>
          <a:p>
            <a:pPr lvl="2"/>
            <a:r>
              <a:rPr lang="en-US" dirty="0"/>
              <a:t>Subjective (communication, comprehension, memory, attention) – </a:t>
            </a:r>
            <a:r>
              <a:rPr lang="en-US" i="1" dirty="0"/>
              <a:t>often you will get a good idea of current cognitive function when assessing one’s ability to complete functional tasks and follow direction</a:t>
            </a:r>
          </a:p>
          <a:p>
            <a:endParaRPr lang="en-CA" dirty="0"/>
          </a:p>
        </p:txBody>
      </p:sp>
      <p:sp>
        <p:nvSpPr>
          <p:cNvPr id="4" name="Slide Number Placeholder 3"/>
          <p:cNvSpPr>
            <a:spLocks noGrp="1"/>
          </p:cNvSpPr>
          <p:nvPr>
            <p:ph type="sldNum" sz="quarter" idx="5"/>
          </p:nvPr>
        </p:nvSpPr>
        <p:spPr/>
        <p:txBody>
          <a:bodyPr/>
          <a:lstStyle/>
          <a:p>
            <a:fld id="{47BFCF1A-C9BB-3A43-83BD-B0AA0E32E496}" type="slidenum">
              <a:rPr lang="en-US" smtClean="0"/>
              <a:t>13</a:t>
            </a:fld>
            <a:endParaRPr lang="en-US"/>
          </a:p>
        </p:txBody>
      </p:sp>
    </p:spTree>
    <p:extLst>
      <p:ext uri="{BB962C8B-B14F-4D97-AF65-F5344CB8AC3E}">
        <p14:creationId xmlns:p14="http://schemas.microsoft.com/office/powerpoint/2010/main" val="1732242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Your OT and SLP can give you some tips on how to effectively work with your patient. </a:t>
            </a:r>
          </a:p>
        </p:txBody>
      </p:sp>
      <p:sp>
        <p:nvSpPr>
          <p:cNvPr id="4" name="Slide Number Placeholder 3"/>
          <p:cNvSpPr>
            <a:spLocks noGrp="1"/>
          </p:cNvSpPr>
          <p:nvPr>
            <p:ph type="sldNum" sz="quarter" idx="5"/>
          </p:nvPr>
        </p:nvSpPr>
        <p:spPr/>
        <p:txBody>
          <a:bodyPr/>
          <a:lstStyle/>
          <a:p>
            <a:fld id="{47BFCF1A-C9BB-3A43-83BD-B0AA0E32E496}" type="slidenum">
              <a:rPr lang="en-US" smtClean="0"/>
              <a:t>14</a:t>
            </a:fld>
            <a:endParaRPr lang="en-US"/>
          </a:p>
        </p:txBody>
      </p:sp>
    </p:spTree>
    <p:extLst>
      <p:ext uri="{BB962C8B-B14F-4D97-AF65-F5344CB8AC3E}">
        <p14:creationId xmlns:p14="http://schemas.microsoft.com/office/powerpoint/2010/main" val="3362113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Behaviour mapping or observation records are frequently done in hospital and in facilities. </a:t>
            </a:r>
          </a:p>
        </p:txBody>
      </p:sp>
      <p:sp>
        <p:nvSpPr>
          <p:cNvPr id="4" name="Slide Number Placeholder 3"/>
          <p:cNvSpPr>
            <a:spLocks noGrp="1"/>
          </p:cNvSpPr>
          <p:nvPr>
            <p:ph type="sldNum" sz="quarter" idx="5"/>
          </p:nvPr>
        </p:nvSpPr>
        <p:spPr/>
        <p:txBody>
          <a:bodyPr/>
          <a:lstStyle/>
          <a:p>
            <a:fld id="{47BFCF1A-C9BB-3A43-83BD-B0AA0E32E496}" type="slidenum">
              <a:rPr lang="en-US" smtClean="0"/>
              <a:t>15</a:t>
            </a:fld>
            <a:endParaRPr lang="en-US"/>
          </a:p>
        </p:txBody>
      </p:sp>
    </p:spTree>
    <p:extLst>
      <p:ext uri="{BB962C8B-B14F-4D97-AF65-F5344CB8AC3E}">
        <p14:creationId xmlns:p14="http://schemas.microsoft.com/office/powerpoint/2010/main" val="180137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2A076-5A57-0A4A-A0F9-1513EEC8B4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F1D1B4-6C98-3B4C-B963-830B858CE7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69E567-8471-3646-B0C6-48DDB04C2774}"/>
              </a:ext>
            </a:extLst>
          </p:cNvPr>
          <p:cNvSpPr>
            <a:spLocks noGrp="1"/>
          </p:cNvSpPr>
          <p:nvPr>
            <p:ph type="dt" sz="half" idx="10"/>
          </p:nvPr>
        </p:nvSpPr>
        <p:spPr/>
        <p:txBody>
          <a:bodyPr/>
          <a:lstStyle/>
          <a:p>
            <a:fld id="{4D36935D-60A0-6A43-B54F-F7CCB6CC15A0}" type="datetimeFigureOut">
              <a:rPr lang="en-US" smtClean="0"/>
              <a:t>4/21/24</a:t>
            </a:fld>
            <a:endParaRPr lang="en-US"/>
          </a:p>
        </p:txBody>
      </p:sp>
      <p:sp>
        <p:nvSpPr>
          <p:cNvPr id="5" name="Footer Placeholder 4">
            <a:extLst>
              <a:ext uri="{FF2B5EF4-FFF2-40B4-BE49-F238E27FC236}">
                <a16:creationId xmlns:a16="http://schemas.microsoft.com/office/drawing/2014/main" id="{B7225BA8-B594-5B49-81E5-88B68E467D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0F5CD4-02F0-9243-9D13-79958D40E5EE}"/>
              </a:ext>
            </a:extLst>
          </p:cNvPr>
          <p:cNvSpPr>
            <a:spLocks noGrp="1"/>
          </p:cNvSpPr>
          <p:nvPr>
            <p:ph type="sldNum" sz="quarter" idx="12"/>
          </p:nvPr>
        </p:nvSpPr>
        <p:spPr/>
        <p:txBody>
          <a:bodyPr/>
          <a:lstStyle/>
          <a:p>
            <a:fld id="{DB656AFC-D26C-CD45-9239-2F3E06091849}" type="slidenum">
              <a:rPr lang="en-US" smtClean="0"/>
              <a:t>‹#›</a:t>
            </a:fld>
            <a:endParaRPr lang="en-US"/>
          </a:p>
        </p:txBody>
      </p:sp>
    </p:spTree>
    <p:extLst>
      <p:ext uri="{BB962C8B-B14F-4D97-AF65-F5344CB8AC3E}">
        <p14:creationId xmlns:p14="http://schemas.microsoft.com/office/powerpoint/2010/main" val="4112501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631A8-3044-D94E-A7DC-C560999D72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D9C231-DBB7-2644-B9E3-BF146CC827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0BE949-5606-5341-8152-F8A20FC0E0D8}"/>
              </a:ext>
            </a:extLst>
          </p:cNvPr>
          <p:cNvSpPr>
            <a:spLocks noGrp="1"/>
          </p:cNvSpPr>
          <p:nvPr>
            <p:ph type="dt" sz="half" idx="10"/>
          </p:nvPr>
        </p:nvSpPr>
        <p:spPr/>
        <p:txBody>
          <a:bodyPr/>
          <a:lstStyle/>
          <a:p>
            <a:fld id="{4D36935D-60A0-6A43-B54F-F7CCB6CC15A0}" type="datetimeFigureOut">
              <a:rPr lang="en-US" smtClean="0"/>
              <a:t>4/21/24</a:t>
            </a:fld>
            <a:endParaRPr lang="en-US"/>
          </a:p>
        </p:txBody>
      </p:sp>
      <p:sp>
        <p:nvSpPr>
          <p:cNvPr id="5" name="Footer Placeholder 4">
            <a:extLst>
              <a:ext uri="{FF2B5EF4-FFF2-40B4-BE49-F238E27FC236}">
                <a16:creationId xmlns:a16="http://schemas.microsoft.com/office/drawing/2014/main" id="{F5A0E6B1-548D-B74F-BE5B-B23B5F16A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F327E6-A6AD-CA40-BE82-1BF758A0EF74}"/>
              </a:ext>
            </a:extLst>
          </p:cNvPr>
          <p:cNvSpPr>
            <a:spLocks noGrp="1"/>
          </p:cNvSpPr>
          <p:nvPr>
            <p:ph type="sldNum" sz="quarter" idx="12"/>
          </p:nvPr>
        </p:nvSpPr>
        <p:spPr/>
        <p:txBody>
          <a:bodyPr/>
          <a:lstStyle/>
          <a:p>
            <a:fld id="{DB656AFC-D26C-CD45-9239-2F3E06091849}" type="slidenum">
              <a:rPr lang="en-US" smtClean="0"/>
              <a:t>‹#›</a:t>
            </a:fld>
            <a:endParaRPr lang="en-US"/>
          </a:p>
        </p:txBody>
      </p:sp>
    </p:spTree>
    <p:extLst>
      <p:ext uri="{BB962C8B-B14F-4D97-AF65-F5344CB8AC3E}">
        <p14:creationId xmlns:p14="http://schemas.microsoft.com/office/powerpoint/2010/main" val="206999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56E3CC-267C-BC45-A6D7-164E1EBA13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CAD0B0-60AD-7F49-BBFC-2DD604CAE6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404313-F4C2-1345-B738-1C2E9C1A4C0B}"/>
              </a:ext>
            </a:extLst>
          </p:cNvPr>
          <p:cNvSpPr>
            <a:spLocks noGrp="1"/>
          </p:cNvSpPr>
          <p:nvPr>
            <p:ph type="dt" sz="half" idx="10"/>
          </p:nvPr>
        </p:nvSpPr>
        <p:spPr/>
        <p:txBody>
          <a:bodyPr/>
          <a:lstStyle/>
          <a:p>
            <a:fld id="{4D36935D-60A0-6A43-B54F-F7CCB6CC15A0}" type="datetimeFigureOut">
              <a:rPr lang="en-US" smtClean="0"/>
              <a:t>4/21/24</a:t>
            </a:fld>
            <a:endParaRPr lang="en-US"/>
          </a:p>
        </p:txBody>
      </p:sp>
      <p:sp>
        <p:nvSpPr>
          <p:cNvPr id="5" name="Footer Placeholder 4">
            <a:extLst>
              <a:ext uri="{FF2B5EF4-FFF2-40B4-BE49-F238E27FC236}">
                <a16:creationId xmlns:a16="http://schemas.microsoft.com/office/drawing/2014/main" id="{DD443E83-C4B2-2A41-8D89-7B2C742C5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6941E7-F57F-274C-97B5-7A006FF7C91F}"/>
              </a:ext>
            </a:extLst>
          </p:cNvPr>
          <p:cNvSpPr>
            <a:spLocks noGrp="1"/>
          </p:cNvSpPr>
          <p:nvPr>
            <p:ph type="sldNum" sz="quarter" idx="12"/>
          </p:nvPr>
        </p:nvSpPr>
        <p:spPr/>
        <p:txBody>
          <a:bodyPr/>
          <a:lstStyle/>
          <a:p>
            <a:fld id="{DB656AFC-D26C-CD45-9239-2F3E06091849}" type="slidenum">
              <a:rPr lang="en-US" smtClean="0"/>
              <a:t>‹#›</a:t>
            </a:fld>
            <a:endParaRPr lang="en-US"/>
          </a:p>
        </p:txBody>
      </p:sp>
    </p:spTree>
    <p:extLst>
      <p:ext uri="{BB962C8B-B14F-4D97-AF65-F5344CB8AC3E}">
        <p14:creationId xmlns:p14="http://schemas.microsoft.com/office/powerpoint/2010/main" val="205518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E0693-C714-034D-AB69-5A95601EA6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0FA4A6-5EEC-D546-883A-E74168F66E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8E58D4-7F58-BB44-93B1-E9BC4AFF8C50}"/>
              </a:ext>
            </a:extLst>
          </p:cNvPr>
          <p:cNvSpPr>
            <a:spLocks noGrp="1"/>
          </p:cNvSpPr>
          <p:nvPr>
            <p:ph type="dt" sz="half" idx="10"/>
          </p:nvPr>
        </p:nvSpPr>
        <p:spPr/>
        <p:txBody>
          <a:bodyPr/>
          <a:lstStyle/>
          <a:p>
            <a:fld id="{4D36935D-60A0-6A43-B54F-F7CCB6CC15A0}" type="datetimeFigureOut">
              <a:rPr lang="en-US" smtClean="0"/>
              <a:t>4/21/24</a:t>
            </a:fld>
            <a:endParaRPr lang="en-US"/>
          </a:p>
        </p:txBody>
      </p:sp>
      <p:sp>
        <p:nvSpPr>
          <p:cNvPr id="5" name="Footer Placeholder 4">
            <a:extLst>
              <a:ext uri="{FF2B5EF4-FFF2-40B4-BE49-F238E27FC236}">
                <a16:creationId xmlns:a16="http://schemas.microsoft.com/office/drawing/2014/main" id="{3FA8B7AC-E14A-4849-8FD2-BAEF9798C5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4325B1-206D-7B44-B7DE-21E6A59FE683}"/>
              </a:ext>
            </a:extLst>
          </p:cNvPr>
          <p:cNvSpPr>
            <a:spLocks noGrp="1"/>
          </p:cNvSpPr>
          <p:nvPr>
            <p:ph type="sldNum" sz="quarter" idx="12"/>
          </p:nvPr>
        </p:nvSpPr>
        <p:spPr/>
        <p:txBody>
          <a:bodyPr/>
          <a:lstStyle/>
          <a:p>
            <a:fld id="{DB656AFC-D26C-CD45-9239-2F3E06091849}" type="slidenum">
              <a:rPr lang="en-US" smtClean="0"/>
              <a:t>‹#›</a:t>
            </a:fld>
            <a:endParaRPr lang="en-US"/>
          </a:p>
        </p:txBody>
      </p:sp>
    </p:spTree>
    <p:extLst>
      <p:ext uri="{BB962C8B-B14F-4D97-AF65-F5344CB8AC3E}">
        <p14:creationId xmlns:p14="http://schemas.microsoft.com/office/powerpoint/2010/main" val="2897778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78AB-9FD0-C140-9736-DB66252F37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51BCA8-47BD-CE4C-B2DA-69A983C454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6A54F4-25DD-D444-943A-F76F5BA4D05C}"/>
              </a:ext>
            </a:extLst>
          </p:cNvPr>
          <p:cNvSpPr>
            <a:spLocks noGrp="1"/>
          </p:cNvSpPr>
          <p:nvPr>
            <p:ph type="dt" sz="half" idx="10"/>
          </p:nvPr>
        </p:nvSpPr>
        <p:spPr/>
        <p:txBody>
          <a:bodyPr/>
          <a:lstStyle/>
          <a:p>
            <a:fld id="{4D36935D-60A0-6A43-B54F-F7CCB6CC15A0}" type="datetimeFigureOut">
              <a:rPr lang="en-US" smtClean="0"/>
              <a:t>4/21/24</a:t>
            </a:fld>
            <a:endParaRPr lang="en-US"/>
          </a:p>
        </p:txBody>
      </p:sp>
      <p:sp>
        <p:nvSpPr>
          <p:cNvPr id="5" name="Footer Placeholder 4">
            <a:extLst>
              <a:ext uri="{FF2B5EF4-FFF2-40B4-BE49-F238E27FC236}">
                <a16:creationId xmlns:a16="http://schemas.microsoft.com/office/drawing/2014/main" id="{8825DFC6-A951-D146-BC87-AA92E5E368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5B56B2-2A29-9144-A927-5C106D21C942}"/>
              </a:ext>
            </a:extLst>
          </p:cNvPr>
          <p:cNvSpPr>
            <a:spLocks noGrp="1"/>
          </p:cNvSpPr>
          <p:nvPr>
            <p:ph type="sldNum" sz="quarter" idx="12"/>
          </p:nvPr>
        </p:nvSpPr>
        <p:spPr/>
        <p:txBody>
          <a:bodyPr/>
          <a:lstStyle/>
          <a:p>
            <a:fld id="{DB656AFC-D26C-CD45-9239-2F3E06091849}" type="slidenum">
              <a:rPr lang="en-US" smtClean="0"/>
              <a:t>‹#›</a:t>
            </a:fld>
            <a:endParaRPr lang="en-US"/>
          </a:p>
        </p:txBody>
      </p:sp>
    </p:spTree>
    <p:extLst>
      <p:ext uri="{BB962C8B-B14F-4D97-AF65-F5344CB8AC3E}">
        <p14:creationId xmlns:p14="http://schemas.microsoft.com/office/powerpoint/2010/main" val="3883064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1554-895F-CB41-9DC3-76FD8FB2BC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CBBAB4-EDBB-4A49-9B3F-AE7D15BF16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336617-1EDB-3E4E-9C80-9BC6BDBD7C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085D04-A1C5-8241-BFFB-D42AB3B0068F}"/>
              </a:ext>
            </a:extLst>
          </p:cNvPr>
          <p:cNvSpPr>
            <a:spLocks noGrp="1"/>
          </p:cNvSpPr>
          <p:nvPr>
            <p:ph type="dt" sz="half" idx="10"/>
          </p:nvPr>
        </p:nvSpPr>
        <p:spPr/>
        <p:txBody>
          <a:bodyPr/>
          <a:lstStyle/>
          <a:p>
            <a:fld id="{4D36935D-60A0-6A43-B54F-F7CCB6CC15A0}" type="datetimeFigureOut">
              <a:rPr lang="en-US" smtClean="0"/>
              <a:t>4/21/24</a:t>
            </a:fld>
            <a:endParaRPr lang="en-US"/>
          </a:p>
        </p:txBody>
      </p:sp>
      <p:sp>
        <p:nvSpPr>
          <p:cNvPr id="6" name="Footer Placeholder 5">
            <a:extLst>
              <a:ext uri="{FF2B5EF4-FFF2-40B4-BE49-F238E27FC236}">
                <a16:creationId xmlns:a16="http://schemas.microsoft.com/office/drawing/2014/main" id="{2AEBC53F-E9C6-5343-A9FA-AD55CB4731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C02B01-9B6A-DB47-A3EA-FF05856A99F1}"/>
              </a:ext>
            </a:extLst>
          </p:cNvPr>
          <p:cNvSpPr>
            <a:spLocks noGrp="1"/>
          </p:cNvSpPr>
          <p:nvPr>
            <p:ph type="sldNum" sz="quarter" idx="12"/>
          </p:nvPr>
        </p:nvSpPr>
        <p:spPr/>
        <p:txBody>
          <a:bodyPr/>
          <a:lstStyle/>
          <a:p>
            <a:fld id="{DB656AFC-D26C-CD45-9239-2F3E06091849}" type="slidenum">
              <a:rPr lang="en-US" smtClean="0"/>
              <a:t>‹#›</a:t>
            </a:fld>
            <a:endParaRPr lang="en-US"/>
          </a:p>
        </p:txBody>
      </p:sp>
    </p:spTree>
    <p:extLst>
      <p:ext uri="{BB962C8B-B14F-4D97-AF65-F5344CB8AC3E}">
        <p14:creationId xmlns:p14="http://schemas.microsoft.com/office/powerpoint/2010/main" val="849102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4627B-F397-F246-8105-A8CD91D34E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4E94BE-0C0C-0943-A7CA-D934D13808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AC9C33-EDC6-0A46-8248-C2729246EA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B53ABF-148D-D24C-ACD3-7C18A3781C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8C50FE-182F-B34A-BA6D-26660C5063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E6BEA4-A96B-894A-AADA-3218A4B4964C}"/>
              </a:ext>
            </a:extLst>
          </p:cNvPr>
          <p:cNvSpPr>
            <a:spLocks noGrp="1"/>
          </p:cNvSpPr>
          <p:nvPr>
            <p:ph type="dt" sz="half" idx="10"/>
          </p:nvPr>
        </p:nvSpPr>
        <p:spPr/>
        <p:txBody>
          <a:bodyPr/>
          <a:lstStyle/>
          <a:p>
            <a:fld id="{4D36935D-60A0-6A43-B54F-F7CCB6CC15A0}" type="datetimeFigureOut">
              <a:rPr lang="en-US" smtClean="0"/>
              <a:t>4/21/24</a:t>
            </a:fld>
            <a:endParaRPr lang="en-US"/>
          </a:p>
        </p:txBody>
      </p:sp>
      <p:sp>
        <p:nvSpPr>
          <p:cNvPr id="8" name="Footer Placeholder 7">
            <a:extLst>
              <a:ext uri="{FF2B5EF4-FFF2-40B4-BE49-F238E27FC236}">
                <a16:creationId xmlns:a16="http://schemas.microsoft.com/office/drawing/2014/main" id="{DFC1A632-C7FA-1949-8F2A-174B966A2E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664252-84D0-4E42-9E4D-2D64FDC9CD23}"/>
              </a:ext>
            </a:extLst>
          </p:cNvPr>
          <p:cNvSpPr>
            <a:spLocks noGrp="1"/>
          </p:cNvSpPr>
          <p:nvPr>
            <p:ph type="sldNum" sz="quarter" idx="12"/>
          </p:nvPr>
        </p:nvSpPr>
        <p:spPr/>
        <p:txBody>
          <a:bodyPr/>
          <a:lstStyle/>
          <a:p>
            <a:fld id="{DB656AFC-D26C-CD45-9239-2F3E06091849}" type="slidenum">
              <a:rPr lang="en-US" smtClean="0"/>
              <a:t>‹#›</a:t>
            </a:fld>
            <a:endParaRPr lang="en-US"/>
          </a:p>
        </p:txBody>
      </p:sp>
    </p:spTree>
    <p:extLst>
      <p:ext uri="{BB962C8B-B14F-4D97-AF65-F5344CB8AC3E}">
        <p14:creationId xmlns:p14="http://schemas.microsoft.com/office/powerpoint/2010/main" val="1904124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609CB-A32D-9C46-924C-7862690290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995BD-CC8E-1447-BDCC-A40C0AD6BD03}"/>
              </a:ext>
            </a:extLst>
          </p:cNvPr>
          <p:cNvSpPr>
            <a:spLocks noGrp="1"/>
          </p:cNvSpPr>
          <p:nvPr>
            <p:ph type="dt" sz="half" idx="10"/>
          </p:nvPr>
        </p:nvSpPr>
        <p:spPr/>
        <p:txBody>
          <a:bodyPr/>
          <a:lstStyle/>
          <a:p>
            <a:fld id="{4D36935D-60A0-6A43-B54F-F7CCB6CC15A0}" type="datetimeFigureOut">
              <a:rPr lang="en-US" smtClean="0"/>
              <a:t>4/21/24</a:t>
            </a:fld>
            <a:endParaRPr lang="en-US"/>
          </a:p>
        </p:txBody>
      </p:sp>
      <p:sp>
        <p:nvSpPr>
          <p:cNvPr id="4" name="Footer Placeholder 3">
            <a:extLst>
              <a:ext uri="{FF2B5EF4-FFF2-40B4-BE49-F238E27FC236}">
                <a16:creationId xmlns:a16="http://schemas.microsoft.com/office/drawing/2014/main" id="{3F13A731-0C73-0A4A-BA82-B30E093C68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90EF93-1002-6B46-9A49-D6C96C143337}"/>
              </a:ext>
            </a:extLst>
          </p:cNvPr>
          <p:cNvSpPr>
            <a:spLocks noGrp="1"/>
          </p:cNvSpPr>
          <p:nvPr>
            <p:ph type="sldNum" sz="quarter" idx="12"/>
          </p:nvPr>
        </p:nvSpPr>
        <p:spPr/>
        <p:txBody>
          <a:bodyPr/>
          <a:lstStyle/>
          <a:p>
            <a:fld id="{DB656AFC-D26C-CD45-9239-2F3E06091849}" type="slidenum">
              <a:rPr lang="en-US" smtClean="0"/>
              <a:t>‹#›</a:t>
            </a:fld>
            <a:endParaRPr lang="en-US"/>
          </a:p>
        </p:txBody>
      </p:sp>
    </p:spTree>
    <p:extLst>
      <p:ext uri="{BB962C8B-B14F-4D97-AF65-F5344CB8AC3E}">
        <p14:creationId xmlns:p14="http://schemas.microsoft.com/office/powerpoint/2010/main" val="633713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BFED2C-DAEC-C446-82A6-44B8DFA2E2AA}"/>
              </a:ext>
            </a:extLst>
          </p:cNvPr>
          <p:cNvSpPr>
            <a:spLocks noGrp="1"/>
          </p:cNvSpPr>
          <p:nvPr>
            <p:ph type="dt" sz="half" idx="10"/>
          </p:nvPr>
        </p:nvSpPr>
        <p:spPr/>
        <p:txBody>
          <a:bodyPr/>
          <a:lstStyle/>
          <a:p>
            <a:fld id="{4D36935D-60A0-6A43-B54F-F7CCB6CC15A0}" type="datetimeFigureOut">
              <a:rPr lang="en-US" smtClean="0"/>
              <a:t>4/21/24</a:t>
            </a:fld>
            <a:endParaRPr lang="en-US"/>
          </a:p>
        </p:txBody>
      </p:sp>
      <p:sp>
        <p:nvSpPr>
          <p:cNvPr id="3" name="Footer Placeholder 2">
            <a:extLst>
              <a:ext uri="{FF2B5EF4-FFF2-40B4-BE49-F238E27FC236}">
                <a16:creationId xmlns:a16="http://schemas.microsoft.com/office/drawing/2014/main" id="{D6DAC25C-C637-EF4D-B0F7-2A0DF32C9E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4E4DBE-1D04-604C-BF5D-B2F6B108AEA4}"/>
              </a:ext>
            </a:extLst>
          </p:cNvPr>
          <p:cNvSpPr>
            <a:spLocks noGrp="1"/>
          </p:cNvSpPr>
          <p:nvPr>
            <p:ph type="sldNum" sz="quarter" idx="12"/>
          </p:nvPr>
        </p:nvSpPr>
        <p:spPr/>
        <p:txBody>
          <a:bodyPr/>
          <a:lstStyle/>
          <a:p>
            <a:fld id="{DB656AFC-D26C-CD45-9239-2F3E06091849}" type="slidenum">
              <a:rPr lang="en-US" smtClean="0"/>
              <a:t>‹#›</a:t>
            </a:fld>
            <a:endParaRPr lang="en-US"/>
          </a:p>
        </p:txBody>
      </p:sp>
    </p:spTree>
    <p:extLst>
      <p:ext uri="{BB962C8B-B14F-4D97-AF65-F5344CB8AC3E}">
        <p14:creationId xmlns:p14="http://schemas.microsoft.com/office/powerpoint/2010/main" val="2208427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41827-AC01-4C45-9DF1-95C7483134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EB5FEC-0A79-624F-BE08-C92236AA88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A50D80-2374-2244-A4FB-C3FD5A5544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59A0D5-DC08-9C44-B71D-5D38F338EDD4}"/>
              </a:ext>
            </a:extLst>
          </p:cNvPr>
          <p:cNvSpPr>
            <a:spLocks noGrp="1"/>
          </p:cNvSpPr>
          <p:nvPr>
            <p:ph type="dt" sz="half" idx="10"/>
          </p:nvPr>
        </p:nvSpPr>
        <p:spPr/>
        <p:txBody>
          <a:bodyPr/>
          <a:lstStyle/>
          <a:p>
            <a:fld id="{4D36935D-60A0-6A43-B54F-F7CCB6CC15A0}" type="datetimeFigureOut">
              <a:rPr lang="en-US" smtClean="0"/>
              <a:t>4/21/24</a:t>
            </a:fld>
            <a:endParaRPr lang="en-US"/>
          </a:p>
        </p:txBody>
      </p:sp>
      <p:sp>
        <p:nvSpPr>
          <p:cNvPr id="6" name="Footer Placeholder 5">
            <a:extLst>
              <a:ext uri="{FF2B5EF4-FFF2-40B4-BE49-F238E27FC236}">
                <a16:creationId xmlns:a16="http://schemas.microsoft.com/office/drawing/2014/main" id="{61AD789A-FD39-E641-95DC-AE17336B74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C44C8E-299F-924D-823B-A1683F81EF68}"/>
              </a:ext>
            </a:extLst>
          </p:cNvPr>
          <p:cNvSpPr>
            <a:spLocks noGrp="1"/>
          </p:cNvSpPr>
          <p:nvPr>
            <p:ph type="sldNum" sz="quarter" idx="12"/>
          </p:nvPr>
        </p:nvSpPr>
        <p:spPr/>
        <p:txBody>
          <a:bodyPr/>
          <a:lstStyle/>
          <a:p>
            <a:fld id="{DB656AFC-D26C-CD45-9239-2F3E06091849}" type="slidenum">
              <a:rPr lang="en-US" smtClean="0"/>
              <a:t>‹#›</a:t>
            </a:fld>
            <a:endParaRPr lang="en-US"/>
          </a:p>
        </p:txBody>
      </p:sp>
    </p:spTree>
    <p:extLst>
      <p:ext uri="{BB962C8B-B14F-4D97-AF65-F5344CB8AC3E}">
        <p14:creationId xmlns:p14="http://schemas.microsoft.com/office/powerpoint/2010/main" val="604990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F0D26-51E3-024C-B58F-8D9FEFCCAD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683F1A-0E68-F049-A080-54955C1E2E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F815EC-41D8-C646-8E89-6366ED8E30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92B360-7137-2848-8776-B0970E30C0A7}"/>
              </a:ext>
            </a:extLst>
          </p:cNvPr>
          <p:cNvSpPr>
            <a:spLocks noGrp="1"/>
          </p:cNvSpPr>
          <p:nvPr>
            <p:ph type="dt" sz="half" idx="10"/>
          </p:nvPr>
        </p:nvSpPr>
        <p:spPr/>
        <p:txBody>
          <a:bodyPr/>
          <a:lstStyle/>
          <a:p>
            <a:fld id="{4D36935D-60A0-6A43-B54F-F7CCB6CC15A0}" type="datetimeFigureOut">
              <a:rPr lang="en-US" smtClean="0"/>
              <a:t>4/21/24</a:t>
            </a:fld>
            <a:endParaRPr lang="en-US"/>
          </a:p>
        </p:txBody>
      </p:sp>
      <p:sp>
        <p:nvSpPr>
          <p:cNvPr id="6" name="Footer Placeholder 5">
            <a:extLst>
              <a:ext uri="{FF2B5EF4-FFF2-40B4-BE49-F238E27FC236}">
                <a16:creationId xmlns:a16="http://schemas.microsoft.com/office/drawing/2014/main" id="{02AD2CD9-0152-4047-B134-C6071784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2E52A8-189E-454C-A5F6-FEF599772F8A}"/>
              </a:ext>
            </a:extLst>
          </p:cNvPr>
          <p:cNvSpPr>
            <a:spLocks noGrp="1"/>
          </p:cNvSpPr>
          <p:nvPr>
            <p:ph type="sldNum" sz="quarter" idx="12"/>
          </p:nvPr>
        </p:nvSpPr>
        <p:spPr/>
        <p:txBody>
          <a:bodyPr/>
          <a:lstStyle/>
          <a:p>
            <a:fld id="{DB656AFC-D26C-CD45-9239-2F3E06091849}" type="slidenum">
              <a:rPr lang="en-US" smtClean="0"/>
              <a:t>‹#›</a:t>
            </a:fld>
            <a:endParaRPr lang="en-US"/>
          </a:p>
        </p:txBody>
      </p:sp>
    </p:spTree>
    <p:extLst>
      <p:ext uri="{BB962C8B-B14F-4D97-AF65-F5344CB8AC3E}">
        <p14:creationId xmlns:p14="http://schemas.microsoft.com/office/powerpoint/2010/main" val="434449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E1CC5D-9157-684F-8FAF-177F2CF3F5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120C2E-3868-C042-B310-646C2ED87A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953BCE-FE57-BC4C-8FDB-9E6ABBB90B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36935D-60A0-6A43-B54F-F7CCB6CC15A0}" type="datetimeFigureOut">
              <a:rPr lang="en-US" smtClean="0"/>
              <a:t>4/21/24</a:t>
            </a:fld>
            <a:endParaRPr lang="en-US"/>
          </a:p>
        </p:txBody>
      </p:sp>
      <p:sp>
        <p:nvSpPr>
          <p:cNvPr id="5" name="Footer Placeholder 4">
            <a:extLst>
              <a:ext uri="{FF2B5EF4-FFF2-40B4-BE49-F238E27FC236}">
                <a16:creationId xmlns:a16="http://schemas.microsoft.com/office/drawing/2014/main" id="{557D90F9-B3A9-D14F-A038-AD4D8D1E65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136E38-E2CF-5A4A-B58B-80BED80440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656AFC-D26C-CD45-9239-2F3E06091849}" type="slidenum">
              <a:rPr lang="en-US" smtClean="0"/>
              <a:t>‹#›</a:t>
            </a:fld>
            <a:endParaRPr lang="en-US"/>
          </a:p>
        </p:txBody>
      </p:sp>
    </p:spTree>
    <p:extLst>
      <p:ext uri="{BB962C8B-B14F-4D97-AF65-F5344CB8AC3E}">
        <p14:creationId xmlns:p14="http://schemas.microsoft.com/office/powerpoint/2010/main" val="1429524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6232" y="2130426"/>
            <a:ext cx="8175969" cy="1470025"/>
          </a:xfrm>
        </p:spPr>
        <p:txBody>
          <a:bodyPr>
            <a:normAutofit fontScale="90000"/>
          </a:bodyPr>
          <a:lstStyle/>
          <a:p>
            <a:r>
              <a:rPr lang="en-US" dirty="0"/>
              <a:t>Cognitive, Perceptual + Behavioural Considerations when working in neuro</a:t>
            </a:r>
          </a:p>
        </p:txBody>
      </p:sp>
      <p:sp>
        <p:nvSpPr>
          <p:cNvPr id="3" name="Subtitle 2"/>
          <p:cNvSpPr>
            <a:spLocks noGrp="1"/>
          </p:cNvSpPr>
          <p:nvPr>
            <p:ph type="subTitle" idx="1"/>
          </p:nvPr>
        </p:nvSpPr>
        <p:spPr>
          <a:xfrm>
            <a:off x="1524000" y="3767291"/>
            <a:ext cx="9144000" cy="1655762"/>
          </a:xfrm>
        </p:spPr>
        <p:txBody>
          <a:bodyPr/>
          <a:lstStyle/>
          <a:p>
            <a:r>
              <a:rPr lang="en-US" dirty="0"/>
              <a:t>Neuro 3</a:t>
            </a:r>
          </a:p>
        </p:txBody>
      </p:sp>
    </p:spTree>
    <p:extLst>
      <p:ext uri="{BB962C8B-B14F-4D97-AF65-F5344CB8AC3E}">
        <p14:creationId xmlns:p14="http://schemas.microsoft.com/office/powerpoint/2010/main" val="3973719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Motor Learning</a:t>
            </a:r>
          </a:p>
        </p:txBody>
      </p:sp>
      <p:sp>
        <p:nvSpPr>
          <p:cNvPr id="3" name="Content Placeholder 2"/>
          <p:cNvSpPr>
            <a:spLocks noGrp="1"/>
          </p:cNvSpPr>
          <p:nvPr>
            <p:ph idx="1"/>
          </p:nvPr>
        </p:nvSpPr>
        <p:spPr/>
        <p:txBody>
          <a:bodyPr>
            <a:normAutofit fontScale="92500" lnSpcReduction="20000"/>
          </a:bodyPr>
          <a:lstStyle/>
          <a:p>
            <a:r>
              <a:rPr lang="en-US" dirty="0"/>
              <a:t>Loss of explicit declarative memory is a key feature of neurological pathology such as Alzheimer’s dementia or post TBI</a:t>
            </a:r>
          </a:p>
          <a:p>
            <a:endParaRPr lang="en-US" dirty="0"/>
          </a:p>
          <a:p>
            <a:r>
              <a:rPr lang="en-US" dirty="0"/>
              <a:t>However, skills can be mastered without awareness, often by repeated exposure, so that they can be recalled automatically</a:t>
            </a:r>
          </a:p>
          <a:p>
            <a:endParaRPr lang="en-US" dirty="0"/>
          </a:p>
          <a:p>
            <a:r>
              <a:rPr lang="en-US" dirty="0"/>
              <a:t>Patient may have deficits in abstract reasoning and explicit memory</a:t>
            </a:r>
          </a:p>
          <a:p>
            <a:pPr lvl="1"/>
            <a:r>
              <a:rPr lang="en-US" dirty="0"/>
              <a:t>Therefore </a:t>
            </a:r>
            <a:r>
              <a:rPr lang="en-US" b="1" dirty="0"/>
              <a:t>observation, guidance and feed forward </a:t>
            </a:r>
            <a:r>
              <a:rPr lang="en-US" dirty="0"/>
              <a:t>cues to encourage errorless learning is prioritized</a:t>
            </a:r>
          </a:p>
          <a:p>
            <a:pPr lvl="1"/>
            <a:r>
              <a:rPr lang="en-US" b="1" dirty="0"/>
              <a:t>Errorless learning </a:t>
            </a:r>
            <a:r>
              <a:rPr lang="en-US" dirty="0"/>
              <a:t>is more effective than ‘trial and error’ in adults with brain injury</a:t>
            </a:r>
          </a:p>
          <a:p>
            <a:pPr lvl="1"/>
            <a:r>
              <a:rPr lang="en-US" dirty="0"/>
              <a:t>HOWEVER, achieving the optimal balance between effort and error reduction is critical </a:t>
            </a:r>
          </a:p>
        </p:txBody>
      </p:sp>
    </p:spTree>
    <p:extLst>
      <p:ext uri="{BB962C8B-B14F-4D97-AF65-F5344CB8AC3E}">
        <p14:creationId xmlns:p14="http://schemas.microsoft.com/office/powerpoint/2010/main" val="2438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Reality:</a:t>
            </a:r>
          </a:p>
          <a:p>
            <a:pPr lvl="1"/>
            <a:r>
              <a:rPr lang="en-US" dirty="0"/>
              <a:t>Not all patients have the support to achieve the level of practice needed for learning</a:t>
            </a:r>
          </a:p>
          <a:p>
            <a:pPr lvl="1"/>
            <a:r>
              <a:rPr lang="en-US" dirty="0"/>
              <a:t>There are financial, time, as well as safety implications</a:t>
            </a:r>
          </a:p>
          <a:p>
            <a:pPr lvl="1"/>
            <a:r>
              <a:rPr lang="en-US" dirty="0"/>
              <a:t>In patients who are more advanced or perhaps cannot ‘learn’ there is still a need to increase physical activity with this population</a:t>
            </a:r>
          </a:p>
        </p:txBody>
      </p:sp>
    </p:spTree>
    <p:extLst>
      <p:ext uri="{BB962C8B-B14F-4D97-AF65-F5344CB8AC3E}">
        <p14:creationId xmlns:p14="http://schemas.microsoft.com/office/powerpoint/2010/main" val="63729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Hierarchy of Cognitive Functions</a:t>
            </a:r>
          </a:p>
        </p:txBody>
      </p:sp>
      <p:graphicFrame>
        <p:nvGraphicFramePr>
          <p:cNvPr id="4" name="Content Placeholder 3"/>
          <p:cNvGraphicFramePr>
            <a:graphicFrameLocks noGrp="1"/>
          </p:cNvGraphicFramePr>
          <p:nvPr>
            <p:ph idx="1"/>
          </p:nvPr>
        </p:nvGraphicFramePr>
        <p:xfrm>
          <a:off x="1981200" y="1600201"/>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Group 2">
            <a:extLst>
              <a:ext uri="{FF2B5EF4-FFF2-40B4-BE49-F238E27FC236}">
                <a16:creationId xmlns:a16="http://schemas.microsoft.com/office/drawing/2014/main" id="{D7503A2C-B85B-5E4B-BC67-85C3EAF6ACD1}"/>
              </a:ext>
            </a:extLst>
          </p:cNvPr>
          <p:cNvGrpSpPr/>
          <p:nvPr/>
        </p:nvGrpSpPr>
        <p:grpSpPr>
          <a:xfrm rot="21013357">
            <a:off x="2842954" y="2194906"/>
            <a:ext cx="1497110" cy="2238209"/>
            <a:chOff x="2816988" y="1973176"/>
            <a:chExt cx="1497110" cy="2238209"/>
          </a:xfrm>
        </p:grpSpPr>
        <p:sp>
          <p:nvSpPr>
            <p:cNvPr id="5" name="TextBox 4"/>
            <p:cNvSpPr txBox="1"/>
            <p:nvPr/>
          </p:nvSpPr>
          <p:spPr>
            <a:xfrm rot="18633568">
              <a:off x="2557638" y="2879806"/>
              <a:ext cx="1934379" cy="369332"/>
            </a:xfrm>
            <a:prstGeom prst="rect">
              <a:avLst/>
            </a:prstGeom>
            <a:noFill/>
          </p:spPr>
          <p:txBody>
            <a:bodyPr wrap="square" rtlCol="0">
              <a:spAutoFit/>
            </a:bodyPr>
            <a:lstStyle/>
            <a:p>
              <a:pPr algn="ctr"/>
              <a:r>
                <a:rPr lang="en-US" dirty="0"/>
                <a:t>Awareness</a:t>
              </a:r>
            </a:p>
          </p:txBody>
        </p:sp>
        <p:sp>
          <p:nvSpPr>
            <p:cNvPr id="7" name="Right Arrow 6"/>
            <p:cNvSpPr/>
            <p:nvPr/>
          </p:nvSpPr>
          <p:spPr>
            <a:xfrm rot="7892298">
              <a:off x="2555579" y="3728453"/>
              <a:ext cx="744341" cy="22152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ight Arrow 8"/>
            <p:cNvSpPr/>
            <p:nvPr/>
          </p:nvSpPr>
          <p:spPr>
            <a:xfrm rot="18641059">
              <a:off x="3831165" y="2234585"/>
              <a:ext cx="744341" cy="22152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B5F346CB-9A21-064D-971F-0842BEE61D42}"/>
              </a:ext>
            </a:extLst>
          </p:cNvPr>
          <p:cNvGrpSpPr/>
          <p:nvPr/>
        </p:nvGrpSpPr>
        <p:grpSpPr>
          <a:xfrm rot="21075964">
            <a:off x="3518473" y="2486080"/>
            <a:ext cx="1369723" cy="2240706"/>
            <a:chOff x="3245977" y="2342861"/>
            <a:chExt cx="1369723" cy="2240706"/>
          </a:xfrm>
        </p:grpSpPr>
        <p:sp>
          <p:nvSpPr>
            <p:cNvPr id="6" name="TextBox 5"/>
            <p:cNvSpPr txBox="1"/>
            <p:nvPr/>
          </p:nvSpPr>
          <p:spPr>
            <a:xfrm rot="18476761">
              <a:off x="3059689" y="3278549"/>
              <a:ext cx="1609522" cy="369332"/>
            </a:xfrm>
            <a:prstGeom prst="rect">
              <a:avLst/>
            </a:prstGeom>
            <a:noFill/>
          </p:spPr>
          <p:txBody>
            <a:bodyPr wrap="square" rtlCol="0">
              <a:spAutoFit/>
            </a:bodyPr>
            <a:lstStyle/>
            <a:p>
              <a:pPr algn="ctr"/>
              <a:r>
                <a:rPr lang="en-US" dirty="0"/>
                <a:t>Emotions</a:t>
              </a:r>
            </a:p>
          </p:txBody>
        </p:sp>
        <p:sp>
          <p:nvSpPr>
            <p:cNvPr id="8" name="Right Arrow 7"/>
            <p:cNvSpPr/>
            <p:nvPr/>
          </p:nvSpPr>
          <p:spPr>
            <a:xfrm rot="7824314">
              <a:off x="2984568" y="4100635"/>
              <a:ext cx="744341" cy="22152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rot="18412813">
              <a:off x="4132767" y="2604270"/>
              <a:ext cx="744341" cy="22152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F6E76114-D102-504F-B9E2-38DE94637DB6}"/>
              </a:ext>
            </a:extLst>
          </p:cNvPr>
          <p:cNvSpPr txBox="1"/>
          <p:nvPr/>
        </p:nvSpPr>
        <p:spPr>
          <a:xfrm>
            <a:off x="9452472" y="5233012"/>
            <a:ext cx="1901328" cy="1200329"/>
          </a:xfrm>
          <a:prstGeom prst="rect">
            <a:avLst/>
          </a:prstGeom>
          <a:noFill/>
        </p:spPr>
        <p:txBody>
          <a:bodyPr wrap="square" rtlCol="0">
            <a:spAutoFit/>
          </a:bodyPr>
          <a:lstStyle/>
          <a:p>
            <a:pPr algn="ctr"/>
            <a:r>
              <a:rPr lang="en-US" i="1" dirty="0"/>
              <a:t>Ability to pay </a:t>
            </a:r>
            <a:r>
              <a:rPr lang="en-US" b="1" i="1" dirty="0"/>
              <a:t>ATTENTION</a:t>
            </a:r>
            <a:r>
              <a:rPr lang="en-US" i="1" dirty="0"/>
              <a:t> affects one’s ability to learn </a:t>
            </a:r>
          </a:p>
        </p:txBody>
      </p:sp>
    </p:spTree>
    <p:extLst>
      <p:ext uri="{BB962C8B-B14F-4D97-AF65-F5344CB8AC3E}">
        <p14:creationId xmlns:p14="http://schemas.microsoft.com/office/powerpoint/2010/main" val="3128212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PT Assessment	</a:t>
            </a:r>
          </a:p>
          <a:p>
            <a:pPr lvl="1"/>
            <a:r>
              <a:rPr lang="en-US" dirty="0"/>
              <a:t>Screening</a:t>
            </a:r>
          </a:p>
          <a:p>
            <a:pPr lvl="2"/>
            <a:r>
              <a:rPr lang="en-US" dirty="0"/>
              <a:t>Orientation</a:t>
            </a:r>
          </a:p>
          <a:p>
            <a:pPr lvl="2"/>
            <a:r>
              <a:rPr lang="en-US" dirty="0"/>
              <a:t>Level of arousal and responsiveness</a:t>
            </a:r>
          </a:p>
          <a:p>
            <a:pPr lvl="2"/>
            <a:r>
              <a:rPr lang="en-US" dirty="0"/>
              <a:t>Patient’s awareness of their current problems/deficits</a:t>
            </a:r>
          </a:p>
          <a:p>
            <a:pPr lvl="2"/>
            <a:r>
              <a:rPr lang="en-US" dirty="0"/>
              <a:t>Subjective (communication, comprehension, memory, attention)</a:t>
            </a:r>
          </a:p>
          <a:p>
            <a:pPr lvl="2"/>
            <a:endParaRPr lang="en-US" dirty="0"/>
          </a:p>
          <a:p>
            <a:pPr lvl="2"/>
            <a:r>
              <a:rPr lang="en-US" dirty="0"/>
              <a:t>Can do more detailed standardized outcome measure if need be</a:t>
            </a:r>
          </a:p>
          <a:p>
            <a:pPr lvl="3"/>
            <a:r>
              <a:rPr lang="en-US" dirty="0"/>
              <a:t>Or refer for </a:t>
            </a:r>
            <a:r>
              <a:rPr lang="en-US" dirty="0" err="1"/>
              <a:t>neuropsych</a:t>
            </a:r>
            <a:r>
              <a:rPr lang="en-US" dirty="0"/>
              <a:t> testing</a:t>
            </a:r>
          </a:p>
          <a:p>
            <a:pPr lvl="3"/>
            <a:r>
              <a:rPr lang="en-US" dirty="0"/>
              <a:t>MoCA (Montreal Cognitive Assessment); MMSE (Mini Mental State Exam)</a:t>
            </a:r>
          </a:p>
          <a:p>
            <a:pPr lvl="3"/>
            <a:r>
              <a:rPr lang="en-US" dirty="0"/>
              <a:t>Line bi-section test; razor &amp; comb test</a:t>
            </a:r>
          </a:p>
          <a:p>
            <a:pPr lvl="3"/>
            <a:endParaRPr lang="en-US" dirty="0"/>
          </a:p>
          <a:p>
            <a:pPr lvl="2"/>
            <a:endParaRPr lang="en-US" dirty="0"/>
          </a:p>
        </p:txBody>
      </p:sp>
    </p:spTree>
    <p:extLst>
      <p:ext uri="{BB962C8B-B14F-4D97-AF65-F5344CB8AC3E}">
        <p14:creationId xmlns:p14="http://schemas.microsoft.com/office/powerpoint/2010/main" val="126300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Treatment Concepts</a:t>
            </a:r>
          </a:p>
        </p:txBody>
      </p:sp>
      <p:sp>
        <p:nvSpPr>
          <p:cNvPr id="3" name="Content Placeholder 2"/>
          <p:cNvSpPr>
            <a:spLocks noGrp="1"/>
          </p:cNvSpPr>
          <p:nvPr>
            <p:ph idx="1"/>
          </p:nvPr>
        </p:nvSpPr>
        <p:spPr/>
        <p:txBody>
          <a:bodyPr>
            <a:normAutofit/>
          </a:bodyPr>
          <a:lstStyle/>
          <a:p>
            <a:r>
              <a:rPr lang="en-US" dirty="0"/>
              <a:t>Alter environment</a:t>
            </a:r>
          </a:p>
          <a:p>
            <a:pPr lvl="1"/>
            <a:r>
              <a:rPr lang="en-US" dirty="0"/>
              <a:t>Minimize noise, distractions</a:t>
            </a:r>
          </a:p>
          <a:p>
            <a:pPr lvl="1"/>
            <a:r>
              <a:rPr lang="en-US" dirty="0"/>
              <a:t>Promote active attention to therapy</a:t>
            </a:r>
          </a:p>
          <a:p>
            <a:pPr lvl="1"/>
            <a:r>
              <a:rPr lang="en-US" dirty="0"/>
              <a:t>Remember the ‘base of the pyramid’ is attention</a:t>
            </a:r>
          </a:p>
          <a:p>
            <a:r>
              <a:rPr lang="en-US" dirty="0"/>
              <a:t>Work in interdisciplinary team</a:t>
            </a:r>
          </a:p>
          <a:p>
            <a:r>
              <a:rPr lang="en-US" dirty="0"/>
              <a:t>Motor learning</a:t>
            </a:r>
          </a:p>
          <a:p>
            <a:pPr lvl="1"/>
            <a:r>
              <a:rPr lang="en-US" dirty="0"/>
              <a:t>Goal setting to minimize patient confusion and anxiety</a:t>
            </a:r>
          </a:p>
          <a:p>
            <a:pPr lvl="1"/>
            <a:r>
              <a:rPr lang="en-US" dirty="0"/>
              <a:t>Provide concise feedback to promote positive engagement</a:t>
            </a:r>
          </a:p>
          <a:p>
            <a:pPr lvl="1"/>
            <a:r>
              <a:rPr lang="en-US" dirty="0"/>
              <a:t>Maximize practice in a variety of functional contexts</a:t>
            </a:r>
          </a:p>
          <a:p>
            <a:pPr lvl="1"/>
            <a:r>
              <a:rPr lang="en-US" dirty="0"/>
              <a:t>IMPLICIT learning (for those more cognitively impaired)</a:t>
            </a:r>
          </a:p>
          <a:p>
            <a:pPr marL="457200" lvl="1" indent="0">
              <a:buNone/>
            </a:pPr>
            <a:endParaRPr lang="en-US" dirty="0"/>
          </a:p>
        </p:txBody>
      </p:sp>
    </p:spTree>
    <p:extLst>
      <p:ext uri="{BB962C8B-B14F-4D97-AF65-F5344CB8AC3E}">
        <p14:creationId xmlns:p14="http://schemas.microsoft.com/office/powerpoint/2010/main" val="60892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Treatment Concepts</a:t>
            </a:r>
          </a:p>
        </p:txBody>
      </p:sp>
      <p:sp>
        <p:nvSpPr>
          <p:cNvPr id="3" name="Content Placeholder 2"/>
          <p:cNvSpPr>
            <a:spLocks noGrp="1"/>
          </p:cNvSpPr>
          <p:nvPr>
            <p:ph idx="1"/>
          </p:nvPr>
        </p:nvSpPr>
        <p:spPr/>
        <p:txBody>
          <a:bodyPr>
            <a:noAutofit/>
          </a:bodyPr>
          <a:lstStyle/>
          <a:p>
            <a:r>
              <a:rPr lang="en-US" sz="2000" dirty="0"/>
              <a:t>Establish mode of communication </a:t>
            </a:r>
          </a:p>
          <a:p>
            <a:r>
              <a:rPr lang="en-US" sz="2000" dirty="0"/>
              <a:t>Structure activity</a:t>
            </a:r>
          </a:p>
          <a:p>
            <a:r>
              <a:rPr lang="en-US" sz="2000" dirty="0"/>
              <a:t>Create predictability</a:t>
            </a:r>
          </a:p>
          <a:p>
            <a:endParaRPr lang="en-US" sz="2000" dirty="0"/>
          </a:p>
          <a:p>
            <a:r>
              <a:rPr lang="en-US" sz="2000" dirty="0"/>
              <a:t>“</a:t>
            </a:r>
            <a:r>
              <a:rPr lang="en-US" sz="2000" dirty="0" err="1"/>
              <a:t>Behavioural</a:t>
            </a:r>
            <a:r>
              <a:rPr lang="en-US" sz="2000" dirty="0"/>
              <a:t> observation records”</a:t>
            </a:r>
          </a:p>
          <a:p>
            <a:pPr lvl="1"/>
            <a:r>
              <a:rPr lang="en-US" sz="2000" dirty="0"/>
              <a:t>Can be reviewed for possible triggers in aggressive or disinhibited </a:t>
            </a:r>
            <a:r>
              <a:rPr lang="en-US" sz="2000" dirty="0" err="1"/>
              <a:t>behaviour</a:t>
            </a:r>
            <a:endParaRPr lang="en-US" sz="2000" dirty="0"/>
          </a:p>
          <a:p>
            <a:r>
              <a:rPr lang="en-US" sz="2000" dirty="0"/>
              <a:t>Work with multidisc team to determine and incorporate appropriate </a:t>
            </a:r>
            <a:r>
              <a:rPr lang="en-US" sz="2000" dirty="0" err="1"/>
              <a:t>behavioural</a:t>
            </a:r>
            <a:r>
              <a:rPr lang="en-US" sz="2000" dirty="0"/>
              <a:t> approaches:</a:t>
            </a:r>
          </a:p>
          <a:p>
            <a:pPr lvl="1"/>
            <a:r>
              <a:rPr lang="en-US" sz="2000" dirty="0" err="1"/>
              <a:t>Eg</a:t>
            </a:r>
            <a:r>
              <a:rPr lang="en-US" sz="2000" dirty="0"/>
              <a:t> time outs, positive reinforcement, withdrawal of something meaningful every time unwanted </a:t>
            </a:r>
            <a:r>
              <a:rPr lang="en-US" sz="2000" dirty="0" err="1"/>
              <a:t>behaviour</a:t>
            </a:r>
            <a:r>
              <a:rPr lang="en-US" sz="2000" dirty="0"/>
              <a:t> occurs, differential reinforcement (reward alternative </a:t>
            </a:r>
            <a:r>
              <a:rPr lang="en-US" sz="2000" dirty="0" err="1"/>
              <a:t>behaviour</a:t>
            </a:r>
            <a:r>
              <a:rPr lang="en-US" sz="2000" dirty="0"/>
              <a:t>), ignore unwanted </a:t>
            </a:r>
            <a:r>
              <a:rPr lang="en-US" sz="2000" dirty="0" err="1"/>
              <a:t>behaviour</a:t>
            </a:r>
            <a:r>
              <a:rPr lang="en-US" sz="2000" dirty="0"/>
              <a:t>, reinforce appropriate </a:t>
            </a:r>
            <a:r>
              <a:rPr lang="en-US" sz="2000" dirty="0" err="1"/>
              <a:t>behaviour</a:t>
            </a:r>
            <a:r>
              <a:rPr lang="en-US" sz="2000" dirty="0"/>
              <a:t> when it occurs</a:t>
            </a:r>
          </a:p>
        </p:txBody>
      </p:sp>
    </p:spTree>
    <p:extLst>
      <p:ext uri="{BB962C8B-B14F-4D97-AF65-F5344CB8AC3E}">
        <p14:creationId xmlns:p14="http://schemas.microsoft.com/office/powerpoint/2010/main" val="289755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2F3B41F-B747-A040-9B16-FDF294BE8452}"/>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kern="1200" dirty="0">
                <a:solidFill>
                  <a:srgbClr val="FFFFFF"/>
                </a:solidFill>
                <a:latin typeface="+mj-lt"/>
                <a:ea typeface="+mj-ea"/>
                <a:cs typeface="+mj-cs"/>
              </a:rPr>
              <a:t>General tips</a:t>
            </a:r>
          </a:p>
        </p:txBody>
      </p:sp>
      <p:sp>
        <p:nvSpPr>
          <p:cNvPr id="5" name="TextBox 4"/>
          <p:cNvSpPr txBox="1"/>
          <p:nvPr/>
        </p:nvSpPr>
        <p:spPr>
          <a:xfrm>
            <a:off x="966951" y="3355130"/>
            <a:ext cx="2669407" cy="242733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600" i="1"/>
              <a:t>Unsworth, 2014; Kegelmeyer et al. 2016</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23970174"/>
              </p:ext>
            </p:extLst>
          </p:nvPr>
        </p:nvGraphicFramePr>
        <p:xfrm>
          <a:off x="4309462" y="571500"/>
          <a:ext cx="7649176" cy="5857873"/>
        </p:xfrm>
        <a:graphic>
          <a:graphicData uri="http://schemas.openxmlformats.org/drawingml/2006/table">
            <a:tbl>
              <a:tblPr firstRow="1" bandRow="1">
                <a:tableStyleId>{5C22544A-7EE6-4342-B048-85BDC9FD1C3A}</a:tableStyleId>
              </a:tblPr>
              <a:tblGrid>
                <a:gridCol w="1760833">
                  <a:extLst>
                    <a:ext uri="{9D8B030D-6E8A-4147-A177-3AD203B41FA5}">
                      <a16:colId xmlns:a16="http://schemas.microsoft.com/office/drawing/2014/main" val="20000"/>
                    </a:ext>
                  </a:extLst>
                </a:gridCol>
                <a:gridCol w="5888343">
                  <a:extLst>
                    <a:ext uri="{9D8B030D-6E8A-4147-A177-3AD203B41FA5}">
                      <a16:colId xmlns:a16="http://schemas.microsoft.com/office/drawing/2014/main" val="20001"/>
                    </a:ext>
                  </a:extLst>
                </a:gridCol>
              </a:tblGrid>
              <a:tr h="402730">
                <a:tc>
                  <a:txBody>
                    <a:bodyPr/>
                    <a:lstStyle/>
                    <a:p>
                      <a:r>
                        <a:rPr lang="en-US" sz="1200"/>
                        <a:t>Deficit</a:t>
                      </a:r>
                    </a:p>
                  </a:txBody>
                  <a:tcPr marL="60645" marR="60645" marT="30323" marB="30323"/>
                </a:tc>
                <a:tc>
                  <a:txBody>
                    <a:bodyPr/>
                    <a:lstStyle/>
                    <a:p>
                      <a:r>
                        <a:rPr lang="en-US" sz="1200"/>
                        <a:t>Intervention Strategies</a:t>
                      </a:r>
                    </a:p>
                  </a:txBody>
                  <a:tcPr marL="60645" marR="60645" marT="30323" marB="30323"/>
                </a:tc>
                <a:extLst>
                  <a:ext uri="{0D108BD9-81ED-4DB2-BD59-A6C34878D82A}">
                    <a16:rowId xmlns:a16="http://schemas.microsoft.com/office/drawing/2014/main" val="10000"/>
                  </a:ext>
                </a:extLst>
              </a:tr>
              <a:tr h="1775667">
                <a:tc>
                  <a:txBody>
                    <a:bodyPr/>
                    <a:lstStyle/>
                    <a:p>
                      <a:r>
                        <a:rPr lang="en-US" sz="1200" dirty="0"/>
                        <a:t>Attention</a:t>
                      </a:r>
                    </a:p>
                  </a:txBody>
                  <a:tcPr marL="60645" marR="60645" marT="30323" marB="30323"/>
                </a:tc>
                <a:tc>
                  <a:txBody>
                    <a:bodyPr/>
                    <a:lstStyle/>
                    <a:p>
                      <a:r>
                        <a:rPr lang="en-US" sz="1200" dirty="0"/>
                        <a:t>If verbal issue</a:t>
                      </a:r>
                      <a:r>
                        <a:rPr lang="en-US" sz="1200" baseline="0" dirty="0"/>
                        <a:t> – can use visualization to attend to verbal task</a:t>
                      </a:r>
                    </a:p>
                    <a:p>
                      <a:r>
                        <a:rPr lang="en-US" sz="1200" baseline="0" dirty="0"/>
                        <a:t>If visual issue – can use verbalization to attend to visual task</a:t>
                      </a:r>
                    </a:p>
                    <a:p>
                      <a:r>
                        <a:rPr lang="en-US" sz="1200" baseline="0" dirty="0"/>
                        <a:t>Set time limits</a:t>
                      </a:r>
                    </a:p>
                    <a:p>
                      <a:r>
                        <a:rPr lang="en-US" sz="1200" baseline="0" dirty="0"/>
                        <a:t>Amplify critical/crucial stimulus</a:t>
                      </a:r>
                    </a:p>
                    <a:p>
                      <a:r>
                        <a:rPr lang="en-US" sz="1200" baseline="0" dirty="0"/>
                        <a:t>Grade environment: start in </a:t>
                      </a:r>
                      <a:r>
                        <a:rPr lang="en-US" sz="1200" baseline="0" dirty="0" err="1"/>
                        <a:t>nondistracting</a:t>
                      </a:r>
                      <a:r>
                        <a:rPr lang="en-US" sz="1200" baseline="0" dirty="0"/>
                        <a:t> setting and slowly increase potentially distracting elements</a:t>
                      </a:r>
                    </a:p>
                  </a:txBody>
                  <a:tcPr marL="60645" marR="60645" marT="30323" marB="30323"/>
                </a:tc>
                <a:extLst>
                  <a:ext uri="{0D108BD9-81ED-4DB2-BD59-A6C34878D82A}">
                    <a16:rowId xmlns:a16="http://schemas.microsoft.com/office/drawing/2014/main" val="10001"/>
                  </a:ext>
                </a:extLst>
              </a:tr>
              <a:tr h="1226492">
                <a:tc>
                  <a:txBody>
                    <a:bodyPr/>
                    <a:lstStyle/>
                    <a:p>
                      <a:r>
                        <a:rPr lang="en-US" sz="1200"/>
                        <a:t>Memory</a:t>
                      </a:r>
                    </a:p>
                  </a:txBody>
                  <a:tcPr marL="60645" marR="60645" marT="30323" marB="30323"/>
                </a:tc>
                <a:tc>
                  <a:txBody>
                    <a:bodyPr/>
                    <a:lstStyle/>
                    <a:p>
                      <a:r>
                        <a:rPr lang="en-US" sz="1200" dirty="0"/>
                        <a:t>Address any underlying attention skills</a:t>
                      </a:r>
                    </a:p>
                    <a:p>
                      <a:r>
                        <a:rPr lang="en-US" sz="1200" dirty="0"/>
                        <a:t>Organizing material and making logical</a:t>
                      </a:r>
                      <a:r>
                        <a:rPr lang="en-US" sz="1200" baseline="0" dirty="0"/>
                        <a:t> associations</a:t>
                      </a:r>
                    </a:p>
                    <a:p>
                      <a:r>
                        <a:rPr lang="en-US" sz="1200" baseline="0" dirty="0"/>
                        <a:t>Memory logs</a:t>
                      </a:r>
                    </a:p>
                    <a:p>
                      <a:r>
                        <a:rPr lang="en-US" sz="1200" baseline="0" dirty="0"/>
                        <a:t>Technology – prompts for daily routines</a:t>
                      </a:r>
                    </a:p>
                  </a:txBody>
                  <a:tcPr marL="60645" marR="60645" marT="30323" marB="30323"/>
                </a:tc>
                <a:extLst>
                  <a:ext uri="{0D108BD9-81ED-4DB2-BD59-A6C34878D82A}">
                    <a16:rowId xmlns:a16="http://schemas.microsoft.com/office/drawing/2014/main" val="10002"/>
                  </a:ext>
                </a:extLst>
              </a:tr>
              <a:tr h="1226492">
                <a:tc>
                  <a:txBody>
                    <a:bodyPr/>
                    <a:lstStyle/>
                    <a:p>
                      <a:r>
                        <a:rPr lang="en-US" sz="1200"/>
                        <a:t>Executive Function</a:t>
                      </a:r>
                    </a:p>
                  </a:txBody>
                  <a:tcPr marL="60645" marR="60645" marT="30323" marB="30323"/>
                </a:tc>
                <a:tc>
                  <a:txBody>
                    <a:bodyPr/>
                    <a:lstStyle/>
                    <a:p>
                      <a:r>
                        <a:rPr lang="en-US" sz="1200" dirty="0"/>
                        <a:t>Structure, feedback, routine</a:t>
                      </a:r>
                    </a:p>
                    <a:p>
                      <a:r>
                        <a:rPr lang="en-US" sz="1200" dirty="0"/>
                        <a:t>Initially ‘act as the patient’s frontal lobe’ and gradually transfer</a:t>
                      </a:r>
                      <a:r>
                        <a:rPr lang="en-US" sz="1200" baseline="0" dirty="0"/>
                        <a:t> these responsibilities to </a:t>
                      </a:r>
                      <a:r>
                        <a:rPr lang="en-US" sz="1200" baseline="0" dirty="0" err="1"/>
                        <a:t>pt</a:t>
                      </a:r>
                      <a:endParaRPr lang="en-US" sz="1200" baseline="0" dirty="0"/>
                    </a:p>
                    <a:p>
                      <a:r>
                        <a:rPr lang="en-US" sz="1200" baseline="0" dirty="0"/>
                        <a:t>Try to use other intact cognitive functions</a:t>
                      </a:r>
                    </a:p>
                  </a:txBody>
                  <a:tcPr marL="60645" marR="60645" marT="30323" marB="30323"/>
                </a:tc>
                <a:extLst>
                  <a:ext uri="{0D108BD9-81ED-4DB2-BD59-A6C34878D82A}">
                    <a16:rowId xmlns:a16="http://schemas.microsoft.com/office/drawing/2014/main" val="10003"/>
                  </a:ext>
                </a:extLst>
              </a:tr>
              <a:tr h="1226492">
                <a:tc>
                  <a:txBody>
                    <a:bodyPr/>
                    <a:lstStyle/>
                    <a:p>
                      <a:r>
                        <a:rPr lang="en-US" sz="1200"/>
                        <a:t>Neglect</a:t>
                      </a:r>
                    </a:p>
                  </a:txBody>
                  <a:tcPr marL="60645" marR="60645" marT="30323" marB="30323"/>
                </a:tc>
                <a:tc>
                  <a:txBody>
                    <a:bodyPr/>
                    <a:lstStyle/>
                    <a:p>
                      <a:r>
                        <a:rPr lang="en-US" sz="1200" dirty="0"/>
                        <a:t>Use</a:t>
                      </a:r>
                      <a:r>
                        <a:rPr lang="en-US" sz="1200" baseline="0" dirty="0"/>
                        <a:t> stimuli to increase awareness; consider right hemisphere usually processes shapes and blocks, left letters and numbers</a:t>
                      </a:r>
                    </a:p>
                    <a:p>
                      <a:r>
                        <a:rPr lang="en-US" sz="1200" baseline="0" dirty="0"/>
                        <a:t>Simple verbal instructions, scanning strategies</a:t>
                      </a:r>
                    </a:p>
                    <a:p>
                      <a:r>
                        <a:rPr lang="en-US" sz="1200" baseline="0" dirty="0"/>
                        <a:t>Eye patching, prism glasses, neck vibration</a:t>
                      </a:r>
                    </a:p>
                  </a:txBody>
                  <a:tcPr marL="60645" marR="60645" marT="30323" marB="30323"/>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68850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99FC9-EA12-8242-8AFC-8C7B85381C5C}"/>
              </a:ext>
            </a:extLst>
          </p:cNvPr>
          <p:cNvSpPr>
            <a:spLocks noGrp="1"/>
          </p:cNvSpPr>
          <p:nvPr>
            <p:ph type="title"/>
          </p:nvPr>
        </p:nvSpPr>
        <p:spPr/>
        <p:txBody>
          <a:bodyPr/>
          <a:lstStyle/>
          <a:p>
            <a:r>
              <a:rPr lang="en-US" dirty="0"/>
              <a:t>Treatment Strategies</a:t>
            </a:r>
          </a:p>
        </p:txBody>
      </p:sp>
      <p:sp>
        <p:nvSpPr>
          <p:cNvPr id="3" name="Content Placeholder 2">
            <a:extLst>
              <a:ext uri="{FF2B5EF4-FFF2-40B4-BE49-F238E27FC236}">
                <a16:creationId xmlns:a16="http://schemas.microsoft.com/office/drawing/2014/main" id="{E45DADB8-B298-4A4F-A56C-BA20431DF0A3}"/>
              </a:ext>
            </a:extLst>
          </p:cNvPr>
          <p:cNvSpPr>
            <a:spLocks noGrp="1"/>
          </p:cNvSpPr>
          <p:nvPr>
            <p:ph idx="1"/>
          </p:nvPr>
        </p:nvSpPr>
        <p:spPr/>
        <p:txBody>
          <a:bodyPr/>
          <a:lstStyle/>
          <a:p>
            <a:endParaRPr lang="en-US" dirty="0"/>
          </a:p>
          <a:p>
            <a:r>
              <a:rPr lang="en-US" dirty="0"/>
              <a:t>Strategies to improve communication</a:t>
            </a:r>
          </a:p>
          <a:p>
            <a:r>
              <a:rPr lang="en-US" dirty="0"/>
              <a:t>Strategies to improve attention</a:t>
            </a:r>
          </a:p>
          <a:p>
            <a:r>
              <a:rPr lang="en-US" dirty="0"/>
              <a:t>Strategies to address memory and/or awareness issues</a:t>
            </a:r>
          </a:p>
          <a:p>
            <a:r>
              <a:rPr lang="en-US" dirty="0"/>
              <a:t>Strategies to decrease agitation or to increase alertness</a:t>
            </a:r>
          </a:p>
          <a:p>
            <a:r>
              <a:rPr lang="en-US" dirty="0"/>
              <a:t>Strategies for other </a:t>
            </a:r>
            <a:r>
              <a:rPr lang="en-US" dirty="0" err="1"/>
              <a:t>behavioural</a:t>
            </a:r>
            <a:r>
              <a:rPr lang="en-US" dirty="0"/>
              <a:t> issues</a:t>
            </a:r>
          </a:p>
        </p:txBody>
      </p:sp>
    </p:spTree>
    <p:extLst>
      <p:ext uri="{BB962C8B-B14F-4D97-AF65-F5344CB8AC3E}">
        <p14:creationId xmlns:p14="http://schemas.microsoft.com/office/powerpoint/2010/main" val="856684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Treatment Strategies</a:t>
            </a:r>
          </a:p>
        </p:txBody>
      </p:sp>
      <p:sp>
        <p:nvSpPr>
          <p:cNvPr id="3" name="Content Placeholder 2"/>
          <p:cNvSpPr>
            <a:spLocks noGrp="1"/>
          </p:cNvSpPr>
          <p:nvPr>
            <p:ph idx="1"/>
          </p:nvPr>
        </p:nvSpPr>
        <p:spPr/>
        <p:txBody>
          <a:bodyPr>
            <a:normAutofit fontScale="40000" lnSpcReduction="20000"/>
          </a:bodyPr>
          <a:lstStyle/>
          <a:p>
            <a:r>
              <a:rPr lang="en-US" sz="5100" dirty="0"/>
              <a:t>With </a:t>
            </a:r>
            <a:r>
              <a:rPr lang="en-US" sz="5100" b="1" dirty="0"/>
              <a:t>communication</a:t>
            </a:r>
            <a:r>
              <a:rPr lang="en-US" sz="5100" dirty="0"/>
              <a:t> issues, allow increased time:</a:t>
            </a:r>
          </a:p>
          <a:p>
            <a:pPr lvl="1"/>
            <a:r>
              <a:rPr lang="en-US" sz="5100" dirty="0"/>
              <a:t>to understand what individual is saying</a:t>
            </a:r>
          </a:p>
          <a:p>
            <a:pPr lvl="1"/>
            <a:r>
              <a:rPr lang="en-US" sz="5100" dirty="0"/>
              <a:t>For individual to convey messages</a:t>
            </a:r>
          </a:p>
          <a:p>
            <a:pPr lvl="1"/>
            <a:r>
              <a:rPr lang="en-US" sz="5100" dirty="0"/>
              <a:t>Minimize background noise</a:t>
            </a:r>
          </a:p>
          <a:p>
            <a:pPr lvl="1"/>
            <a:r>
              <a:rPr lang="en-US" sz="5100" dirty="0"/>
              <a:t>Ask individual what they find most helpful</a:t>
            </a:r>
          </a:p>
          <a:p>
            <a:pPr lvl="1"/>
            <a:r>
              <a:rPr lang="en-US" sz="5100" dirty="0"/>
              <a:t>Use yes or no questions</a:t>
            </a:r>
          </a:p>
          <a:p>
            <a:pPr lvl="2"/>
            <a:r>
              <a:rPr lang="en-US" sz="5100" dirty="0"/>
              <a:t>Use symbols or movements like hand gesture to indicate yes or no</a:t>
            </a:r>
          </a:p>
          <a:p>
            <a:r>
              <a:rPr lang="en-US" sz="5100" dirty="0"/>
              <a:t>If patient has difficulty understanding:</a:t>
            </a:r>
          </a:p>
          <a:p>
            <a:pPr lvl="1"/>
            <a:r>
              <a:rPr lang="en-US" sz="5100" dirty="0"/>
              <a:t>Use gesture and demonstration</a:t>
            </a:r>
          </a:p>
          <a:p>
            <a:pPr lvl="1"/>
            <a:r>
              <a:rPr lang="en-US" sz="5100" dirty="0"/>
              <a:t>Short simple sentences and instructions</a:t>
            </a:r>
          </a:p>
          <a:p>
            <a:pPr lvl="1"/>
            <a:r>
              <a:rPr lang="en-US" sz="5100" dirty="0"/>
              <a:t>Check for understanding</a:t>
            </a:r>
          </a:p>
          <a:p>
            <a:pPr lvl="1"/>
            <a:r>
              <a:rPr lang="en-US" sz="5100" dirty="0"/>
              <a:t>Shouting is not useful</a:t>
            </a:r>
          </a:p>
          <a:p>
            <a:pPr lvl="1"/>
            <a:r>
              <a:rPr lang="en-US" sz="5100" dirty="0"/>
              <a:t>Have structure to your session and mark a change in topic or task ‘now I want to…’ before you start talking about the next topic</a:t>
            </a:r>
          </a:p>
          <a:p>
            <a:r>
              <a:rPr lang="en-US" sz="5100" dirty="0"/>
              <a:t>May have to change your rapport building strategies (may misinterpret </a:t>
            </a:r>
            <a:r>
              <a:rPr lang="en-US" sz="5100" dirty="0" err="1"/>
              <a:t>humour</a:t>
            </a:r>
            <a:r>
              <a:rPr lang="en-US" sz="5100" dirty="0"/>
              <a:t>)</a:t>
            </a:r>
          </a:p>
          <a:p>
            <a:endParaRPr lang="en-US" dirty="0"/>
          </a:p>
        </p:txBody>
      </p:sp>
    </p:spTree>
    <p:extLst>
      <p:ext uri="{BB962C8B-B14F-4D97-AF65-F5344CB8AC3E}">
        <p14:creationId xmlns:p14="http://schemas.microsoft.com/office/powerpoint/2010/main" val="340758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1176-3B95-4577-BB3F-D86E76F82FC6}"/>
              </a:ext>
            </a:extLst>
          </p:cNvPr>
          <p:cNvSpPr>
            <a:spLocks noGrp="1"/>
          </p:cNvSpPr>
          <p:nvPr>
            <p:ph type="title"/>
          </p:nvPr>
        </p:nvSpPr>
        <p:spPr/>
        <p:txBody>
          <a:bodyPr/>
          <a:lstStyle/>
          <a:p>
            <a:r>
              <a:rPr lang="en-US" dirty="0"/>
              <a:t>Receptive Communication Deficits</a:t>
            </a:r>
            <a:endParaRPr lang="en-CA" dirty="0"/>
          </a:p>
        </p:txBody>
      </p:sp>
      <p:graphicFrame>
        <p:nvGraphicFramePr>
          <p:cNvPr id="4" name="Content Placeholder 3">
            <a:extLst>
              <a:ext uri="{FF2B5EF4-FFF2-40B4-BE49-F238E27FC236}">
                <a16:creationId xmlns:a16="http://schemas.microsoft.com/office/drawing/2014/main" id="{C08892F5-A2BB-45A5-B291-973AE2910527}"/>
              </a:ext>
            </a:extLst>
          </p:cNvPr>
          <p:cNvGraphicFramePr>
            <a:graphicFrameLocks noGrp="1"/>
          </p:cNvGraphicFramePr>
          <p:nvPr>
            <p:ph idx="1"/>
            <p:extLst>
              <p:ext uri="{D42A27DB-BD31-4B8C-83A1-F6EECF244321}">
                <p14:modId xmlns:p14="http://schemas.microsoft.com/office/powerpoint/2010/main" val="2599776211"/>
              </p:ext>
            </p:extLst>
          </p:nvPr>
        </p:nvGraphicFramePr>
        <p:xfrm>
          <a:off x="586409" y="1707477"/>
          <a:ext cx="10538791" cy="3504579"/>
        </p:xfrm>
        <a:graphic>
          <a:graphicData uri="http://schemas.openxmlformats.org/drawingml/2006/table">
            <a:tbl>
              <a:tblPr firstRow="1" firstCol="1" bandRow="1">
                <a:tableStyleId>{5C22544A-7EE6-4342-B048-85BDC9FD1C3A}</a:tableStyleId>
              </a:tblPr>
              <a:tblGrid>
                <a:gridCol w="5252829">
                  <a:extLst>
                    <a:ext uri="{9D8B030D-6E8A-4147-A177-3AD203B41FA5}">
                      <a16:colId xmlns:a16="http://schemas.microsoft.com/office/drawing/2014/main" val="991725832"/>
                    </a:ext>
                  </a:extLst>
                </a:gridCol>
                <a:gridCol w="5285962">
                  <a:extLst>
                    <a:ext uri="{9D8B030D-6E8A-4147-A177-3AD203B41FA5}">
                      <a16:colId xmlns:a16="http://schemas.microsoft.com/office/drawing/2014/main" val="3143557936"/>
                    </a:ext>
                  </a:extLst>
                </a:gridCol>
              </a:tblGrid>
              <a:tr h="299476">
                <a:tc>
                  <a:txBody>
                    <a:bodyPr/>
                    <a:lstStyle/>
                    <a:p>
                      <a:pPr>
                        <a:lnSpc>
                          <a:spcPct val="115000"/>
                        </a:lnSpc>
                        <a:spcAft>
                          <a:spcPts val="1000"/>
                        </a:spcAft>
                      </a:pPr>
                      <a:r>
                        <a:rPr lang="en-US" sz="2000" dirty="0">
                          <a:effectLst/>
                        </a:rPr>
                        <a:t>Communication partner should:</a:t>
                      </a:r>
                      <a:endParaRPr lang="en-CA"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dirty="0">
                          <a:effectLst/>
                        </a:rPr>
                        <a:t>Patient should be encouraged to:</a:t>
                      </a:r>
                      <a:endParaRPr lang="en-CA"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32132830"/>
                  </a:ext>
                </a:extLst>
              </a:tr>
              <a:tr h="3176284">
                <a:tc>
                  <a:txBody>
                    <a:bodyPr/>
                    <a:lstStyle/>
                    <a:p>
                      <a:pPr marL="342900" lvl="0" indent="-342900">
                        <a:lnSpc>
                          <a:spcPct val="115000"/>
                        </a:lnSpc>
                        <a:buFont typeface="Symbol" panose="05050102010706020507" pitchFamily="18" charset="2"/>
                        <a:buChar char=""/>
                      </a:pPr>
                      <a:r>
                        <a:rPr lang="en-US" sz="1800" dirty="0">
                          <a:effectLst/>
                        </a:rPr>
                        <a:t>Repeat/rephrase message</a:t>
                      </a:r>
                      <a:endParaRPr lang="en-CA" sz="1800" dirty="0">
                        <a:effectLst/>
                      </a:endParaRPr>
                    </a:p>
                    <a:p>
                      <a:pPr marL="342900" lvl="0" indent="-342900">
                        <a:lnSpc>
                          <a:spcPct val="115000"/>
                        </a:lnSpc>
                        <a:buFont typeface="Symbol" panose="05050102010706020507" pitchFamily="18" charset="2"/>
                        <a:buChar char=""/>
                      </a:pPr>
                      <a:r>
                        <a:rPr lang="en-US" sz="1800" dirty="0">
                          <a:effectLst/>
                        </a:rPr>
                        <a:t>Alert to start of conversation</a:t>
                      </a:r>
                      <a:endParaRPr lang="en-CA" sz="1800" dirty="0">
                        <a:effectLst/>
                      </a:endParaRPr>
                    </a:p>
                    <a:p>
                      <a:pPr marL="342900" lvl="0" indent="-342900">
                        <a:lnSpc>
                          <a:spcPct val="115000"/>
                        </a:lnSpc>
                        <a:buFont typeface="Symbol" panose="05050102010706020507" pitchFamily="18" charset="2"/>
                        <a:buChar char=""/>
                      </a:pPr>
                      <a:r>
                        <a:rPr lang="en-US" sz="1800" dirty="0">
                          <a:effectLst/>
                        </a:rPr>
                        <a:t>Alert to topic or task shifts “now I want to…”</a:t>
                      </a:r>
                      <a:endParaRPr lang="en-CA" sz="1800" dirty="0">
                        <a:effectLst/>
                      </a:endParaRPr>
                    </a:p>
                    <a:p>
                      <a:pPr marL="342900" lvl="0" indent="-342900">
                        <a:lnSpc>
                          <a:spcPct val="115000"/>
                        </a:lnSpc>
                        <a:buFont typeface="Symbol" panose="05050102010706020507" pitchFamily="18" charset="2"/>
                        <a:buChar char=""/>
                      </a:pPr>
                      <a:r>
                        <a:rPr lang="en-US" sz="1800" dirty="0">
                          <a:effectLst/>
                        </a:rPr>
                        <a:t>Decrease background noise/distractions</a:t>
                      </a:r>
                      <a:endParaRPr lang="en-CA" sz="1800" dirty="0">
                        <a:effectLst/>
                      </a:endParaRPr>
                    </a:p>
                    <a:p>
                      <a:pPr marL="342900" lvl="0" indent="-342900">
                        <a:lnSpc>
                          <a:spcPct val="115000"/>
                        </a:lnSpc>
                        <a:buFont typeface="Symbol" panose="05050102010706020507" pitchFamily="18" charset="2"/>
                        <a:buChar char=""/>
                      </a:pPr>
                      <a:r>
                        <a:rPr lang="en-US" sz="1800" dirty="0">
                          <a:effectLst/>
                        </a:rPr>
                        <a:t>Use written key words when speaking</a:t>
                      </a:r>
                      <a:endParaRPr lang="en-CA" sz="1800" dirty="0">
                        <a:effectLst/>
                      </a:endParaRPr>
                    </a:p>
                    <a:p>
                      <a:pPr marL="342900" lvl="0" indent="-342900">
                        <a:lnSpc>
                          <a:spcPct val="115000"/>
                        </a:lnSpc>
                        <a:buFont typeface="Symbol" panose="05050102010706020507" pitchFamily="18" charset="2"/>
                        <a:buChar char=""/>
                      </a:pPr>
                      <a:r>
                        <a:rPr lang="en-US" sz="1800" dirty="0">
                          <a:effectLst/>
                        </a:rPr>
                        <a:t>Use short simple phrases</a:t>
                      </a:r>
                      <a:endParaRPr lang="en-CA" sz="1800" dirty="0">
                        <a:effectLst/>
                      </a:endParaRPr>
                    </a:p>
                    <a:p>
                      <a:pPr marL="342900" lvl="0" indent="-342900">
                        <a:lnSpc>
                          <a:spcPct val="115000"/>
                        </a:lnSpc>
                        <a:buFont typeface="Symbol" panose="05050102010706020507" pitchFamily="18" charset="2"/>
                        <a:buChar char=""/>
                      </a:pPr>
                      <a:r>
                        <a:rPr lang="en-US" sz="1800" dirty="0">
                          <a:effectLst/>
                        </a:rPr>
                        <a:t>Ensure one person speaks at a time</a:t>
                      </a:r>
                      <a:endParaRPr lang="en-CA" sz="1800" dirty="0">
                        <a:effectLst/>
                      </a:endParaRPr>
                    </a:p>
                    <a:p>
                      <a:pPr marL="342900" lvl="0" indent="-342900">
                        <a:lnSpc>
                          <a:spcPct val="115000"/>
                        </a:lnSpc>
                        <a:buFont typeface="Symbol" panose="05050102010706020507" pitchFamily="18" charset="2"/>
                        <a:buChar char=""/>
                      </a:pPr>
                      <a:r>
                        <a:rPr lang="en-US" sz="1800" dirty="0">
                          <a:effectLst/>
                        </a:rPr>
                        <a:t>Speak face to face</a:t>
                      </a:r>
                      <a:endParaRPr lang="en-CA" sz="1800" dirty="0">
                        <a:effectLst/>
                      </a:endParaRPr>
                    </a:p>
                    <a:p>
                      <a:pPr marL="342900" lvl="0" indent="-342900">
                        <a:lnSpc>
                          <a:spcPct val="115000"/>
                        </a:lnSpc>
                        <a:buFont typeface="Symbol" panose="05050102010706020507" pitchFamily="18" charset="2"/>
                        <a:buChar char=""/>
                      </a:pPr>
                      <a:r>
                        <a:rPr lang="en-US" sz="1800" dirty="0">
                          <a:effectLst/>
                        </a:rPr>
                        <a:t>Allow extra processing time</a:t>
                      </a:r>
                      <a:endParaRPr lang="en-CA"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15000"/>
                        </a:lnSpc>
                        <a:buFont typeface="Symbol" panose="05050102010706020507" pitchFamily="18" charset="2"/>
                        <a:buChar char=""/>
                      </a:pPr>
                      <a:r>
                        <a:rPr lang="en-US" sz="1800" dirty="0">
                          <a:effectLst/>
                        </a:rPr>
                        <a:t>Use gestures and modeling</a:t>
                      </a:r>
                      <a:endParaRPr lang="en-CA" sz="1800" dirty="0">
                        <a:effectLst/>
                      </a:endParaRPr>
                    </a:p>
                    <a:p>
                      <a:pPr marL="342900" lvl="0" indent="-342900">
                        <a:lnSpc>
                          <a:spcPct val="115000"/>
                        </a:lnSpc>
                        <a:buFont typeface="Symbol" panose="05050102010706020507" pitchFamily="18" charset="2"/>
                        <a:buChar char=""/>
                      </a:pPr>
                      <a:r>
                        <a:rPr lang="en-US" sz="1800" dirty="0">
                          <a:effectLst/>
                        </a:rPr>
                        <a:t>Check/confirm comprehension</a:t>
                      </a:r>
                      <a:endParaRPr lang="en-CA" sz="1800" dirty="0">
                        <a:effectLst/>
                      </a:endParaRPr>
                    </a:p>
                    <a:p>
                      <a:pPr marL="342900" lvl="0" indent="-342900">
                        <a:lnSpc>
                          <a:spcPct val="115000"/>
                        </a:lnSpc>
                        <a:spcAft>
                          <a:spcPts val="1000"/>
                        </a:spcAft>
                        <a:buFont typeface="Symbol" panose="05050102010706020507" pitchFamily="18" charset="2"/>
                        <a:buChar char=""/>
                      </a:pPr>
                      <a:r>
                        <a:rPr lang="en-US" sz="1800" dirty="0">
                          <a:effectLst/>
                        </a:rPr>
                        <a:t>Take frequent rest breaks</a:t>
                      </a:r>
                      <a:endParaRPr lang="en-CA"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8624544"/>
                  </a:ext>
                </a:extLst>
              </a:tr>
            </a:tbl>
          </a:graphicData>
        </a:graphic>
      </p:graphicFrame>
      <p:sp>
        <p:nvSpPr>
          <p:cNvPr id="5" name="Rectangle 1">
            <a:extLst>
              <a:ext uri="{FF2B5EF4-FFF2-40B4-BE49-F238E27FC236}">
                <a16:creationId xmlns:a16="http://schemas.microsoft.com/office/drawing/2014/main" id="{77D8E9DC-6C5A-489F-9D41-01D451645FF5}"/>
              </a:ext>
            </a:extLst>
          </p:cNvPr>
          <p:cNvSpPr>
            <a:spLocks noChangeArrowheads="1"/>
          </p:cNvSpPr>
          <p:nvPr/>
        </p:nvSpPr>
        <p:spPr bwMode="auto">
          <a:xfrm>
            <a:off x="-4757088" y="543621"/>
            <a:ext cx="21709187" cy="280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Receptive Communication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5530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B9107-D88E-7246-9201-173529D8D631}"/>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F48D043B-70D6-1349-BD5F-E6E2C28E8AF2}"/>
              </a:ext>
            </a:extLst>
          </p:cNvPr>
          <p:cNvSpPr>
            <a:spLocks noGrp="1"/>
          </p:cNvSpPr>
          <p:nvPr>
            <p:ph idx="1"/>
          </p:nvPr>
        </p:nvSpPr>
        <p:spPr/>
        <p:txBody>
          <a:bodyPr/>
          <a:lstStyle/>
          <a:p>
            <a:pPr marL="514350" indent="-514350">
              <a:buFont typeface="+mj-lt"/>
              <a:buAutoNum type="arabicPeriod"/>
            </a:pPr>
            <a:r>
              <a:rPr lang="en-US" dirty="0"/>
              <a:t>Identify common cognitive, perceptual, and </a:t>
            </a:r>
            <a:r>
              <a:rPr lang="en-US" dirty="0" err="1"/>
              <a:t>behavioural</a:t>
            </a:r>
            <a:r>
              <a:rPr lang="en-US" dirty="0"/>
              <a:t> impairments seen in the neurological conditions you’ve learned about in your PT training so far </a:t>
            </a:r>
          </a:p>
          <a:p>
            <a:pPr marL="514350" indent="-514350">
              <a:buFont typeface="+mj-lt"/>
              <a:buAutoNum type="arabicPeriod"/>
            </a:pPr>
            <a:r>
              <a:rPr lang="en-US" dirty="0"/>
              <a:t>Describe the impact and challenges of cognitive, perceptual, and/or </a:t>
            </a:r>
            <a:r>
              <a:rPr lang="en-US" dirty="0" err="1"/>
              <a:t>behavioural</a:t>
            </a:r>
            <a:r>
              <a:rPr lang="en-US" dirty="0"/>
              <a:t> impairments on your PT interventions</a:t>
            </a:r>
          </a:p>
          <a:p>
            <a:pPr marL="514350" indent="-514350">
              <a:buFont typeface="+mj-lt"/>
              <a:buAutoNum type="arabicPeriod"/>
            </a:pPr>
            <a:r>
              <a:rPr lang="en-US" dirty="0"/>
              <a:t>Summarize some general ways to structure your PT approach for success when working with individuals who have cognitive, perceptual and/or </a:t>
            </a:r>
            <a:r>
              <a:rPr lang="en-US" dirty="0" err="1"/>
              <a:t>behavioural</a:t>
            </a:r>
            <a:r>
              <a:rPr lang="en-US" dirty="0"/>
              <a:t> impairments</a:t>
            </a:r>
          </a:p>
          <a:p>
            <a:pPr marL="514350" indent="-514350">
              <a:buFont typeface="+mj-lt"/>
              <a:buAutoNum type="arabicPeriod"/>
            </a:pPr>
            <a:r>
              <a:rPr lang="en-US" dirty="0"/>
              <a:t>List some strategies to address communication, attention, memory, alertness, agitation, and other </a:t>
            </a:r>
            <a:r>
              <a:rPr lang="en-US" dirty="0" err="1"/>
              <a:t>behavioural</a:t>
            </a:r>
            <a:r>
              <a:rPr lang="en-US" dirty="0"/>
              <a:t> concerns</a:t>
            </a:r>
          </a:p>
          <a:p>
            <a:pPr marL="514350" indent="-514350">
              <a:buFont typeface="+mj-lt"/>
              <a:buAutoNum type="arabicPeriod"/>
            </a:pPr>
            <a:endParaRPr lang="en-US" dirty="0"/>
          </a:p>
        </p:txBody>
      </p:sp>
    </p:spTree>
    <p:extLst>
      <p:ext uri="{BB962C8B-B14F-4D97-AF65-F5344CB8AC3E}">
        <p14:creationId xmlns:p14="http://schemas.microsoft.com/office/powerpoint/2010/main" val="728709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D0315-9B0A-4710-B2FF-DECAA5071552}"/>
              </a:ext>
            </a:extLst>
          </p:cNvPr>
          <p:cNvSpPr>
            <a:spLocks noGrp="1"/>
          </p:cNvSpPr>
          <p:nvPr>
            <p:ph type="title"/>
          </p:nvPr>
        </p:nvSpPr>
        <p:spPr/>
        <p:txBody>
          <a:bodyPr/>
          <a:lstStyle/>
          <a:p>
            <a:r>
              <a:rPr lang="en-US" dirty="0"/>
              <a:t>Expressive Communication Deficits</a:t>
            </a:r>
            <a:endParaRPr lang="en-CA" dirty="0"/>
          </a:p>
        </p:txBody>
      </p:sp>
      <p:graphicFrame>
        <p:nvGraphicFramePr>
          <p:cNvPr id="4" name="Content Placeholder 3">
            <a:extLst>
              <a:ext uri="{FF2B5EF4-FFF2-40B4-BE49-F238E27FC236}">
                <a16:creationId xmlns:a16="http://schemas.microsoft.com/office/drawing/2014/main" id="{A86837E4-5CCE-4441-8D15-879FB5550013}"/>
              </a:ext>
            </a:extLst>
          </p:cNvPr>
          <p:cNvGraphicFramePr>
            <a:graphicFrameLocks noGrp="1"/>
          </p:cNvGraphicFramePr>
          <p:nvPr>
            <p:ph idx="1"/>
            <p:extLst>
              <p:ext uri="{D42A27DB-BD31-4B8C-83A1-F6EECF244321}">
                <p14:modId xmlns:p14="http://schemas.microsoft.com/office/powerpoint/2010/main" val="742756001"/>
              </p:ext>
            </p:extLst>
          </p:nvPr>
        </p:nvGraphicFramePr>
        <p:xfrm>
          <a:off x="969065" y="1727550"/>
          <a:ext cx="8095560" cy="3843258"/>
        </p:xfrm>
        <a:graphic>
          <a:graphicData uri="http://schemas.openxmlformats.org/drawingml/2006/table">
            <a:tbl>
              <a:tblPr firstRow="1" firstCol="1" bandRow="1">
                <a:tableStyleId>{5C22544A-7EE6-4342-B048-85BDC9FD1C3A}</a:tableStyleId>
              </a:tblPr>
              <a:tblGrid>
                <a:gridCol w="4047780">
                  <a:extLst>
                    <a:ext uri="{9D8B030D-6E8A-4147-A177-3AD203B41FA5}">
                      <a16:colId xmlns:a16="http://schemas.microsoft.com/office/drawing/2014/main" val="4154761346"/>
                    </a:ext>
                  </a:extLst>
                </a:gridCol>
                <a:gridCol w="4047780">
                  <a:extLst>
                    <a:ext uri="{9D8B030D-6E8A-4147-A177-3AD203B41FA5}">
                      <a16:colId xmlns:a16="http://schemas.microsoft.com/office/drawing/2014/main" val="61615737"/>
                    </a:ext>
                  </a:extLst>
                </a:gridCol>
              </a:tblGrid>
              <a:tr h="225774">
                <a:tc>
                  <a:txBody>
                    <a:bodyPr/>
                    <a:lstStyle/>
                    <a:p>
                      <a:pPr>
                        <a:lnSpc>
                          <a:spcPct val="115000"/>
                        </a:lnSpc>
                        <a:spcAft>
                          <a:spcPts val="1000"/>
                        </a:spcAft>
                      </a:pPr>
                      <a:r>
                        <a:rPr lang="en-US" sz="2000" dirty="0">
                          <a:effectLst/>
                        </a:rPr>
                        <a:t>Communication partner should:</a:t>
                      </a:r>
                      <a:endParaRPr lang="en-CA"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dirty="0">
                          <a:effectLst/>
                        </a:rPr>
                        <a:t>Patient should be encouraged to:</a:t>
                      </a:r>
                      <a:endParaRPr lang="en-CA"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81819894"/>
                  </a:ext>
                </a:extLst>
              </a:tr>
              <a:tr h="3514963">
                <a:tc>
                  <a:txBody>
                    <a:bodyPr/>
                    <a:lstStyle/>
                    <a:p>
                      <a:pPr marL="342900" lvl="0" indent="-342900">
                        <a:lnSpc>
                          <a:spcPct val="115000"/>
                        </a:lnSpc>
                        <a:buFont typeface="Symbol" panose="05050102010706020507" pitchFamily="18" charset="2"/>
                        <a:buChar char=""/>
                      </a:pPr>
                      <a:r>
                        <a:rPr lang="en-US" sz="1600" dirty="0">
                          <a:effectLst/>
                        </a:rPr>
                        <a:t>Ask yes/no questions</a:t>
                      </a:r>
                      <a:endParaRPr lang="en-CA" sz="1600" dirty="0">
                        <a:effectLst/>
                      </a:endParaRPr>
                    </a:p>
                    <a:p>
                      <a:pPr marL="342900" lvl="0" indent="-342900">
                        <a:lnSpc>
                          <a:spcPct val="115000"/>
                        </a:lnSpc>
                        <a:buFont typeface="Symbol" panose="05050102010706020507" pitchFamily="18" charset="2"/>
                        <a:buChar char=""/>
                      </a:pPr>
                      <a:r>
                        <a:rPr lang="en-US" sz="1600" dirty="0">
                          <a:effectLst/>
                        </a:rPr>
                        <a:t>Provide lead-in phrases</a:t>
                      </a:r>
                      <a:endParaRPr lang="en-CA" sz="1600" dirty="0">
                        <a:effectLst/>
                      </a:endParaRPr>
                    </a:p>
                    <a:p>
                      <a:pPr marL="342900" lvl="0" indent="-342900">
                        <a:lnSpc>
                          <a:spcPct val="115000"/>
                        </a:lnSpc>
                        <a:buFont typeface="Symbol" panose="05050102010706020507" pitchFamily="18" charset="2"/>
                        <a:buChar char=""/>
                      </a:pPr>
                      <a:r>
                        <a:rPr lang="en-US" sz="1600" dirty="0">
                          <a:effectLst/>
                        </a:rPr>
                        <a:t>Provide sound cues</a:t>
                      </a:r>
                      <a:endParaRPr lang="en-CA" sz="1600" dirty="0">
                        <a:effectLst/>
                      </a:endParaRPr>
                    </a:p>
                    <a:p>
                      <a:pPr marL="342900" lvl="0" indent="-342900">
                        <a:lnSpc>
                          <a:spcPct val="115000"/>
                        </a:lnSpc>
                        <a:buFont typeface="Symbol" panose="05050102010706020507" pitchFamily="18" charset="2"/>
                        <a:buChar char=""/>
                      </a:pPr>
                      <a:r>
                        <a:rPr lang="en-US" sz="1600" dirty="0">
                          <a:effectLst/>
                        </a:rPr>
                        <a:t>Provide verbal/written choices for responses (2-3 choices max)</a:t>
                      </a:r>
                      <a:endParaRPr lang="en-CA" sz="1600" dirty="0">
                        <a:effectLst/>
                      </a:endParaRPr>
                    </a:p>
                    <a:p>
                      <a:pPr marL="342900" lvl="0" indent="-342900">
                        <a:lnSpc>
                          <a:spcPct val="115000"/>
                        </a:lnSpc>
                        <a:buFont typeface="Symbol" panose="05050102010706020507" pitchFamily="18" charset="2"/>
                        <a:buChar char=""/>
                      </a:pPr>
                      <a:r>
                        <a:rPr lang="en-US" sz="1600" dirty="0">
                          <a:effectLst/>
                        </a:rPr>
                        <a:t>Limit distractions</a:t>
                      </a:r>
                      <a:endParaRPr lang="en-CA" sz="1600" dirty="0">
                        <a:effectLst/>
                      </a:endParaRPr>
                    </a:p>
                    <a:p>
                      <a:pPr marL="342900" lvl="0" indent="-342900">
                        <a:lnSpc>
                          <a:spcPct val="115000"/>
                        </a:lnSpc>
                        <a:buFont typeface="Symbol" panose="05050102010706020507" pitchFamily="18" charset="2"/>
                        <a:buChar char=""/>
                      </a:pPr>
                      <a:r>
                        <a:rPr lang="en-US" sz="1600" dirty="0">
                          <a:effectLst/>
                        </a:rPr>
                        <a:t>Alert speaker you don’t understand</a:t>
                      </a:r>
                      <a:endParaRPr lang="en-CA"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02870">
                        <a:lnSpc>
                          <a:spcPct val="115000"/>
                        </a:lnSpc>
                      </a:pPr>
                      <a:r>
                        <a:rPr lang="en-US" sz="1600" dirty="0">
                          <a:effectLst/>
                        </a:rPr>
                        <a:t>Word-finding Difficulty</a:t>
                      </a:r>
                      <a:endParaRPr lang="en-CA" sz="1600" dirty="0">
                        <a:effectLst/>
                      </a:endParaRPr>
                    </a:p>
                    <a:p>
                      <a:pPr marL="342900" lvl="0" indent="-342900">
                        <a:lnSpc>
                          <a:spcPct val="115000"/>
                        </a:lnSpc>
                        <a:buFont typeface="Symbol" panose="05050102010706020507" pitchFamily="18" charset="2"/>
                        <a:buChar char=""/>
                      </a:pPr>
                      <a:r>
                        <a:rPr lang="en-US" sz="1600" dirty="0">
                          <a:effectLst/>
                        </a:rPr>
                        <a:t>Gesture</a:t>
                      </a:r>
                      <a:endParaRPr lang="en-CA" sz="1600" dirty="0">
                        <a:effectLst/>
                      </a:endParaRPr>
                    </a:p>
                    <a:p>
                      <a:pPr marL="342900" lvl="0" indent="-342900">
                        <a:lnSpc>
                          <a:spcPct val="115000"/>
                        </a:lnSpc>
                        <a:buFont typeface="Symbol" panose="05050102010706020507" pitchFamily="18" charset="2"/>
                        <a:buChar char=""/>
                      </a:pPr>
                      <a:r>
                        <a:rPr lang="en-US" sz="1600" dirty="0">
                          <a:effectLst/>
                        </a:rPr>
                        <a:t>Write</a:t>
                      </a:r>
                      <a:endParaRPr lang="en-CA" sz="1600" dirty="0">
                        <a:effectLst/>
                      </a:endParaRPr>
                    </a:p>
                    <a:p>
                      <a:pPr marL="342900" lvl="0" indent="-342900">
                        <a:lnSpc>
                          <a:spcPct val="115000"/>
                        </a:lnSpc>
                        <a:buFont typeface="Symbol" panose="05050102010706020507" pitchFamily="18" charset="2"/>
                        <a:buChar char=""/>
                      </a:pPr>
                      <a:r>
                        <a:rPr lang="en-US" sz="1600" dirty="0">
                          <a:effectLst/>
                        </a:rPr>
                        <a:t>Use communication board/book</a:t>
                      </a:r>
                      <a:endParaRPr lang="en-CA" sz="1600" dirty="0">
                        <a:effectLst/>
                      </a:endParaRPr>
                    </a:p>
                    <a:p>
                      <a:pPr marL="342900" lvl="0" indent="-342900">
                        <a:lnSpc>
                          <a:spcPct val="115000"/>
                        </a:lnSpc>
                        <a:buFont typeface="Symbol" panose="05050102010706020507" pitchFamily="18" charset="2"/>
                        <a:buChar char=""/>
                      </a:pPr>
                      <a:r>
                        <a:rPr lang="en-US" sz="1600" dirty="0">
                          <a:effectLst/>
                        </a:rPr>
                        <a:t>Use words associated with target word</a:t>
                      </a:r>
                      <a:endParaRPr lang="en-CA" sz="1600" dirty="0">
                        <a:effectLst/>
                      </a:endParaRPr>
                    </a:p>
                    <a:p>
                      <a:pPr marL="342900" lvl="0" indent="-342900">
                        <a:lnSpc>
                          <a:spcPct val="115000"/>
                        </a:lnSpc>
                        <a:buFont typeface="Symbol" panose="05050102010706020507" pitchFamily="18" charset="2"/>
                        <a:buChar char=""/>
                      </a:pPr>
                      <a:r>
                        <a:rPr lang="en-US" sz="1600" dirty="0">
                          <a:effectLst/>
                        </a:rPr>
                        <a:t>Name category that target word belongs to</a:t>
                      </a:r>
                      <a:endParaRPr lang="en-CA" sz="1600" dirty="0">
                        <a:effectLst/>
                      </a:endParaRPr>
                    </a:p>
                    <a:p>
                      <a:pPr marL="102870">
                        <a:lnSpc>
                          <a:spcPct val="115000"/>
                        </a:lnSpc>
                      </a:pPr>
                      <a:r>
                        <a:rPr lang="en-US" sz="1600" dirty="0">
                          <a:effectLst/>
                        </a:rPr>
                        <a:t>Dysarthria</a:t>
                      </a:r>
                      <a:endParaRPr lang="en-CA" sz="1600" dirty="0">
                        <a:effectLst/>
                      </a:endParaRPr>
                    </a:p>
                    <a:p>
                      <a:pPr marL="342900" lvl="0" indent="-342900">
                        <a:lnSpc>
                          <a:spcPct val="115000"/>
                        </a:lnSpc>
                        <a:buFont typeface="Symbol" panose="05050102010706020507" pitchFamily="18" charset="2"/>
                        <a:buChar char=""/>
                      </a:pPr>
                      <a:r>
                        <a:rPr lang="en-US" sz="1600" dirty="0">
                          <a:effectLst/>
                        </a:rPr>
                        <a:t>Speak slowly</a:t>
                      </a:r>
                      <a:endParaRPr lang="en-CA" sz="1600" dirty="0">
                        <a:effectLst/>
                      </a:endParaRPr>
                    </a:p>
                    <a:p>
                      <a:pPr marL="342900" lvl="0" indent="-342900">
                        <a:lnSpc>
                          <a:spcPct val="115000"/>
                        </a:lnSpc>
                        <a:buFont typeface="Symbol" panose="05050102010706020507" pitchFamily="18" charset="2"/>
                        <a:buChar char=""/>
                      </a:pPr>
                      <a:r>
                        <a:rPr lang="en-US" sz="1600" dirty="0">
                          <a:effectLst/>
                        </a:rPr>
                        <a:t>Insert pauses between words</a:t>
                      </a:r>
                      <a:endParaRPr lang="en-CA" sz="1600" dirty="0">
                        <a:effectLst/>
                      </a:endParaRPr>
                    </a:p>
                    <a:p>
                      <a:pPr marL="342900" lvl="0" indent="-342900">
                        <a:lnSpc>
                          <a:spcPct val="115000"/>
                        </a:lnSpc>
                        <a:buFont typeface="Symbol" panose="05050102010706020507" pitchFamily="18" charset="2"/>
                        <a:buChar char=""/>
                      </a:pPr>
                      <a:r>
                        <a:rPr lang="en-US" sz="1600" dirty="0">
                          <a:effectLst/>
                        </a:rPr>
                        <a:t>Speak louder</a:t>
                      </a:r>
                      <a:endParaRPr lang="en-CA" sz="1600" dirty="0">
                        <a:effectLst/>
                      </a:endParaRPr>
                    </a:p>
                    <a:p>
                      <a:pPr marL="342900" lvl="0" indent="-342900">
                        <a:lnSpc>
                          <a:spcPct val="115000"/>
                        </a:lnSpc>
                        <a:buFont typeface="Symbol" panose="05050102010706020507" pitchFamily="18" charset="2"/>
                        <a:buChar char=""/>
                      </a:pPr>
                      <a:r>
                        <a:rPr lang="en-US" sz="1600" dirty="0">
                          <a:effectLst/>
                        </a:rPr>
                        <a:t>Over-exaggerate mouth movements</a:t>
                      </a:r>
                      <a:endParaRPr lang="en-CA" sz="1600" dirty="0">
                        <a:effectLst/>
                      </a:endParaRPr>
                    </a:p>
                    <a:p>
                      <a:pPr marL="342900" lvl="0" indent="-342900">
                        <a:lnSpc>
                          <a:spcPct val="115000"/>
                        </a:lnSpc>
                        <a:spcAft>
                          <a:spcPts val="1000"/>
                        </a:spcAft>
                        <a:buFont typeface="Symbol" panose="05050102010706020507" pitchFamily="18" charset="2"/>
                        <a:buChar char=""/>
                      </a:pPr>
                      <a:r>
                        <a:rPr lang="en-US" sz="1600" dirty="0">
                          <a:effectLst/>
                        </a:rPr>
                        <a:t>Describe target word</a:t>
                      </a:r>
                      <a:endParaRPr lang="en-CA"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4328299"/>
                  </a:ext>
                </a:extLst>
              </a:tr>
            </a:tbl>
          </a:graphicData>
        </a:graphic>
      </p:graphicFrame>
    </p:spTree>
    <p:extLst>
      <p:ext uri="{BB962C8B-B14F-4D97-AF65-F5344CB8AC3E}">
        <p14:creationId xmlns:p14="http://schemas.microsoft.com/office/powerpoint/2010/main" val="622238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92484-4C9B-2449-8EB1-27EB07D01578}"/>
              </a:ext>
            </a:extLst>
          </p:cNvPr>
          <p:cNvSpPr>
            <a:spLocks noGrp="1"/>
          </p:cNvSpPr>
          <p:nvPr>
            <p:ph type="title"/>
          </p:nvPr>
        </p:nvSpPr>
        <p:spPr/>
        <p:txBody>
          <a:bodyPr/>
          <a:lstStyle/>
          <a:p>
            <a:r>
              <a:rPr lang="en-US" dirty="0"/>
              <a:t>Treatment Strategies</a:t>
            </a:r>
          </a:p>
        </p:txBody>
      </p:sp>
      <p:sp>
        <p:nvSpPr>
          <p:cNvPr id="3" name="Content Placeholder 2">
            <a:extLst>
              <a:ext uri="{FF2B5EF4-FFF2-40B4-BE49-F238E27FC236}">
                <a16:creationId xmlns:a16="http://schemas.microsoft.com/office/drawing/2014/main" id="{EF2262C9-6D8D-6948-940C-932E693D05A0}"/>
              </a:ext>
            </a:extLst>
          </p:cNvPr>
          <p:cNvSpPr>
            <a:spLocks noGrp="1"/>
          </p:cNvSpPr>
          <p:nvPr>
            <p:ph idx="1"/>
          </p:nvPr>
        </p:nvSpPr>
        <p:spPr/>
        <p:txBody>
          <a:bodyPr>
            <a:normAutofit fontScale="70000" lnSpcReduction="20000"/>
          </a:bodyPr>
          <a:lstStyle/>
          <a:p>
            <a:pPr marL="0" indent="0">
              <a:buNone/>
            </a:pPr>
            <a:r>
              <a:rPr lang="en-US" b="1" dirty="0"/>
              <a:t>Attention:</a:t>
            </a:r>
          </a:p>
          <a:p>
            <a:r>
              <a:rPr lang="en-US" dirty="0"/>
              <a:t>Start with shorter treatment sessions</a:t>
            </a:r>
          </a:p>
          <a:p>
            <a:r>
              <a:rPr lang="en-US" dirty="0"/>
              <a:t>Build in rest breaks</a:t>
            </a:r>
          </a:p>
          <a:p>
            <a:r>
              <a:rPr lang="en-US" dirty="0"/>
              <a:t>Structure environment (</a:t>
            </a:r>
            <a:r>
              <a:rPr lang="en-US" dirty="0" err="1"/>
              <a:t>eg.</a:t>
            </a:r>
            <a:r>
              <a:rPr lang="en-US" dirty="0"/>
              <a:t> If inattentive to left side set up so important objects on the left)</a:t>
            </a:r>
          </a:p>
          <a:p>
            <a:r>
              <a:rPr lang="en-US" dirty="0"/>
              <a:t>Use a graded approach to different stimuli</a:t>
            </a:r>
          </a:p>
          <a:p>
            <a:pPr lvl="1"/>
            <a:r>
              <a:rPr lang="en-US" dirty="0"/>
              <a:t>Accentuate essential perceptual cues, minimize number of irrelevant stimuli in the environment, progress as appropriate</a:t>
            </a:r>
          </a:p>
          <a:p>
            <a:r>
              <a:rPr lang="en-US" dirty="0"/>
              <a:t>Be mindful of dual tasking</a:t>
            </a:r>
          </a:p>
          <a:p>
            <a:r>
              <a:rPr lang="en-US" dirty="0"/>
              <a:t>Build rapport </a:t>
            </a:r>
          </a:p>
          <a:p>
            <a:r>
              <a:rPr lang="en-US" dirty="0"/>
              <a:t>Improve motivation</a:t>
            </a:r>
          </a:p>
          <a:p>
            <a:pPr lvl="1"/>
            <a:r>
              <a:rPr lang="en-US" dirty="0"/>
              <a:t>Tasks that are relevant and meaningful to </a:t>
            </a:r>
            <a:r>
              <a:rPr lang="en-US" dirty="0" err="1"/>
              <a:t>pt</a:t>
            </a:r>
            <a:endParaRPr lang="en-US" dirty="0"/>
          </a:p>
          <a:p>
            <a:r>
              <a:rPr lang="en-US" dirty="0"/>
              <a:t>Give rewards</a:t>
            </a:r>
          </a:p>
          <a:p>
            <a:r>
              <a:rPr lang="en-US" dirty="0"/>
              <a:t>Change activities a little more frequently than you typically would </a:t>
            </a:r>
          </a:p>
          <a:p>
            <a:pPr lvl="1"/>
            <a:endParaRPr lang="en-US" dirty="0"/>
          </a:p>
        </p:txBody>
      </p:sp>
    </p:spTree>
    <p:extLst>
      <p:ext uri="{BB962C8B-B14F-4D97-AF65-F5344CB8AC3E}">
        <p14:creationId xmlns:p14="http://schemas.microsoft.com/office/powerpoint/2010/main" val="2403356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FE835-6B85-034F-A3B8-DE74EFD7C401}"/>
              </a:ext>
            </a:extLst>
          </p:cNvPr>
          <p:cNvSpPr>
            <a:spLocks noGrp="1"/>
          </p:cNvSpPr>
          <p:nvPr>
            <p:ph type="title"/>
          </p:nvPr>
        </p:nvSpPr>
        <p:spPr/>
        <p:txBody>
          <a:bodyPr/>
          <a:lstStyle/>
          <a:p>
            <a:r>
              <a:rPr lang="en-US" dirty="0"/>
              <a:t>Treatment Strategies</a:t>
            </a:r>
          </a:p>
        </p:txBody>
      </p:sp>
      <p:sp>
        <p:nvSpPr>
          <p:cNvPr id="3" name="Content Placeholder 2">
            <a:extLst>
              <a:ext uri="{FF2B5EF4-FFF2-40B4-BE49-F238E27FC236}">
                <a16:creationId xmlns:a16="http://schemas.microsoft.com/office/drawing/2014/main" id="{E2EC0232-4CEF-2C44-A728-ACF53B55B9D0}"/>
              </a:ext>
            </a:extLst>
          </p:cNvPr>
          <p:cNvSpPr>
            <a:spLocks noGrp="1"/>
          </p:cNvSpPr>
          <p:nvPr>
            <p:ph idx="1"/>
          </p:nvPr>
        </p:nvSpPr>
        <p:spPr/>
        <p:txBody>
          <a:bodyPr>
            <a:normAutofit fontScale="70000" lnSpcReduction="20000"/>
          </a:bodyPr>
          <a:lstStyle/>
          <a:p>
            <a:pPr marL="0" indent="0">
              <a:buNone/>
            </a:pPr>
            <a:r>
              <a:rPr lang="en-US" b="1" dirty="0"/>
              <a:t>Memory and awareness</a:t>
            </a:r>
          </a:p>
          <a:p>
            <a:r>
              <a:rPr lang="en-US" dirty="0"/>
              <a:t>Minimize confusion</a:t>
            </a:r>
          </a:p>
          <a:p>
            <a:pPr lvl="1"/>
            <a:r>
              <a:rPr lang="en-US" dirty="0"/>
              <a:t>Introduce yourself and orient each time</a:t>
            </a:r>
          </a:p>
          <a:p>
            <a:pPr lvl="1"/>
            <a:r>
              <a:rPr lang="en-US" dirty="0"/>
              <a:t>Could use and point out signage (calendars, name tags, room labels, clocks </a:t>
            </a:r>
            <a:r>
              <a:rPr lang="en-US" dirty="0" err="1"/>
              <a:t>etc</a:t>
            </a:r>
            <a:r>
              <a:rPr lang="en-US" dirty="0"/>
              <a:t>)</a:t>
            </a:r>
          </a:p>
          <a:p>
            <a:pPr lvl="1"/>
            <a:r>
              <a:rPr lang="en-US" dirty="0"/>
              <a:t>Consistency and routine</a:t>
            </a:r>
          </a:p>
          <a:p>
            <a:r>
              <a:rPr lang="en-US" dirty="0"/>
              <a:t>Practice!</a:t>
            </a:r>
          </a:p>
          <a:p>
            <a:pPr lvl="1"/>
            <a:r>
              <a:rPr lang="en-US" dirty="0"/>
              <a:t>Mass repetitive errorless practice (implicit learning)</a:t>
            </a:r>
          </a:p>
          <a:p>
            <a:r>
              <a:rPr lang="en-US" dirty="0"/>
              <a:t>Use cueing </a:t>
            </a:r>
          </a:p>
          <a:p>
            <a:pPr lvl="1"/>
            <a:r>
              <a:rPr lang="en-US" dirty="0"/>
              <a:t>Verbal and nonverbal</a:t>
            </a:r>
          </a:p>
          <a:p>
            <a:pPr lvl="1"/>
            <a:r>
              <a:rPr lang="en-US" dirty="0"/>
              <a:t>demonstrations</a:t>
            </a:r>
          </a:p>
          <a:p>
            <a:pPr lvl="1"/>
            <a:r>
              <a:rPr lang="en-US" dirty="0"/>
              <a:t>Visual cue</a:t>
            </a:r>
          </a:p>
          <a:p>
            <a:pPr lvl="1"/>
            <a:r>
              <a:rPr lang="en-US" dirty="0"/>
              <a:t>Reminders around room</a:t>
            </a:r>
          </a:p>
          <a:p>
            <a:pPr lvl="1"/>
            <a:r>
              <a:rPr lang="en-US" dirty="0"/>
              <a:t>Hand gestures</a:t>
            </a:r>
          </a:p>
          <a:p>
            <a:pPr lvl="1"/>
            <a:r>
              <a:rPr lang="en-US" dirty="0"/>
              <a:t>tactile</a:t>
            </a:r>
          </a:p>
          <a:p>
            <a:pPr lvl="1"/>
            <a:r>
              <a:rPr lang="en-US" dirty="0"/>
              <a:t>Make sure verbal cues are short and concise</a:t>
            </a:r>
          </a:p>
          <a:p>
            <a:pPr lvl="1"/>
            <a:r>
              <a:rPr lang="en-US" dirty="0"/>
              <a:t>Signage, ‘steps’/instructions, calendars (written visual reminders in living space)</a:t>
            </a:r>
          </a:p>
          <a:p>
            <a:pPr marL="457200" lvl="1" indent="0">
              <a:buNone/>
            </a:pPr>
            <a:endParaRPr lang="en-US" dirty="0"/>
          </a:p>
        </p:txBody>
      </p:sp>
    </p:spTree>
    <p:extLst>
      <p:ext uri="{BB962C8B-B14F-4D97-AF65-F5344CB8AC3E}">
        <p14:creationId xmlns:p14="http://schemas.microsoft.com/office/powerpoint/2010/main" val="1339642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CA3066-C1DF-EE49-B019-5925F67F360C}"/>
              </a:ext>
            </a:extLst>
          </p:cNvPr>
          <p:cNvSpPr>
            <a:spLocks noGrp="1"/>
          </p:cNvSpPr>
          <p:nvPr>
            <p:ph type="title"/>
          </p:nvPr>
        </p:nvSpPr>
        <p:spPr/>
        <p:txBody>
          <a:bodyPr/>
          <a:lstStyle/>
          <a:p>
            <a:r>
              <a:rPr lang="en-US" dirty="0"/>
              <a:t>Treatment Strategies</a:t>
            </a:r>
          </a:p>
        </p:txBody>
      </p:sp>
      <p:sp>
        <p:nvSpPr>
          <p:cNvPr id="5" name="Text Placeholder 4">
            <a:extLst>
              <a:ext uri="{FF2B5EF4-FFF2-40B4-BE49-F238E27FC236}">
                <a16:creationId xmlns:a16="http://schemas.microsoft.com/office/drawing/2014/main" id="{2AE2F3F8-E06F-8C44-AC1B-CDEA4101C65B}"/>
              </a:ext>
            </a:extLst>
          </p:cNvPr>
          <p:cNvSpPr>
            <a:spLocks noGrp="1"/>
          </p:cNvSpPr>
          <p:nvPr>
            <p:ph type="body" idx="1"/>
          </p:nvPr>
        </p:nvSpPr>
        <p:spPr/>
        <p:txBody>
          <a:bodyPr>
            <a:normAutofit/>
          </a:bodyPr>
          <a:lstStyle/>
          <a:p>
            <a:r>
              <a:rPr lang="en-US" sz="2000" dirty="0"/>
              <a:t>Agitation (calm down)</a:t>
            </a:r>
          </a:p>
        </p:txBody>
      </p:sp>
      <p:sp>
        <p:nvSpPr>
          <p:cNvPr id="6" name="Content Placeholder 5">
            <a:extLst>
              <a:ext uri="{FF2B5EF4-FFF2-40B4-BE49-F238E27FC236}">
                <a16:creationId xmlns:a16="http://schemas.microsoft.com/office/drawing/2014/main" id="{9496E8BB-C205-2E49-B692-E0B01BAC1793}"/>
              </a:ext>
            </a:extLst>
          </p:cNvPr>
          <p:cNvSpPr>
            <a:spLocks noGrp="1"/>
          </p:cNvSpPr>
          <p:nvPr>
            <p:ph sz="half" idx="2"/>
          </p:nvPr>
        </p:nvSpPr>
        <p:spPr/>
        <p:txBody>
          <a:bodyPr>
            <a:normAutofit fontScale="55000" lnSpcReduction="20000"/>
          </a:bodyPr>
          <a:lstStyle/>
          <a:p>
            <a:r>
              <a:rPr lang="en-US" dirty="0"/>
              <a:t>Structure environment</a:t>
            </a:r>
          </a:p>
          <a:p>
            <a:pPr lvl="1"/>
            <a:r>
              <a:rPr lang="en-US" dirty="0"/>
              <a:t>Calm, controlled, comfortable, familiar, consistency</a:t>
            </a:r>
          </a:p>
          <a:p>
            <a:pPr marL="0" indent="0">
              <a:buNone/>
            </a:pPr>
            <a:r>
              <a:rPr lang="en-US" dirty="0"/>
              <a:t>Reduce confusion</a:t>
            </a:r>
          </a:p>
          <a:p>
            <a:pPr lvl="1"/>
            <a:r>
              <a:rPr lang="en-US" dirty="0"/>
              <a:t>Make sure goal of task is clear to </a:t>
            </a:r>
            <a:r>
              <a:rPr lang="en-US" dirty="0" err="1"/>
              <a:t>pt</a:t>
            </a:r>
            <a:endParaRPr lang="en-US" dirty="0"/>
          </a:p>
          <a:p>
            <a:pPr lvl="1"/>
            <a:r>
              <a:rPr lang="en-US" dirty="0"/>
              <a:t>Use simple clear concise instructions, perhaps non-verbal</a:t>
            </a:r>
          </a:p>
          <a:p>
            <a:r>
              <a:rPr lang="en-US" dirty="0"/>
              <a:t>Variety of activities</a:t>
            </a:r>
          </a:p>
          <a:p>
            <a:pPr lvl="1"/>
            <a:r>
              <a:rPr lang="en-US" dirty="0"/>
              <a:t>Change if agitation is increasing</a:t>
            </a:r>
          </a:p>
          <a:p>
            <a:pPr lvl="1"/>
            <a:r>
              <a:rPr lang="en-US" dirty="0"/>
              <a:t>Be aware of agitation building </a:t>
            </a:r>
          </a:p>
          <a:p>
            <a:r>
              <a:rPr lang="en-US" dirty="0"/>
              <a:t>End with success</a:t>
            </a:r>
          </a:p>
          <a:p>
            <a:endParaRPr lang="en-US" dirty="0"/>
          </a:p>
          <a:p>
            <a:pPr lvl="1"/>
            <a:endParaRPr lang="en-US" dirty="0"/>
          </a:p>
        </p:txBody>
      </p:sp>
      <p:sp>
        <p:nvSpPr>
          <p:cNvPr id="7" name="Text Placeholder 6">
            <a:extLst>
              <a:ext uri="{FF2B5EF4-FFF2-40B4-BE49-F238E27FC236}">
                <a16:creationId xmlns:a16="http://schemas.microsoft.com/office/drawing/2014/main" id="{A3349362-2704-B640-9F6E-9539614E9411}"/>
              </a:ext>
            </a:extLst>
          </p:cNvPr>
          <p:cNvSpPr>
            <a:spLocks noGrp="1"/>
          </p:cNvSpPr>
          <p:nvPr>
            <p:ph type="body" sz="quarter" idx="3"/>
          </p:nvPr>
        </p:nvSpPr>
        <p:spPr/>
        <p:txBody>
          <a:bodyPr>
            <a:normAutofit/>
          </a:bodyPr>
          <a:lstStyle/>
          <a:p>
            <a:r>
              <a:rPr lang="en-US" sz="2000" dirty="0"/>
              <a:t>Alertness (rev up)</a:t>
            </a:r>
          </a:p>
        </p:txBody>
      </p:sp>
      <p:sp>
        <p:nvSpPr>
          <p:cNvPr id="8" name="Content Placeholder 7">
            <a:extLst>
              <a:ext uri="{FF2B5EF4-FFF2-40B4-BE49-F238E27FC236}">
                <a16:creationId xmlns:a16="http://schemas.microsoft.com/office/drawing/2014/main" id="{22F32C5C-F2BB-4A4B-9B80-C49FD2AEF25E}"/>
              </a:ext>
            </a:extLst>
          </p:cNvPr>
          <p:cNvSpPr>
            <a:spLocks noGrp="1"/>
          </p:cNvSpPr>
          <p:nvPr>
            <p:ph sz="quarter" idx="4"/>
          </p:nvPr>
        </p:nvSpPr>
        <p:spPr/>
        <p:txBody>
          <a:bodyPr>
            <a:normAutofit fontScale="55000" lnSpcReduction="20000"/>
          </a:bodyPr>
          <a:lstStyle/>
          <a:p>
            <a:r>
              <a:rPr lang="en-US" dirty="0"/>
              <a:t>Create a more stimulating environment</a:t>
            </a:r>
          </a:p>
          <a:p>
            <a:pPr lvl="1"/>
            <a:r>
              <a:rPr lang="en-US" dirty="0"/>
              <a:t>familiar and motivating to participant</a:t>
            </a:r>
          </a:p>
          <a:p>
            <a:pPr lvl="1"/>
            <a:r>
              <a:rPr lang="en-US" dirty="0"/>
              <a:t>Blinds open, set-up facing window, bring to rehab gym etc.</a:t>
            </a:r>
          </a:p>
          <a:p>
            <a:r>
              <a:rPr lang="en-US" dirty="0"/>
              <a:t>Tone of voice</a:t>
            </a:r>
          </a:p>
          <a:p>
            <a:r>
              <a:rPr lang="en-US" dirty="0"/>
              <a:t>Nonverbal cues</a:t>
            </a:r>
          </a:p>
          <a:p>
            <a:pPr lvl="1"/>
            <a:r>
              <a:rPr lang="en-US" dirty="0"/>
              <a:t>Claps, noises, family voices, scents, textures etc. </a:t>
            </a:r>
          </a:p>
          <a:p>
            <a:r>
              <a:rPr lang="en-US" dirty="0"/>
              <a:t>Challenge level (</a:t>
            </a:r>
            <a:r>
              <a:rPr lang="en-US" dirty="0" err="1"/>
              <a:t>eg.</a:t>
            </a:r>
            <a:r>
              <a:rPr lang="en-US" dirty="0"/>
              <a:t> If you have someone with a low level of arousal max assist them into a sitting position at the edge of bed and work on static sitting balance. Putting them in a more challenging position for postural control can amp up the system)</a:t>
            </a:r>
          </a:p>
          <a:p>
            <a:r>
              <a:rPr lang="en-US" dirty="0"/>
              <a:t>Timing of treatment with other things that might be influencing level of arousal (e.g. medication, eating, rest schedule)</a:t>
            </a:r>
          </a:p>
          <a:p>
            <a:pPr lvl="1"/>
            <a:r>
              <a:rPr lang="en-CA" dirty="0"/>
              <a:t>Medication can reduce a person’s ability to process stimuli and interpret what is going on around them, this might compound agitation and confusion or lead to sleepy/drowsy state</a:t>
            </a:r>
            <a:endParaRPr lang="en-US" dirty="0"/>
          </a:p>
          <a:p>
            <a:endParaRPr lang="en-US" dirty="0"/>
          </a:p>
          <a:p>
            <a:endParaRPr lang="en-US" dirty="0"/>
          </a:p>
        </p:txBody>
      </p:sp>
      <p:sp>
        <p:nvSpPr>
          <p:cNvPr id="9" name="TextBox 8">
            <a:extLst>
              <a:ext uri="{FF2B5EF4-FFF2-40B4-BE49-F238E27FC236}">
                <a16:creationId xmlns:a16="http://schemas.microsoft.com/office/drawing/2014/main" id="{FDBD7AF4-5492-3543-A580-0F0231A1FA70}"/>
              </a:ext>
            </a:extLst>
          </p:cNvPr>
          <p:cNvSpPr txBox="1"/>
          <p:nvPr/>
        </p:nvSpPr>
        <p:spPr>
          <a:xfrm>
            <a:off x="3579542" y="1450330"/>
            <a:ext cx="5603313" cy="461665"/>
          </a:xfrm>
          <a:prstGeom prst="rect">
            <a:avLst/>
          </a:prstGeom>
          <a:noFill/>
        </p:spPr>
        <p:txBody>
          <a:bodyPr wrap="square" rtlCol="0">
            <a:spAutoFit/>
          </a:bodyPr>
          <a:lstStyle/>
          <a:p>
            <a:pPr algn="ctr"/>
            <a:r>
              <a:rPr lang="en-US" sz="2400" dirty="0"/>
              <a:t>Seek appropriate level of cognitive arousal</a:t>
            </a:r>
          </a:p>
        </p:txBody>
      </p:sp>
    </p:spTree>
    <p:extLst>
      <p:ext uri="{BB962C8B-B14F-4D97-AF65-F5344CB8AC3E}">
        <p14:creationId xmlns:p14="http://schemas.microsoft.com/office/powerpoint/2010/main" val="3673588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438CD7-0C7C-1C45-ADB9-7E174D69E4DC}"/>
              </a:ext>
            </a:extLst>
          </p:cNvPr>
          <p:cNvSpPr>
            <a:spLocks noGrp="1"/>
          </p:cNvSpPr>
          <p:nvPr>
            <p:ph type="title"/>
          </p:nvPr>
        </p:nvSpPr>
        <p:spPr/>
        <p:txBody>
          <a:bodyPr/>
          <a:lstStyle/>
          <a:p>
            <a:r>
              <a:rPr lang="en-US" dirty="0"/>
              <a:t>Treatment Strategies</a:t>
            </a:r>
          </a:p>
        </p:txBody>
      </p:sp>
      <p:sp>
        <p:nvSpPr>
          <p:cNvPr id="8" name="Content Placeholder 7">
            <a:extLst>
              <a:ext uri="{FF2B5EF4-FFF2-40B4-BE49-F238E27FC236}">
                <a16:creationId xmlns:a16="http://schemas.microsoft.com/office/drawing/2014/main" id="{24309EB0-4A1C-E74C-9BF5-C5CBDF7C28FA}"/>
              </a:ext>
            </a:extLst>
          </p:cNvPr>
          <p:cNvSpPr>
            <a:spLocks noGrp="1"/>
          </p:cNvSpPr>
          <p:nvPr>
            <p:ph idx="1"/>
          </p:nvPr>
        </p:nvSpPr>
        <p:spPr/>
        <p:txBody>
          <a:bodyPr>
            <a:normAutofit fontScale="62500" lnSpcReduction="20000"/>
          </a:bodyPr>
          <a:lstStyle/>
          <a:p>
            <a:pPr marL="0" indent="0">
              <a:buNone/>
            </a:pPr>
            <a:r>
              <a:rPr lang="en-US" u="sng" dirty="0"/>
              <a:t>Other </a:t>
            </a:r>
            <a:r>
              <a:rPr lang="en-US" u="sng" dirty="0" err="1"/>
              <a:t>behavioural</a:t>
            </a:r>
            <a:r>
              <a:rPr lang="en-US" u="sng" dirty="0"/>
              <a:t> concerns</a:t>
            </a:r>
          </a:p>
          <a:p>
            <a:pPr lvl="1"/>
            <a:r>
              <a:rPr lang="en-US" dirty="0"/>
              <a:t>E.g. Impulsivity, inappropriateness</a:t>
            </a:r>
          </a:p>
          <a:p>
            <a:r>
              <a:rPr lang="en-US" dirty="0"/>
              <a:t>Take a team approach so that there is consistency </a:t>
            </a:r>
          </a:p>
          <a:p>
            <a:r>
              <a:rPr lang="en-US" dirty="0"/>
              <a:t>Treat as an adult </a:t>
            </a:r>
          </a:p>
          <a:p>
            <a:pPr lvl="1"/>
            <a:r>
              <a:rPr lang="en-US" i="1" dirty="0"/>
              <a:t>(even when they may not always be acting like one)</a:t>
            </a:r>
          </a:p>
          <a:p>
            <a:r>
              <a:rPr lang="en-US" dirty="0"/>
              <a:t>Provide feedback on inappropriateness rather than negative attention</a:t>
            </a:r>
          </a:p>
          <a:p>
            <a:pPr lvl="1"/>
            <a:r>
              <a:rPr lang="en-US" dirty="0"/>
              <a:t>Avoid emotional responses in general as it might be seen as positive reinforcement</a:t>
            </a:r>
          </a:p>
          <a:p>
            <a:pPr lvl="1"/>
            <a:r>
              <a:rPr lang="en-US" dirty="0"/>
              <a:t>‘self-control’</a:t>
            </a:r>
          </a:p>
          <a:p>
            <a:pPr lvl="2"/>
            <a:r>
              <a:rPr lang="en-US" dirty="0"/>
              <a:t>Immediate straight forward unemotional expression of the inappropriate </a:t>
            </a:r>
            <a:r>
              <a:rPr lang="en-US" dirty="0" err="1"/>
              <a:t>behaviour</a:t>
            </a:r>
            <a:endParaRPr lang="en-US" dirty="0"/>
          </a:p>
          <a:p>
            <a:r>
              <a:rPr lang="en-US" dirty="0"/>
              <a:t>Encourage consistency of performance</a:t>
            </a:r>
          </a:p>
          <a:p>
            <a:pPr lvl="1"/>
            <a:r>
              <a:rPr lang="en-US" dirty="0"/>
              <a:t>Reinforce only those </a:t>
            </a:r>
            <a:r>
              <a:rPr lang="en-US" dirty="0" err="1"/>
              <a:t>behaviours</a:t>
            </a:r>
            <a:r>
              <a:rPr lang="en-US" dirty="0"/>
              <a:t> compatible with goals</a:t>
            </a:r>
          </a:p>
          <a:p>
            <a:r>
              <a:rPr lang="en-US" dirty="0"/>
              <a:t>Encourage declarative learning </a:t>
            </a:r>
            <a:r>
              <a:rPr lang="en-US" u="sng" dirty="0"/>
              <a:t>when possible</a:t>
            </a:r>
          </a:p>
          <a:p>
            <a:pPr lvl="1"/>
            <a:r>
              <a:rPr lang="en-US" dirty="0"/>
              <a:t>Have </a:t>
            </a:r>
            <a:r>
              <a:rPr lang="en-US" dirty="0" err="1"/>
              <a:t>pt</a:t>
            </a:r>
            <a:r>
              <a:rPr lang="en-US" dirty="0"/>
              <a:t> verbally and/or mentally rehearse even while performing task. </a:t>
            </a:r>
          </a:p>
          <a:p>
            <a:pPr lvl="1"/>
            <a:r>
              <a:rPr lang="en-US" dirty="0"/>
              <a:t>Or if impulsive, have them do it before they physically start task. Eg. If you are working on safe transfers have the patient verbally tell you the steps for wheelchair set up prior to the transfer. BALLS - Brakes, armrest, leg rest, leg rest, seat-belt</a:t>
            </a:r>
          </a:p>
          <a:p>
            <a:pPr lvl="2"/>
            <a:r>
              <a:rPr lang="en-US" dirty="0"/>
              <a:t>Can progress this from reading or saying out loud, to saying to self, then perhaps to just simply pausing before starting movement</a:t>
            </a:r>
          </a:p>
          <a:p>
            <a:pPr marL="0" indent="0">
              <a:buNone/>
            </a:pPr>
            <a:endParaRPr lang="en-US" dirty="0"/>
          </a:p>
          <a:p>
            <a:endParaRPr lang="en-US" dirty="0"/>
          </a:p>
        </p:txBody>
      </p:sp>
    </p:spTree>
    <p:extLst>
      <p:ext uri="{BB962C8B-B14F-4D97-AF65-F5344CB8AC3E}">
        <p14:creationId xmlns:p14="http://schemas.microsoft.com/office/powerpoint/2010/main" val="3381366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Some common </a:t>
            </a:r>
            <a:r>
              <a:rPr lang="en-US" dirty="0" err="1"/>
              <a:t>behavioural</a:t>
            </a:r>
            <a:r>
              <a:rPr lang="en-US" dirty="0"/>
              <a:t> situations encountered</a:t>
            </a:r>
          </a:p>
        </p:txBody>
      </p:sp>
      <p:sp>
        <p:nvSpPr>
          <p:cNvPr id="3" name="Content Placeholder 2"/>
          <p:cNvSpPr>
            <a:spLocks noGrp="1"/>
          </p:cNvSpPr>
          <p:nvPr>
            <p:ph idx="1"/>
          </p:nvPr>
        </p:nvSpPr>
        <p:spPr/>
        <p:txBody>
          <a:bodyPr/>
          <a:lstStyle/>
          <a:p>
            <a:r>
              <a:rPr lang="en-US" dirty="0"/>
              <a:t>Socially inappropriate </a:t>
            </a:r>
            <a:r>
              <a:rPr lang="en-US" dirty="0" err="1"/>
              <a:t>behaviour</a:t>
            </a:r>
            <a:endParaRPr lang="en-US" dirty="0"/>
          </a:p>
          <a:p>
            <a:r>
              <a:rPr lang="en-US" dirty="0"/>
              <a:t>Agitation</a:t>
            </a:r>
          </a:p>
          <a:p>
            <a:r>
              <a:rPr lang="en-US" dirty="0"/>
              <a:t>Aggression or Anger outbursts</a:t>
            </a:r>
          </a:p>
          <a:p>
            <a:r>
              <a:rPr lang="en-US" dirty="0"/>
              <a:t>noncompliance</a:t>
            </a:r>
          </a:p>
        </p:txBody>
      </p:sp>
    </p:spTree>
    <p:extLst>
      <p:ext uri="{BB962C8B-B14F-4D97-AF65-F5344CB8AC3E}">
        <p14:creationId xmlns:p14="http://schemas.microsoft.com/office/powerpoint/2010/main" val="425818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5FCE-BE2F-DB4C-88AD-8753A9D5028C}"/>
              </a:ext>
            </a:extLst>
          </p:cNvPr>
          <p:cNvSpPr>
            <a:spLocks noGrp="1"/>
          </p:cNvSpPr>
          <p:nvPr>
            <p:ph type="title"/>
          </p:nvPr>
        </p:nvSpPr>
        <p:spPr>
          <a:xfrm>
            <a:off x="579863" y="8286"/>
            <a:ext cx="10515600" cy="1325563"/>
          </a:xfrm>
        </p:spPr>
        <p:txBody>
          <a:bodyPr/>
          <a:lstStyle/>
          <a:p>
            <a:r>
              <a:rPr lang="en-US" dirty="0"/>
              <a:t>Always keep in mind….</a:t>
            </a:r>
          </a:p>
        </p:txBody>
      </p:sp>
      <p:sp>
        <p:nvSpPr>
          <p:cNvPr id="3" name="Content Placeholder 2">
            <a:extLst>
              <a:ext uri="{FF2B5EF4-FFF2-40B4-BE49-F238E27FC236}">
                <a16:creationId xmlns:a16="http://schemas.microsoft.com/office/drawing/2014/main" id="{2FCE9EE0-75B4-5141-94C7-8624F76A4F2F}"/>
              </a:ext>
            </a:extLst>
          </p:cNvPr>
          <p:cNvSpPr>
            <a:spLocks noGrp="1"/>
          </p:cNvSpPr>
          <p:nvPr>
            <p:ph idx="1"/>
          </p:nvPr>
        </p:nvSpPr>
        <p:spPr>
          <a:xfrm>
            <a:off x="579863" y="1248937"/>
            <a:ext cx="10673576" cy="5243938"/>
          </a:xfrm>
        </p:spPr>
        <p:txBody>
          <a:bodyPr>
            <a:normAutofit fontScale="40000" lnSpcReduction="20000"/>
          </a:bodyPr>
          <a:lstStyle/>
          <a:p>
            <a:endParaRPr lang="en-CA" dirty="0"/>
          </a:p>
          <a:p>
            <a:r>
              <a:rPr lang="en-CA" sz="4200" dirty="0"/>
              <a:t>it’s not a ‘personality’ characteristic (e.g. angry or mean) but rather, it is a result of confusion, fear, and sense of loss of control/autonomy </a:t>
            </a:r>
          </a:p>
          <a:p>
            <a:endParaRPr lang="en-CA" sz="2000" dirty="0"/>
          </a:p>
          <a:p>
            <a:r>
              <a:rPr lang="en-CA" sz="4200" dirty="0"/>
              <a:t>A person might be cognitively unable to cooperate and not capable of the motivation to participate</a:t>
            </a:r>
          </a:p>
          <a:p>
            <a:endParaRPr lang="en-CA" sz="2000" dirty="0"/>
          </a:p>
          <a:p>
            <a:r>
              <a:rPr lang="en-CA" sz="4200" dirty="0"/>
              <a:t>If you see an increase in agitation, usually there is something that is causing it; try to find out what it is and modify accordingly. </a:t>
            </a:r>
            <a:r>
              <a:rPr lang="en-CA" sz="4200" dirty="0" err="1"/>
              <a:t>Eg.</a:t>
            </a:r>
            <a:r>
              <a:rPr lang="en-CA" sz="4200" dirty="0"/>
              <a:t> Could be that the patient needs to use the toilet. If this impacts your treatment regularly either reschedule your treatment time or work with nursing to have the patient on a toileting schedule</a:t>
            </a:r>
          </a:p>
          <a:p>
            <a:endParaRPr lang="en-CA" sz="2000" dirty="0">
              <a:solidFill>
                <a:srgbClr val="FF0000"/>
              </a:solidFill>
            </a:endParaRPr>
          </a:p>
          <a:p>
            <a:r>
              <a:rPr lang="en-CA" sz="4200" dirty="0"/>
              <a:t>Clients with cognitive, perceptual and/or behavioural considerations can still benefits from treatment, but it just needs to be modified.</a:t>
            </a:r>
          </a:p>
          <a:p>
            <a:pPr lvl="1"/>
            <a:r>
              <a:rPr lang="en-CA" sz="4200" dirty="0"/>
              <a:t>Short treatment sessions are most effective</a:t>
            </a:r>
          </a:p>
          <a:p>
            <a:pPr lvl="1"/>
            <a:endParaRPr lang="en-CA" sz="2000" dirty="0"/>
          </a:p>
          <a:p>
            <a:r>
              <a:rPr lang="en-CA" sz="4200" dirty="0"/>
              <a:t>Avoid leaving an agitated or confused person alone</a:t>
            </a:r>
          </a:p>
          <a:p>
            <a:pPr lvl="1"/>
            <a:r>
              <a:rPr lang="en-CA" sz="4200" dirty="0"/>
              <a:t>Being alone in an unfamiliar environment increases fear and agitation</a:t>
            </a:r>
          </a:p>
          <a:p>
            <a:pPr lvl="1"/>
            <a:r>
              <a:rPr lang="en-CA" sz="4200" dirty="0"/>
              <a:t>Human contact has a very calming effect (unless you are the one causing agitation…even then, focus on your staying calm, and try not to leave patient alone for their own safety)</a:t>
            </a:r>
          </a:p>
          <a:p>
            <a:endParaRPr lang="en-US" sz="1700" dirty="0"/>
          </a:p>
          <a:p>
            <a:r>
              <a:rPr lang="en-US" sz="4200" dirty="0"/>
              <a:t>It’s hard work (and demoralizing) to have your deficits put in front of you every day</a:t>
            </a:r>
            <a:r>
              <a:rPr lang="mr-IN" sz="4200" dirty="0"/>
              <a:t>…</a:t>
            </a:r>
            <a:r>
              <a:rPr lang="en-US" sz="4200" dirty="0"/>
              <a:t>pick your battles and don’t overwhelm the patient with too much feedback. </a:t>
            </a:r>
            <a:endParaRPr lang="en-CA" sz="4200" dirty="0"/>
          </a:p>
          <a:p>
            <a:pPr marL="0" indent="0">
              <a:buNone/>
            </a:pPr>
            <a:endParaRPr lang="en-US" dirty="0"/>
          </a:p>
        </p:txBody>
      </p:sp>
    </p:spTree>
    <p:extLst>
      <p:ext uri="{BB962C8B-B14F-4D97-AF65-F5344CB8AC3E}">
        <p14:creationId xmlns:p14="http://schemas.microsoft.com/office/powerpoint/2010/main" val="2347048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FYI </a:t>
            </a:r>
          </a:p>
          <a:p>
            <a:r>
              <a:rPr lang="en-US" dirty="0"/>
              <a:t>There are some pre-established intervention protocols for future consideration</a:t>
            </a:r>
          </a:p>
          <a:p>
            <a:pPr lvl="1"/>
            <a:r>
              <a:rPr lang="en-US" dirty="0"/>
              <a:t>Require specific training</a:t>
            </a:r>
          </a:p>
          <a:p>
            <a:pPr lvl="2"/>
            <a:r>
              <a:rPr lang="en-US" dirty="0"/>
              <a:t>E.g. </a:t>
            </a:r>
          </a:p>
          <a:p>
            <a:pPr lvl="3"/>
            <a:r>
              <a:rPr lang="en-US" dirty="0"/>
              <a:t>APT (Attention process training)</a:t>
            </a:r>
          </a:p>
          <a:p>
            <a:pPr lvl="3"/>
            <a:r>
              <a:rPr lang="en-US" dirty="0"/>
              <a:t>TPM (Time Pressure Management Training)</a:t>
            </a:r>
          </a:p>
          <a:p>
            <a:pPr lvl="3"/>
            <a:r>
              <a:rPr lang="en-US" dirty="0"/>
              <a:t>Working Memory Strategy Training</a:t>
            </a:r>
          </a:p>
          <a:p>
            <a:pPr lvl="3"/>
            <a:endParaRPr lang="en-US" dirty="0"/>
          </a:p>
          <a:p>
            <a:pPr lvl="3"/>
            <a:endParaRPr lang="en-US" dirty="0"/>
          </a:p>
        </p:txBody>
      </p:sp>
    </p:spTree>
    <p:extLst>
      <p:ext uri="{BB962C8B-B14F-4D97-AF65-F5344CB8AC3E}">
        <p14:creationId xmlns:p14="http://schemas.microsoft.com/office/powerpoint/2010/main" val="11181725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a:t>
            </a:r>
          </a:p>
        </p:txBody>
      </p:sp>
      <p:sp>
        <p:nvSpPr>
          <p:cNvPr id="3" name="Content Placeholder 2"/>
          <p:cNvSpPr>
            <a:spLocks noGrp="1"/>
          </p:cNvSpPr>
          <p:nvPr>
            <p:ph idx="1"/>
          </p:nvPr>
        </p:nvSpPr>
        <p:spPr/>
        <p:txBody>
          <a:bodyPr>
            <a:normAutofit/>
          </a:bodyPr>
          <a:lstStyle/>
          <a:p>
            <a:r>
              <a:rPr lang="en-US" b="1" dirty="0"/>
              <a:t>‘we can manage our own </a:t>
            </a:r>
            <a:r>
              <a:rPr lang="en-US" b="1" dirty="0" err="1"/>
              <a:t>behaviour</a:t>
            </a:r>
            <a:r>
              <a:rPr lang="en-US" b="1" dirty="0"/>
              <a:t> not others’</a:t>
            </a:r>
          </a:p>
          <a:p>
            <a:r>
              <a:rPr lang="en-US" dirty="0"/>
              <a:t>Create an environment where others are able to better manage their own </a:t>
            </a:r>
            <a:r>
              <a:rPr lang="en-US" dirty="0" err="1"/>
              <a:t>behaviour</a:t>
            </a:r>
            <a:endParaRPr lang="en-US" dirty="0"/>
          </a:p>
          <a:p>
            <a:r>
              <a:rPr lang="en-US" dirty="0"/>
              <a:t>Keep calm</a:t>
            </a:r>
          </a:p>
          <a:p>
            <a:pPr lvl="1"/>
            <a:r>
              <a:rPr lang="en-US" dirty="0"/>
              <a:t>Allows you to more clearly make a judgment of how to handle situation</a:t>
            </a:r>
          </a:p>
          <a:p>
            <a:r>
              <a:rPr lang="en-US" dirty="0"/>
              <a:t>Remove self from harm if need be</a:t>
            </a:r>
          </a:p>
          <a:p>
            <a:r>
              <a:rPr lang="en-US" dirty="0"/>
              <a:t>Don’t take personally</a:t>
            </a:r>
          </a:p>
          <a:p>
            <a:pPr lvl="2"/>
            <a:r>
              <a:rPr lang="en-US" dirty="0"/>
              <a:t>Distance yourself emotionally as not a personal issue it’s a neurological issue</a:t>
            </a:r>
          </a:p>
          <a:p>
            <a:pPr marL="0" indent="0">
              <a:buNone/>
            </a:pPr>
            <a:endParaRPr lang="en-US" dirty="0"/>
          </a:p>
        </p:txBody>
      </p:sp>
    </p:spTree>
    <p:extLst>
      <p:ext uri="{BB962C8B-B14F-4D97-AF65-F5344CB8AC3E}">
        <p14:creationId xmlns:p14="http://schemas.microsoft.com/office/powerpoint/2010/main" val="2381483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a:t>
            </a:r>
          </a:p>
        </p:txBody>
      </p:sp>
      <p:sp>
        <p:nvSpPr>
          <p:cNvPr id="3" name="Content Placeholder 2"/>
          <p:cNvSpPr>
            <a:spLocks noGrp="1"/>
          </p:cNvSpPr>
          <p:nvPr>
            <p:ph idx="1"/>
          </p:nvPr>
        </p:nvSpPr>
        <p:spPr/>
        <p:txBody>
          <a:bodyPr>
            <a:normAutofit/>
          </a:bodyPr>
          <a:lstStyle/>
          <a:p>
            <a:r>
              <a:rPr lang="en-US" dirty="0"/>
              <a:t>Be mindful of your appearance</a:t>
            </a:r>
          </a:p>
          <a:p>
            <a:r>
              <a:rPr lang="en-US" dirty="0"/>
              <a:t>Model calm, sensitive, appropriate </a:t>
            </a:r>
            <a:r>
              <a:rPr lang="en-US" dirty="0" err="1"/>
              <a:t>behaviour</a:t>
            </a:r>
            <a:endParaRPr lang="en-US" dirty="0"/>
          </a:p>
          <a:p>
            <a:r>
              <a:rPr lang="en-US" dirty="0"/>
              <a:t>Introduce yourself each time</a:t>
            </a:r>
          </a:p>
          <a:p>
            <a:r>
              <a:rPr lang="en-US" dirty="0"/>
              <a:t>Brief, clear, direct communication</a:t>
            </a:r>
          </a:p>
          <a:p>
            <a:pPr lvl="1"/>
            <a:r>
              <a:rPr lang="en-US" dirty="0"/>
              <a:t>Low, calm voice</a:t>
            </a:r>
          </a:p>
          <a:p>
            <a:r>
              <a:rPr lang="en-US" dirty="0"/>
              <a:t>Behave is a manner that minimizes agitating </a:t>
            </a:r>
            <a:r>
              <a:rPr lang="en-US" dirty="0" err="1"/>
              <a:t>pt</a:t>
            </a:r>
            <a:endParaRPr lang="en-US" dirty="0"/>
          </a:p>
          <a:p>
            <a:pPr lvl="1"/>
            <a:r>
              <a:rPr lang="en-US" dirty="0" err="1"/>
              <a:t>Eg</a:t>
            </a:r>
            <a:r>
              <a:rPr lang="en-US" dirty="0"/>
              <a:t>. avoid disagreeing or disciplining </a:t>
            </a:r>
            <a:r>
              <a:rPr lang="en-US" dirty="0" err="1"/>
              <a:t>pt</a:t>
            </a:r>
            <a:r>
              <a:rPr lang="en-US" dirty="0"/>
              <a:t>, try instead to re-direct attention</a:t>
            </a:r>
          </a:p>
          <a:p>
            <a:pPr lvl="1"/>
            <a:r>
              <a:rPr lang="en-US" dirty="0"/>
              <a:t>Consider non-verbal communication and handling</a:t>
            </a:r>
          </a:p>
          <a:p>
            <a:pPr lvl="2"/>
            <a:r>
              <a:rPr lang="en-US" dirty="0"/>
              <a:t>Interactions should not threaten client – consider with handling</a:t>
            </a:r>
          </a:p>
          <a:p>
            <a:pPr lvl="1"/>
            <a:endParaRPr lang="en-US" dirty="0"/>
          </a:p>
        </p:txBody>
      </p:sp>
    </p:spTree>
    <p:extLst>
      <p:ext uri="{BB962C8B-B14F-4D97-AF65-F5344CB8AC3E}">
        <p14:creationId xmlns:p14="http://schemas.microsoft.com/office/powerpoint/2010/main" val="16946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a:t>
            </a:r>
          </a:p>
        </p:txBody>
      </p:sp>
      <p:sp>
        <p:nvSpPr>
          <p:cNvPr id="3" name="Content Placeholder 2"/>
          <p:cNvSpPr>
            <a:spLocks noGrp="1"/>
          </p:cNvSpPr>
          <p:nvPr>
            <p:ph idx="1"/>
          </p:nvPr>
        </p:nvSpPr>
        <p:spPr>
          <a:xfrm>
            <a:off x="838200" y="1494263"/>
            <a:ext cx="10515600" cy="4682700"/>
          </a:xfrm>
        </p:spPr>
        <p:txBody>
          <a:bodyPr>
            <a:normAutofit fontScale="92500" lnSpcReduction="20000"/>
          </a:bodyPr>
          <a:lstStyle/>
          <a:p>
            <a:r>
              <a:rPr lang="en-US" dirty="0"/>
              <a:t>As PTs:</a:t>
            </a:r>
          </a:p>
          <a:p>
            <a:pPr lvl="1"/>
            <a:r>
              <a:rPr lang="en-US" dirty="0"/>
              <a:t>need to have general idea of cognitive, perceptual, and </a:t>
            </a:r>
            <a:r>
              <a:rPr lang="en-US" dirty="0" err="1"/>
              <a:t>behavioural</a:t>
            </a:r>
            <a:r>
              <a:rPr lang="en-US" dirty="0"/>
              <a:t> disorders arising from neuropathology</a:t>
            </a:r>
          </a:p>
          <a:p>
            <a:pPr lvl="1"/>
            <a:r>
              <a:rPr lang="en-US" dirty="0"/>
              <a:t>find a way to provide rehab despite issues </a:t>
            </a:r>
          </a:p>
          <a:p>
            <a:pPr lvl="1"/>
            <a:r>
              <a:rPr lang="en-US" dirty="0"/>
              <a:t>potentially structure rehab to address these deficits as part of therapy</a:t>
            </a:r>
          </a:p>
          <a:p>
            <a:r>
              <a:rPr lang="en-US" dirty="0"/>
              <a:t>Typically, we will refer to/consult with neuropsychologists and/or OTs to help us best work with the patient as part of a multidisc team</a:t>
            </a:r>
          </a:p>
          <a:p>
            <a:endParaRPr lang="en-US" dirty="0"/>
          </a:p>
          <a:p>
            <a:r>
              <a:rPr lang="en-US" dirty="0"/>
              <a:t>Unfortunately, cognitive and perceptual deficits are one of the main causes of poor rehab progress</a:t>
            </a:r>
          </a:p>
          <a:p>
            <a:endParaRPr lang="en-US" dirty="0"/>
          </a:p>
          <a:p>
            <a:r>
              <a:rPr lang="en-US" dirty="0"/>
              <a:t>Thinking, remembering, reasoning and being able to make sense of the world around us is essential for carrying out ADLs</a:t>
            </a:r>
          </a:p>
          <a:p>
            <a:endParaRPr lang="en-US" dirty="0"/>
          </a:p>
        </p:txBody>
      </p:sp>
    </p:spTree>
    <p:extLst>
      <p:ext uri="{BB962C8B-B14F-4D97-AF65-F5344CB8AC3E}">
        <p14:creationId xmlns:p14="http://schemas.microsoft.com/office/powerpoint/2010/main" val="46036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a:t>
            </a:r>
          </a:p>
        </p:txBody>
      </p:sp>
      <p:sp>
        <p:nvSpPr>
          <p:cNvPr id="3" name="Content Placeholder 2"/>
          <p:cNvSpPr>
            <a:spLocks noGrp="1"/>
          </p:cNvSpPr>
          <p:nvPr>
            <p:ph idx="1"/>
          </p:nvPr>
        </p:nvSpPr>
        <p:spPr/>
        <p:txBody>
          <a:bodyPr>
            <a:normAutofit fontScale="92500" lnSpcReduction="10000"/>
          </a:bodyPr>
          <a:lstStyle/>
          <a:p>
            <a:r>
              <a:rPr lang="en-US" dirty="0"/>
              <a:t>If </a:t>
            </a:r>
            <a:r>
              <a:rPr lang="en-US" dirty="0" err="1"/>
              <a:t>pt</a:t>
            </a:r>
            <a:r>
              <a:rPr lang="en-US" dirty="0"/>
              <a:t> refusal</a:t>
            </a:r>
          </a:p>
          <a:p>
            <a:pPr lvl="1"/>
            <a:r>
              <a:rPr lang="en-US" dirty="0"/>
              <a:t>Question it</a:t>
            </a:r>
          </a:p>
          <a:p>
            <a:pPr lvl="2"/>
            <a:r>
              <a:rPr lang="en-US" dirty="0"/>
              <a:t>What about it don’t you like</a:t>
            </a:r>
          </a:p>
          <a:p>
            <a:pPr lvl="2"/>
            <a:r>
              <a:rPr lang="en-US" dirty="0"/>
              <a:t>why</a:t>
            </a:r>
          </a:p>
          <a:p>
            <a:pPr lvl="1"/>
            <a:r>
              <a:rPr lang="en-US" dirty="0"/>
              <a:t>Let’s try something else</a:t>
            </a:r>
          </a:p>
          <a:p>
            <a:pPr lvl="1"/>
            <a:r>
              <a:rPr lang="en-US" dirty="0"/>
              <a:t>Suggest alternative</a:t>
            </a:r>
          </a:p>
          <a:p>
            <a:pPr lvl="2"/>
            <a:r>
              <a:rPr lang="en-US" dirty="0"/>
              <a:t>Can return to refused task possible later in session or in future sessions</a:t>
            </a:r>
          </a:p>
          <a:p>
            <a:pPr lvl="2"/>
            <a:r>
              <a:rPr lang="en-US" dirty="0"/>
              <a:t>can use a distracting task while doing refused task </a:t>
            </a:r>
          </a:p>
          <a:p>
            <a:pPr lvl="3"/>
            <a:r>
              <a:rPr lang="en-US" dirty="0"/>
              <a:t>Use with caution</a:t>
            </a:r>
          </a:p>
          <a:p>
            <a:pPr lvl="3"/>
            <a:r>
              <a:rPr lang="en-US" dirty="0" err="1"/>
              <a:t>Eg</a:t>
            </a:r>
            <a:r>
              <a:rPr lang="en-US" dirty="0"/>
              <a:t>. playing on </a:t>
            </a:r>
            <a:r>
              <a:rPr lang="en-US" dirty="0" err="1"/>
              <a:t>ipad</a:t>
            </a:r>
            <a:r>
              <a:rPr lang="en-US" dirty="0"/>
              <a:t> while stretching</a:t>
            </a:r>
          </a:p>
          <a:p>
            <a:pPr lvl="1"/>
            <a:r>
              <a:rPr lang="en-US" dirty="0"/>
              <a:t>Give options at the beginning of treatment session. Eg. “Would you like to work on stairs or balance?” </a:t>
            </a:r>
          </a:p>
          <a:p>
            <a:pPr lvl="2"/>
            <a:r>
              <a:rPr lang="en-US" dirty="0"/>
              <a:t>If your goal is to improve independence with walking, balance activities and stair practice are nice adjunct treatments. Try ,though, to finish your treatment session with a walk </a:t>
            </a:r>
          </a:p>
        </p:txBody>
      </p:sp>
    </p:spTree>
    <p:extLst>
      <p:ext uri="{BB962C8B-B14F-4D97-AF65-F5344CB8AC3E}">
        <p14:creationId xmlns:p14="http://schemas.microsoft.com/office/powerpoint/2010/main" val="70076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a:t>
            </a:r>
          </a:p>
        </p:txBody>
      </p:sp>
      <p:sp>
        <p:nvSpPr>
          <p:cNvPr id="3" name="Content Placeholder 2"/>
          <p:cNvSpPr>
            <a:spLocks noGrp="1"/>
          </p:cNvSpPr>
          <p:nvPr>
            <p:ph idx="1"/>
          </p:nvPr>
        </p:nvSpPr>
        <p:spPr/>
        <p:txBody>
          <a:bodyPr/>
          <a:lstStyle/>
          <a:p>
            <a:r>
              <a:rPr lang="en-US" dirty="0"/>
              <a:t>Be self-reflective</a:t>
            </a:r>
          </a:p>
          <a:p>
            <a:pPr lvl="1"/>
            <a:r>
              <a:rPr lang="en-US" dirty="0"/>
              <a:t>The more you know about yourself (your biases, your learning style, your needs etc.) the more you know what you are bringing to the situation</a:t>
            </a:r>
          </a:p>
          <a:p>
            <a:pPr lvl="1"/>
            <a:endParaRPr lang="en-US" dirty="0"/>
          </a:p>
          <a:p>
            <a:pPr lvl="1"/>
            <a:r>
              <a:rPr lang="en-US" dirty="0"/>
              <a:t>There is an option to specialize in cognitive rehabilitation as a PT</a:t>
            </a:r>
          </a:p>
        </p:txBody>
      </p:sp>
    </p:spTree>
    <p:extLst>
      <p:ext uri="{BB962C8B-B14F-4D97-AF65-F5344CB8AC3E}">
        <p14:creationId xmlns:p14="http://schemas.microsoft.com/office/powerpoint/2010/main" val="15007571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442DB-A8A5-57AE-562F-ACB33CF08EAF}"/>
              </a:ext>
            </a:extLst>
          </p:cNvPr>
          <p:cNvSpPr>
            <a:spLocks noGrp="1"/>
          </p:cNvSpPr>
          <p:nvPr>
            <p:ph type="title"/>
          </p:nvPr>
        </p:nvSpPr>
        <p:spPr/>
        <p:txBody>
          <a:bodyPr/>
          <a:lstStyle/>
          <a:p>
            <a:r>
              <a:rPr lang="en-US" dirty="0"/>
              <a:t>A brief note on FND</a:t>
            </a:r>
          </a:p>
        </p:txBody>
      </p:sp>
      <p:sp>
        <p:nvSpPr>
          <p:cNvPr id="3" name="Content Placeholder 2">
            <a:extLst>
              <a:ext uri="{FF2B5EF4-FFF2-40B4-BE49-F238E27FC236}">
                <a16:creationId xmlns:a16="http://schemas.microsoft.com/office/drawing/2014/main" id="{828A2C9B-6E4B-5E1E-79E1-6BB9F1AA539E}"/>
              </a:ext>
            </a:extLst>
          </p:cNvPr>
          <p:cNvSpPr>
            <a:spLocks noGrp="1"/>
          </p:cNvSpPr>
          <p:nvPr>
            <p:ph idx="1"/>
          </p:nvPr>
        </p:nvSpPr>
        <p:spPr/>
        <p:txBody>
          <a:bodyPr/>
          <a:lstStyle/>
          <a:p>
            <a:r>
              <a:rPr lang="en-US" dirty="0"/>
              <a:t>FND = functional neurological disorders</a:t>
            </a:r>
          </a:p>
          <a:p>
            <a:r>
              <a:rPr lang="en-US" dirty="0"/>
              <a:t>‘bucket’ diagnosis for someone experiencing a  range of motor, sensory, and/or cognitive symptoms that are not explained by an identifiable organic disease/neurological cause</a:t>
            </a:r>
          </a:p>
          <a:p>
            <a:r>
              <a:rPr lang="en-US" dirty="0"/>
              <a:t>Tend to be related to stress or trauma</a:t>
            </a:r>
          </a:p>
          <a:p>
            <a:pPr lvl="1"/>
            <a:r>
              <a:rPr lang="en-US" dirty="0"/>
              <a:t>Psychological stressors are a risk factor</a:t>
            </a:r>
          </a:p>
          <a:p>
            <a:r>
              <a:rPr lang="en-US" dirty="0"/>
              <a:t>May sometimes hear them referred to as ‘conversion disorder’</a:t>
            </a:r>
          </a:p>
          <a:p>
            <a:r>
              <a:rPr lang="en-US" dirty="0"/>
              <a:t>Physio plays a big role especially in the motor dominant FND</a:t>
            </a:r>
          </a:p>
        </p:txBody>
      </p:sp>
    </p:spTree>
    <p:extLst>
      <p:ext uri="{BB962C8B-B14F-4D97-AF65-F5344CB8AC3E}">
        <p14:creationId xmlns:p14="http://schemas.microsoft.com/office/powerpoint/2010/main" val="32805607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B7A8C-B500-C966-192B-707BD9FE0638}"/>
              </a:ext>
            </a:extLst>
          </p:cNvPr>
          <p:cNvSpPr>
            <a:spLocks noGrp="1"/>
          </p:cNvSpPr>
          <p:nvPr>
            <p:ph type="title"/>
          </p:nvPr>
        </p:nvSpPr>
        <p:spPr/>
        <p:txBody>
          <a:bodyPr/>
          <a:lstStyle/>
          <a:p>
            <a:r>
              <a:rPr lang="en-US" dirty="0"/>
              <a:t>FND</a:t>
            </a:r>
          </a:p>
        </p:txBody>
      </p:sp>
      <p:sp>
        <p:nvSpPr>
          <p:cNvPr id="3" name="Content Placeholder 2">
            <a:extLst>
              <a:ext uri="{FF2B5EF4-FFF2-40B4-BE49-F238E27FC236}">
                <a16:creationId xmlns:a16="http://schemas.microsoft.com/office/drawing/2014/main" id="{4AB2593F-5160-6645-FC3D-AAC9F3AE89CD}"/>
              </a:ext>
            </a:extLst>
          </p:cNvPr>
          <p:cNvSpPr>
            <a:spLocks noGrp="1"/>
          </p:cNvSpPr>
          <p:nvPr>
            <p:ph idx="1"/>
          </p:nvPr>
        </p:nvSpPr>
        <p:spPr/>
        <p:txBody>
          <a:bodyPr/>
          <a:lstStyle/>
          <a:p>
            <a:r>
              <a:rPr lang="en-US" dirty="0"/>
              <a:t>The symptoms are a genuinely experienced by the person</a:t>
            </a:r>
          </a:p>
          <a:p>
            <a:r>
              <a:rPr lang="en-US" dirty="0"/>
              <a:t>Respect that there may be something going on that perhaps just can’t be detected or diagnosed yet</a:t>
            </a:r>
          </a:p>
          <a:p>
            <a:pPr lvl="1"/>
            <a:r>
              <a:rPr lang="en-US" dirty="0"/>
              <a:t>Intersection between neurology and psychiatry </a:t>
            </a:r>
          </a:p>
          <a:p>
            <a:pPr lvl="1"/>
            <a:r>
              <a:rPr lang="en-US" dirty="0"/>
              <a:t>Multi-disciplinary approach</a:t>
            </a:r>
          </a:p>
          <a:p>
            <a:r>
              <a:rPr lang="en-US" dirty="0"/>
              <a:t>Treat as you would any other person with a neurological condition presenting with similar impairments </a:t>
            </a:r>
          </a:p>
          <a:p>
            <a:endParaRPr lang="en-US" dirty="0"/>
          </a:p>
          <a:p>
            <a:endParaRPr lang="en-US" dirty="0"/>
          </a:p>
        </p:txBody>
      </p:sp>
    </p:spTree>
    <p:extLst>
      <p:ext uri="{BB962C8B-B14F-4D97-AF65-F5344CB8AC3E}">
        <p14:creationId xmlns:p14="http://schemas.microsoft.com/office/powerpoint/2010/main" val="14808914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34FE3-703C-FB29-9847-E92E80A08E00}"/>
              </a:ext>
            </a:extLst>
          </p:cNvPr>
          <p:cNvSpPr>
            <a:spLocks noGrp="1"/>
          </p:cNvSpPr>
          <p:nvPr>
            <p:ph type="title"/>
          </p:nvPr>
        </p:nvSpPr>
        <p:spPr/>
        <p:txBody>
          <a:bodyPr/>
          <a:lstStyle/>
          <a:p>
            <a:r>
              <a:rPr lang="en-CA" dirty="0"/>
              <a:t>Self-reflection</a:t>
            </a:r>
          </a:p>
        </p:txBody>
      </p:sp>
      <p:sp>
        <p:nvSpPr>
          <p:cNvPr id="3" name="Content Placeholder 2">
            <a:extLst>
              <a:ext uri="{FF2B5EF4-FFF2-40B4-BE49-F238E27FC236}">
                <a16:creationId xmlns:a16="http://schemas.microsoft.com/office/drawing/2014/main" id="{1967D66D-9D87-7077-AF45-576C0B34CE4C}"/>
              </a:ext>
            </a:extLst>
          </p:cNvPr>
          <p:cNvSpPr>
            <a:spLocks noGrp="1"/>
          </p:cNvSpPr>
          <p:nvPr>
            <p:ph idx="1"/>
          </p:nvPr>
        </p:nvSpPr>
        <p:spPr/>
        <p:txBody>
          <a:bodyPr>
            <a:normAutofit/>
          </a:bodyPr>
          <a:lstStyle/>
          <a:p>
            <a:r>
              <a:rPr lang="en-CA" dirty="0"/>
              <a:t>Think back on your clinical placements. You all would have had an opportunity to work with someone who had some form of cognitive, perceptual, and or behavioural impairment. </a:t>
            </a:r>
          </a:p>
          <a:p>
            <a:pPr lvl="1"/>
            <a:r>
              <a:rPr lang="en-CA" dirty="0"/>
              <a:t>Identify one person that you worked with that had one or more of these types of impairments. Quickly jot down any contextual information that you remember about this patient…</a:t>
            </a:r>
            <a:r>
              <a:rPr lang="en-CA" dirty="0" err="1"/>
              <a:t>ie</a:t>
            </a:r>
            <a:r>
              <a:rPr lang="en-CA" dirty="0"/>
              <a:t>. Setting (acute care vs. community), diagnosis, impairments, reason for PT referral etc.</a:t>
            </a:r>
          </a:p>
          <a:p>
            <a:pPr lvl="1"/>
            <a:r>
              <a:rPr lang="en-CA" dirty="0"/>
              <a:t>When working with this person what types of challenges did you encounter?</a:t>
            </a:r>
          </a:p>
          <a:p>
            <a:pPr lvl="1"/>
            <a:r>
              <a:rPr lang="en-CA" dirty="0"/>
              <a:t>What sort of strategies did you use to overcome these challenges (if any)?</a:t>
            </a:r>
          </a:p>
          <a:p>
            <a:pPr lvl="1"/>
            <a:r>
              <a:rPr lang="en-CA" dirty="0"/>
              <a:t>On reflection, what intervention strategies </a:t>
            </a:r>
            <a:r>
              <a:rPr lang="en-CA" i="1" dirty="0"/>
              <a:t>could</a:t>
            </a:r>
            <a:r>
              <a:rPr lang="en-CA" dirty="0"/>
              <a:t> you have implemented that might have increased the effectiveness of your treatment?</a:t>
            </a:r>
          </a:p>
          <a:p>
            <a:pPr lvl="1"/>
            <a:endParaRPr lang="en-CA" dirty="0"/>
          </a:p>
          <a:p>
            <a:pPr lvl="1"/>
            <a:endParaRPr lang="en-CA" dirty="0"/>
          </a:p>
        </p:txBody>
      </p:sp>
    </p:spTree>
    <p:extLst>
      <p:ext uri="{BB962C8B-B14F-4D97-AF65-F5344CB8AC3E}">
        <p14:creationId xmlns:p14="http://schemas.microsoft.com/office/powerpoint/2010/main" val="22659561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FYI:</a:t>
            </a:r>
          </a:p>
          <a:p>
            <a:pPr marL="457200" lvl="1" indent="0">
              <a:buNone/>
            </a:pPr>
            <a:r>
              <a:rPr lang="en-US" dirty="0"/>
              <a:t>Reading</a:t>
            </a:r>
          </a:p>
          <a:p>
            <a:pPr lvl="1"/>
            <a:r>
              <a:rPr lang="en-US" dirty="0"/>
              <a:t>Reach the Person behind the Dementia - Physical Therapists' Reflections and Strategies when Composing Physical Training.</a:t>
            </a:r>
          </a:p>
          <a:p>
            <a:pPr marL="457200" lvl="1" indent="0" algn="r">
              <a:buNone/>
            </a:pPr>
            <a:r>
              <a:rPr lang="en-US" dirty="0" err="1"/>
              <a:t>Fjellman-Wiklund</a:t>
            </a:r>
            <a:r>
              <a:rPr lang="en-US" dirty="0"/>
              <a:t> et al. 2016</a:t>
            </a:r>
          </a:p>
        </p:txBody>
      </p:sp>
    </p:spTree>
    <p:extLst>
      <p:ext uri="{BB962C8B-B14F-4D97-AF65-F5344CB8AC3E}">
        <p14:creationId xmlns:p14="http://schemas.microsoft.com/office/powerpoint/2010/main" val="1434251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Reflect:</a:t>
            </a:r>
          </a:p>
        </p:txBody>
      </p:sp>
      <p:sp>
        <p:nvSpPr>
          <p:cNvPr id="3" name="Content Placeholder 2"/>
          <p:cNvSpPr>
            <a:spLocks noGrp="1"/>
          </p:cNvSpPr>
          <p:nvPr>
            <p:ph idx="1"/>
          </p:nvPr>
        </p:nvSpPr>
        <p:spPr/>
        <p:txBody>
          <a:bodyPr/>
          <a:lstStyle/>
          <a:p>
            <a:r>
              <a:rPr lang="en-US" dirty="0"/>
              <a:t>What neurological populations might have associated cognitive, perceptual, behavioural impairments?</a:t>
            </a:r>
          </a:p>
          <a:p>
            <a:endParaRPr lang="en-US" dirty="0"/>
          </a:p>
          <a:p>
            <a:endParaRPr lang="en-US" dirty="0"/>
          </a:p>
          <a:p>
            <a:r>
              <a:rPr lang="en-US" dirty="0"/>
              <a:t>What are some of these impairments?</a:t>
            </a:r>
          </a:p>
          <a:p>
            <a:pPr lvl="1"/>
            <a:r>
              <a:rPr lang="en-US" i="1" dirty="0" err="1"/>
              <a:t>Eg</a:t>
            </a:r>
            <a:r>
              <a:rPr lang="en-US" i="1" dirty="0"/>
              <a:t>. unilateral neglect</a:t>
            </a:r>
          </a:p>
          <a:p>
            <a:endParaRPr lang="en-US" i="1" dirty="0"/>
          </a:p>
        </p:txBody>
      </p:sp>
    </p:spTree>
    <p:extLst>
      <p:ext uri="{BB962C8B-B14F-4D97-AF65-F5344CB8AC3E}">
        <p14:creationId xmlns:p14="http://schemas.microsoft.com/office/powerpoint/2010/main" val="425593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neuro populations might have associated cognitive, perceptual, behavioural impairments?</a:t>
            </a:r>
          </a:p>
        </p:txBody>
      </p:sp>
      <p:sp>
        <p:nvSpPr>
          <p:cNvPr id="3" name="Content Placeholder 2"/>
          <p:cNvSpPr>
            <a:spLocks noGrp="1"/>
          </p:cNvSpPr>
          <p:nvPr>
            <p:ph idx="1"/>
          </p:nvPr>
        </p:nvSpPr>
        <p:spPr/>
        <p:txBody>
          <a:bodyPr>
            <a:normAutofit/>
          </a:bodyPr>
          <a:lstStyle/>
          <a:p>
            <a:endParaRPr lang="en-US" i="1" dirty="0"/>
          </a:p>
        </p:txBody>
      </p:sp>
    </p:spTree>
    <p:extLst>
      <p:ext uri="{BB962C8B-B14F-4D97-AF65-F5344CB8AC3E}">
        <p14:creationId xmlns:p14="http://schemas.microsoft.com/office/powerpoint/2010/main" val="179655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some of these impairments?</a:t>
            </a:r>
          </a:p>
        </p:txBody>
      </p:sp>
      <p:sp>
        <p:nvSpPr>
          <p:cNvPr id="3" name="Content Placeholder 2"/>
          <p:cNvSpPr>
            <a:spLocks noGrp="1"/>
          </p:cNvSpPr>
          <p:nvPr>
            <p:ph idx="1"/>
          </p:nvPr>
        </p:nvSpPr>
        <p:spPr>
          <a:xfrm>
            <a:off x="557561" y="1460873"/>
            <a:ext cx="10796239" cy="5032002"/>
          </a:xfrm>
        </p:spPr>
        <p:txBody>
          <a:bodyPr>
            <a:normAutofit/>
          </a:bodyPr>
          <a:lstStyle/>
          <a:p>
            <a:endParaRPr lang="en-US" dirty="0"/>
          </a:p>
          <a:p>
            <a:endParaRPr lang="en-US" dirty="0"/>
          </a:p>
          <a:p>
            <a:endParaRPr lang="en-US" dirty="0"/>
          </a:p>
        </p:txBody>
      </p:sp>
    </p:spTree>
    <p:extLst>
      <p:ext uri="{BB962C8B-B14F-4D97-AF65-F5344CB8AC3E}">
        <p14:creationId xmlns:p14="http://schemas.microsoft.com/office/powerpoint/2010/main" val="619733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Cognitive, Perceptual and </a:t>
            </a:r>
            <a:r>
              <a:rPr lang="en-US" dirty="0" err="1"/>
              <a:t>Behavioural</a:t>
            </a:r>
            <a:r>
              <a:rPr lang="en-US" dirty="0"/>
              <a:t> Deficits</a:t>
            </a:r>
          </a:p>
        </p:txBody>
      </p:sp>
      <p:sp>
        <p:nvSpPr>
          <p:cNvPr id="3" name="Content Placeholder 2"/>
          <p:cNvSpPr>
            <a:spLocks noGrp="1"/>
          </p:cNvSpPr>
          <p:nvPr>
            <p:ph idx="1"/>
          </p:nvPr>
        </p:nvSpPr>
        <p:spPr/>
        <p:txBody>
          <a:bodyPr>
            <a:normAutofit lnSpcReduction="10000"/>
          </a:bodyPr>
          <a:lstStyle/>
          <a:p>
            <a:r>
              <a:rPr lang="en-US" dirty="0"/>
              <a:t>Attention:</a:t>
            </a:r>
          </a:p>
          <a:p>
            <a:pPr lvl="1"/>
            <a:r>
              <a:rPr lang="en-US" dirty="0"/>
              <a:t>focused, sustained, selective, alternating, divided</a:t>
            </a:r>
          </a:p>
          <a:p>
            <a:r>
              <a:rPr lang="en-US" dirty="0"/>
              <a:t>Memory:</a:t>
            </a:r>
          </a:p>
          <a:p>
            <a:pPr lvl="1"/>
            <a:r>
              <a:rPr lang="en-US" dirty="0"/>
              <a:t>working memory, immediate recall, short-term, long-term</a:t>
            </a:r>
          </a:p>
          <a:p>
            <a:r>
              <a:rPr lang="en-US" dirty="0"/>
              <a:t>Executive function:</a:t>
            </a:r>
          </a:p>
          <a:p>
            <a:pPr lvl="1"/>
            <a:r>
              <a:rPr lang="en-US" dirty="0"/>
              <a:t>reasoning, problem solving, planning</a:t>
            </a:r>
          </a:p>
          <a:p>
            <a:r>
              <a:rPr lang="en-US" dirty="0"/>
              <a:t>Perception:</a:t>
            </a:r>
          </a:p>
          <a:p>
            <a:pPr lvl="1"/>
            <a:r>
              <a:rPr lang="en-US" dirty="0"/>
              <a:t>Inattention/neglect, </a:t>
            </a:r>
            <a:r>
              <a:rPr lang="en-US" dirty="0" err="1"/>
              <a:t>agnosias</a:t>
            </a:r>
            <a:r>
              <a:rPr lang="en-US" dirty="0"/>
              <a:t>, apraxia, spatial relation</a:t>
            </a:r>
          </a:p>
          <a:p>
            <a:r>
              <a:rPr lang="en-US" dirty="0" err="1"/>
              <a:t>Behavioural</a:t>
            </a:r>
            <a:r>
              <a:rPr lang="en-US" dirty="0"/>
              <a:t>:</a:t>
            </a:r>
          </a:p>
          <a:p>
            <a:pPr lvl="1"/>
            <a:r>
              <a:rPr lang="en-US" dirty="0"/>
              <a:t>Disinhibition/dysexecutive syndrome, agitation, level of alertness, </a:t>
            </a:r>
          </a:p>
        </p:txBody>
      </p:sp>
      <p:sp>
        <p:nvSpPr>
          <p:cNvPr id="5" name="Right Brace 4">
            <a:extLst>
              <a:ext uri="{FF2B5EF4-FFF2-40B4-BE49-F238E27FC236}">
                <a16:creationId xmlns:a16="http://schemas.microsoft.com/office/drawing/2014/main" id="{33D99012-9469-AB46-B730-083A8B8EEB9A}"/>
              </a:ext>
            </a:extLst>
          </p:cNvPr>
          <p:cNvSpPr/>
          <p:nvPr/>
        </p:nvSpPr>
        <p:spPr>
          <a:xfrm>
            <a:off x="8675649" y="1825625"/>
            <a:ext cx="713678" cy="226687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6" name="TextBox 5">
            <a:extLst>
              <a:ext uri="{FF2B5EF4-FFF2-40B4-BE49-F238E27FC236}">
                <a16:creationId xmlns:a16="http://schemas.microsoft.com/office/drawing/2014/main" id="{2B293BDB-1AFF-7B4D-A09E-739BC00D15A6}"/>
              </a:ext>
            </a:extLst>
          </p:cNvPr>
          <p:cNvSpPr txBox="1"/>
          <p:nvPr/>
        </p:nvSpPr>
        <p:spPr>
          <a:xfrm>
            <a:off x="9757317" y="2598234"/>
            <a:ext cx="1596483" cy="646331"/>
          </a:xfrm>
          <a:prstGeom prst="rect">
            <a:avLst/>
          </a:prstGeom>
          <a:noFill/>
        </p:spPr>
        <p:txBody>
          <a:bodyPr wrap="square" rtlCol="0">
            <a:spAutoFit/>
          </a:bodyPr>
          <a:lstStyle/>
          <a:p>
            <a:pPr algn="ctr"/>
            <a:r>
              <a:rPr lang="en-US" dirty="0"/>
              <a:t>Cognitive functions</a:t>
            </a:r>
          </a:p>
        </p:txBody>
      </p:sp>
    </p:spTree>
    <p:extLst>
      <p:ext uri="{BB962C8B-B14F-4D97-AF65-F5344CB8AC3E}">
        <p14:creationId xmlns:p14="http://schemas.microsoft.com/office/powerpoint/2010/main" val="259888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Review</a:t>
            </a:r>
          </a:p>
        </p:txBody>
      </p:sp>
      <p:sp>
        <p:nvSpPr>
          <p:cNvPr id="3" name="Content Placeholder 2"/>
          <p:cNvSpPr>
            <a:spLocks noGrp="1"/>
          </p:cNvSpPr>
          <p:nvPr>
            <p:ph idx="1"/>
          </p:nvPr>
        </p:nvSpPr>
        <p:spPr/>
        <p:txBody>
          <a:bodyPr/>
          <a:lstStyle/>
          <a:p>
            <a:r>
              <a:rPr lang="en-US" b="1" dirty="0"/>
              <a:t>Motor learning</a:t>
            </a:r>
          </a:p>
          <a:p>
            <a:pPr lvl="1"/>
            <a:r>
              <a:rPr lang="en-US" dirty="0"/>
              <a:t>Implicit and explicit</a:t>
            </a:r>
          </a:p>
          <a:p>
            <a:pPr lvl="2"/>
            <a:r>
              <a:rPr lang="en-US" dirty="0"/>
              <a:t>Implicit </a:t>
            </a:r>
            <a:r>
              <a:rPr lang="en-US" i="1" dirty="0"/>
              <a:t>[non-associative (habituation, sensitization), associative (conditioning), and procedural (habits)]</a:t>
            </a:r>
          </a:p>
          <a:p>
            <a:pPr lvl="1"/>
            <a:endParaRPr lang="en-US" dirty="0"/>
          </a:p>
          <a:p>
            <a:pPr lvl="1"/>
            <a:endParaRPr lang="en-US" dirty="0"/>
          </a:p>
          <a:p>
            <a:pPr lvl="1"/>
            <a:r>
              <a:rPr lang="en-US" dirty="0"/>
              <a:t>We CAN retrain and see functional improvements in implicit learning without explicit declaration!!!!!</a:t>
            </a:r>
          </a:p>
          <a:p>
            <a:pPr lvl="2"/>
            <a:r>
              <a:rPr lang="en-US" i="1" dirty="0"/>
              <a:t>This is a massive discovery that has changed the availability of services for individuals with more severe cognitive impairments</a:t>
            </a:r>
          </a:p>
          <a:p>
            <a:pPr lvl="1"/>
            <a:endParaRPr lang="en-US" dirty="0"/>
          </a:p>
        </p:txBody>
      </p:sp>
    </p:spTree>
    <p:extLst>
      <p:ext uri="{BB962C8B-B14F-4D97-AF65-F5344CB8AC3E}">
        <p14:creationId xmlns:p14="http://schemas.microsoft.com/office/powerpoint/2010/main" val="50816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41605-6232-4EE0-BB3B-07D9BFE50A5C}"/>
              </a:ext>
            </a:extLst>
          </p:cNvPr>
          <p:cNvSpPr>
            <a:spLocks noGrp="1"/>
          </p:cNvSpPr>
          <p:nvPr>
            <p:ph type="title"/>
          </p:nvPr>
        </p:nvSpPr>
        <p:spPr/>
        <p:txBody>
          <a:bodyPr/>
          <a:lstStyle/>
          <a:p>
            <a:r>
              <a:rPr lang="en-US" dirty="0"/>
              <a:t>Treatment Approaches</a:t>
            </a:r>
            <a:endParaRPr lang="en-CA" dirty="0"/>
          </a:p>
        </p:txBody>
      </p:sp>
      <p:graphicFrame>
        <p:nvGraphicFramePr>
          <p:cNvPr id="4" name="Table 4">
            <a:extLst>
              <a:ext uri="{FF2B5EF4-FFF2-40B4-BE49-F238E27FC236}">
                <a16:creationId xmlns:a16="http://schemas.microsoft.com/office/drawing/2014/main" id="{4D600235-84AB-484F-B96E-9559E102C89C}"/>
              </a:ext>
            </a:extLst>
          </p:cNvPr>
          <p:cNvGraphicFramePr>
            <a:graphicFrameLocks noGrp="1"/>
          </p:cNvGraphicFramePr>
          <p:nvPr>
            <p:ph idx="1"/>
            <p:extLst>
              <p:ext uri="{D42A27DB-BD31-4B8C-83A1-F6EECF244321}">
                <p14:modId xmlns:p14="http://schemas.microsoft.com/office/powerpoint/2010/main" val="1007201667"/>
              </p:ext>
            </p:extLst>
          </p:nvPr>
        </p:nvGraphicFramePr>
        <p:xfrm>
          <a:off x="838200" y="1825624"/>
          <a:ext cx="10515600" cy="17644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761054309"/>
                    </a:ext>
                  </a:extLst>
                </a:gridCol>
                <a:gridCol w="5257800">
                  <a:extLst>
                    <a:ext uri="{9D8B030D-6E8A-4147-A177-3AD203B41FA5}">
                      <a16:colId xmlns:a16="http://schemas.microsoft.com/office/drawing/2014/main" val="3277290812"/>
                    </a:ext>
                  </a:extLst>
                </a:gridCol>
              </a:tblGrid>
              <a:tr h="562190">
                <a:tc>
                  <a:txBody>
                    <a:bodyPr/>
                    <a:lstStyle/>
                    <a:p>
                      <a:r>
                        <a:rPr lang="en-US" dirty="0"/>
                        <a:t>Top-Down Approach (Cognitive aka explicit)</a:t>
                      </a:r>
                      <a:endParaRPr lang="en-CA" dirty="0"/>
                    </a:p>
                  </a:txBody>
                  <a:tcPr/>
                </a:tc>
                <a:tc>
                  <a:txBody>
                    <a:bodyPr/>
                    <a:lstStyle/>
                    <a:p>
                      <a:r>
                        <a:rPr lang="en-US" dirty="0"/>
                        <a:t>Bottom-Up Approach (Explorative learning aka implicit)</a:t>
                      </a:r>
                      <a:endParaRPr lang="en-CA" dirty="0"/>
                    </a:p>
                  </a:txBody>
                  <a:tcPr/>
                </a:tc>
                <a:extLst>
                  <a:ext uri="{0D108BD9-81ED-4DB2-BD59-A6C34878D82A}">
                    <a16:rowId xmlns:a16="http://schemas.microsoft.com/office/drawing/2014/main" val="3453885998"/>
                  </a:ext>
                </a:extLst>
              </a:tr>
              <a:tr h="562190">
                <a:tc>
                  <a:txBody>
                    <a:bodyPr/>
                    <a:lstStyle/>
                    <a:p>
                      <a:r>
                        <a:rPr lang="en-US" dirty="0"/>
                        <a:t>Understanding and awareness of deficits is required!</a:t>
                      </a:r>
                      <a:endParaRPr lang="en-CA" dirty="0"/>
                    </a:p>
                  </a:txBody>
                  <a:tcPr/>
                </a:tc>
                <a:tc>
                  <a:txBody>
                    <a:bodyPr/>
                    <a:lstStyle/>
                    <a:p>
                      <a:r>
                        <a:rPr lang="en-US" dirty="0"/>
                        <a:t>Awareness of deficits is not required</a:t>
                      </a:r>
                      <a:endParaRPr lang="en-CA" dirty="0"/>
                    </a:p>
                  </a:txBody>
                  <a:tcPr/>
                </a:tc>
                <a:extLst>
                  <a:ext uri="{0D108BD9-81ED-4DB2-BD59-A6C34878D82A}">
                    <a16:rowId xmlns:a16="http://schemas.microsoft.com/office/drawing/2014/main" val="1069622367"/>
                  </a:ext>
                </a:extLst>
              </a:tr>
              <a:tr h="562190">
                <a:tc>
                  <a:txBody>
                    <a:bodyPr/>
                    <a:lstStyle/>
                    <a:p>
                      <a:r>
                        <a:rPr lang="en-US" dirty="0"/>
                        <a:t>Relies on </a:t>
                      </a:r>
                      <a:r>
                        <a:rPr lang="en-US" b="1" dirty="0"/>
                        <a:t>external feedback/extrinsic learning</a:t>
                      </a:r>
                      <a:endParaRPr lang="en-CA" b="1" dirty="0"/>
                    </a:p>
                  </a:txBody>
                  <a:tcPr/>
                </a:tc>
                <a:tc>
                  <a:txBody>
                    <a:bodyPr/>
                    <a:lstStyle/>
                    <a:p>
                      <a:r>
                        <a:rPr lang="en-US" b="1" dirty="0"/>
                        <a:t>Intrinsic learning through experience </a:t>
                      </a:r>
                      <a:endParaRPr lang="en-CA" b="1" dirty="0"/>
                    </a:p>
                  </a:txBody>
                  <a:tcPr/>
                </a:tc>
                <a:extLst>
                  <a:ext uri="{0D108BD9-81ED-4DB2-BD59-A6C34878D82A}">
                    <a16:rowId xmlns:a16="http://schemas.microsoft.com/office/drawing/2014/main" val="1356847875"/>
                  </a:ext>
                </a:extLst>
              </a:tr>
            </a:tbl>
          </a:graphicData>
        </a:graphic>
      </p:graphicFrame>
      <p:sp>
        <p:nvSpPr>
          <p:cNvPr id="6" name="TextBox 5">
            <a:extLst>
              <a:ext uri="{FF2B5EF4-FFF2-40B4-BE49-F238E27FC236}">
                <a16:creationId xmlns:a16="http://schemas.microsoft.com/office/drawing/2014/main" id="{18E68D84-5B0B-4362-9A19-77C00771559E}"/>
              </a:ext>
            </a:extLst>
          </p:cNvPr>
          <p:cNvSpPr txBox="1"/>
          <p:nvPr/>
        </p:nvSpPr>
        <p:spPr>
          <a:xfrm>
            <a:off x="1008822" y="4755874"/>
            <a:ext cx="9437204" cy="1200329"/>
          </a:xfrm>
          <a:prstGeom prst="rect">
            <a:avLst/>
          </a:prstGeom>
          <a:noFill/>
        </p:spPr>
        <p:txBody>
          <a:bodyPr wrap="square" rtlCol="0">
            <a:spAutoFit/>
          </a:bodyPr>
          <a:lstStyle/>
          <a:p>
            <a:pPr marL="0" indent="0">
              <a:buNone/>
            </a:pPr>
            <a:r>
              <a:rPr lang="en-US" dirty="0"/>
              <a:t>Regardless of the approach that you use it is important to build in:</a:t>
            </a:r>
          </a:p>
          <a:p>
            <a:pPr marL="285750" indent="-285750">
              <a:buFont typeface="Arial" panose="020B0604020202020204" pitchFamily="34" charset="0"/>
              <a:buChar char="•"/>
            </a:pPr>
            <a:r>
              <a:rPr lang="en-US" dirty="0"/>
              <a:t>Repetition</a:t>
            </a:r>
          </a:p>
          <a:p>
            <a:pPr marL="285750" indent="-285750">
              <a:buFont typeface="Arial" panose="020B0604020202020204" pitchFamily="34" charset="0"/>
              <a:buChar char="•"/>
            </a:pPr>
            <a:r>
              <a:rPr lang="en-US" dirty="0"/>
              <a:t>Variability</a:t>
            </a:r>
          </a:p>
          <a:p>
            <a:pPr marL="285750" indent="-285750">
              <a:buFont typeface="Arial" panose="020B0604020202020204" pitchFamily="34" charset="0"/>
              <a:buChar char="•"/>
            </a:pPr>
            <a:r>
              <a:rPr lang="en-US" dirty="0"/>
              <a:t>Variety</a:t>
            </a:r>
            <a:endParaRPr lang="en-CA" dirty="0"/>
          </a:p>
        </p:txBody>
      </p:sp>
    </p:spTree>
    <p:extLst>
      <p:ext uri="{BB962C8B-B14F-4D97-AF65-F5344CB8AC3E}">
        <p14:creationId xmlns:p14="http://schemas.microsoft.com/office/powerpoint/2010/main" val="34570800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7503</TotalTime>
  <Words>3057</Words>
  <Application>Microsoft Macintosh PowerPoint</Application>
  <PresentationFormat>Widescreen</PresentationFormat>
  <Paragraphs>378</Paragraphs>
  <Slides>35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Arial</vt:lpstr>
      <vt:lpstr>Calibri</vt:lpstr>
      <vt:lpstr>Calibri Light</vt:lpstr>
      <vt:lpstr>Symbol</vt:lpstr>
      <vt:lpstr>Times New Roman</vt:lpstr>
      <vt:lpstr>Office Theme</vt:lpstr>
      <vt:lpstr>Cognitive, Perceptual + Behavioural Considerations when working in neuro</vt:lpstr>
      <vt:lpstr>Learning Objectives</vt:lpstr>
      <vt:lpstr>Context:</vt:lpstr>
      <vt:lpstr>Reflect:</vt:lpstr>
      <vt:lpstr>What neuro populations might have associated cognitive, perceptual, behavioural impairments?</vt:lpstr>
      <vt:lpstr>What are some of these impairments?</vt:lpstr>
      <vt:lpstr>Cognitive, Perceptual and Behavioural Deficits</vt:lpstr>
      <vt:lpstr>Quick Review</vt:lpstr>
      <vt:lpstr>Treatment Approaches</vt:lpstr>
      <vt:lpstr>Motor Learning</vt:lpstr>
      <vt:lpstr>PowerPoint Presentation</vt:lpstr>
      <vt:lpstr>Hierarchy of Cognitive Functions</vt:lpstr>
      <vt:lpstr>PowerPoint Presentation</vt:lpstr>
      <vt:lpstr>Treatment Concepts</vt:lpstr>
      <vt:lpstr>Treatment Concepts</vt:lpstr>
      <vt:lpstr>General tips</vt:lpstr>
      <vt:lpstr>Treatment Strategies</vt:lpstr>
      <vt:lpstr>Treatment Strategies</vt:lpstr>
      <vt:lpstr>Receptive Communication Deficits</vt:lpstr>
      <vt:lpstr>Expressive Communication Deficits</vt:lpstr>
      <vt:lpstr>Treatment Strategies</vt:lpstr>
      <vt:lpstr>Treatment Strategies</vt:lpstr>
      <vt:lpstr>Treatment Strategies</vt:lpstr>
      <vt:lpstr>Treatment Strategies</vt:lpstr>
      <vt:lpstr>Some common behavioural situations encountered</vt:lpstr>
      <vt:lpstr>Always keep in mind….</vt:lpstr>
      <vt:lpstr>PowerPoint Presentation</vt:lpstr>
      <vt:lpstr>Overall</vt:lpstr>
      <vt:lpstr>Overall</vt:lpstr>
      <vt:lpstr>Overall</vt:lpstr>
      <vt:lpstr>Overall</vt:lpstr>
      <vt:lpstr>A brief note on FND</vt:lpstr>
      <vt:lpstr>FND</vt:lpstr>
      <vt:lpstr>Self-reflection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Cognitive, Perceptual + Behavioural Considerations when working in neuro</dc:title>
  <dc:creator>Microsoft Office User</dc:creator>
  <cp:lastModifiedBy>Donkers, Sarah</cp:lastModifiedBy>
  <cp:revision>88</cp:revision>
  <dcterms:created xsi:type="dcterms:W3CDTF">2020-04-19T20:48:42Z</dcterms:created>
  <dcterms:modified xsi:type="dcterms:W3CDTF">2024-04-22T00:03:17Z</dcterms:modified>
</cp:coreProperties>
</file>