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2"/>
  </p:notesMasterIdLst>
  <p:sldIdLst>
    <p:sldId id="257" r:id="rId2"/>
    <p:sldId id="346" r:id="rId3"/>
    <p:sldId id="338" r:id="rId4"/>
    <p:sldId id="298" r:id="rId5"/>
    <p:sldId id="299" r:id="rId6"/>
    <p:sldId id="300" r:id="rId7"/>
    <p:sldId id="340" r:id="rId8"/>
    <p:sldId id="302" r:id="rId9"/>
    <p:sldId id="312" r:id="rId10"/>
    <p:sldId id="303" r:id="rId11"/>
    <p:sldId id="304" r:id="rId12"/>
    <p:sldId id="347" r:id="rId13"/>
    <p:sldId id="350" r:id="rId14"/>
    <p:sldId id="341" r:id="rId15"/>
    <p:sldId id="313" r:id="rId16"/>
    <p:sldId id="342" r:id="rId17"/>
    <p:sldId id="305" r:id="rId18"/>
    <p:sldId id="306" r:id="rId19"/>
    <p:sldId id="353" r:id="rId20"/>
    <p:sldId id="307" r:id="rId21"/>
    <p:sldId id="314" r:id="rId22"/>
    <p:sldId id="354" r:id="rId23"/>
    <p:sldId id="344" r:id="rId24"/>
    <p:sldId id="308" r:id="rId25"/>
    <p:sldId id="309" r:id="rId26"/>
    <p:sldId id="320" r:id="rId27"/>
    <p:sldId id="317" r:id="rId28"/>
    <p:sldId id="318" r:id="rId29"/>
    <p:sldId id="345" r:id="rId30"/>
    <p:sldId id="319" r:id="rId31"/>
    <p:sldId id="352" r:id="rId32"/>
    <p:sldId id="321" r:id="rId33"/>
    <p:sldId id="325" r:id="rId34"/>
    <p:sldId id="324" r:id="rId35"/>
    <p:sldId id="333" r:id="rId36"/>
    <p:sldId id="334" r:id="rId37"/>
    <p:sldId id="335" r:id="rId38"/>
    <p:sldId id="355" r:id="rId39"/>
    <p:sldId id="356" r:id="rId40"/>
    <p:sldId id="322" r:id="rId41"/>
    <p:sldId id="327" r:id="rId42"/>
    <p:sldId id="274" r:id="rId43"/>
    <p:sldId id="292" r:id="rId44"/>
    <p:sldId id="293" r:id="rId45"/>
    <p:sldId id="294" r:id="rId46"/>
    <p:sldId id="295" r:id="rId47"/>
    <p:sldId id="296" r:id="rId48"/>
    <p:sldId id="339" r:id="rId49"/>
    <p:sldId id="351" r:id="rId50"/>
    <p:sldId id="34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00"/>
  </p:normalViewPr>
  <p:slideViewPr>
    <p:cSldViewPr snapToGrid="0" snapToObjects="1">
      <p:cViewPr varScale="1">
        <p:scale>
          <a:sx n="91" d="100"/>
          <a:sy n="9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362C7-6FDD-4997-927E-54C62A6103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A9C58-DF68-40B1-A0D8-D698B0B2A0CE}">
      <dgm:prSet/>
      <dgm:spPr/>
      <dgm:t>
        <a:bodyPr/>
        <a:lstStyle/>
        <a:p>
          <a:pPr>
            <a:defRPr b="1"/>
          </a:pPr>
          <a:r>
            <a:rPr lang="en-US" b="0" dirty="0"/>
            <a:t>Viral infection causing inflammation of </a:t>
          </a:r>
          <a:r>
            <a:rPr lang="en-US" b="1" dirty="0"/>
            <a:t>LMN</a:t>
          </a:r>
          <a:r>
            <a:rPr lang="en-US" dirty="0"/>
            <a:t>s (lower motor neurons) in:</a:t>
          </a:r>
        </a:p>
      </dgm:t>
    </dgm:pt>
    <dgm:pt modelId="{9882AB86-A33B-43ED-9CDC-FB5994E8B906}" type="parTrans" cxnId="{6CD09300-0D4A-4127-AC09-99F5B614E2B0}">
      <dgm:prSet/>
      <dgm:spPr/>
      <dgm:t>
        <a:bodyPr/>
        <a:lstStyle/>
        <a:p>
          <a:endParaRPr lang="en-US"/>
        </a:p>
      </dgm:t>
    </dgm:pt>
    <dgm:pt modelId="{BE89284D-E32A-4A1A-A837-4E862061ACB3}" type="sibTrans" cxnId="{6CD09300-0D4A-4127-AC09-99F5B614E2B0}">
      <dgm:prSet/>
      <dgm:spPr/>
      <dgm:t>
        <a:bodyPr/>
        <a:lstStyle/>
        <a:p>
          <a:endParaRPr lang="en-US"/>
        </a:p>
      </dgm:t>
    </dgm:pt>
    <dgm:pt modelId="{68C3A7E0-A73C-4197-9AD1-9E1832D0F885}">
      <dgm:prSet/>
      <dgm:spPr/>
      <dgm:t>
        <a:bodyPr/>
        <a:lstStyle/>
        <a:p>
          <a:r>
            <a:rPr lang="en-US" dirty="0"/>
            <a:t>Anterior horn of the </a:t>
          </a:r>
          <a:r>
            <a:rPr lang="en-US" b="1" dirty="0"/>
            <a:t>spinal cord </a:t>
          </a:r>
          <a:r>
            <a:rPr lang="en-US" dirty="0"/>
            <a:t>and also</a:t>
          </a:r>
        </a:p>
      </dgm:t>
    </dgm:pt>
    <dgm:pt modelId="{65E3A645-F0AA-488D-8665-745B09A414C5}" type="parTrans" cxnId="{4E937B21-FB8E-4E35-8893-CA6F67C8E131}">
      <dgm:prSet/>
      <dgm:spPr/>
      <dgm:t>
        <a:bodyPr/>
        <a:lstStyle/>
        <a:p>
          <a:endParaRPr lang="en-US"/>
        </a:p>
      </dgm:t>
    </dgm:pt>
    <dgm:pt modelId="{53FC4FF6-7C45-4A35-B74D-FC7CADD1729D}" type="sibTrans" cxnId="{4E937B21-FB8E-4E35-8893-CA6F67C8E131}">
      <dgm:prSet/>
      <dgm:spPr/>
      <dgm:t>
        <a:bodyPr/>
        <a:lstStyle/>
        <a:p>
          <a:endParaRPr lang="en-US"/>
        </a:p>
      </dgm:t>
    </dgm:pt>
    <dgm:pt modelId="{8324581B-A0FA-48B7-9D05-03FAABFB661E}">
      <dgm:prSet/>
      <dgm:spPr/>
      <dgm:t>
        <a:bodyPr/>
        <a:lstStyle/>
        <a:p>
          <a:pPr>
            <a:defRPr b="1"/>
          </a:pPr>
          <a:r>
            <a:rPr lang="en-US"/>
            <a:t>Less commonly in:</a:t>
          </a:r>
        </a:p>
      </dgm:t>
    </dgm:pt>
    <dgm:pt modelId="{23BE667C-5BB6-4457-9C3C-D15E6DBE0371}" type="parTrans" cxnId="{5830AC3C-3475-46AC-BD2F-FB03045B1773}">
      <dgm:prSet/>
      <dgm:spPr/>
      <dgm:t>
        <a:bodyPr/>
        <a:lstStyle/>
        <a:p>
          <a:endParaRPr lang="en-US"/>
        </a:p>
      </dgm:t>
    </dgm:pt>
    <dgm:pt modelId="{BDDD7673-47CC-4CA4-BA36-67E0294ED661}" type="sibTrans" cxnId="{5830AC3C-3475-46AC-BD2F-FB03045B1773}">
      <dgm:prSet/>
      <dgm:spPr/>
      <dgm:t>
        <a:bodyPr/>
        <a:lstStyle/>
        <a:p>
          <a:endParaRPr lang="en-US"/>
        </a:p>
      </dgm:t>
    </dgm:pt>
    <dgm:pt modelId="{71C2236E-DAB7-46B6-82C9-B4D3987A6EE2}">
      <dgm:prSet/>
      <dgm:spPr/>
      <dgm:t>
        <a:bodyPr/>
        <a:lstStyle/>
        <a:p>
          <a:r>
            <a:rPr lang="en-US" b="1" dirty="0"/>
            <a:t>Bulbar</a:t>
          </a:r>
          <a:r>
            <a:rPr lang="en-US" dirty="0"/>
            <a:t> cranial nerve nuclei</a:t>
          </a:r>
        </a:p>
        <a:p>
          <a:r>
            <a:rPr lang="en-US" dirty="0"/>
            <a:t>Other brain stem cells including</a:t>
          </a:r>
        </a:p>
      </dgm:t>
    </dgm:pt>
    <dgm:pt modelId="{DFB10729-B588-4A06-848F-052251B20370}" type="parTrans" cxnId="{87749142-A318-413A-8DFA-5C7ABC77E92E}">
      <dgm:prSet/>
      <dgm:spPr/>
      <dgm:t>
        <a:bodyPr/>
        <a:lstStyle/>
        <a:p>
          <a:endParaRPr lang="en-US"/>
        </a:p>
      </dgm:t>
    </dgm:pt>
    <dgm:pt modelId="{25B4CB5D-6D1F-46B2-BE66-108B13B07F36}" type="sibTrans" cxnId="{87749142-A318-413A-8DFA-5C7ABC77E92E}">
      <dgm:prSet/>
      <dgm:spPr/>
      <dgm:t>
        <a:bodyPr/>
        <a:lstStyle/>
        <a:p>
          <a:endParaRPr lang="en-US"/>
        </a:p>
      </dgm:t>
    </dgm:pt>
    <dgm:pt modelId="{7635292F-9C6F-4503-8EC3-3F0F4CE7DE8C}">
      <dgm:prSet/>
      <dgm:spPr/>
      <dgm:t>
        <a:bodyPr/>
        <a:lstStyle/>
        <a:p>
          <a:r>
            <a:rPr lang="en-US" b="1" dirty="0"/>
            <a:t>Respiratory</a:t>
          </a:r>
          <a:r>
            <a:rPr lang="en-US" dirty="0"/>
            <a:t> centers of the medulla</a:t>
          </a:r>
        </a:p>
      </dgm:t>
    </dgm:pt>
    <dgm:pt modelId="{679FAACD-41D9-4A1C-BBEE-97283C8E1CC4}" type="parTrans" cxnId="{A25FD08C-A88F-45F6-984B-C4604B850ED3}">
      <dgm:prSet/>
      <dgm:spPr/>
      <dgm:t>
        <a:bodyPr/>
        <a:lstStyle/>
        <a:p>
          <a:endParaRPr lang="en-US"/>
        </a:p>
      </dgm:t>
    </dgm:pt>
    <dgm:pt modelId="{ECEF6836-4F20-4C90-904A-8E2EC9B7554D}" type="sibTrans" cxnId="{A25FD08C-A88F-45F6-984B-C4604B850ED3}">
      <dgm:prSet/>
      <dgm:spPr/>
      <dgm:t>
        <a:bodyPr/>
        <a:lstStyle/>
        <a:p>
          <a:endParaRPr lang="en-US"/>
        </a:p>
      </dgm:t>
    </dgm:pt>
    <dgm:pt modelId="{3962E931-174D-423D-AB3D-4CDA0AE97FA4}">
      <dgm:prSet/>
      <dgm:spPr/>
      <dgm:t>
        <a:bodyPr/>
        <a:lstStyle/>
        <a:p>
          <a:pPr>
            <a:defRPr b="1"/>
          </a:pPr>
          <a:r>
            <a:rPr lang="en-US" b="0" dirty="0"/>
            <a:t>Inflammation causes LMN cell death, which results in </a:t>
          </a:r>
          <a:r>
            <a:rPr lang="en-US" b="0" u="sng" dirty="0"/>
            <a:t>denervation of muscle fibers</a:t>
          </a:r>
          <a:r>
            <a:rPr lang="en-US" b="0" dirty="0"/>
            <a:t>	</a:t>
          </a:r>
        </a:p>
      </dgm:t>
    </dgm:pt>
    <dgm:pt modelId="{79F1B600-97EE-483C-98D3-24A7DE62DC62}" type="parTrans" cxnId="{460A4B92-D8C9-4D84-A2D5-A34F608DC674}">
      <dgm:prSet/>
      <dgm:spPr/>
      <dgm:t>
        <a:bodyPr/>
        <a:lstStyle/>
        <a:p>
          <a:endParaRPr lang="en-US"/>
        </a:p>
      </dgm:t>
    </dgm:pt>
    <dgm:pt modelId="{DCFC5893-FE6B-41CD-9056-4C10B9051706}" type="sibTrans" cxnId="{460A4B92-D8C9-4D84-A2D5-A34F608DC674}">
      <dgm:prSet/>
      <dgm:spPr/>
      <dgm:t>
        <a:bodyPr/>
        <a:lstStyle/>
        <a:p>
          <a:endParaRPr lang="en-US"/>
        </a:p>
      </dgm:t>
    </dgm:pt>
    <dgm:pt modelId="{D7FAA546-B394-4D00-9C8B-BE8398B4FE4D}" type="pres">
      <dgm:prSet presAssocID="{95B362C7-6FDD-4997-927E-54C62A610395}" presName="root" presStyleCnt="0">
        <dgm:presLayoutVars>
          <dgm:dir/>
          <dgm:resizeHandles val="exact"/>
        </dgm:presLayoutVars>
      </dgm:prSet>
      <dgm:spPr/>
    </dgm:pt>
    <dgm:pt modelId="{F82F0B3C-D44B-4B41-8EA3-95EE3281F7EE}" type="pres">
      <dgm:prSet presAssocID="{D06A9C58-DF68-40B1-A0D8-D698B0B2A0CE}" presName="compNode" presStyleCnt="0"/>
      <dgm:spPr/>
    </dgm:pt>
    <dgm:pt modelId="{22C46F72-C6F8-4A32-870E-87090AEC710F}" type="pres">
      <dgm:prSet presAssocID="{D06A9C58-DF68-40B1-A0D8-D698B0B2A0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BA0B8EB-489E-4593-AB3A-B9057E414789}" type="pres">
      <dgm:prSet presAssocID="{D06A9C58-DF68-40B1-A0D8-D698B0B2A0CE}" presName="iconSpace" presStyleCnt="0"/>
      <dgm:spPr/>
    </dgm:pt>
    <dgm:pt modelId="{8B37E1DB-D2B8-42D8-AF67-B1FBABFEC319}" type="pres">
      <dgm:prSet presAssocID="{D06A9C58-DF68-40B1-A0D8-D698B0B2A0CE}" presName="parTx" presStyleLbl="revTx" presStyleIdx="0" presStyleCnt="6">
        <dgm:presLayoutVars>
          <dgm:chMax val="0"/>
          <dgm:chPref val="0"/>
        </dgm:presLayoutVars>
      </dgm:prSet>
      <dgm:spPr/>
    </dgm:pt>
    <dgm:pt modelId="{939040D9-B12C-43D2-BDC5-B32A1248F205}" type="pres">
      <dgm:prSet presAssocID="{D06A9C58-DF68-40B1-A0D8-D698B0B2A0CE}" presName="txSpace" presStyleCnt="0"/>
      <dgm:spPr/>
    </dgm:pt>
    <dgm:pt modelId="{6E7B17B1-98C8-46FE-9D3D-4F99AB63E2E3}" type="pres">
      <dgm:prSet presAssocID="{D06A9C58-DF68-40B1-A0D8-D698B0B2A0CE}" presName="desTx" presStyleLbl="revTx" presStyleIdx="1" presStyleCnt="6">
        <dgm:presLayoutVars/>
      </dgm:prSet>
      <dgm:spPr/>
    </dgm:pt>
    <dgm:pt modelId="{B912531F-AC19-4E38-9775-B7740142621E}" type="pres">
      <dgm:prSet presAssocID="{BE89284D-E32A-4A1A-A837-4E862061ACB3}" presName="sibTrans" presStyleCnt="0"/>
      <dgm:spPr/>
    </dgm:pt>
    <dgm:pt modelId="{86B87352-90AD-471D-85CA-91F31EFA4C60}" type="pres">
      <dgm:prSet presAssocID="{8324581B-A0FA-48B7-9D05-03FAABFB661E}" presName="compNode" presStyleCnt="0"/>
      <dgm:spPr/>
    </dgm:pt>
    <dgm:pt modelId="{8D08EDCB-D50A-49FC-B84F-6650A9D3DFE4}" type="pres">
      <dgm:prSet presAssocID="{8324581B-A0FA-48B7-9D05-03FAABFB66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EF5DC4CF-C627-4791-8A66-915DE82A4312}" type="pres">
      <dgm:prSet presAssocID="{8324581B-A0FA-48B7-9D05-03FAABFB661E}" presName="iconSpace" presStyleCnt="0"/>
      <dgm:spPr/>
    </dgm:pt>
    <dgm:pt modelId="{A51B955D-7FC4-484F-B06F-BAC94A22E2A3}" type="pres">
      <dgm:prSet presAssocID="{8324581B-A0FA-48B7-9D05-03FAABFB661E}" presName="parTx" presStyleLbl="revTx" presStyleIdx="2" presStyleCnt="6">
        <dgm:presLayoutVars>
          <dgm:chMax val="0"/>
          <dgm:chPref val="0"/>
        </dgm:presLayoutVars>
      </dgm:prSet>
      <dgm:spPr/>
    </dgm:pt>
    <dgm:pt modelId="{4B05FA53-A8E6-48E4-9045-2FBAF1473778}" type="pres">
      <dgm:prSet presAssocID="{8324581B-A0FA-48B7-9D05-03FAABFB661E}" presName="txSpace" presStyleCnt="0"/>
      <dgm:spPr/>
    </dgm:pt>
    <dgm:pt modelId="{BD2B1648-E483-4FD8-AC80-2C0C66C4C80D}" type="pres">
      <dgm:prSet presAssocID="{8324581B-A0FA-48B7-9D05-03FAABFB661E}" presName="desTx" presStyleLbl="revTx" presStyleIdx="3" presStyleCnt="6">
        <dgm:presLayoutVars/>
      </dgm:prSet>
      <dgm:spPr/>
    </dgm:pt>
    <dgm:pt modelId="{7E11551A-D111-4695-BD3B-FC8C46A8D638}" type="pres">
      <dgm:prSet presAssocID="{BDDD7673-47CC-4CA4-BA36-67E0294ED661}" presName="sibTrans" presStyleCnt="0"/>
      <dgm:spPr/>
    </dgm:pt>
    <dgm:pt modelId="{199983F8-5648-4796-97F7-4591E9101514}" type="pres">
      <dgm:prSet presAssocID="{3962E931-174D-423D-AB3D-4CDA0AE97FA4}" presName="compNode" presStyleCnt="0"/>
      <dgm:spPr/>
    </dgm:pt>
    <dgm:pt modelId="{D31CF8A0-DE46-4871-A7DD-5754B69B128D}" type="pres">
      <dgm:prSet presAssocID="{3962E931-174D-423D-AB3D-4CDA0AE97F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09716E1-033B-4D83-BE51-C85DA961254A}" type="pres">
      <dgm:prSet presAssocID="{3962E931-174D-423D-AB3D-4CDA0AE97FA4}" presName="iconSpace" presStyleCnt="0"/>
      <dgm:spPr/>
    </dgm:pt>
    <dgm:pt modelId="{DE97422F-885E-49BC-BBF4-42B452C4ED63}" type="pres">
      <dgm:prSet presAssocID="{3962E931-174D-423D-AB3D-4CDA0AE97FA4}" presName="parTx" presStyleLbl="revTx" presStyleIdx="4" presStyleCnt="6">
        <dgm:presLayoutVars>
          <dgm:chMax val="0"/>
          <dgm:chPref val="0"/>
        </dgm:presLayoutVars>
      </dgm:prSet>
      <dgm:spPr/>
    </dgm:pt>
    <dgm:pt modelId="{93623393-192B-42E7-BB22-C17B7F13213D}" type="pres">
      <dgm:prSet presAssocID="{3962E931-174D-423D-AB3D-4CDA0AE97FA4}" presName="txSpace" presStyleCnt="0"/>
      <dgm:spPr/>
    </dgm:pt>
    <dgm:pt modelId="{260D4FF9-FE5B-4824-9C6A-AE82608B7709}" type="pres">
      <dgm:prSet presAssocID="{3962E931-174D-423D-AB3D-4CDA0AE97FA4}" presName="desTx" presStyleLbl="revTx" presStyleIdx="5" presStyleCnt="6">
        <dgm:presLayoutVars/>
      </dgm:prSet>
      <dgm:spPr/>
    </dgm:pt>
  </dgm:ptLst>
  <dgm:cxnLst>
    <dgm:cxn modelId="{6CD09300-0D4A-4127-AC09-99F5B614E2B0}" srcId="{95B362C7-6FDD-4997-927E-54C62A610395}" destId="{D06A9C58-DF68-40B1-A0D8-D698B0B2A0CE}" srcOrd="0" destOrd="0" parTransId="{9882AB86-A33B-43ED-9CDC-FB5994E8B906}" sibTransId="{BE89284D-E32A-4A1A-A837-4E862061ACB3}"/>
    <dgm:cxn modelId="{4E937B21-FB8E-4E35-8893-CA6F67C8E131}" srcId="{D06A9C58-DF68-40B1-A0D8-D698B0B2A0CE}" destId="{68C3A7E0-A73C-4197-9AD1-9E1832D0F885}" srcOrd="0" destOrd="0" parTransId="{65E3A645-F0AA-488D-8665-745B09A414C5}" sibTransId="{53FC4FF6-7C45-4A35-B74D-FC7CADD1729D}"/>
    <dgm:cxn modelId="{5830AC3C-3475-46AC-BD2F-FB03045B1773}" srcId="{95B362C7-6FDD-4997-927E-54C62A610395}" destId="{8324581B-A0FA-48B7-9D05-03FAABFB661E}" srcOrd="1" destOrd="0" parTransId="{23BE667C-5BB6-4457-9C3C-D15E6DBE0371}" sibTransId="{BDDD7673-47CC-4CA4-BA36-67E0294ED661}"/>
    <dgm:cxn modelId="{87749142-A318-413A-8DFA-5C7ABC77E92E}" srcId="{8324581B-A0FA-48B7-9D05-03FAABFB661E}" destId="{71C2236E-DAB7-46B6-82C9-B4D3987A6EE2}" srcOrd="0" destOrd="0" parTransId="{DFB10729-B588-4A06-848F-052251B20370}" sibTransId="{25B4CB5D-6D1F-46B2-BE66-108B13B07F36}"/>
    <dgm:cxn modelId="{FB156370-FACC-42B3-8847-6D0A0F310D1C}" type="presOf" srcId="{7635292F-9C6F-4503-8EC3-3F0F4CE7DE8C}" destId="{BD2B1648-E483-4FD8-AC80-2C0C66C4C80D}" srcOrd="0" destOrd="1" presId="urn:microsoft.com/office/officeart/2018/5/layout/CenteredIconLabelDescriptionList"/>
    <dgm:cxn modelId="{0BCC4182-F58C-4BCB-82EC-BA825BC25D02}" type="presOf" srcId="{71C2236E-DAB7-46B6-82C9-B4D3987A6EE2}" destId="{BD2B1648-E483-4FD8-AC80-2C0C66C4C80D}" srcOrd="0" destOrd="0" presId="urn:microsoft.com/office/officeart/2018/5/layout/CenteredIconLabelDescriptionList"/>
    <dgm:cxn modelId="{A25FD08C-A88F-45F6-984B-C4604B850ED3}" srcId="{8324581B-A0FA-48B7-9D05-03FAABFB661E}" destId="{7635292F-9C6F-4503-8EC3-3F0F4CE7DE8C}" srcOrd="1" destOrd="0" parTransId="{679FAACD-41D9-4A1C-BBEE-97283C8E1CC4}" sibTransId="{ECEF6836-4F20-4C90-904A-8E2EC9B7554D}"/>
    <dgm:cxn modelId="{460A4B92-D8C9-4D84-A2D5-A34F608DC674}" srcId="{95B362C7-6FDD-4997-927E-54C62A610395}" destId="{3962E931-174D-423D-AB3D-4CDA0AE97FA4}" srcOrd="2" destOrd="0" parTransId="{79F1B600-97EE-483C-98D3-24A7DE62DC62}" sibTransId="{DCFC5893-FE6B-41CD-9056-4C10B9051706}"/>
    <dgm:cxn modelId="{BE63AB96-401D-47F3-A4B6-45493008C0FC}" type="presOf" srcId="{68C3A7E0-A73C-4197-9AD1-9E1832D0F885}" destId="{6E7B17B1-98C8-46FE-9D3D-4F99AB63E2E3}" srcOrd="0" destOrd="0" presId="urn:microsoft.com/office/officeart/2018/5/layout/CenteredIconLabelDescriptionList"/>
    <dgm:cxn modelId="{1A5F25DD-2BC3-4EBB-9017-FF21A47A1D3F}" type="presOf" srcId="{8324581B-A0FA-48B7-9D05-03FAABFB661E}" destId="{A51B955D-7FC4-484F-B06F-BAC94A22E2A3}" srcOrd="0" destOrd="0" presId="urn:microsoft.com/office/officeart/2018/5/layout/CenteredIconLabelDescriptionList"/>
    <dgm:cxn modelId="{B3B26DE3-80A9-4C0E-85FA-F5161E035394}" type="presOf" srcId="{D06A9C58-DF68-40B1-A0D8-D698B0B2A0CE}" destId="{8B37E1DB-D2B8-42D8-AF67-B1FBABFEC319}" srcOrd="0" destOrd="0" presId="urn:microsoft.com/office/officeart/2018/5/layout/CenteredIconLabelDescriptionList"/>
    <dgm:cxn modelId="{869E01E4-C98F-451B-BAEE-9A6CDD91E7C0}" type="presOf" srcId="{95B362C7-6FDD-4997-927E-54C62A610395}" destId="{D7FAA546-B394-4D00-9C8B-BE8398B4FE4D}" srcOrd="0" destOrd="0" presId="urn:microsoft.com/office/officeart/2018/5/layout/CenteredIconLabelDescriptionList"/>
    <dgm:cxn modelId="{075CA3F6-7D34-44F6-A9BD-38151C26CDF7}" type="presOf" srcId="{3962E931-174D-423D-AB3D-4CDA0AE97FA4}" destId="{DE97422F-885E-49BC-BBF4-42B452C4ED63}" srcOrd="0" destOrd="0" presId="urn:microsoft.com/office/officeart/2018/5/layout/CenteredIconLabelDescriptionList"/>
    <dgm:cxn modelId="{AD733F02-6E3D-4070-A095-80A9EFDCD0FA}" type="presParOf" srcId="{D7FAA546-B394-4D00-9C8B-BE8398B4FE4D}" destId="{F82F0B3C-D44B-4B41-8EA3-95EE3281F7EE}" srcOrd="0" destOrd="0" presId="urn:microsoft.com/office/officeart/2018/5/layout/CenteredIconLabelDescriptionList"/>
    <dgm:cxn modelId="{9B9BA3C8-1AA5-4863-9C6E-9B75D57D9A86}" type="presParOf" srcId="{F82F0B3C-D44B-4B41-8EA3-95EE3281F7EE}" destId="{22C46F72-C6F8-4A32-870E-87090AEC710F}" srcOrd="0" destOrd="0" presId="urn:microsoft.com/office/officeart/2018/5/layout/CenteredIconLabelDescriptionList"/>
    <dgm:cxn modelId="{4F96C71F-F5F7-40E8-A779-A2A08E8E8AB4}" type="presParOf" srcId="{F82F0B3C-D44B-4B41-8EA3-95EE3281F7EE}" destId="{5BA0B8EB-489E-4593-AB3A-B9057E414789}" srcOrd="1" destOrd="0" presId="urn:microsoft.com/office/officeart/2018/5/layout/CenteredIconLabelDescriptionList"/>
    <dgm:cxn modelId="{B1241F5F-B96F-45E9-A745-CE19FA251364}" type="presParOf" srcId="{F82F0B3C-D44B-4B41-8EA3-95EE3281F7EE}" destId="{8B37E1DB-D2B8-42D8-AF67-B1FBABFEC319}" srcOrd="2" destOrd="0" presId="urn:microsoft.com/office/officeart/2018/5/layout/CenteredIconLabelDescriptionList"/>
    <dgm:cxn modelId="{73546AC1-CC0E-41B0-94B2-6E07D81346AE}" type="presParOf" srcId="{F82F0B3C-D44B-4B41-8EA3-95EE3281F7EE}" destId="{939040D9-B12C-43D2-BDC5-B32A1248F205}" srcOrd="3" destOrd="0" presId="urn:microsoft.com/office/officeart/2018/5/layout/CenteredIconLabelDescriptionList"/>
    <dgm:cxn modelId="{9B0B55B4-73F4-4B70-80B5-40DFF5170C2C}" type="presParOf" srcId="{F82F0B3C-D44B-4B41-8EA3-95EE3281F7EE}" destId="{6E7B17B1-98C8-46FE-9D3D-4F99AB63E2E3}" srcOrd="4" destOrd="0" presId="urn:microsoft.com/office/officeart/2018/5/layout/CenteredIconLabelDescriptionList"/>
    <dgm:cxn modelId="{6FF4F29E-4DE0-47CC-B344-0C4DB31BCBE2}" type="presParOf" srcId="{D7FAA546-B394-4D00-9C8B-BE8398B4FE4D}" destId="{B912531F-AC19-4E38-9775-B7740142621E}" srcOrd="1" destOrd="0" presId="urn:microsoft.com/office/officeart/2018/5/layout/CenteredIconLabelDescriptionList"/>
    <dgm:cxn modelId="{06E28625-0B39-4896-B017-A8F13328BA34}" type="presParOf" srcId="{D7FAA546-B394-4D00-9C8B-BE8398B4FE4D}" destId="{86B87352-90AD-471D-85CA-91F31EFA4C60}" srcOrd="2" destOrd="0" presId="urn:microsoft.com/office/officeart/2018/5/layout/CenteredIconLabelDescriptionList"/>
    <dgm:cxn modelId="{4F5C4433-599B-4117-A460-F8EA1ADE6906}" type="presParOf" srcId="{86B87352-90AD-471D-85CA-91F31EFA4C60}" destId="{8D08EDCB-D50A-49FC-B84F-6650A9D3DFE4}" srcOrd="0" destOrd="0" presId="urn:microsoft.com/office/officeart/2018/5/layout/CenteredIconLabelDescriptionList"/>
    <dgm:cxn modelId="{B4BF87E3-CF46-4A9A-8E5E-A7DCD4CD36E3}" type="presParOf" srcId="{86B87352-90AD-471D-85CA-91F31EFA4C60}" destId="{EF5DC4CF-C627-4791-8A66-915DE82A4312}" srcOrd="1" destOrd="0" presId="urn:microsoft.com/office/officeart/2018/5/layout/CenteredIconLabelDescriptionList"/>
    <dgm:cxn modelId="{B60AF950-A71B-4DAE-912A-4508817AC3BB}" type="presParOf" srcId="{86B87352-90AD-471D-85CA-91F31EFA4C60}" destId="{A51B955D-7FC4-484F-B06F-BAC94A22E2A3}" srcOrd="2" destOrd="0" presId="urn:microsoft.com/office/officeart/2018/5/layout/CenteredIconLabelDescriptionList"/>
    <dgm:cxn modelId="{0E74B97A-0581-491B-8A89-6E3B7C09D321}" type="presParOf" srcId="{86B87352-90AD-471D-85CA-91F31EFA4C60}" destId="{4B05FA53-A8E6-48E4-9045-2FBAF1473778}" srcOrd="3" destOrd="0" presId="urn:microsoft.com/office/officeart/2018/5/layout/CenteredIconLabelDescriptionList"/>
    <dgm:cxn modelId="{84140CD9-722A-416C-A075-B318609F8F0E}" type="presParOf" srcId="{86B87352-90AD-471D-85CA-91F31EFA4C60}" destId="{BD2B1648-E483-4FD8-AC80-2C0C66C4C80D}" srcOrd="4" destOrd="0" presId="urn:microsoft.com/office/officeart/2018/5/layout/CenteredIconLabelDescriptionList"/>
    <dgm:cxn modelId="{A78FB2BB-D135-41BF-9273-589036AC93D6}" type="presParOf" srcId="{D7FAA546-B394-4D00-9C8B-BE8398B4FE4D}" destId="{7E11551A-D111-4695-BD3B-FC8C46A8D638}" srcOrd="3" destOrd="0" presId="urn:microsoft.com/office/officeart/2018/5/layout/CenteredIconLabelDescriptionList"/>
    <dgm:cxn modelId="{6A93C8B3-19C1-4B60-8C9C-25BEB356ACB1}" type="presParOf" srcId="{D7FAA546-B394-4D00-9C8B-BE8398B4FE4D}" destId="{199983F8-5648-4796-97F7-4591E9101514}" srcOrd="4" destOrd="0" presId="urn:microsoft.com/office/officeart/2018/5/layout/CenteredIconLabelDescriptionList"/>
    <dgm:cxn modelId="{56F2FB2B-ED67-48EE-960B-9CE5F398206E}" type="presParOf" srcId="{199983F8-5648-4796-97F7-4591E9101514}" destId="{D31CF8A0-DE46-4871-A7DD-5754B69B128D}" srcOrd="0" destOrd="0" presId="urn:microsoft.com/office/officeart/2018/5/layout/CenteredIconLabelDescriptionList"/>
    <dgm:cxn modelId="{85D52921-89E2-4672-909C-C67F2D3BA71E}" type="presParOf" srcId="{199983F8-5648-4796-97F7-4591E9101514}" destId="{309716E1-033B-4D83-BE51-C85DA961254A}" srcOrd="1" destOrd="0" presId="urn:microsoft.com/office/officeart/2018/5/layout/CenteredIconLabelDescriptionList"/>
    <dgm:cxn modelId="{FFF406AF-DEA8-481B-8AAE-8FAFE94A31C7}" type="presParOf" srcId="{199983F8-5648-4796-97F7-4591E9101514}" destId="{DE97422F-885E-49BC-BBF4-42B452C4ED63}" srcOrd="2" destOrd="0" presId="urn:microsoft.com/office/officeart/2018/5/layout/CenteredIconLabelDescriptionList"/>
    <dgm:cxn modelId="{2AA12596-034A-40C6-B18F-BFBE72C2CF3F}" type="presParOf" srcId="{199983F8-5648-4796-97F7-4591E9101514}" destId="{93623393-192B-42E7-BB22-C17B7F13213D}" srcOrd="3" destOrd="0" presId="urn:microsoft.com/office/officeart/2018/5/layout/CenteredIconLabelDescriptionList"/>
    <dgm:cxn modelId="{8DB88A9E-8C3B-40E4-95D2-274407C7FD54}" type="presParOf" srcId="{199983F8-5648-4796-97F7-4591E9101514}" destId="{260D4FF9-FE5B-4824-9C6A-AE82608B77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3F112-B495-4B10-A20A-A62BB15FF766}" type="doc">
      <dgm:prSet loTypeId="urn:microsoft.com/office/officeart/2005/8/layout/vList2" loCatId="list" qsTypeId="urn:microsoft.com/office/officeart/2005/8/quickstyle/3d4" qsCatId="3D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7295A1B-F0B3-46FF-BCC1-FA4B704F3F8E}">
      <dgm:prSet/>
      <dgm:spPr/>
      <dgm:t>
        <a:bodyPr/>
        <a:lstStyle/>
        <a:p>
          <a:r>
            <a:rPr lang="en-US" u="sng"/>
            <a:t>Original polio virus </a:t>
          </a:r>
          <a:r>
            <a:rPr lang="en-US"/>
            <a:t>most commonly affects the legs</a:t>
          </a:r>
        </a:p>
      </dgm:t>
    </dgm:pt>
    <dgm:pt modelId="{E24B26A7-DE65-4079-9D4B-CFE4FE30F364}" type="parTrans" cxnId="{F2D2BD8A-DA25-47F3-8331-8351B124F47B}">
      <dgm:prSet/>
      <dgm:spPr/>
      <dgm:t>
        <a:bodyPr/>
        <a:lstStyle/>
        <a:p>
          <a:endParaRPr lang="en-US"/>
        </a:p>
      </dgm:t>
    </dgm:pt>
    <dgm:pt modelId="{5904C488-0CEF-47BB-9E8C-895E87696358}" type="sibTrans" cxnId="{F2D2BD8A-DA25-47F3-8331-8351B124F47B}">
      <dgm:prSet/>
      <dgm:spPr/>
      <dgm:t>
        <a:bodyPr/>
        <a:lstStyle/>
        <a:p>
          <a:endParaRPr lang="en-US"/>
        </a:p>
      </dgm:t>
    </dgm:pt>
    <dgm:pt modelId="{146C2D33-75B5-4C3F-BF13-3643111A0CA9}">
      <dgm:prSet/>
      <dgm:spPr/>
      <dgm:t>
        <a:bodyPr/>
        <a:lstStyle/>
        <a:p>
          <a:r>
            <a:rPr lang="en-US" i="1"/>
            <a:t>Less commonly affects head, neck, diaphragm</a:t>
          </a:r>
          <a:endParaRPr lang="en-US"/>
        </a:p>
      </dgm:t>
    </dgm:pt>
    <dgm:pt modelId="{82F3A655-6306-4F3A-8739-307152FA3A5E}" type="parTrans" cxnId="{70C52BC4-2799-4C40-9D30-F1F6017D8769}">
      <dgm:prSet/>
      <dgm:spPr/>
      <dgm:t>
        <a:bodyPr/>
        <a:lstStyle/>
        <a:p>
          <a:endParaRPr lang="en-US"/>
        </a:p>
      </dgm:t>
    </dgm:pt>
    <dgm:pt modelId="{2B25FFC5-AB6B-4108-BC55-42298CD3CC49}" type="sibTrans" cxnId="{70C52BC4-2799-4C40-9D30-F1F6017D8769}">
      <dgm:prSet/>
      <dgm:spPr/>
      <dgm:t>
        <a:bodyPr/>
        <a:lstStyle/>
        <a:p>
          <a:endParaRPr lang="en-US"/>
        </a:p>
      </dgm:t>
    </dgm:pt>
    <dgm:pt modelId="{A31E878D-9869-428D-8192-D592B9B2B5C6}">
      <dgm:prSet/>
      <dgm:spPr/>
      <dgm:t>
        <a:bodyPr/>
        <a:lstStyle/>
        <a:p>
          <a:r>
            <a:rPr lang="en-US"/>
            <a:t>Some show no signs at all</a:t>
          </a:r>
        </a:p>
      </dgm:t>
    </dgm:pt>
    <dgm:pt modelId="{9935B541-7556-40C9-A621-63EEFD9A0E09}" type="parTrans" cxnId="{6091B1E6-0D46-4C15-AE17-A744FA168949}">
      <dgm:prSet/>
      <dgm:spPr/>
      <dgm:t>
        <a:bodyPr/>
        <a:lstStyle/>
        <a:p>
          <a:endParaRPr lang="en-US"/>
        </a:p>
      </dgm:t>
    </dgm:pt>
    <dgm:pt modelId="{99889FE6-2681-4259-8BB7-17FEB2C7A6DA}" type="sibTrans" cxnId="{6091B1E6-0D46-4C15-AE17-A744FA168949}">
      <dgm:prSet/>
      <dgm:spPr/>
      <dgm:t>
        <a:bodyPr/>
        <a:lstStyle/>
        <a:p>
          <a:endParaRPr lang="en-US"/>
        </a:p>
      </dgm:t>
    </dgm:pt>
    <dgm:pt modelId="{AA13E8DC-6D88-4C41-86FF-5AF967A32A04}">
      <dgm:prSet/>
      <dgm:spPr/>
      <dgm:t>
        <a:bodyPr/>
        <a:lstStyle/>
        <a:p>
          <a:r>
            <a:rPr lang="en-US"/>
            <a:t>Some develop complete paralysis (severe)</a:t>
          </a:r>
        </a:p>
      </dgm:t>
    </dgm:pt>
    <dgm:pt modelId="{6D306C0B-7DB5-4080-89C1-30B6C51658F5}" type="parTrans" cxnId="{2E9C6227-C982-4DF2-A7D5-2F5B8BE5ED90}">
      <dgm:prSet/>
      <dgm:spPr/>
      <dgm:t>
        <a:bodyPr/>
        <a:lstStyle/>
        <a:p>
          <a:endParaRPr lang="en-US"/>
        </a:p>
      </dgm:t>
    </dgm:pt>
    <dgm:pt modelId="{E9796DA0-5115-4341-8933-4F6CFC4B73D6}" type="sibTrans" cxnId="{2E9C6227-C982-4DF2-A7D5-2F5B8BE5ED90}">
      <dgm:prSet/>
      <dgm:spPr/>
      <dgm:t>
        <a:bodyPr/>
        <a:lstStyle/>
        <a:p>
          <a:endParaRPr lang="en-US"/>
        </a:p>
      </dgm:t>
    </dgm:pt>
    <dgm:pt modelId="{71BC770D-1B1A-4069-9252-CCC0E4EAE229}">
      <dgm:prSet/>
      <dgm:spPr/>
      <dgm:t>
        <a:bodyPr/>
        <a:lstStyle/>
        <a:p>
          <a:r>
            <a:rPr lang="en-US"/>
            <a:t>Polio affects are typically graded as mild, moderate, severe</a:t>
          </a:r>
        </a:p>
      </dgm:t>
    </dgm:pt>
    <dgm:pt modelId="{C1864500-8FC8-480F-AF81-0622543FD590}" type="parTrans" cxnId="{42F61F26-945B-4099-AACB-118383F36971}">
      <dgm:prSet/>
      <dgm:spPr/>
      <dgm:t>
        <a:bodyPr/>
        <a:lstStyle/>
        <a:p>
          <a:endParaRPr lang="en-US"/>
        </a:p>
      </dgm:t>
    </dgm:pt>
    <dgm:pt modelId="{C78B8B61-85AD-4E98-A2A9-E35BD316ED21}" type="sibTrans" cxnId="{42F61F26-945B-4099-AACB-118383F36971}">
      <dgm:prSet/>
      <dgm:spPr/>
      <dgm:t>
        <a:bodyPr/>
        <a:lstStyle/>
        <a:p>
          <a:endParaRPr lang="en-US"/>
        </a:p>
      </dgm:t>
    </dgm:pt>
    <dgm:pt modelId="{972BD85D-5B34-084E-83F3-9A50566C3F6F}" type="pres">
      <dgm:prSet presAssocID="{B4D3F112-B495-4B10-A20A-A62BB15FF766}" presName="linear" presStyleCnt="0">
        <dgm:presLayoutVars>
          <dgm:animLvl val="lvl"/>
          <dgm:resizeHandles val="exact"/>
        </dgm:presLayoutVars>
      </dgm:prSet>
      <dgm:spPr/>
    </dgm:pt>
    <dgm:pt modelId="{D3783CA7-2D5F-F449-A150-CC116BE2B8DB}" type="pres">
      <dgm:prSet presAssocID="{A7295A1B-F0B3-46FF-BCC1-FA4B704F3F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BD9E88-E062-2848-9D76-51B04C3DE70C}" type="pres">
      <dgm:prSet presAssocID="{A7295A1B-F0B3-46FF-BCC1-FA4B704F3F8E}" presName="childText" presStyleLbl="revTx" presStyleIdx="0" presStyleCnt="1">
        <dgm:presLayoutVars>
          <dgm:bulletEnabled val="1"/>
        </dgm:presLayoutVars>
      </dgm:prSet>
      <dgm:spPr/>
    </dgm:pt>
    <dgm:pt modelId="{46EBE8C0-6B78-C54E-B088-FDCCFD98F956}" type="pres">
      <dgm:prSet presAssocID="{71BC770D-1B1A-4069-9252-CCC0E4EAE22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E473500-28EA-C04C-A9FF-CBD6D00EC25F}" type="presOf" srcId="{AA13E8DC-6D88-4C41-86FF-5AF967A32A04}" destId="{A6BD9E88-E062-2848-9D76-51B04C3DE70C}" srcOrd="0" destOrd="2" presId="urn:microsoft.com/office/officeart/2005/8/layout/vList2"/>
    <dgm:cxn modelId="{B95BCD01-25B1-224E-B221-4DC33242E49C}" type="presOf" srcId="{71BC770D-1B1A-4069-9252-CCC0E4EAE229}" destId="{46EBE8C0-6B78-C54E-B088-FDCCFD98F956}" srcOrd="0" destOrd="0" presId="urn:microsoft.com/office/officeart/2005/8/layout/vList2"/>
    <dgm:cxn modelId="{B0123211-79E6-864E-B619-2C7CAF5E35E9}" type="presOf" srcId="{A31E878D-9869-428D-8192-D592B9B2B5C6}" destId="{A6BD9E88-E062-2848-9D76-51B04C3DE70C}" srcOrd="0" destOrd="1" presId="urn:microsoft.com/office/officeart/2005/8/layout/vList2"/>
    <dgm:cxn modelId="{42F61F26-945B-4099-AACB-118383F36971}" srcId="{B4D3F112-B495-4B10-A20A-A62BB15FF766}" destId="{71BC770D-1B1A-4069-9252-CCC0E4EAE229}" srcOrd="1" destOrd="0" parTransId="{C1864500-8FC8-480F-AF81-0622543FD590}" sibTransId="{C78B8B61-85AD-4E98-A2A9-E35BD316ED21}"/>
    <dgm:cxn modelId="{2E9C6227-C982-4DF2-A7D5-2F5B8BE5ED90}" srcId="{A7295A1B-F0B3-46FF-BCC1-FA4B704F3F8E}" destId="{AA13E8DC-6D88-4C41-86FF-5AF967A32A04}" srcOrd="2" destOrd="0" parTransId="{6D306C0B-7DB5-4080-89C1-30B6C51658F5}" sibTransId="{E9796DA0-5115-4341-8933-4F6CFC4B73D6}"/>
    <dgm:cxn modelId="{F2D2BD8A-DA25-47F3-8331-8351B124F47B}" srcId="{B4D3F112-B495-4B10-A20A-A62BB15FF766}" destId="{A7295A1B-F0B3-46FF-BCC1-FA4B704F3F8E}" srcOrd="0" destOrd="0" parTransId="{E24B26A7-DE65-4079-9D4B-CFE4FE30F364}" sibTransId="{5904C488-0CEF-47BB-9E8C-895E87696358}"/>
    <dgm:cxn modelId="{5C56AB8D-9E19-4542-9B3C-27EE289C5517}" type="presOf" srcId="{A7295A1B-F0B3-46FF-BCC1-FA4B704F3F8E}" destId="{D3783CA7-2D5F-F449-A150-CC116BE2B8DB}" srcOrd="0" destOrd="0" presId="urn:microsoft.com/office/officeart/2005/8/layout/vList2"/>
    <dgm:cxn modelId="{57D5AE94-B57C-8F44-8F55-8040727C1511}" type="presOf" srcId="{146C2D33-75B5-4C3F-BF13-3643111A0CA9}" destId="{A6BD9E88-E062-2848-9D76-51B04C3DE70C}" srcOrd="0" destOrd="0" presId="urn:microsoft.com/office/officeart/2005/8/layout/vList2"/>
    <dgm:cxn modelId="{1BECC7B6-729E-EF4C-8159-E10EE5B94618}" type="presOf" srcId="{B4D3F112-B495-4B10-A20A-A62BB15FF766}" destId="{972BD85D-5B34-084E-83F3-9A50566C3F6F}" srcOrd="0" destOrd="0" presId="urn:microsoft.com/office/officeart/2005/8/layout/vList2"/>
    <dgm:cxn modelId="{70C52BC4-2799-4C40-9D30-F1F6017D8769}" srcId="{A7295A1B-F0B3-46FF-BCC1-FA4B704F3F8E}" destId="{146C2D33-75B5-4C3F-BF13-3643111A0CA9}" srcOrd="0" destOrd="0" parTransId="{82F3A655-6306-4F3A-8739-307152FA3A5E}" sibTransId="{2B25FFC5-AB6B-4108-BC55-42298CD3CC49}"/>
    <dgm:cxn modelId="{6091B1E6-0D46-4C15-AE17-A744FA168949}" srcId="{A7295A1B-F0B3-46FF-BCC1-FA4B704F3F8E}" destId="{A31E878D-9869-428D-8192-D592B9B2B5C6}" srcOrd="1" destOrd="0" parTransId="{9935B541-7556-40C9-A621-63EEFD9A0E09}" sibTransId="{99889FE6-2681-4259-8BB7-17FEB2C7A6DA}"/>
    <dgm:cxn modelId="{35A44F87-2349-8B4D-A04C-6B991C12A6E3}" type="presParOf" srcId="{972BD85D-5B34-084E-83F3-9A50566C3F6F}" destId="{D3783CA7-2D5F-F449-A150-CC116BE2B8DB}" srcOrd="0" destOrd="0" presId="urn:microsoft.com/office/officeart/2005/8/layout/vList2"/>
    <dgm:cxn modelId="{223F60C9-D58A-FC4D-8DFB-DEC74E7A0FA6}" type="presParOf" srcId="{972BD85D-5B34-084E-83F3-9A50566C3F6F}" destId="{A6BD9E88-E062-2848-9D76-51B04C3DE70C}" srcOrd="1" destOrd="0" presId="urn:microsoft.com/office/officeart/2005/8/layout/vList2"/>
    <dgm:cxn modelId="{037DF29F-5EF4-4740-BB71-D7570475DBE1}" type="presParOf" srcId="{972BD85D-5B34-084E-83F3-9A50566C3F6F}" destId="{46EBE8C0-6B78-C54E-B088-FDCCFD98F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46F72-C6F8-4A32-870E-87090AEC710F}">
      <dsp:nvSpPr>
        <dsp:cNvPr id="0" name=""/>
        <dsp:cNvSpPr/>
      </dsp:nvSpPr>
      <dsp:spPr>
        <a:xfrm>
          <a:off x="1020487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E1DB-D2B8-42D8-AF67-B1FBABFEC319}">
      <dsp:nvSpPr>
        <dsp:cNvPr id="0" name=""/>
        <dsp:cNvSpPr/>
      </dsp:nvSpPr>
      <dsp:spPr>
        <a:xfrm>
          <a:off x="393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Viral infection causing inflammation of </a:t>
          </a:r>
          <a:r>
            <a:rPr lang="en-US" sz="1400" b="1" kern="1200" dirty="0"/>
            <a:t>LMN</a:t>
          </a:r>
          <a:r>
            <a:rPr lang="en-US" sz="1400" kern="1200" dirty="0"/>
            <a:t>s (lower motor neurons) in:</a:t>
          </a:r>
        </a:p>
      </dsp:txBody>
      <dsp:txXfrm>
        <a:off x="393" y="2225576"/>
        <a:ext cx="3138750" cy="470812"/>
      </dsp:txXfrm>
    </dsp:sp>
    <dsp:sp modelId="{6E7B17B1-98C8-46FE-9D3D-4F99AB63E2E3}">
      <dsp:nvSpPr>
        <dsp:cNvPr id="0" name=""/>
        <dsp:cNvSpPr/>
      </dsp:nvSpPr>
      <dsp:spPr>
        <a:xfrm>
          <a:off x="393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Anterior horn of the </a:t>
          </a:r>
          <a:r>
            <a:rPr lang="en-US" sz="1100" b="1" kern="1200" dirty="0"/>
            <a:t>spinal cord </a:t>
          </a:r>
          <a:r>
            <a:rPr lang="en-US" sz="1100" kern="1200" dirty="0"/>
            <a:t>and also</a:t>
          </a:r>
        </a:p>
      </dsp:txBody>
      <dsp:txXfrm>
        <a:off x="393" y="2742281"/>
        <a:ext cx="3138750" cy="580712"/>
      </dsp:txXfrm>
    </dsp:sp>
    <dsp:sp modelId="{8D08EDCB-D50A-49FC-B84F-6650A9D3DFE4}">
      <dsp:nvSpPr>
        <dsp:cNvPr id="0" name=""/>
        <dsp:cNvSpPr/>
      </dsp:nvSpPr>
      <dsp:spPr>
        <a:xfrm>
          <a:off x="4708518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B955D-7FC4-484F-B06F-BAC94A22E2A3}">
      <dsp:nvSpPr>
        <dsp:cNvPr id="0" name=""/>
        <dsp:cNvSpPr/>
      </dsp:nvSpPr>
      <dsp:spPr>
        <a:xfrm>
          <a:off x="3688425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Less commonly in:</a:t>
          </a:r>
        </a:p>
      </dsp:txBody>
      <dsp:txXfrm>
        <a:off x="3688425" y="2225576"/>
        <a:ext cx="3138750" cy="470812"/>
      </dsp:txXfrm>
    </dsp:sp>
    <dsp:sp modelId="{BD2B1648-E483-4FD8-AC80-2C0C66C4C80D}">
      <dsp:nvSpPr>
        <dsp:cNvPr id="0" name=""/>
        <dsp:cNvSpPr/>
      </dsp:nvSpPr>
      <dsp:spPr>
        <a:xfrm>
          <a:off x="3688425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Bulbar</a:t>
          </a:r>
          <a:r>
            <a:rPr lang="en-US" sz="1100" kern="1200" dirty="0"/>
            <a:t> cranial nerve nuclei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 brain stem cells including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Respiratory</a:t>
          </a:r>
          <a:r>
            <a:rPr lang="en-US" sz="1100" kern="1200" dirty="0"/>
            <a:t> centers of the medulla</a:t>
          </a:r>
        </a:p>
      </dsp:txBody>
      <dsp:txXfrm>
        <a:off x="3688425" y="2742281"/>
        <a:ext cx="3138750" cy="580712"/>
      </dsp:txXfrm>
    </dsp:sp>
    <dsp:sp modelId="{D31CF8A0-DE46-4871-A7DD-5754B69B128D}">
      <dsp:nvSpPr>
        <dsp:cNvPr id="0" name=""/>
        <dsp:cNvSpPr/>
      </dsp:nvSpPr>
      <dsp:spPr>
        <a:xfrm>
          <a:off x="8396550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7422F-885E-49BC-BBF4-42B452C4ED63}">
      <dsp:nvSpPr>
        <dsp:cNvPr id="0" name=""/>
        <dsp:cNvSpPr/>
      </dsp:nvSpPr>
      <dsp:spPr>
        <a:xfrm>
          <a:off x="7376456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Inflammation causes LMN cell death, which results in </a:t>
          </a:r>
          <a:r>
            <a:rPr lang="en-US" sz="1400" b="0" u="sng" kern="1200" dirty="0"/>
            <a:t>denervation of muscle fibers</a:t>
          </a:r>
          <a:r>
            <a:rPr lang="en-US" sz="1400" b="0" kern="1200" dirty="0"/>
            <a:t>	</a:t>
          </a:r>
        </a:p>
      </dsp:txBody>
      <dsp:txXfrm>
        <a:off x="7376456" y="2225576"/>
        <a:ext cx="3138750" cy="470812"/>
      </dsp:txXfrm>
    </dsp:sp>
    <dsp:sp modelId="{260D4FF9-FE5B-4824-9C6A-AE82608B7709}">
      <dsp:nvSpPr>
        <dsp:cNvPr id="0" name=""/>
        <dsp:cNvSpPr/>
      </dsp:nvSpPr>
      <dsp:spPr>
        <a:xfrm>
          <a:off x="7376456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83CA7-2D5F-F449-A150-CC116BE2B8DB}">
      <dsp:nvSpPr>
        <dsp:cNvPr id="0" name=""/>
        <dsp:cNvSpPr/>
      </dsp:nvSpPr>
      <dsp:spPr>
        <a:xfrm>
          <a:off x="0" y="106249"/>
          <a:ext cx="6666833" cy="1471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u="sng" kern="1200"/>
            <a:t>Original polio virus </a:t>
          </a:r>
          <a:r>
            <a:rPr lang="en-US" sz="3700" kern="1200"/>
            <a:t>most commonly affects the legs</a:t>
          </a:r>
        </a:p>
      </dsp:txBody>
      <dsp:txXfrm>
        <a:off x="71850" y="178099"/>
        <a:ext cx="6523133" cy="1328160"/>
      </dsp:txXfrm>
    </dsp:sp>
    <dsp:sp modelId="{A6BD9E88-E062-2848-9D76-51B04C3DE70C}">
      <dsp:nvSpPr>
        <dsp:cNvPr id="0" name=""/>
        <dsp:cNvSpPr/>
      </dsp:nvSpPr>
      <dsp:spPr>
        <a:xfrm>
          <a:off x="0" y="1578109"/>
          <a:ext cx="6666833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i="1" kern="1200"/>
            <a:t>Less commonly affects head, neck, diaphragm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Some show no signs at all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Some develop complete paralysis (severe)</a:t>
          </a:r>
        </a:p>
      </dsp:txBody>
      <dsp:txXfrm>
        <a:off x="0" y="1578109"/>
        <a:ext cx="6666833" cy="2297700"/>
      </dsp:txXfrm>
    </dsp:sp>
    <dsp:sp modelId="{46EBE8C0-6B78-C54E-B088-FDCCFD98F956}">
      <dsp:nvSpPr>
        <dsp:cNvPr id="0" name=""/>
        <dsp:cNvSpPr/>
      </dsp:nvSpPr>
      <dsp:spPr>
        <a:xfrm>
          <a:off x="0" y="3875810"/>
          <a:ext cx="6666833" cy="1471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Polio affects are typically graded as mild, moderate, severe</a:t>
          </a:r>
        </a:p>
      </dsp:txBody>
      <dsp:txXfrm>
        <a:off x="71850" y="3947660"/>
        <a:ext cx="6523133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F3837-7535-6F44-B3E1-45F9D39B1740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62908-6267-CE44-9B8C-BC2F3718B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968D570-D820-8E4B-9E4C-F470A87F72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16FEFB8B-07AA-1E41-A6F3-5105FF9224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5B23837-C519-074A-B368-7DDB2034E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4981FA-F393-C545-A10D-AD9B6A293274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5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925C82D2-8623-1249-85E2-5FE01DFD57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A9DF8945-EFFD-544B-B1D3-91F00A73B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EB1F30B0-4FE8-3F48-A903-10A0C04541B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C84DD5F-034E-8945-B16B-D70911D29497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39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5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CABDBA60-D0C6-CA4F-ABB2-4A4EA3A25D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F8A83434-A679-954A-B5CC-717F64FEB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935F9117-C7EF-FF4A-AC13-E745B9784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1C3357-F26D-7A4A-B7CB-59FF714D4F9B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3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901385DC-5FD6-2A42-A638-5C33149E58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DF097A1D-773A-9A41-A917-59C80E9F1B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0E72560-EBBC-2247-97DB-CC42FF6FE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F0D2E-7462-5D42-BACE-4231D391CB1E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46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3E82891D-7A46-764E-AD98-CE5505C70B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221F209F-46E6-2F4D-9E1F-E8CDB7F449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D80F6610-701C-4C42-8253-504BD1E65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95A32A-F3C9-7A41-94DD-A3E03696E5B6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8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CF0267D8-D11D-C947-AC33-A1E60B0FF5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E22A08B7-B951-624B-846D-64F47BFEA4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B31927D1-A9DD-DF4D-9BB2-98A563956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802947-C347-3942-ABD5-830A9530F9AB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89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18028CDA-3F3B-A14D-9905-B59AA68E8D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7C027467-B335-2349-BD9B-F415CBD10D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9AA7C6A9-0708-904B-A10C-390B69E52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EA8D4E-AC78-8E42-AAF6-706530D0C60F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46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3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1D609927-BFDC-AA4B-B85B-8CEE1E49ED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B106DF61-A132-0A45-9DF8-113CBD89A6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767F7F12-8FFB-C240-941F-A15459260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DAD0C7-D03E-0E4C-89F9-8E6C30A3324D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47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25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9F0CE79F-BAE6-0E43-8748-C6BAA96259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2D256A90-2D21-7149-A5CA-5E8A14BA65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7020BC6E-8860-BA46-B615-4FF68A93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57A6B0-CFBD-0148-ABB4-3257B7F3BC08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48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3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severe cases may be mis-diagnosed with 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2908-6267-CE44-9B8C-BC2F3718B3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severe cases may be mis-diagnosed with 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2908-6267-CE44-9B8C-BC2F3718B3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7BE6BDD-6C93-C047-94CC-F6FADA0D8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B164CAD0-FC4B-2148-896C-0F00E20A6C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z="1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42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Restoration of nerve function may occur in some fibers a second time, but eventually nerve terminals malfunction and permanent weakness occurs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2908-6267-CE44-9B8C-BC2F3718B3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8E2102CE-9FA2-DA41-9D83-78D424A538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0FDFB243-81B7-144B-8171-6458D43AFB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29C14898-6B78-334F-9748-04A25902E5A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BD7442E-7671-A649-86A2-520CAC3F1666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6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4CA118FA-99AF-CF48-A38E-599592260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B4DCFF0E-6CDF-AE44-BC72-C6F68EE8DC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96A298FB-5689-4C48-A1CD-B2B1E756B51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D6DE7F3-8CED-454F-98D1-B65EACADA7DF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36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0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925C82D2-8623-1249-85E2-5FE01DFD57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A9DF8945-EFFD-544B-B1D3-91F00A73B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EB1F30B0-4FE8-3F48-A903-10A0C04541B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C84DD5F-034E-8945-B16B-D70911D29497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37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2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925C82D2-8623-1249-85E2-5FE01DFD57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A9DF8945-EFFD-544B-B1D3-91F00A73B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EB1F30B0-4FE8-3F48-A903-10A0C04541B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C84DD5F-034E-8945-B16B-D70911D29497}" type="slidenum">
              <a:rPr lang="fr-CA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38</a:t>
            </a:fld>
            <a:endParaRPr lang="fr-CA" altLang="en-US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5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F4CF-75AA-6744-B6E9-6B74F9546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15215-20C4-984E-B590-572CB1BAD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7F89-532F-9B47-8E9E-380FD010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02BC-9721-3844-B60A-B76F7B2D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7F8A-30BE-2A43-9299-F4C8A91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B6C5-952B-D747-B9EE-00A2E726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CA97E-4ADC-5341-8A1C-08B5E8A8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5A44-B833-9B4E-9004-15BCF7AB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19D6-3007-AC44-8A9F-CE107A3A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C499-0A2D-8547-AED0-5C7F431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B5662-308D-254D-9423-FFF18ACDC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C101E-B9B2-5648-A24F-D49CFFAD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B677-9C64-CA45-9BF4-41FD7D12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C0A4-1CB3-BD47-B40E-CDEF4742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0D35-185B-A440-A23C-DDD92845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40A-3891-0949-AA26-4A0E0A04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20C3-5363-BB46-91F8-2D65AC28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052D-1662-8E49-9F38-B2A1BD6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2D72-BDDA-8A4A-A8A7-67BB6960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420B-F906-BE48-A7CE-9713DBB1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121F-09BA-3C4E-BD73-ABFC756A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38CF-9B50-214B-B21B-71E24C7D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B704-0C4A-A843-966B-865A6E6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A3D6-E447-8841-8F7F-A6A09D55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64CB-1A88-0A48-B1AE-8116A47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819C-2F45-2E42-80FC-96199E66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2A05-8D30-C54A-AC50-5E452FDB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CCDE-8A76-6045-96F0-8C5A8DA2E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4264-AE99-7D4D-9CAF-D5B5FD10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5FED-8C38-B14F-8875-ABDDBCDD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DAE5B-2403-5D4B-B04E-3969E1BF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5250-93AA-C64B-9986-E49908E3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A99F-2D9F-7347-A2E7-49EF6F8F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0852-EBDA-1D48-9614-E3956B9E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F1EC-768A-FF46-AE81-E213C04E3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A423C-0909-1744-A438-016584C32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D71DD-91B0-B247-86B3-6F0610C0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A34BA-7805-1847-A44C-BC80C178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C1B2D-E056-AF44-9F94-12438B5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B134-2716-D144-B845-7D12DB80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136AD-46A4-5849-8FC4-DB908FD2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DC021-1D76-1A4C-87B0-CEA5684D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92300-5D32-A64D-B371-2C88A3E0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5A961-4E17-384E-98FE-F8041FE1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39314-C9F4-B543-9897-F6FA48BA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BA1E8-6C06-4E4E-B7D8-FCE159E4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0E72-9143-CD4C-B94B-119B9F0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D3F3-43FE-354E-960A-9CA5686E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D956-15AB-5B4B-849D-9DA78D5F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D07-11F9-7A4B-9325-A35783F7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F71C-87CA-384D-A3E4-5E90EEC7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01AC-6247-CF46-8564-EE10ADA4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92DA-9B58-8D40-8C11-C821D8F9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2DF0A-B773-0D49-AFF9-F602A836B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9B99-E1C9-6446-AC25-CA2E4AA1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6CCD4-C8AE-F743-B51F-2A29ED17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E9D60-F4D3-A34A-B4FC-C5E17617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5E81B-7ACE-1248-8DDA-7F39C4C9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74C14-8774-2E40-A358-13AC0790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126A-68FE-D849-BBBB-F038BD1A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81D2-C7C5-6F42-8808-6FFBE162A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3297-CAFA-1846-8D18-2A50E327ACA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8DBB-2EEE-C44B-9204-6FB55DBA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5082-9976-3D45-8BE9-53ECCEF63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EB19-0838-8D4A-B817-39339A8E0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oeradicati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veS3_qLtyP4&amp;feature=relate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-niuToVsL9A&amp;feature=channe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-polio.org/" TargetMode="External"/><Relationship Id="rId2" Type="http://schemas.openxmlformats.org/officeDocument/2006/relationships/hyperlink" Target="https://www.marchofdimes.ca/en-ca/programs/postp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bc.ca/archives/entry/post-polio-syndrome-the-seque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3E57C2BF-D580-F141-B62E-381FDE900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fr-CA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Post-Polio Syndrome </a:t>
            </a:r>
            <a:br>
              <a:rPr lang="fr-CA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fr-CA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(PPS)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D962-2338-364A-863C-D2ECD024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rgbClr val="F4E9AA"/>
              </a:buClr>
              <a:defRPr/>
            </a:pPr>
            <a:r>
              <a:rPr lang="fr-CA" sz="2000" dirty="0">
                <a:solidFill>
                  <a:schemeClr val="accent1"/>
                </a:solidFill>
                <a:latin typeface="Arial" charset="0"/>
              </a:rPr>
              <a:t> Neuro 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89336-B7B7-CB4F-BE3F-13070BDE12C9}"/>
              </a:ext>
            </a:extLst>
          </p:cNvPr>
          <p:cNvSpPr txBox="1"/>
          <p:nvPr/>
        </p:nvSpPr>
        <p:spPr>
          <a:xfrm>
            <a:off x="7225991" y="4415472"/>
            <a:ext cx="3635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a.k.a</a:t>
            </a:r>
            <a:r>
              <a:rPr lang="en-US" dirty="0"/>
              <a:t> </a:t>
            </a:r>
          </a:p>
          <a:p>
            <a:r>
              <a:rPr lang="en-US" dirty="0"/>
              <a:t>Late Effects of Polio</a:t>
            </a:r>
          </a:p>
          <a:p>
            <a:r>
              <a:rPr lang="en-US" dirty="0"/>
              <a:t>Post-Polio Sequelae</a:t>
            </a:r>
          </a:p>
          <a:p>
            <a:r>
              <a:rPr lang="en-US" dirty="0"/>
              <a:t>Post-Polio Muscular Atrophy</a:t>
            </a:r>
          </a:p>
          <a:p>
            <a:r>
              <a:rPr lang="en-US" dirty="0" err="1"/>
              <a:t>Postpoliomyelitis</a:t>
            </a:r>
            <a:r>
              <a:rPr lang="en-US" dirty="0"/>
              <a:t> syndrome</a:t>
            </a:r>
          </a:p>
        </p:txBody>
      </p:sp>
    </p:spTree>
    <p:extLst>
      <p:ext uri="{BB962C8B-B14F-4D97-AF65-F5344CB8AC3E}">
        <p14:creationId xmlns:p14="http://schemas.microsoft.com/office/powerpoint/2010/main" val="103772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B9B97E3D-0236-FB4C-9C69-1FD0F79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b="1" u="sng">
                <a:solidFill>
                  <a:schemeClr val="accent1"/>
                </a:solidFill>
                <a:ea typeface="ＭＳ Ｐゴシック" panose="020B0600070205080204" pitchFamily="34" charset="-128"/>
              </a:rPr>
              <a:t>Post-Polio</a:t>
            </a:r>
            <a:r>
              <a:rPr lang="en-US" altLang="en-US" b="1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Syndrome (PPS)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DB49B21-AD16-A64F-BA5F-D3104773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rtlCol="0" anchor="ctr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sz="2400"/>
              <a:t>Development of neurological signs and symptoms most commonly 20-35 years after the acute polio episode</a:t>
            </a:r>
          </a:p>
          <a:p>
            <a:pPr lvl="1">
              <a:buFont typeface="Arial"/>
              <a:buChar char="–"/>
              <a:defRPr/>
            </a:pPr>
            <a:r>
              <a:rPr lang="en-US" i="1">
                <a:cs typeface="ＭＳ Ｐゴシック" charset="0"/>
              </a:rPr>
              <a:t>Cases have been reported occurring as little as 15 years and as long as 50 years after polio recovery; mean is 35 years</a:t>
            </a:r>
          </a:p>
          <a:p>
            <a:pPr lvl="1">
              <a:buFont typeface="Arial"/>
              <a:buChar char="–"/>
              <a:defRPr/>
            </a:pPr>
            <a:r>
              <a:rPr lang="en-US">
                <a:cs typeface="ＭＳ Ｐゴシック" charset="0"/>
              </a:rPr>
              <a:t>Exact cause unknown</a:t>
            </a:r>
          </a:p>
        </p:txBody>
      </p:sp>
    </p:spTree>
    <p:extLst>
      <p:ext uri="{BB962C8B-B14F-4D97-AF65-F5344CB8AC3E}">
        <p14:creationId xmlns:p14="http://schemas.microsoft.com/office/powerpoint/2010/main" val="15503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F66C6E5-FE30-2F4F-8E92-98FB3DB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Assumed etiologies…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CA873CC-F925-F343-AE7A-9F80F434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The effects of overuse leading to degeneration of: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Lower Motor Neurons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Muscle Fibers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Frail Neuromuscular Junctions</a:t>
            </a:r>
          </a:p>
        </p:txBody>
      </p:sp>
    </p:spTree>
    <p:extLst>
      <p:ext uri="{BB962C8B-B14F-4D97-AF65-F5344CB8AC3E}">
        <p14:creationId xmlns:p14="http://schemas.microsoft.com/office/powerpoint/2010/main" val="39657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F0039C46-2B5F-A842-83A1-6CEBB6B8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Assumed etiologies…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454A1F6-6DBA-A142-AE2D-BF27DF83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Basically, due to compensations from original polio virus you get enlarged motor units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Years of use of these enlarged motor units adds extra stress to neuronal cell body and results in slow deterioration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Attempt to compensate, but eventually breaks down leading to </a:t>
            </a:r>
            <a:r>
              <a:rPr lang="en-US" altLang="en-US" b="1" dirty="0">
                <a:ea typeface="ＭＳ Ｐゴシック" panose="020B0600070205080204" pitchFamily="34" charset="-128"/>
              </a:rPr>
              <a:t>progressive weakness</a:t>
            </a:r>
          </a:p>
          <a:p>
            <a:pPr lvl="2"/>
            <a:r>
              <a:rPr lang="en-US" altLang="en-US" b="1" i="1" dirty="0">
                <a:ea typeface="ＭＳ Ｐゴシック" panose="020B0600070205080204" pitchFamily="34" charset="-128"/>
              </a:rPr>
              <a:t>New progressive weakness is a cardinal sign of PPS</a:t>
            </a:r>
          </a:p>
          <a:p>
            <a:pPr lvl="2"/>
            <a:r>
              <a:rPr lang="en-US" altLang="en-US" i="1" dirty="0">
                <a:ea typeface="ＭＳ Ｐゴシック" panose="020B0600070205080204" pitchFamily="34" charset="-128"/>
              </a:rPr>
              <a:t>Weakness is often seen together with severe global fatigue, pain in muscles and joints, and decreased muscle endurance during activities (local fatigue)</a:t>
            </a:r>
          </a:p>
        </p:txBody>
      </p:sp>
    </p:spTree>
    <p:extLst>
      <p:ext uri="{BB962C8B-B14F-4D97-AF65-F5344CB8AC3E}">
        <p14:creationId xmlns:p14="http://schemas.microsoft.com/office/powerpoint/2010/main" val="257376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3" descr="m_29FF1.png">
            <a:extLst>
              <a:ext uri="{FF2B5EF4-FFF2-40B4-BE49-F238E27FC236}">
                <a16:creationId xmlns:a16="http://schemas.microsoft.com/office/drawing/2014/main" id="{5AC514FD-946B-2E48-B813-6A0C19F2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3135" y="643467"/>
            <a:ext cx="26323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053A0F-7D79-0E4E-946F-51813935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860" y="643467"/>
            <a:ext cx="27576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8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883A19D2-5D01-D942-8085-26757BFC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Epidemiology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39DA33C-4702-974D-B8FD-A0D1B5D7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North America, rare due to polio vaccination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However paralytic original polio disease still exists in certain parts of Africa, India and southeast Asia</a:t>
            </a:r>
          </a:p>
          <a:p>
            <a:pPr lvl="1" eaLnBrk="1" hangingPunct="1"/>
            <a:r>
              <a:rPr lang="en-US" altLang="en-US" i="1" dirty="0">
                <a:ea typeface="ＭＳ Ｐゴシック" panose="020B0600070205080204" pitchFamily="34" charset="-128"/>
              </a:rPr>
              <a:t>Risk still exists to Canadian’s based on travels and immigration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https://polioeradication.org/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endParaRPr lang="en-US" altLang="en-US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1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0700679F-DA95-674F-ADA4-2513D1CE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Epidemiology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687B1A2-84D1-5544-B879-2162D97E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4000" dirty="0"/>
              <a:t>From 1947-1962: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3200" dirty="0"/>
              <a:t>Canada &gt;30,543 cases Polio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3200" dirty="0" err="1"/>
              <a:t>Sask</a:t>
            </a:r>
            <a:r>
              <a:rPr lang="en-US" sz="3200" dirty="0"/>
              <a:t> &gt;3514 cases Polio</a:t>
            </a:r>
          </a:p>
          <a:p>
            <a:pPr>
              <a:buFont typeface="Arial"/>
              <a:buChar char="•"/>
              <a:defRPr/>
            </a:pPr>
            <a:r>
              <a:rPr lang="en-US" sz="4000" dirty="0"/>
              <a:t>In 1991 Poliovirus was eradicated from entire Western Hemisphere</a:t>
            </a:r>
          </a:p>
          <a:p>
            <a:pPr>
              <a:buFont typeface="Arial"/>
              <a:buChar char="•"/>
              <a:defRPr/>
            </a:pPr>
            <a:r>
              <a:rPr lang="en-US" sz="4000" dirty="0"/>
              <a:t>In 2019 ~ 40 cases in Canada </a:t>
            </a:r>
            <a:r>
              <a:rPr lang="en-US" sz="4000" i="1" dirty="0"/>
              <a:t>(immigration)</a:t>
            </a:r>
          </a:p>
          <a:p>
            <a:pPr>
              <a:buFont typeface="Arial"/>
              <a:buChar char="•"/>
              <a:defRPr/>
            </a:pPr>
            <a:r>
              <a:rPr lang="en-US" sz="4000" dirty="0"/>
              <a:t>2014 there are approximately 31,000 Canadian polio survivors</a:t>
            </a:r>
          </a:p>
        </p:txBody>
      </p:sp>
    </p:spTree>
    <p:extLst>
      <p:ext uri="{BB962C8B-B14F-4D97-AF65-F5344CB8AC3E}">
        <p14:creationId xmlns:p14="http://schemas.microsoft.com/office/powerpoint/2010/main" val="76556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B0EB5084-7A4F-DA4E-913A-EEC85463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Consider: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2B4CB505-686C-5443-B523-292D0380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polio was eradicated in 1991 what do you think your chances of seeing a post-polio patient are?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Why are we learning about post-polio?</a:t>
            </a:r>
          </a:p>
        </p:txBody>
      </p:sp>
    </p:spTree>
    <p:extLst>
      <p:ext uri="{BB962C8B-B14F-4D97-AF65-F5344CB8AC3E}">
        <p14:creationId xmlns:p14="http://schemas.microsoft.com/office/powerpoint/2010/main" val="163159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0B4ABB8C-4F39-EE46-B2A6-32A2BF6E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Epidemiology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63BF1F80-F196-7E4E-8258-697A78B8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Estimates of polio survivors who will develop PPS varies </a:t>
            </a:r>
          </a:p>
          <a:p>
            <a:pPr marL="1371600" lvl="3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~ 25-40% </a:t>
            </a:r>
            <a:r>
              <a:rPr lang="en-US" altLang="en-US" i="1" dirty="0">
                <a:ea typeface="ＭＳ Ｐゴシック" panose="020B0600070205080204" pitchFamily="34" charset="-128"/>
              </a:rPr>
              <a:t>(have seen up to 80% referenced in research)</a:t>
            </a: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Those at most </a:t>
            </a:r>
            <a:r>
              <a:rPr lang="en-US" altLang="en-US" sz="3600" b="1" dirty="0">
                <a:ea typeface="ＭＳ Ｐゴシック" panose="020B0600070205080204" pitchFamily="34" charset="-128"/>
              </a:rPr>
              <a:t>risk for developing PPS</a:t>
            </a:r>
            <a:r>
              <a:rPr lang="en-US" altLang="en-US" sz="3600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Contracted polio after age 10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Led physically active lives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Required a respirator during acute episode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Made good recovery from severe polio</a:t>
            </a:r>
          </a:p>
        </p:txBody>
      </p:sp>
    </p:spTree>
    <p:extLst>
      <p:ext uri="{BB962C8B-B14F-4D97-AF65-F5344CB8AC3E}">
        <p14:creationId xmlns:p14="http://schemas.microsoft.com/office/powerpoint/2010/main" val="130465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3" name="Rectangle 2">
            <a:extLst>
              <a:ext uri="{FF2B5EF4-FFF2-40B4-BE49-F238E27FC236}">
                <a16:creationId xmlns:a16="http://schemas.microsoft.com/office/drawing/2014/main" id="{20A4FB0C-3919-D24B-B23C-7FC4F414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Clinical </a:t>
            </a:r>
            <a:r>
              <a:rPr lang="en-US" altLang="en-US" b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Diagnosis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of PPS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4" name="Rectangle 3">
            <a:extLst>
              <a:ext uri="{FF2B5EF4-FFF2-40B4-BE49-F238E27FC236}">
                <a16:creationId xmlns:a16="http://schemas.microsoft.com/office/drawing/2014/main" id="{39C3AE57-ECC4-0842-B08B-9633EDF6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Confirmed history of Polio</a:t>
            </a:r>
          </a:p>
          <a:p>
            <a:pPr eaLnBrk="1" hangingPunct="1">
              <a:buFontTx/>
              <a:buChar char="•"/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Minimum</a:t>
            </a:r>
            <a:r>
              <a:rPr lang="en-US" altLang="en-US" sz="2200" dirty="0">
                <a:ea typeface="ＭＳ Ｐゴシック" panose="020B0600070205080204" pitchFamily="34" charset="-128"/>
              </a:rPr>
              <a:t> 10 years stable (after initial polio)</a:t>
            </a:r>
          </a:p>
          <a:p>
            <a:pPr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Recurrence of paresis/new paresis</a:t>
            </a:r>
          </a:p>
          <a:p>
            <a:pPr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Fatigue and/or pain in previously affected muscles and/or surrounding joints</a:t>
            </a:r>
          </a:p>
          <a:p>
            <a:pPr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Deterioration in function </a:t>
            </a:r>
          </a:p>
          <a:p>
            <a:pPr lvl="1" eaLnBrk="1" hangingPunct="1">
              <a:buFontTx/>
              <a:buChar char="•"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especially ambulation</a:t>
            </a:r>
          </a:p>
          <a:p>
            <a:pPr lvl="1" eaLnBrk="1" hangingPunct="1">
              <a:buFontTx/>
              <a:buChar char="•"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EMG, muscle biopsies and nerve conduction studies</a:t>
            </a:r>
          </a:p>
          <a:p>
            <a:pPr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Exclusion of other neuromuscular problems as cause of symptoms</a:t>
            </a:r>
          </a:p>
        </p:txBody>
      </p:sp>
    </p:spTree>
    <p:extLst>
      <p:ext uri="{BB962C8B-B14F-4D97-AF65-F5344CB8AC3E}">
        <p14:creationId xmlns:p14="http://schemas.microsoft.com/office/powerpoint/2010/main" val="1639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3" name="Rectangle 2">
            <a:extLst>
              <a:ext uri="{FF2B5EF4-FFF2-40B4-BE49-F238E27FC236}">
                <a16:creationId xmlns:a16="http://schemas.microsoft.com/office/drawing/2014/main" id="{20A4FB0C-3919-D24B-B23C-7FC4F414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PPS</a:t>
            </a:r>
            <a:b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Presentation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4" name="Rectangle 3">
            <a:extLst>
              <a:ext uri="{FF2B5EF4-FFF2-40B4-BE49-F238E27FC236}">
                <a16:creationId xmlns:a16="http://schemas.microsoft.com/office/drawing/2014/main" id="{39C3AE57-ECC4-0842-B08B-9633EDF6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dirty="0"/>
              <a:t>While motor dysfunction (progressive paresis) is a hallmark feature of the condition other primary and secondary impairments combine to to have considerable quality of life implications in PPS 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000" i="1" dirty="0"/>
              <a:t>e.g. sleep disturbances, chronic pain</a:t>
            </a:r>
          </a:p>
        </p:txBody>
      </p:sp>
    </p:spTree>
    <p:extLst>
      <p:ext uri="{BB962C8B-B14F-4D97-AF65-F5344CB8AC3E}">
        <p14:creationId xmlns:p14="http://schemas.microsoft.com/office/powerpoint/2010/main" val="265025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D1B36B94-55A4-E349-9503-F1DBC34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Learning Objectives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170B5B19-7AAF-F14C-8BC0-8668E39D1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Discuss </a:t>
            </a:r>
            <a:r>
              <a:rPr lang="en-US" altLang="en-US" sz="1700" u="sng" dirty="0">
                <a:ea typeface="ＭＳ Ｐゴシック" panose="020B0600070205080204" pitchFamily="34" charset="-128"/>
              </a:rPr>
              <a:t>typical onset </a:t>
            </a:r>
            <a:r>
              <a:rPr lang="en-US" altLang="en-US" sz="1700" dirty="0">
                <a:ea typeface="ＭＳ Ｐゴシック" panose="020B0600070205080204" pitchFamily="34" charset="-128"/>
              </a:rPr>
              <a:t>(time, risk factors, and clinical diagnostic features) of PPS 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Discuss etiology, pathology, and disease course of PPS and relate it to presenting </a:t>
            </a:r>
            <a:r>
              <a:rPr lang="en-US" altLang="en-US" sz="1700" u="sng" dirty="0">
                <a:ea typeface="ＭＳ Ｐゴシック" panose="020B0600070205080204" pitchFamily="34" charset="-128"/>
              </a:rPr>
              <a:t>primary impairments 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Discuss </a:t>
            </a:r>
            <a:r>
              <a:rPr lang="en-US" altLang="en-US" sz="1700" u="sng" dirty="0">
                <a:ea typeface="ＭＳ Ｐゴシック" panose="020B0600070205080204" pitchFamily="34" charset="-128"/>
              </a:rPr>
              <a:t>secondary impairments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effects in PPS and discuss the application of this information to treatment planning 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Identify the components of </a:t>
            </a:r>
            <a:r>
              <a:rPr lang="en-US" altLang="en-US" sz="1700" u="sng" dirty="0">
                <a:ea typeface="ＭＳ Ｐゴシック" panose="020B0600070205080204" pitchFamily="34" charset="-128"/>
              </a:rPr>
              <a:t>PT assessment </a:t>
            </a:r>
            <a:r>
              <a:rPr lang="en-US" altLang="en-US" sz="1700" dirty="0">
                <a:ea typeface="ＭＳ Ｐゴシック" panose="020B0600070205080204" pitchFamily="34" charset="-128"/>
              </a:rPr>
              <a:t>that would be appropriate to PPS and discuss appropriate methods of assessment for each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Discuss applications of </a:t>
            </a:r>
            <a:r>
              <a:rPr lang="en-US" altLang="en-US" sz="1700" u="sng" dirty="0">
                <a:ea typeface="ＭＳ Ｐゴシック" panose="020B0600070205080204" pitchFamily="34" charset="-128"/>
              </a:rPr>
              <a:t>PT treatment </a:t>
            </a:r>
            <a:r>
              <a:rPr lang="en-US" altLang="en-US" sz="1700" dirty="0">
                <a:ea typeface="ＭＳ Ｐゴシック" panose="020B0600070205080204" pitchFamily="34" charset="-128"/>
              </a:rPr>
              <a:t>philosophies of restoration, prevention/maintenance, and compensation to the management of PPS 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Discuss</a:t>
            </a:r>
            <a:r>
              <a:rPr lang="en-US" altLang="en-US" sz="1700" u="sng" dirty="0">
                <a:ea typeface="ＭＳ Ｐゴシック" panose="020B0600070205080204" pitchFamily="34" charset="-128"/>
              </a:rPr>
              <a:t> management </a:t>
            </a:r>
            <a:r>
              <a:rPr lang="en-US" altLang="en-US" sz="1700" dirty="0">
                <a:ea typeface="ＭＳ Ｐゴシック" panose="020B0600070205080204" pitchFamily="34" charset="-128"/>
              </a:rPr>
              <a:t>of generalized and muscle specific fatigue; biomechanical pain; acute muscle pain and cramping; exercise guidelines, precautions and contra-indications. </a:t>
            </a:r>
          </a:p>
          <a:p>
            <a:pPr eaLnBrk="1" hangingPunct="1"/>
            <a:r>
              <a:rPr lang="en-US" altLang="en-US" sz="1700" u="sng" dirty="0">
                <a:ea typeface="ＭＳ Ｐゴシック" panose="020B0600070205080204" pitchFamily="34" charset="-128"/>
              </a:rPr>
              <a:t>Design a treatment plan </a:t>
            </a:r>
            <a:r>
              <a:rPr lang="en-US" altLang="en-US" sz="1700" dirty="0">
                <a:ea typeface="ＭＳ Ｐゴシック" panose="020B0600070205080204" pitchFamily="34" charset="-128"/>
              </a:rPr>
              <a:t>for a case study client with PPS</a:t>
            </a:r>
          </a:p>
        </p:txBody>
      </p:sp>
    </p:spTree>
    <p:extLst>
      <p:ext uri="{BB962C8B-B14F-4D97-AF65-F5344CB8AC3E}">
        <p14:creationId xmlns:p14="http://schemas.microsoft.com/office/powerpoint/2010/main" val="3496657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7" name="Rectangle 2">
            <a:extLst>
              <a:ext uri="{FF2B5EF4-FFF2-40B4-BE49-F238E27FC236}">
                <a16:creationId xmlns:a16="http://schemas.microsoft.com/office/drawing/2014/main" id="{E4D0D1A2-0570-F84E-A6CD-549CED2C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>
                <a:solidFill>
                  <a:schemeClr val="accent1"/>
                </a:solidFill>
                <a:ea typeface="ＭＳ Ｐゴシック" panose="020B0600070205080204" pitchFamily="34" charset="-128"/>
              </a:rPr>
              <a:t>PPS Clinical Presentation/Symptoms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FA90235-1F5B-9642-AA82-CDBB67AF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PPS Primary Impairments:</a:t>
            </a:r>
          </a:p>
          <a:p>
            <a:pPr eaLnBrk="1" hangingPunct="1">
              <a:buFontTx/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 Motor</a:t>
            </a:r>
          </a:p>
          <a:p>
            <a:pPr lvl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Progressive Muscle </a:t>
            </a:r>
            <a:r>
              <a:rPr lang="en-US" altLang="en-US" sz="2200" u="sng" dirty="0">
                <a:ea typeface="ＭＳ Ｐゴシック" panose="020B0600070205080204" pitchFamily="34" charset="-128"/>
              </a:rPr>
              <a:t>Paresis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and Atrophy</a:t>
            </a:r>
          </a:p>
          <a:p>
            <a:pPr lvl="1"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Localized Muscle </a:t>
            </a:r>
            <a:r>
              <a:rPr lang="en-US" altLang="en-US" sz="2200" u="sng" dirty="0">
                <a:ea typeface="ＭＳ Ｐゴシック" panose="020B0600070205080204" pitchFamily="34" charset="-128"/>
              </a:rPr>
              <a:t>Fatigue</a:t>
            </a:r>
          </a:p>
          <a:p>
            <a:pPr lvl="1"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Acute Muscle</a:t>
            </a:r>
            <a:r>
              <a:rPr lang="en-US" altLang="en-US" sz="2200" u="sng" dirty="0">
                <a:ea typeface="ＭＳ Ｐゴシック" panose="020B0600070205080204" pitchFamily="34" charset="-128"/>
              </a:rPr>
              <a:t> Pain </a:t>
            </a:r>
            <a:r>
              <a:rPr lang="en-US" altLang="en-US" sz="2200" dirty="0">
                <a:ea typeface="ＭＳ Ｐゴシック" panose="020B0600070205080204" pitchFamily="34" charset="-128"/>
              </a:rPr>
              <a:t>and/or Cramping</a:t>
            </a:r>
          </a:p>
          <a:p>
            <a:pPr lvl="1" eaLnBrk="1" hangingPunct="1">
              <a:buFontTx/>
              <a:buChar char="•"/>
            </a:pPr>
            <a:r>
              <a:rPr lang="en-US" altLang="en-US" sz="2200" dirty="0">
                <a:ea typeface="ＭＳ Ｐゴシック" panose="020B0600070205080204" pitchFamily="34" charset="-128"/>
              </a:rPr>
              <a:t>Oral Motor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(if bulbar affected by original polio)</a:t>
            </a:r>
          </a:p>
          <a:p>
            <a:pPr lvl="1" eaLnBrk="1" hangingPunct="1">
              <a:buFontTx/>
              <a:buChar char="•"/>
            </a:pPr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Recall lower limbs most often affected in original polio – therefore the functional impact of PPS is often decreasing gait, balance, and mobility. </a:t>
            </a:r>
          </a:p>
          <a:p>
            <a:pPr marL="0" indent="0"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Fatigue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Generalized Fatigue</a:t>
            </a:r>
          </a:p>
          <a:p>
            <a:pPr marL="0" indent="0"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07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5" name="Rectangle 2">
            <a:extLst>
              <a:ext uri="{FF2B5EF4-FFF2-40B4-BE49-F238E27FC236}">
                <a16:creationId xmlns:a16="http://schemas.microsoft.com/office/drawing/2014/main" id="{E89894F7-3428-904B-AE91-94A3F072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>
                <a:solidFill>
                  <a:schemeClr val="accent1"/>
                </a:solidFill>
                <a:ea typeface="ＭＳ Ｐゴシック" panose="020B0600070205080204" pitchFamily="34" charset="-128"/>
              </a:rPr>
              <a:t>PPS Clinical Presentation/Symptoms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699E4D8-0631-8F4B-A634-A2120CA5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Autonomic Nervous System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Cold intolerance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Dependent edema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Headache, sweating, dizziness</a:t>
            </a:r>
          </a:p>
          <a:p>
            <a:pPr eaLnBrk="1" hangingPunct="1">
              <a:buFontTx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Respiratory Centers</a:t>
            </a:r>
          </a:p>
          <a:p>
            <a:pPr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Hypercarbia/ hypoxemia</a:t>
            </a:r>
          </a:p>
          <a:p>
            <a:pPr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Sleep apnea</a:t>
            </a:r>
          </a:p>
          <a:p>
            <a:pPr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Headache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75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5" name="Rectangle 2">
            <a:extLst>
              <a:ext uri="{FF2B5EF4-FFF2-40B4-BE49-F238E27FC236}">
                <a16:creationId xmlns:a16="http://schemas.microsoft.com/office/drawing/2014/main" id="{E89894F7-3428-904B-AE91-94A3F072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>
                <a:solidFill>
                  <a:schemeClr val="accent1"/>
                </a:solidFill>
                <a:ea typeface="ＭＳ Ｐゴシック" panose="020B0600070205080204" pitchFamily="34" charset="-128"/>
              </a:rPr>
              <a:t>PPS Clinical Presentation/Symptoms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699E4D8-0631-8F4B-A634-A2120CA5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u="sng" dirty="0">
                <a:ea typeface="ＭＳ Ｐゴシック" panose="020B0600070205080204" pitchFamily="34" charset="-128"/>
              </a:rPr>
              <a:t>Secondary + Composite</a:t>
            </a:r>
            <a:r>
              <a:rPr lang="en-US" altLang="en-US" dirty="0">
                <a:ea typeface="ＭＳ Ｐゴシック" panose="020B0600070205080204" pitchFamily="34" charset="-128"/>
              </a:rPr>
              <a:t> Impairments: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 2" pitchFamily="2" charset="2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Musculoskeletal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2. Respiratory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3. Cardio-vascular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4. Cognitive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5. Emotional/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Behavioural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6. Posture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09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7" name="Title 1">
            <a:extLst>
              <a:ext uri="{FF2B5EF4-FFF2-40B4-BE49-F238E27FC236}">
                <a16:creationId xmlns:a16="http://schemas.microsoft.com/office/drawing/2014/main" id="{D32433D9-8A37-F844-AD52-1BB6CACA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solidFill>
                  <a:srgbClr val="FFFFFF"/>
                </a:solidFill>
                <a:ea typeface="ＭＳ Ｐゴシック" panose="020B0600070205080204" pitchFamily="34" charset="-128"/>
              </a:rPr>
              <a:t>PPS Clinical Presentation/Symptoms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4626B509-91BD-104E-A740-BC795AF7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As PTs most commonly dealing with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Weakness/paralysis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Fatigue 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Both focal and general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Pain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Typically in affected muscles 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May also be in joints due to altered biomechanics</a:t>
            </a:r>
          </a:p>
          <a:p>
            <a:pPr lvl="2"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And the overall impact on function</a:t>
            </a:r>
          </a:p>
        </p:txBody>
      </p:sp>
    </p:spTree>
    <p:extLst>
      <p:ext uri="{BB962C8B-B14F-4D97-AF65-F5344CB8AC3E}">
        <p14:creationId xmlns:p14="http://schemas.microsoft.com/office/powerpoint/2010/main" val="28868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1" name="Rectangle 2">
            <a:extLst>
              <a:ext uri="{FF2B5EF4-FFF2-40B4-BE49-F238E27FC236}">
                <a16:creationId xmlns:a16="http://schemas.microsoft.com/office/drawing/2014/main" id="{2B2C9B31-D30A-3041-B5D2-EA4A21C8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Clinical Course of PPS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2" name="Rectangle 3">
            <a:extLst>
              <a:ext uri="{FF2B5EF4-FFF2-40B4-BE49-F238E27FC236}">
                <a16:creationId xmlns:a16="http://schemas.microsoft.com/office/drawing/2014/main" id="{064E89EA-C53C-C449-8E1D-5ECBDC9E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Gradual progression of paresis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Continuous or stepwise with plateaus of stability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Factors affecting rate of progression are UNCLEAR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Usually progresses slowly</a:t>
            </a:r>
          </a:p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Tend to see PPS more in females, but affects males worse</a:t>
            </a:r>
          </a:p>
        </p:txBody>
      </p:sp>
    </p:spTree>
    <p:extLst>
      <p:ext uri="{BB962C8B-B14F-4D97-AF65-F5344CB8AC3E}">
        <p14:creationId xmlns:p14="http://schemas.microsoft.com/office/powerpoint/2010/main" val="233410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8D8757E-E549-DF46-88C6-D1EDF1E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Watch video of Karim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19F7654-BF7D-9249-97CC-253FB010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4000" dirty="0">
                <a:latin typeface="Book Antiqua" panose="02040602050305030304" pitchFamily="18" charset="0"/>
                <a:ea typeface="ＭＳ Ｐゴシック" panose="020B0600070205080204" pitchFamily="34" charset="-128"/>
                <a:hlinkClick r:id="rId2"/>
              </a:rPr>
              <a:t>http://www.youtube.com/watch?v=veS3_qLtyP4&amp;feature=related</a:t>
            </a:r>
            <a:endParaRPr lang="en-US" altLang="en-US" sz="4000" dirty="0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sz="4000" dirty="0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What are your initial thoughts? Concerns? Priorities?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PT assessment? 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Where is Karim most likely to develop PPS?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Interventions?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sz="4000" dirty="0"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BC86AAB-F50D-D54B-B633-E2EC566A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Assessment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1E095C7B-50AD-8943-B9A2-8C104D65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4000" dirty="0">
                <a:ea typeface="ＭＳ Ｐゴシック" panose="020B0600070205080204" pitchFamily="34" charset="-128"/>
              </a:rPr>
              <a:t>In addition to your general subjective and objective key components for PPS:</a:t>
            </a:r>
          </a:p>
          <a:p>
            <a:pPr lvl="1"/>
            <a:r>
              <a:rPr lang="en-US" altLang="en-US" sz="3600" dirty="0">
                <a:ea typeface="ＭＳ Ｐゴシック" panose="020B0600070205080204" pitchFamily="34" charset="-128"/>
              </a:rPr>
              <a:t>Acute Polio history</a:t>
            </a:r>
          </a:p>
          <a:p>
            <a:pPr lvl="1"/>
            <a:r>
              <a:rPr lang="en-US" altLang="en-US" sz="3600" dirty="0">
                <a:ea typeface="ＭＳ Ｐゴシック" panose="020B0600070205080204" pitchFamily="34" charset="-128"/>
              </a:rPr>
              <a:t>Detailed history of Present Complaints</a:t>
            </a:r>
          </a:p>
          <a:p>
            <a:pPr lvl="1"/>
            <a:r>
              <a:rPr lang="en-US" altLang="en-US" sz="3600" dirty="0">
                <a:ea typeface="ＭＳ Ｐゴシック" panose="020B0600070205080204" pitchFamily="34" charset="-128"/>
              </a:rPr>
              <a:t>Fatigue</a:t>
            </a:r>
          </a:p>
          <a:p>
            <a:pPr lvl="1"/>
            <a:r>
              <a:rPr lang="en-US" altLang="en-US" sz="3600" dirty="0">
                <a:ea typeface="ＭＳ Ｐゴシック" panose="020B0600070205080204" pitchFamily="34" charset="-128"/>
              </a:rPr>
              <a:t>Muscle Strength</a:t>
            </a:r>
          </a:p>
        </p:txBody>
      </p:sp>
    </p:spTree>
    <p:extLst>
      <p:ext uri="{BB962C8B-B14F-4D97-AF65-F5344CB8AC3E}">
        <p14:creationId xmlns:p14="http://schemas.microsoft.com/office/powerpoint/2010/main" val="11844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D9301077-63C8-F84E-90B2-5A20AEF0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Assessment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33521B06-301A-4D4F-840B-52BEE7D2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300" dirty="0">
                <a:ea typeface="ＭＳ Ｐゴシック" panose="020B0600070205080204" pitchFamily="34" charset="-128"/>
              </a:rPr>
              <a:t>Muscle Strength Ax Guidelines: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500" b="1" dirty="0">
                <a:ea typeface="ＭＳ Ｐゴシック" panose="020B0600070205080204" pitchFamily="34" charset="-128"/>
              </a:rPr>
              <a:t>Priority for initial objective exam and for monitoring</a:t>
            </a:r>
          </a:p>
          <a:p>
            <a:pPr lvl="1">
              <a:buFontTx/>
              <a:buChar char="•"/>
            </a:pPr>
            <a:r>
              <a:rPr lang="en-US" altLang="en-US" sz="2500" dirty="0">
                <a:ea typeface="ＭＳ Ｐゴシック" panose="020B0600070205080204" pitchFamily="34" charset="-128"/>
              </a:rPr>
              <a:t>1 or 2 Reps max do MMT plus fatigue </a:t>
            </a:r>
          </a:p>
          <a:p>
            <a:pPr lvl="2">
              <a:buFontTx/>
              <a:buChar char="•"/>
            </a:pPr>
            <a:r>
              <a:rPr lang="en-US" altLang="en-US" sz="2100" i="1" dirty="0">
                <a:ea typeface="ＭＳ Ｐゴシック" panose="020B0600070205080204" pitchFamily="34" charset="-128"/>
              </a:rPr>
              <a:t>Muscle specific fatigue = 30 sec hold</a:t>
            </a:r>
          </a:p>
          <a:p>
            <a:pPr lvl="3">
              <a:buFontTx/>
              <a:buChar char="•"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It’s a challenge to try and figure out what is deconditioning vs disease related atrophy also with training you may not improve MMT grade but instead endurance</a:t>
            </a:r>
          </a:p>
          <a:p>
            <a:pPr lvl="4">
              <a:buFontTx/>
              <a:buChar char="•"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Typically, a 30 hold (or repetitions over a 30 sec period e.g., 30 sec sit to stand test) are considered ‘norms’ for endurance of a muscle group – might be more sensitive to change in addition </a:t>
            </a:r>
            <a:r>
              <a:rPr lang="en-US" altLang="en-US" sz="1900" i="1">
                <a:ea typeface="ＭＳ Ｐゴシック" panose="020B0600070205080204" pitchFamily="34" charset="-128"/>
              </a:rPr>
              <a:t>to traditional MMT</a:t>
            </a:r>
            <a:endParaRPr lang="en-US" altLang="en-US" sz="190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500" dirty="0">
                <a:ea typeface="ＭＳ Ｐゴシック" panose="020B0600070205080204" pitchFamily="34" charset="-128"/>
              </a:rPr>
              <a:t>Be aware of: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500" dirty="0">
                <a:ea typeface="ＭＳ Ｐゴシック" panose="020B0600070205080204" pitchFamily="34" charset="-128"/>
              </a:rPr>
              <a:t>Time of day fluctuations</a:t>
            </a:r>
          </a:p>
          <a:p>
            <a:pPr>
              <a:buFontTx/>
              <a:buChar char="•"/>
            </a:pPr>
            <a:r>
              <a:rPr lang="en-US" altLang="en-US" sz="2500" dirty="0">
                <a:ea typeface="ＭＳ Ｐゴシック" panose="020B0600070205080204" pitchFamily="34" charset="-128"/>
              </a:rPr>
              <a:t>Do at Room Temperature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500" dirty="0">
                <a:ea typeface="ＭＳ Ｐゴシック" panose="020B0600070205080204" pitchFamily="34" charset="-128"/>
              </a:rPr>
              <a:t>muscle substitution and fasciculation</a:t>
            </a:r>
          </a:p>
        </p:txBody>
      </p:sp>
    </p:spTree>
    <p:extLst>
      <p:ext uri="{BB962C8B-B14F-4D97-AF65-F5344CB8AC3E}">
        <p14:creationId xmlns:p14="http://schemas.microsoft.com/office/powerpoint/2010/main" val="3673257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8DF9889D-B619-6F46-ADDB-51F31BC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Assessment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D04A5117-B492-3740-A070-0A6806CC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Considering secondary impairments: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700" dirty="0">
                <a:ea typeface="ＭＳ Ｐゴシック" panose="020B0600070205080204" pitchFamily="34" charset="-128"/>
              </a:rPr>
              <a:t>Muscle Atrophy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700" dirty="0">
                <a:ea typeface="ＭＳ Ｐゴシック" panose="020B0600070205080204" pitchFamily="34" charset="-128"/>
              </a:rPr>
              <a:t>Pain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700" dirty="0">
                <a:ea typeface="ＭＳ Ｐゴシック" panose="020B0600070205080204" pitchFamily="34" charset="-128"/>
              </a:rPr>
              <a:t>MSk System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700" dirty="0">
                <a:ea typeface="ＭＳ Ｐゴシック" panose="020B0600070205080204" pitchFamily="34" charset="-128"/>
              </a:rPr>
              <a:t>Posture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700" dirty="0">
                <a:ea typeface="ＭＳ Ｐゴシック" panose="020B0600070205080204" pitchFamily="34" charset="-128"/>
              </a:rPr>
              <a:t>CV Status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700" dirty="0">
                <a:ea typeface="ＭＳ Ｐゴシック" panose="020B0600070205080204" pitchFamily="34" charset="-128"/>
              </a:rPr>
              <a:t>Respiratory Status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700" i="1" dirty="0">
                <a:ea typeface="ＭＳ Ｐゴシック" panose="020B0600070205080204" pitchFamily="34" charset="-128"/>
              </a:rPr>
              <a:t>And ultimately their impact on functional activities/ client priorities</a:t>
            </a:r>
          </a:p>
        </p:txBody>
      </p:sp>
    </p:spTree>
    <p:extLst>
      <p:ext uri="{BB962C8B-B14F-4D97-AF65-F5344CB8AC3E}">
        <p14:creationId xmlns:p14="http://schemas.microsoft.com/office/powerpoint/2010/main" val="2967749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B507E94-0A69-D640-AB18-C00DEB32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</a:t>
            </a:r>
            <a:r>
              <a:rPr lang="en-US" altLang="en-US" b="1" dirty="0">
                <a:ea typeface="ＭＳ Ｐゴシック" panose="020B0600070205080204" pitchFamily="34" charset="-128"/>
              </a:rPr>
              <a:t>Treatment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363E6762-87CE-994A-A480-F96F85BF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Medically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Currently no effective pharmacological treatment to prevent deterioration or reverse deficits caused by the syndrome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Focus on symptom mx and QoL</a:t>
            </a:r>
          </a:p>
          <a:p>
            <a:pPr lvl="2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# 1 treatment is exercise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 number of controlled studies have demonstrated that non-fatiguing exercises improve muscle strength and reduce tiredness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WHY DO YOU THINK THAT IS?</a:t>
            </a:r>
          </a:p>
        </p:txBody>
      </p:sp>
    </p:spTree>
    <p:extLst>
      <p:ext uri="{BB962C8B-B14F-4D97-AF65-F5344CB8AC3E}">
        <p14:creationId xmlns:p14="http://schemas.microsoft.com/office/powerpoint/2010/main" val="258686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Title 1">
            <a:extLst>
              <a:ext uri="{FF2B5EF4-FFF2-40B4-BE49-F238E27FC236}">
                <a16:creationId xmlns:a16="http://schemas.microsoft.com/office/drawing/2014/main" id="{47DDF03F-3770-A54B-9968-534F02EB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Post-polio syndrome (PPS):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Content Placeholder 2">
            <a:extLst>
              <a:ext uri="{FF2B5EF4-FFF2-40B4-BE49-F238E27FC236}">
                <a16:creationId xmlns:a16="http://schemas.microsoft.com/office/drawing/2014/main" id="{92CDFE6E-D13A-EE41-82C1-19EB11A4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affects polio survivors, years after recovery from initial </a:t>
            </a:r>
            <a:r>
              <a:rPr lang="en-US" altLang="en-US" b="1" dirty="0">
                <a:ea typeface="ＭＳ Ｐゴシック" panose="020B0600070205080204" pitchFamily="34" charset="-128"/>
              </a:rPr>
              <a:t>polio</a:t>
            </a:r>
            <a:r>
              <a:rPr lang="en-US" altLang="en-US" dirty="0">
                <a:ea typeface="ＭＳ Ｐゴシック" panose="020B0600070205080204" pitchFamily="34" charset="-128"/>
              </a:rPr>
              <a:t>myelitis virus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ONLY a polio survivor can get PPS</a:t>
            </a:r>
          </a:p>
          <a:p>
            <a:pPr lvl="2" eaLnBrk="1" hangingPunct="1"/>
            <a:r>
              <a:rPr lang="en-US" altLang="en-US" sz="2400" i="1" dirty="0">
                <a:ea typeface="ＭＳ Ｐゴシック" panose="020B0600070205080204" pitchFamily="34" charset="-128"/>
              </a:rPr>
              <a:t>While polio is contagious PPS is not</a:t>
            </a:r>
          </a:p>
          <a:p>
            <a:pPr lvl="2"/>
            <a:r>
              <a:rPr lang="en-US" altLang="en-US" sz="2400" i="1" dirty="0">
                <a:ea typeface="ＭＳ Ｐゴシック" panose="020B0600070205080204" pitchFamily="34" charset="-128"/>
              </a:rPr>
              <a:t>PPS is not caused by re-infection with the poliovirus, but is related to the original polio infection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The exact incidence and prevalence of PPS is unknown</a:t>
            </a:r>
          </a:p>
          <a:p>
            <a:pPr lvl="2" eaLnBrk="1" hangingPunct="1"/>
            <a:r>
              <a:rPr lang="en-US" altLang="en-US" sz="2400" i="1" dirty="0">
                <a:ea typeface="ＭＳ Ｐゴシック" panose="020B0600070205080204" pitchFamily="34" charset="-128"/>
              </a:rPr>
              <a:t>It is estimated to affect 25-40% of polio survivors </a:t>
            </a:r>
          </a:p>
        </p:txBody>
      </p:sp>
    </p:spTree>
    <p:extLst>
      <p:ext uri="{BB962C8B-B14F-4D97-AF65-F5344CB8AC3E}">
        <p14:creationId xmlns:p14="http://schemas.microsoft.com/office/powerpoint/2010/main" val="1963542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E3A8AEDA-B2DE-E049-938E-E078D46D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8528A96-44C0-F64A-B2AA-EE6CBB6F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4000">
                <a:ea typeface="ＭＳ Ｐゴシック" panose="020B0600070205080204" pitchFamily="34" charset="-128"/>
              </a:rPr>
              <a:t>Recall PT Treatment Philosophies</a:t>
            </a:r>
          </a:p>
          <a:p>
            <a:pPr lvl="1" eaLnBrk="1" hangingPunct="1"/>
            <a:r>
              <a:rPr lang="en-US" altLang="en-US" sz="3600">
                <a:ea typeface="ＭＳ Ｐゴシック" panose="020B0600070205080204" pitchFamily="34" charset="-128"/>
              </a:rPr>
              <a:t>Restoration</a:t>
            </a:r>
          </a:p>
          <a:p>
            <a:pPr lvl="1" eaLnBrk="1" hangingPunct="1"/>
            <a:r>
              <a:rPr lang="en-US" altLang="en-US" sz="3600">
                <a:ea typeface="ＭＳ Ｐゴシック" panose="020B0600070205080204" pitchFamily="34" charset="-128"/>
              </a:rPr>
              <a:t>Prevention/Maintenance</a:t>
            </a:r>
          </a:p>
          <a:p>
            <a:pPr lvl="1" eaLnBrk="1" hangingPunct="1"/>
            <a:r>
              <a:rPr lang="en-US" altLang="en-US" sz="3600">
                <a:ea typeface="ＭＳ Ｐゴシック" panose="020B0600070205080204" pitchFamily="34" charset="-128"/>
              </a:rPr>
              <a:t>Compensation</a:t>
            </a:r>
          </a:p>
          <a:p>
            <a:pPr eaLnBrk="1" hangingPunct="1">
              <a:buFontTx/>
              <a:buNone/>
            </a:pPr>
            <a:endParaRPr lang="en-US" altLang="en-US" sz="40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4000" b="1">
                <a:ea typeface="ＭＳ Ｐゴシック" panose="020B0600070205080204" pitchFamily="34" charset="-128"/>
              </a:rPr>
              <a:t>Karim…?</a:t>
            </a:r>
          </a:p>
        </p:txBody>
      </p:sp>
    </p:spTree>
    <p:extLst>
      <p:ext uri="{BB962C8B-B14F-4D97-AF65-F5344CB8AC3E}">
        <p14:creationId xmlns:p14="http://schemas.microsoft.com/office/powerpoint/2010/main" val="30304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28E6-B5D8-4849-BC89-E8C3969E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225B-A601-E842-B4BB-289779F2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Focus on symptom management and exercise</a:t>
            </a:r>
          </a:p>
          <a:p>
            <a:pPr lvl="1"/>
            <a:r>
              <a:rPr lang="en-US" sz="3600" dirty="0"/>
              <a:t>Symptom management focus primarily </a:t>
            </a:r>
            <a:r>
              <a:rPr lang="en-US" sz="3600" b="1" dirty="0"/>
              <a:t>fatigue</a:t>
            </a:r>
            <a:r>
              <a:rPr lang="en-US" sz="3600" dirty="0"/>
              <a:t> and </a:t>
            </a:r>
            <a:r>
              <a:rPr lang="en-US" sz="3600" b="1" dirty="0"/>
              <a:t>pain</a:t>
            </a:r>
          </a:p>
          <a:p>
            <a:pPr lvl="1"/>
            <a:endParaRPr lang="en-US" sz="3600" b="1" dirty="0"/>
          </a:p>
          <a:p>
            <a:pPr lvl="1"/>
            <a:r>
              <a:rPr lang="en-US" sz="3600" dirty="0"/>
              <a:t>Exercise </a:t>
            </a:r>
            <a:r>
              <a:rPr lang="en-US" sz="3600" b="1" dirty="0"/>
              <a:t>aerobic</a:t>
            </a:r>
            <a:r>
              <a:rPr lang="en-US" sz="3600" dirty="0"/>
              <a:t> fitness and preserving and maintaining </a:t>
            </a:r>
            <a:r>
              <a:rPr lang="en-US" sz="3600" b="1" dirty="0"/>
              <a:t>strength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33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930C1F3-CEA5-D446-B803-E646905C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6AA7BF7-79B2-1E49-A2F0-038DD92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4000" dirty="0"/>
              <a:t>Symptom Management - Fatigue: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/>
              <a:t>Lifestyle Modification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/>
              <a:t>Energy Conservation/ Conservation of Mm Function as PPS progresses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/>
              <a:t>Stress Management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/>
              <a:t>Aerobic Fitness</a:t>
            </a:r>
          </a:p>
        </p:txBody>
      </p:sp>
    </p:spTree>
    <p:extLst>
      <p:ext uri="{BB962C8B-B14F-4D97-AF65-F5344CB8AC3E}">
        <p14:creationId xmlns:p14="http://schemas.microsoft.com/office/powerpoint/2010/main" val="3095936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07F9567D-762C-C74A-8CFA-723266A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3C1187FC-1119-5941-B8CF-576634CA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2725738"/>
            <a:ext cx="5181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300" dirty="0">
                <a:ea typeface="ＭＳ Ｐゴシック" panose="020B0600070205080204" pitchFamily="34" charset="-128"/>
              </a:rPr>
              <a:t>Muscle Pain and Cramping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Rest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Stretching/massage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Heat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Ice (caution)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Relaxation/meditation/yoga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NSAIDS (caution)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Tonic water	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4DB7F6-43CA-9F4A-B978-7461F351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25738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Musculoskeletal Pain (</a:t>
            </a:r>
            <a:r>
              <a:rPr lang="en-US" altLang="en-US" sz="3300" dirty="0" err="1">
                <a:ea typeface="ＭＳ Ｐゴシック" panose="020B0600070205080204" pitchFamily="34" charset="-128"/>
              </a:rPr>
              <a:t>biomech</a:t>
            </a:r>
            <a:r>
              <a:rPr lang="en-US" altLang="en-US" sz="3300" dirty="0">
                <a:ea typeface="ＭＳ Ｐゴシック" panose="020B0600070205080204" pitchFamily="34" charset="-128"/>
              </a:rPr>
              <a:t>)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Devices/Orthotics/Splints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Surgical Interventions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Posture Correction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Resting Postures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Weight Loss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F2D25-2484-C045-9731-1A897C6F21D2}"/>
              </a:ext>
            </a:extLst>
          </p:cNvPr>
          <p:cNvSpPr txBox="1"/>
          <p:nvPr/>
        </p:nvSpPr>
        <p:spPr>
          <a:xfrm>
            <a:off x="828675" y="1657489"/>
            <a:ext cx="6986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Symptom Management – Pain: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0443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96C0237-165B-674B-83DC-B269BEA9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D0F57DF-6ED5-AB4D-9745-59D7F2EE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3600" b="1" dirty="0">
                <a:ea typeface="ＭＳ Ｐゴシック" panose="020B0600070205080204" pitchFamily="34" charset="-128"/>
              </a:rPr>
              <a:t>Aerobic Fitness</a:t>
            </a:r>
          </a:p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Contraindications</a:t>
            </a:r>
          </a:p>
          <a:p>
            <a:pPr eaLnBrk="1" hangingPunct="1">
              <a:buFontTx/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If 3 or more extremities present with strength grades  ranging from 3/5 to 4/5 do not prescribe aerobic exercise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(functional reserve</a:t>
            </a:r>
            <a:r>
              <a:rPr lang="en-US" altLang="en-US" sz="3600" dirty="0">
                <a:ea typeface="ＭＳ Ｐゴシック" panose="020B0600070205080204" pitchFamily="34" charset="-128"/>
              </a:rPr>
              <a:t>)				</a:t>
            </a:r>
          </a:p>
          <a:p>
            <a:pPr algn="r" eaLnBrk="1" hangingPunct="1">
              <a:buFontTx/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				</a:t>
            </a: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78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3">
            <a:extLst>
              <a:ext uri="{FF2B5EF4-FFF2-40B4-BE49-F238E27FC236}">
                <a16:creationId xmlns:a16="http://schemas.microsoft.com/office/drawing/2014/main" id="{C2B8BC85-2C79-E341-98E3-3F41C4A7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5631BF-F7F3-D443-9826-45D3C9C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altLang="en-US" dirty="0" err="1">
                <a:ea typeface="ＭＳ Ｐゴシック" panose="020B0600070205080204" pitchFamily="34" charset="-128"/>
              </a:rPr>
              <a:t>Aerobic</a:t>
            </a:r>
            <a:r>
              <a:rPr lang="fr-CA" altLang="en-US" dirty="0">
                <a:ea typeface="ＭＳ Ｐゴシック" panose="020B0600070205080204" pitchFamily="34" charset="-128"/>
              </a:rPr>
              <a:t> Guidelines/</a:t>
            </a:r>
            <a:r>
              <a:rPr lang="fr-CA" altLang="en-US" dirty="0" err="1">
                <a:ea typeface="ＭＳ Ｐゴシック" panose="020B0600070205080204" pitchFamily="34" charset="-128"/>
              </a:rPr>
              <a:t>Precautions</a:t>
            </a:r>
            <a:r>
              <a:rPr lang="fr-CA" altLang="en-US" dirty="0"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Low impact or no impact activities.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Work extremity muscle groups that are not presenting with progressive paresis, muscle fatigue or cramping. 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Warm up and cool down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Watch for signs of localized and generalized fatigue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Schedule ½ hour rest after</a:t>
            </a:r>
            <a:endParaRPr lang="fr-CA" altLang="en-US" sz="1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747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3">
            <a:extLst>
              <a:ext uri="{FF2B5EF4-FFF2-40B4-BE49-F238E27FC236}">
                <a16:creationId xmlns:a16="http://schemas.microsoft.com/office/drawing/2014/main" id="{7719BA50-6F0C-C947-8DCE-F08059BF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55298" name="Content Placeholder 4">
            <a:extLst>
              <a:ext uri="{FF2B5EF4-FFF2-40B4-BE49-F238E27FC236}">
                <a16:creationId xmlns:a16="http://schemas.microsoft.com/office/drawing/2014/main" id="{0DAF33BC-081B-824D-A7AD-D8D87574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Localized muscle fatigue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sensation of fatigue from the muscle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decrease in quality of movement, e.g. jerky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decrease in the excursion of the movement 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perceived increase in effort to perform the movement 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the commencement of compensatory movement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170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02DD8-DD74-1D47-B66F-5D76A0B6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9" y="3367088"/>
            <a:ext cx="8345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800">
              <a:solidFill>
                <a:schemeClr val="tx1"/>
              </a:solidFill>
            </a:endParaRPr>
          </a:p>
          <a:p>
            <a:pPr eaLnBrk="1" hangingPunct="1"/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8F489-0F08-D044-B4D9-739CF14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  <a:endParaRPr lang="en-US" dirty="0"/>
          </a:p>
        </p:txBody>
      </p:sp>
      <p:sp>
        <p:nvSpPr>
          <p:cNvPr id="57347" name="Content Placeholder 5">
            <a:extLst>
              <a:ext uri="{FF2B5EF4-FFF2-40B4-BE49-F238E27FC236}">
                <a16:creationId xmlns:a16="http://schemas.microsoft.com/office/drawing/2014/main" id="{66C40F29-9FF9-7D40-8B41-1B82D5A8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Aerobic – DURATION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Total time as low as 15 minutes. Increase gradually, to a maximum of 30-45 minutes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Sedentary individuals: interval training (i.e., discontinuous) may be necessary initially to prevent general fatigue, muscle fatigue and pain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29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02DD8-DD74-1D47-B66F-5D76A0B6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9" y="3367088"/>
            <a:ext cx="8345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800">
              <a:solidFill>
                <a:schemeClr val="tx1"/>
              </a:solidFill>
            </a:endParaRPr>
          </a:p>
          <a:p>
            <a:pPr eaLnBrk="1" hangingPunct="1"/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8F489-0F08-D044-B4D9-739CF14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  <a:endParaRPr lang="en-US" dirty="0"/>
          </a:p>
        </p:txBody>
      </p:sp>
      <p:sp>
        <p:nvSpPr>
          <p:cNvPr id="57347" name="Content Placeholder 5">
            <a:extLst>
              <a:ext uri="{FF2B5EF4-FFF2-40B4-BE49-F238E27FC236}">
                <a16:creationId xmlns:a16="http://schemas.microsoft.com/office/drawing/2014/main" id="{66C40F29-9FF9-7D40-8B41-1B82D5A8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Aerobic – INTENSITY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Build gradually from 30-40% to 50-60% of maximal aerobic capacity 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Borg Scale of perceived level of exertion as a guide: progress gradually from fairly light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perceived exertion (10-11) to somewhat hard (13)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49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02DD8-DD74-1D47-B66F-5D76A0B6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9" y="3367088"/>
            <a:ext cx="8345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800">
              <a:solidFill>
                <a:schemeClr val="tx1"/>
              </a:solidFill>
            </a:endParaRPr>
          </a:p>
          <a:p>
            <a:pPr eaLnBrk="1" hangingPunct="1"/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8F489-0F08-D044-B4D9-739CF14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  <a:endParaRPr lang="en-US" dirty="0"/>
          </a:p>
        </p:txBody>
      </p:sp>
      <p:sp>
        <p:nvSpPr>
          <p:cNvPr id="57347" name="Content Placeholder 5">
            <a:extLst>
              <a:ext uri="{FF2B5EF4-FFF2-40B4-BE49-F238E27FC236}">
                <a16:creationId xmlns:a16="http://schemas.microsoft.com/office/drawing/2014/main" id="{66C40F29-9FF9-7D40-8B41-1B82D5A8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Aerobic – FREQUENCY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fr-CA" altLang="en-US" dirty="0">
                <a:ea typeface="ＭＳ Ｐゴシック" panose="020B0600070205080204" pitchFamily="34" charset="-128"/>
              </a:rPr>
              <a:t>3 – 5 x/</a:t>
            </a:r>
            <a:r>
              <a:rPr lang="fr-CA" altLang="en-US" dirty="0" err="1">
                <a:ea typeface="ＭＳ Ｐゴシック" panose="020B0600070205080204" pitchFamily="34" charset="-128"/>
              </a:rPr>
              <a:t>week</a:t>
            </a:r>
            <a:endParaRPr lang="fr-CA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Improving the aerobic capacity in PPS is difficult through exercise primarily focusing on the lower extremities, and may require a more individualized approach, including the use of other large muscle groups instead</a:t>
            </a:r>
          </a:p>
          <a:p>
            <a:pPr lvl="1" algn="r"/>
            <a:r>
              <a:rPr lang="en-US" altLang="en-US" dirty="0" err="1">
                <a:ea typeface="ＭＳ Ｐゴシック" panose="020B0600070205080204" pitchFamily="34" charset="-128"/>
              </a:rPr>
              <a:t>Voorn</a:t>
            </a:r>
            <a:r>
              <a:rPr lang="en-US" altLang="en-US" dirty="0">
                <a:ea typeface="ＭＳ Ｐゴシック" panose="020B0600070205080204" pitchFamily="34" charset="-128"/>
              </a:rPr>
              <a:t> et al. 2016</a:t>
            </a:r>
            <a:endParaRPr lang="fr-CA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61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9209744-5EE4-834E-93D3-6B861D3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Acute </a:t>
            </a:r>
            <a:r>
              <a:rPr lang="en-US" altLang="en-US" b="1" dirty="0">
                <a:ea typeface="ＭＳ Ｐゴシック" panose="020B0600070205080204" pitchFamily="34" charset="-128"/>
              </a:rPr>
              <a:t>Polio</a:t>
            </a:r>
            <a:r>
              <a:rPr lang="en-US" altLang="en-US" dirty="0">
                <a:ea typeface="ＭＳ Ｐゴシック" panose="020B0600070205080204" pitchFamily="34" charset="-128"/>
              </a:rPr>
              <a:t>myelitis</a:t>
            </a:r>
          </a:p>
        </p:txBody>
      </p:sp>
      <p:graphicFrame>
        <p:nvGraphicFramePr>
          <p:cNvPr id="19460" name="Rectangle 3">
            <a:extLst>
              <a:ext uri="{FF2B5EF4-FFF2-40B4-BE49-F238E27FC236}">
                <a16:creationId xmlns:a16="http://schemas.microsoft.com/office/drawing/2014/main" id="{74E357B5-389A-4B52-AC11-CA289CAD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740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989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771EE7A-261B-D240-A7E2-E3C470BC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2F9CB7DD-6E8A-0A4F-9152-581C3010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Aerobic Implementation: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Discontinue/limit activities as deemed appropriate on an individual basis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Set Priorities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Local muscle fatigue = STOP and REST NOW!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Pace and plan ahead</a:t>
            </a:r>
          </a:p>
          <a:p>
            <a:pPr>
              <a:defRPr/>
            </a:pPr>
            <a:r>
              <a:rPr lang="en-US" dirty="0"/>
              <a:t>Work/Activity simplification/modification--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Adaptive/assistive devices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Delegate</a:t>
            </a:r>
            <a:endParaRPr lang="en-US" sz="4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41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19440924-37F0-4942-AA2D-A09FF73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1940CFFE-941C-6847-8ABD-4E149661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Muscle Strength</a:t>
            </a:r>
          </a:p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Education</a:t>
            </a:r>
          </a:p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Exercise Guidelines</a:t>
            </a:r>
          </a:p>
        </p:txBody>
      </p:sp>
    </p:spTree>
    <p:extLst>
      <p:ext uri="{BB962C8B-B14F-4D97-AF65-F5344CB8AC3E}">
        <p14:creationId xmlns:p14="http://schemas.microsoft.com/office/powerpoint/2010/main" val="3619526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3">
            <a:extLst>
              <a:ext uri="{FF2B5EF4-FFF2-40B4-BE49-F238E27FC236}">
                <a16:creationId xmlns:a16="http://schemas.microsoft.com/office/drawing/2014/main" id="{D01DD0D4-0987-8C4F-9E08-AF20CCB9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66562" name="Content Placeholder 5">
            <a:extLst>
              <a:ext uri="{FF2B5EF4-FFF2-40B4-BE49-F238E27FC236}">
                <a16:creationId xmlns:a16="http://schemas.microsoft.com/office/drawing/2014/main" id="{33A6212F-A16C-6343-A388-F13BC2EF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fr-CA" altLang="en-US" dirty="0" err="1">
                <a:ea typeface="ＭＳ Ｐゴシック" panose="020B0600070205080204" pitchFamily="34" charset="-128"/>
              </a:rPr>
              <a:t>Strength</a:t>
            </a:r>
            <a:r>
              <a:rPr lang="fr-CA" altLang="en-US" dirty="0">
                <a:ea typeface="ＭＳ Ｐゴシック" panose="020B0600070205080204" pitchFamily="34" charset="-128"/>
              </a:rPr>
              <a:t> - </a:t>
            </a:r>
            <a:r>
              <a:rPr lang="fr-CA" altLang="en-US" dirty="0" err="1">
                <a:ea typeface="ＭＳ Ｐゴシック" panose="020B0600070205080204" pitchFamily="34" charset="-128"/>
              </a:rPr>
              <a:t>Education</a:t>
            </a:r>
            <a:r>
              <a:rPr lang="fr-CA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etiology of progressive paresis in affected muscles 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detrimental effects of repeated/excessive tiring of affected muscles </a:t>
            </a:r>
            <a:endParaRPr lang="fr-CA" altLang="en-US" sz="1400" dirty="0">
              <a:ea typeface="ＭＳ Ｐゴシック" panose="020B0600070205080204" pitchFamily="34" charset="-128"/>
            </a:endParaRPr>
          </a:p>
          <a:p>
            <a:pPr eaLnBrk="1" hangingPunct="1"/>
            <a:endParaRPr lang="fr-CA" altLang="en-US" sz="1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5405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3">
            <a:extLst>
              <a:ext uri="{FF2B5EF4-FFF2-40B4-BE49-F238E27FC236}">
                <a16:creationId xmlns:a16="http://schemas.microsoft.com/office/drawing/2014/main" id="{7412311C-39E6-3D4D-9F0A-2648B9F9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4CDCE-644A-4947-BED2-8CE9585C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altLang="en-US" dirty="0" err="1">
                <a:ea typeface="ＭＳ Ｐゴシック" panose="020B0600070205080204" pitchFamily="34" charset="-128"/>
              </a:rPr>
              <a:t>Strength</a:t>
            </a:r>
            <a:r>
              <a:rPr lang="fr-CA" altLang="en-US" dirty="0">
                <a:ea typeface="ＭＳ Ｐゴシック" panose="020B0600070205080204" pitchFamily="34" charset="-128"/>
              </a:rPr>
              <a:t> </a:t>
            </a:r>
            <a:r>
              <a:rPr lang="fr-CA" altLang="en-US" dirty="0" err="1">
                <a:ea typeface="ＭＳ Ｐゴシック" panose="020B0600070205080204" pitchFamily="34" charset="-128"/>
              </a:rPr>
              <a:t>Exercise</a:t>
            </a:r>
            <a:r>
              <a:rPr lang="fr-CA" altLang="en-US" dirty="0">
                <a:ea typeface="ＭＳ Ｐゴシック" panose="020B0600070205080204" pitchFamily="34" charset="-128"/>
              </a:rPr>
              <a:t> Guidelines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Muscles </a:t>
            </a:r>
            <a:r>
              <a:rPr lang="en-US" altLang="en-US" b="1" dirty="0">
                <a:ea typeface="ＭＳ Ｐゴシック" panose="020B0600070205080204" pitchFamily="34" charset="-128"/>
              </a:rPr>
              <a:t>must </a:t>
            </a:r>
            <a:r>
              <a:rPr lang="en-US" altLang="en-US" dirty="0">
                <a:ea typeface="ＭＳ Ｐゴシック" panose="020B0600070205080204" pitchFamily="34" charset="-128"/>
              </a:rPr>
              <a:t>have at least grade 3 strength (i.e., full range tested against gravity)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Muscles </a:t>
            </a:r>
            <a:r>
              <a:rPr lang="en-US" altLang="en-US" b="1" dirty="0">
                <a:ea typeface="ＭＳ Ｐゴシック" panose="020B0600070205080204" pitchFamily="34" charset="-128"/>
              </a:rPr>
              <a:t>must</a:t>
            </a:r>
            <a:r>
              <a:rPr lang="en-US" altLang="en-US" dirty="0">
                <a:ea typeface="ＭＳ Ｐゴシック" panose="020B0600070205080204" pitchFamily="34" charset="-128"/>
              </a:rPr>
              <a:t> have more strength in reserve than that required for minimum daily function. </a:t>
            </a:r>
          </a:p>
          <a:p>
            <a:pPr lvl="1"/>
            <a:r>
              <a:rPr lang="en-US" dirty="0"/>
              <a:t>To assess this in lower extremities: measure strength before and immediately following a 1-2 minute walk. If the individual experiences any decline in strength after the walk, </a:t>
            </a:r>
            <a:r>
              <a:rPr lang="en-US" b="1" dirty="0"/>
              <a:t>there is no reserve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Schedule ½ hour rest following completion of strengthening program. 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80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3">
            <a:extLst>
              <a:ext uri="{FF2B5EF4-FFF2-40B4-BE49-F238E27FC236}">
                <a16:creationId xmlns:a16="http://schemas.microsoft.com/office/drawing/2014/main" id="{E97687C4-6921-674A-B1BB-F33D6AD9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72706" name="Content Placeholder 4">
            <a:extLst>
              <a:ext uri="{FF2B5EF4-FFF2-40B4-BE49-F238E27FC236}">
                <a16:creationId xmlns:a16="http://schemas.microsoft.com/office/drawing/2014/main" id="{2BFF3500-BBA7-D84F-BB55-08056DE5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Strength – FREQUENCY: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No more than 3x/week 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Strength - Fatigue/Pain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Strengthening exercises must be symptom limited: </a:t>
            </a:r>
            <a:r>
              <a:rPr lang="en-US" altLang="en-US" b="1" dirty="0">
                <a:ea typeface="ＭＳ Ｐゴシック" panose="020B0600070205080204" pitchFamily="34" charset="-128"/>
              </a:rPr>
              <a:t>stop</a:t>
            </a:r>
            <a:r>
              <a:rPr lang="en-US" altLang="en-US" dirty="0">
                <a:ea typeface="ＭＳ Ｐゴシック" panose="020B0600070205080204" pitchFamily="34" charset="-128"/>
              </a:rPr>
              <a:t> if either muscle pain/cramping or muscle fatigue develop</a:t>
            </a:r>
          </a:p>
        </p:txBody>
      </p:sp>
    </p:spTree>
    <p:extLst>
      <p:ext uri="{BB962C8B-B14F-4D97-AF65-F5344CB8AC3E}">
        <p14:creationId xmlns:p14="http://schemas.microsoft.com/office/powerpoint/2010/main" val="183747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3">
            <a:extLst>
              <a:ext uri="{FF2B5EF4-FFF2-40B4-BE49-F238E27FC236}">
                <a16:creationId xmlns:a16="http://schemas.microsoft.com/office/drawing/2014/main" id="{C12BCBB9-CFC1-FC49-9F4E-8BF21550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74754" name="Content Placeholder 4">
            <a:extLst>
              <a:ext uri="{FF2B5EF4-FFF2-40B4-BE49-F238E27FC236}">
                <a16:creationId xmlns:a16="http://schemas.microsoft.com/office/drawing/2014/main" id="{0D3D5BEB-98D5-F94F-B106-0A41799F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Strength - INTENSITY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Endurance is a higher priority than power: less than maximal intensity  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Commence: 5-10 reps, at a perceived exertion of 10-11 on Borg scale (light – fairly light muscle contraction)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Gradually increase reps to a maximum of 30 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244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3">
            <a:extLst>
              <a:ext uri="{FF2B5EF4-FFF2-40B4-BE49-F238E27FC236}">
                <a16:creationId xmlns:a16="http://schemas.microsoft.com/office/drawing/2014/main" id="{348E9CEE-757E-394F-B40F-028D65AA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76802" name="Content Placeholder 4">
            <a:extLst>
              <a:ext uri="{FF2B5EF4-FFF2-40B4-BE49-F238E27FC236}">
                <a16:creationId xmlns:a16="http://schemas.microsoft.com/office/drawing/2014/main" id="{D8374B3E-4A50-1E42-8302-0B2D184E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Strength – INTENSITY Progression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30 reps do not cause muscle specific fatigue or pain, add 1-2 lb. weight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Perceived exertion on Borg scale of 12-13, but decrease reps back to 5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Gradually increase reps again to a max of 30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 individual should reach a maintenance level of 30 reps within 3-6 months</a:t>
            </a:r>
          </a:p>
        </p:txBody>
      </p:sp>
    </p:spTree>
    <p:extLst>
      <p:ext uri="{BB962C8B-B14F-4D97-AF65-F5344CB8AC3E}">
        <p14:creationId xmlns:p14="http://schemas.microsoft.com/office/powerpoint/2010/main" val="2453130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3">
            <a:extLst>
              <a:ext uri="{FF2B5EF4-FFF2-40B4-BE49-F238E27FC236}">
                <a16:creationId xmlns:a16="http://schemas.microsoft.com/office/drawing/2014/main" id="{E854666D-E77B-934C-A6A8-503259AA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PPS PT Treatment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46EAB-345E-1744-BF03-33957936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Strength – INTENSITY Modifications</a:t>
            </a:r>
            <a:endParaRPr lang="en-US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b="1" i="1" dirty="0">
                <a:ea typeface="+mn-ea"/>
                <a:cs typeface="+mn-cs"/>
              </a:rPr>
              <a:t>If muscle fatigue or pain/cramping commonly develop during or following completion: </a:t>
            </a:r>
            <a:endParaRPr lang="en-US" dirty="0">
              <a:ea typeface="+mn-ea"/>
              <a:cs typeface="+mn-cs"/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Reduce or remove any weight resistance that has been added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fatigue or pain/cramping occur despite  removal/reduction of resistance, decrease reps 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muscle fatigue or pain/cramping continues:</a:t>
            </a:r>
          </a:p>
          <a:p>
            <a:pPr lvl="2">
              <a:buFont typeface="Wingdings" charset="0"/>
              <a:buChar char="Ø"/>
              <a:defRPr/>
            </a:pPr>
            <a:r>
              <a:rPr lang="en-US" sz="3200" dirty="0"/>
              <a:t>  Discontinue strength training for the affected muscle/muscle group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28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Box 8">
            <a:extLst>
              <a:ext uri="{FF2B5EF4-FFF2-40B4-BE49-F238E27FC236}">
                <a16:creationId xmlns:a16="http://schemas.microsoft.com/office/drawing/2014/main" id="{9605B2CF-6027-3647-9612-0CDAD9674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79426"/>
            <a:ext cx="7529512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400" dirty="0">
                <a:solidFill>
                  <a:schemeClr val="tx1"/>
                </a:solidFill>
              </a:rPr>
              <a:t>Please watch: Post-Polio Syndrome – Individual Perspective</a:t>
            </a:r>
          </a:p>
          <a:p>
            <a:pPr eaLnBrk="1" hangingPunct="1"/>
            <a:endParaRPr lang="fr-CA" altLang="en-US" sz="1800" dirty="0">
              <a:solidFill>
                <a:schemeClr val="tx1"/>
              </a:solidFill>
            </a:endParaRPr>
          </a:p>
        </p:txBody>
      </p:sp>
      <p:sp>
        <p:nvSpPr>
          <p:cNvPr id="80898" name="TextBox 9">
            <a:extLst>
              <a:ext uri="{FF2B5EF4-FFF2-40B4-BE49-F238E27FC236}">
                <a16:creationId xmlns:a16="http://schemas.microsoft.com/office/drawing/2014/main" id="{8B6D408F-B753-BE40-906B-C9F1088EF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318573"/>
            <a:ext cx="7529512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EDE9A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  <a:hlinkClick r:id="rId3"/>
              </a:rPr>
              <a:t>http://www.youtube.com/watch?v=-niuToVsL9A&amp;feature=channel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endParaRPr lang="fr-CA" altLang="en-US" dirty="0">
              <a:solidFill>
                <a:schemeClr val="tx1"/>
              </a:solidFill>
            </a:endParaRPr>
          </a:p>
          <a:p>
            <a:pPr eaLnBrk="1" hangingPunct="1"/>
            <a:endParaRPr lang="fr-CA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5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E68-6981-754A-B99F-83EDA086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9E03-40DA-FB44-855C-88DCCB68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health care professionals do you think you would collaborate with as part of comprehensive care for someone living with PPS?</a:t>
            </a:r>
          </a:p>
          <a:p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What would you educate a client with PPS on in your first session?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How do you assess for LMN signs </a:t>
            </a:r>
            <a:r>
              <a:rPr lang="en-US" i="1" dirty="0"/>
              <a:t>(consider actually practicing this)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E20D0FE-7CD8-6B42-A913-D863FACB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Polio</a:t>
            </a:r>
            <a:r>
              <a:rPr lang="en-US" altLang="en-US" dirty="0">
                <a:ea typeface="ＭＳ Ｐゴシック" panose="020B0600070205080204" pitchFamily="34" charset="-128"/>
              </a:rPr>
              <a:t> Clinical Presentation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A9AA666-5298-D647-9F87-0DF539E0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Recall Classical </a:t>
            </a:r>
            <a:r>
              <a:rPr lang="en-US" altLang="en-US" sz="2400" b="1" i="1">
                <a:ea typeface="ＭＳ Ｐゴシック" panose="020B0600070205080204" pitchFamily="34" charset="-128"/>
              </a:rPr>
              <a:t>LMN</a:t>
            </a:r>
            <a:r>
              <a:rPr lang="en-US" altLang="en-US" sz="2400" i="1">
                <a:ea typeface="ＭＳ Ｐゴシック" panose="020B0600070205080204" pitchFamily="34" charset="-128"/>
              </a:rPr>
              <a:t> signs:</a:t>
            </a:r>
          </a:p>
          <a:p>
            <a:pPr eaLnBrk="1" hangingPunct="1">
              <a:buFontTx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Flaccid paralysis/paresis</a:t>
            </a:r>
          </a:p>
          <a:p>
            <a:pPr eaLnBrk="1" hangingPunct="1">
              <a:buFontTx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Hyporeflexia/areflexia</a:t>
            </a:r>
          </a:p>
          <a:p>
            <a:pPr eaLnBrk="1" hangingPunct="1">
              <a:buFontTx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Rapid and marked muscle atrophy/wasting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F3B7A331-D9C2-45B3-9B38-F87F141B9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6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9E898B30-4BB3-0346-89E6-1F7C26F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Resources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93CA5F34-3A61-3C41-8519-2059861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727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March of Dimes</a:t>
            </a:r>
          </a:p>
          <a:p>
            <a:pPr lvl="1"/>
            <a:r>
              <a:rPr lang="en-CA" dirty="0">
                <a:hlinkClick r:id="rId2"/>
              </a:rPr>
              <a:t>https://www.marchofdimes.ca/en-ca/programs/postpolio/</a:t>
            </a:r>
            <a:endParaRPr lang="en-CA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Post polio international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http://www.post-polio.org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Lit Review: Shing et al. 2019, Post-polio Syndrome: More Than Just a Lower Motor Neuron Disease in Frontiers in Neurology</a:t>
            </a:r>
          </a:p>
          <a:p>
            <a:pPr marL="457200" lvl="1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CBC video (FYI) about polio and post polio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hlinkClick r:id="rId4"/>
              </a:rPr>
              <a:t>http://www.cbc.ca/archives/entry/post-polio-syndrome-the-sequel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marL="457200" lvl="1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366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0B3B2655-BC7B-DC4F-BD0F-BC30524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Polio</a:t>
            </a:r>
            <a:r>
              <a:rPr lang="en-US" altLang="en-US" dirty="0">
                <a:ea typeface="ＭＳ Ｐゴシック" panose="020B0600070205080204" pitchFamily="34" charset="-128"/>
              </a:rPr>
              <a:t> Clinical Presentation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200" i="1" dirty="0">
                <a:ea typeface="ＭＳ Ｐゴシック" panose="020B0600070205080204" pitchFamily="34" charset="-128"/>
              </a:rPr>
              <a:t>(recall it affects LMN in anterior horn of spinal cord, +/- bulbar and respiratory)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4159CA9-D56B-5E4A-8B38-407363A9FF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4000" i="1" u="sng" dirty="0">
                <a:ea typeface="ＭＳ Ｐゴシック" panose="020B0600070205080204" pitchFamily="34" charset="-128"/>
              </a:rPr>
              <a:t>Bulbar</a:t>
            </a:r>
            <a:r>
              <a:rPr lang="en-US" altLang="en-US" sz="4000" i="1" dirty="0">
                <a:ea typeface="ＭＳ Ｐゴシック" panose="020B0600070205080204" pitchFamily="34" charset="-128"/>
              </a:rPr>
              <a:t> Cranial Nerve Nuclei Signs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Impaired cough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Impaired swallow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Impaired speech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86773-94C7-9144-9779-ABB3DBD43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4000" i="1" u="sng" dirty="0">
                <a:ea typeface="ＭＳ Ｐゴシック" panose="020B0600070205080204" pitchFamily="34" charset="-128"/>
              </a:rPr>
              <a:t>Respiratory</a:t>
            </a:r>
            <a:r>
              <a:rPr lang="en-US" altLang="en-US" sz="4000" i="1" dirty="0">
                <a:ea typeface="ＭＳ Ｐゴシック" panose="020B0600070205080204" pitchFamily="34" charset="-128"/>
              </a:rPr>
              <a:t> Center Signs</a:t>
            </a:r>
          </a:p>
          <a:p>
            <a:pPr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SOB (shortness of breath)</a:t>
            </a:r>
          </a:p>
          <a:p>
            <a:pPr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Increasing CO2 (hypercarbia)</a:t>
            </a:r>
          </a:p>
          <a:p>
            <a:pPr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Decreasing O2 (hypoxemia)</a:t>
            </a:r>
          </a:p>
          <a:p>
            <a:pPr>
              <a:buFontTx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</a:rPr>
              <a:t>Respiratory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9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3" name="Title 1">
            <a:extLst>
              <a:ext uri="{FF2B5EF4-FFF2-40B4-BE49-F238E27FC236}">
                <a16:creationId xmlns:a16="http://schemas.microsoft.com/office/drawing/2014/main" id="{26D0E6A7-873C-5647-AADE-B872373E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 b="1">
                <a:solidFill>
                  <a:srgbClr val="FFFFFF"/>
                </a:solidFill>
                <a:ea typeface="ＭＳ Ｐゴシック" panose="020B0600070205080204" pitchFamily="34" charset="-128"/>
              </a:rPr>
              <a:t>Polio - </a:t>
            </a:r>
            <a:r>
              <a:rPr lang="en-US" altLang="en-US" sz="4000">
                <a:solidFill>
                  <a:srgbClr val="FFFFFF"/>
                </a:solidFill>
                <a:ea typeface="ＭＳ Ｐゴシック" panose="020B0600070205080204" pitchFamily="34" charset="-128"/>
              </a:rPr>
              <a:t> Clinical Presentation</a:t>
            </a:r>
          </a:p>
        </p:txBody>
      </p:sp>
      <p:graphicFrame>
        <p:nvGraphicFramePr>
          <p:cNvPr id="23555" name="Content Placeholder 2">
            <a:extLst>
              <a:ext uri="{FF2B5EF4-FFF2-40B4-BE49-F238E27FC236}">
                <a16:creationId xmlns:a16="http://schemas.microsoft.com/office/drawing/2014/main" id="{3C9A218C-185A-4BCF-8FAE-C3EAA7B36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6692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1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E029F49-39C3-AA4B-9EF3-635E3D03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Expected Clinical Course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597D21F-A7ED-CB48-B534-3145D963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 2" pitchFamily="2" charset="2"/>
              <a:buNone/>
            </a:pPr>
            <a:r>
              <a:rPr lang="en-US" altLang="en-US" sz="3400" dirty="0">
                <a:ea typeface="ＭＳ Ｐゴシック" panose="020B0600070205080204" pitchFamily="34" charset="-128"/>
              </a:rPr>
              <a:t>From Original </a:t>
            </a:r>
            <a:r>
              <a:rPr lang="en-US" altLang="en-US" sz="3400" b="1" u="sng" dirty="0">
                <a:ea typeface="ＭＳ Ｐゴシック" panose="020B0600070205080204" pitchFamily="34" charset="-128"/>
              </a:rPr>
              <a:t>Polio:</a:t>
            </a:r>
          </a:p>
          <a:p>
            <a:pPr lvl="1">
              <a:lnSpc>
                <a:spcPct val="70000"/>
              </a:lnSpc>
            </a:pPr>
            <a:r>
              <a:rPr lang="en-US" altLang="en-US" sz="3300" dirty="0">
                <a:ea typeface="ＭＳ Ｐゴシック" panose="020B0600070205080204" pitchFamily="34" charset="-128"/>
              </a:rPr>
              <a:t>Most recover</a:t>
            </a:r>
          </a:p>
          <a:p>
            <a:pPr marL="1371600" lvl="3" indent="0">
              <a:lnSpc>
                <a:spcPct val="70000"/>
              </a:lnSpc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~ 5% of children and ~20% of adults die</a:t>
            </a:r>
          </a:p>
          <a:p>
            <a:pPr lvl="1">
              <a:lnSpc>
                <a:spcPct val="70000"/>
              </a:lnSpc>
            </a:pPr>
            <a:r>
              <a:rPr lang="en-US" altLang="en-US" sz="3300" dirty="0">
                <a:ea typeface="ＭＳ Ｐゴシック" panose="020B0600070205080204" pitchFamily="34" charset="-128"/>
              </a:rPr>
              <a:t>Of those surviving most make full recovery</a:t>
            </a:r>
          </a:p>
          <a:p>
            <a:pPr marL="1371600" lvl="3" indent="0">
              <a:lnSpc>
                <a:spcPct val="7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1 in 200 persons infected with the virus become permanently paralyzed</a:t>
            </a:r>
          </a:p>
          <a:p>
            <a:pPr marL="1371600" lvl="3" indent="0">
              <a:lnSpc>
                <a:spcPct val="70000"/>
              </a:lnSpc>
            </a:pPr>
            <a:endParaRPr lang="en-US" altLang="en-US" sz="31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 2" pitchFamily="2" charset="2"/>
              <a:buNone/>
            </a:pPr>
            <a:r>
              <a:rPr lang="en-US" altLang="en-US" sz="3400" dirty="0">
                <a:ea typeface="ＭＳ Ｐゴシック" panose="020B0600070205080204" pitchFamily="34" charset="-128"/>
              </a:rPr>
              <a:t>Recovery Mechanism (from original polio):</a:t>
            </a:r>
          </a:p>
          <a:p>
            <a:pPr lvl="1">
              <a:lnSpc>
                <a:spcPct val="7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Neuroplastic – collateral sprouts</a:t>
            </a:r>
          </a:p>
          <a:p>
            <a:pPr lvl="1">
              <a:lnSpc>
                <a:spcPct val="7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Muscular – hypertrophy of remaining innervated muscle fibers</a:t>
            </a:r>
          </a:p>
          <a:p>
            <a:pPr eaLnBrk="1" hangingPunct="1">
              <a:lnSpc>
                <a:spcPct val="70000"/>
              </a:lnSpc>
              <a:buFontTx/>
              <a:buChar char="•"/>
            </a:pPr>
            <a:endParaRPr lang="en-US" altLang="en-US" sz="3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0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30AE76E2-1B09-3449-B680-212E3062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HOWEVER, the cost of recovery: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421D315A-F6D3-6B43-82AB-B1E85B2A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Increased motor unit size: each surviving motor neuron may innervate </a:t>
            </a:r>
            <a:r>
              <a:rPr lang="en-US" altLang="en-US" sz="3600" i="1" u="sng" dirty="0">
                <a:ea typeface="ＭＳ Ｐゴシック" panose="020B0600070205080204" pitchFamily="34" charset="-128"/>
              </a:rPr>
              <a:t>5-15X muscle fibers</a:t>
            </a:r>
            <a:r>
              <a:rPr lang="en-US" altLang="en-US" sz="3600" dirty="0">
                <a:ea typeface="ＭＳ Ｐゴシック" panose="020B0600070205080204" pitchFamily="34" charset="-128"/>
              </a:rPr>
              <a:t> as it did prior to disease onset</a:t>
            </a:r>
          </a:p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Affected muscles contain fewer muscle fibers (because those not re-innervated by collateral sprouts die)</a:t>
            </a:r>
          </a:p>
          <a:p>
            <a:pPr eaLnBrk="1" hangingPunct="1"/>
            <a:endParaRPr lang="en-US" altLang="en-US" sz="3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These motor units gradually become enlarged and with time leads to gradual motor unit failure (…and onset of PPS)</a:t>
            </a:r>
          </a:p>
        </p:txBody>
      </p:sp>
    </p:spTree>
    <p:extLst>
      <p:ext uri="{BB962C8B-B14F-4D97-AF65-F5344CB8AC3E}">
        <p14:creationId xmlns:p14="http://schemas.microsoft.com/office/powerpoint/2010/main" val="139018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2378</Words>
  <Application>Microsoft Macintosh PowerPoint</Application>
  <PresentationFormat>Widescreen</PresentationFormat>
  <Paragraphs>370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Book Antiqua</vt:lpstr>
      <vt:lpstr>Calibri</vt:lpstr>
      <vt:lpstr>Calibri Light</vt:lpstr>
      <vt:lpstr>Wingdings</vt:lpstr>
      <vt:lpstr>Wingdings 2</vt:lpstr>
      <vt:lpstr>Office Theme</vt:lpstr>
      <vt:lpstr>Post-Polio Syndrome  (PPS)</vt:lpstr>
      <vt:lpstr>Learning Objectives</vt:lpstr>
      <vt:lpstr>Post-polio syndrome (PPS):</vt:lpstr>
      <vt:lpstr>Acute Poliomyelitis</vt:lpstr>
      <vt:lpstr>Polio Clinical Presentation</vt:lpstr>
      <vt:lpstr>Polio Clinical Presentation (recall it affects LMN in anterior horn of spinal cord, +/- bulbar and respiratory)</vt:lpstr>
      <vt:lpstr>Polio -  Clinical Presentation</vt:lpstr>
      <vt:lpstr>Expected Clinical Course</vt:lpstr>
      <vt:lpstr>HOWEVER, the cost of recovery:</vt:lpstr>
      <vt:lpstr>Post-Polio Syndrome (PPS)</vt:lpstr>
      <vt:lpstr>Assumed etiologies…</vt:lpstr>
      <vt:lpstr>Assumed etiologies…</vt:lpstr>
      <vt:lpstr>PowerPoint Presentation</vt:lpstr>
      <vt:lpstr>Epidemiology</vt:lpstr>
      <vt:lpstr>Epidemiology</vt:lpstr>
      <vt:lpstr>Consider:</vt:lpstr>
      <vt:lpstr>Epidemiology</vt:lpstr>
      <vt:lpstr>Clinical Diagnosis of PPS</vt:lpstr>
      <vt:lpstr>PPS Presentation</vt:lpstr>
      <vt:lpstr>PPS Clinical Presentation/Symptoms</vt:lpstr>
      <vt:lpstr>PPS Clinical Presentation/Symptoms</vt:lpstr>
      <vt:lpstr>PPS Clinical Presentation/Symptoms</vt:lpstr>
      <vt:lpstr>PPS Clinical Presentation/Symptoms</vt:lpstr>
      <vt:lpstr>Clinical Course of PPS</vt:lpstr>
      <vt:lpstr>Watch video of Karim</vt:lpstr>
      <vt:lpstr>PPS PT Assessment</vt:lpstr>
      <vt:lpstr>PPS PT Assessment</vt:lpstr>
      <vt:lpstr>PPS PT Assessment</vt:lpstr>
      <vt:lpstr>PPS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PPS PT Treatment</vt:lpstr>
      <vt:lpstr>PowerPoint Presentation</vt:lpstr>
      <vt:lpstr>Reflection Questions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Post-Polio Syndrome  (PPS)</dc:title>
  <dc:creator>Microsoft Office User</dc:creator>
  <cp:lastModifiedBy>Donkers, Sarah</cp:lastModifiedBy>
  <cp:revision>75</cp:revision>
  <dcterms:created xsi:type="dcterms:W3CDTF">2020-04-19T18:55:48Z</dcterms:created>
  <dcterms:modified xsi:type="dcterms:W3CDTF">2023-04-11T23:44:10Z</dcterms:modified>
</cp:coreProperties>
</file>