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BxjqsdLxT6gBj4ntSrufAjc0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CA486-D3C7-46A2-85BC-7AD7CC9B3840}" v="1" dt="2022-04-25T19:41:05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5"/>
  </p:normalViewPr>
  <p:slideViewPr>
    <p:cSldViewPr snapToGrid="0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customschemas.google.com/relationships/presentationmetadata" Target="meta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9454a04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9454a04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19454a04a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9454a04a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9454a04ae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19454a04ae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9454a04a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9454a04ae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119454a04ae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CNS vs PNS myelinating cells oligodendrocytes (CNS) vs. Schwann cells (PNS)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CNS demyelinating conditions (MS) 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CNS axons do not spontaneously regenerate after injury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PNS axons readily regenerate, allowing recovery of function after peripheral nerve damage</a:t>
            </a:r>
            <a:endParaRPr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777960" y="4776840"/>
            <a:ext cx="62164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strike="noStrike">
                <a:latin typeface="Arial"/>
                <a:ea typeface="Arial"/>
                <a:cs typeface="Arial"/>
                <a:sym typeface="Arial"/>
              </a:rPr>
              <a:t>Guillain-Barré syndrome time course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strike="noStrike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videos/134392-holly-s-journey-from-guillain-barre-syndrome-to-happily-ever-after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Guillain-Barré Syndrome</a:t>
            </a:r>
            <a:br>
              <a:rPr lang="en-US"/>
            </a:br>
            <a:r>
              <a:rPr lang="en-US"/>
              <a:t>GBS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i="1"/>
              <a:t>Named after the 2 french physicians who first described it…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1"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Neuro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400050" y="465745"/>
            <a:ext cx="8343900" cy="5639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628650" y="894027"/>
            <a:ext cx="2620771" cy="478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Etiology</a:t>
            </a:r>
            <a:endParaRPr/>
          </a:p>
        </p:txBody>
      </p:sp>
      <p:cxnSp>
        <p:nvCxnSpPr>
          <p:cNvPr id="181" name="Google Shape;181;p10"/>
          <p:cNvCxnSpPr/>
          <p:nvPr/>
        </p:nvCxnSpPr>
        <p:spPr>
          <a:xfrm>
            <a:off x="3490722" y="2057400"/>
            <a:ext cx="0" cy="2743200"/>
          </a:xfrm>
          <a:prstGeom prst="straightConnector1">
            <a:avLst/>
          </a:prstGeom>
          <a:noFill/>
          <a:ln w="19050" cap="flat" cmpd="sng">
            <a:solidFill>
              <a:schemeClr val="dk1">
                <a:alpha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10"/>
          <p:cNvSpPr txBox="1">
            <a:spLocks noGrp="1"/>
          </p:cNvSpPr>
          <p:nvPr>
            <p:ph type="body" idx="1"/>
          </p:nvPr>
        </p:nvSpPr>
        <p:spPr>
          <a:xfrm>
            <a:off x="3732024" y="894027"/>
            <a:ext cx="4783326" cy="478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Evidence of immune mediated disease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i="1"/>
              <a:t>Analysis of CSF (cerebral spinal fluid) shows elevated protein levels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i="1"/>
              <a:t>sensitization of T lymphocytes to protein in the myelin sheath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Systemic infection or insult usually trigger immune response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Majority of patients have had a preceding illness 1-6 wks prior to GBS onset (e.g. gastro or respiratory infection)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241173" y="320040"/>
            <a:ext cx="8661654" cy="6217920"/>
          </a:xfrm>
          <a:prstGeom prst="rect">
            <a:avLst/>
          </a:prstGeom>
          <a:solidFill>
            <a:schemeClr val="lt1"/>
          </a:solidFill>
          <a:ln w="127000" cap="sq" cmpd="thinThick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 txBox="1"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Etiology</a:t>
            </a: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body" idx="1"/>
          </p:nvPr>
        </p:nvSpPr>
        <p:spPr>
          <a:xfrm>
            <a:off x="628650" y="2057400"/>
            <a:ext cx="7886700" cy="387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Common Infectious Triggers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u="sng"/>
              <a:t>~</a:t>
            </a:r>
            <a:r>
              <a:rPr lang="en-US" sz="2100"/>
              <a:t> 40%: Campylobacter jejuni – food borne, causing gastrointestinal bacterial infection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Mycoplasma pneumoniae - respiratory bacterial infection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Herpes viruses (cytomegalovirus, Epstein Barr, and others)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Some cases have been preceded by influenza vaccination </a:t>
            </a:r>
            <a:r>
              <a:rPr lang="en-US" sz="2100" i="1"/>
              <a:t>(rare now)</a:t>
            </a:r>
            <a:endParaRPr/>
          </a:p>
          <a:p>
            <a:pPr marL="514350" lvl="1" indent="-381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i="1"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i="1"/>
              <a:t>Side note: As of April 23, 2021 People who have previously had GBS may receive a COVID-19 vaccine. To date, no cases of GBS have been reported following COVID vaccine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241173" y="320040"/>
            <a:ext cx="8661654" cy="6217920"/>
          </a:xfrm>
          <a:prstGeom prst="rect">
            <a:avLst/>
          </a:prstGeom>
          <a:solidFill>
            <a:schemeClr val="lt1"/>
          </a:solidFill>
          <a:ln w="127000" cap="sq" cmpd="thinThick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28650" y="6318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Epidemiology</a:t>
            </a:r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628650" y="2057400"/>
            <a:ext cx="7886700" cy="387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Incidence: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world wide = ~ 1.3/100,000 	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Canada = 1.6/100,000 </a:t>
            </a:r>
            <a:endParaRPr/>
          </a:p>
          <a:p>
            <a:pPr marL="120015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i="1"/>
              <a:t>much lower than incidence of MS </a:t>
            </a:r>
            <a:r>
              <a:rPr lang="en-US" sz="2100"/>
              <a:t>	</a:t>
            </a:r>
            <a:endParaRPr/>
          </a:p>
          <a:p>
            <a:pPr marL="120015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But most common cause of non traumatic paralysis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Males : females = 2:1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higher incidence with advancing age  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Onset: two peaks between ages 16-25 and 50-74  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Mortality: low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 but increases 6 fold after age 60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i="1"/>
              <a:t>Causes of death: respiratory or autonomic dysfunction 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/>
          <p:nvPr/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lt1"/>
                </a:solidFill>
              </a:rPr>
              <a:t>Clinical Course</a:t>
            </a:r>
            <a:endParaRPr/>
          </a:p>
        </p:txBody>
      </p:sp>
      <p:grpSp>
        <p:nvGrpSpPr>
          <p:cNvPr id="205" name="Google Shape;205;p13"/>
          <p:cNvGrpSpPr/>
          <p:nvPr/>
        </p:nvGrpSpPr>
        <p:grpSpPr>
          <a:xfrm>
            <a:off x="4101291" y="830348"/>
            <a:ext cx="4697730" cy="5084774"/>
            <a:chOff x="0" y="209956"/>
            <a:chExt cx="4697730" cy="5084774"/>
          </a:xfrm>
        </p:grpSpPr>
        <p:sp>
          <p:nvSpPr>
            <p:cNvPr id="206" name="Google Shape;206;p13"/>
            <p:cNvSpPr/>
            <p:nvPr/>
          </p:nvSpPr>
          <p:spPr>
            <a:xfrm>
              <a:off x="0" y="209956"/>
              <a:ext cx="4697730" cy="74353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 txBox="1"/>
            <p:nvPr/>
          </p:nvSpPr>
          <p:spPr>
            <a:xfrm>
              <a:off x="36296" y="246252"/>
              <a:ext cx="4625138" cy="670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phases: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0" y="1042771"/>
              <a:ext cx="4697730" cy="743535"/>
            </a:xfrm>
            <a:prstGeom prst="roundRect">
              <a:avLst>
                <a:gd name="adj" fmla="val 16667"/>
              </a:avLst>
            </a:prstGeom>
            <a:solidFill>
              <a:srgbClr val="50C9B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 txBox="1"/>
            <p:nvPr/>
          </p:nvSpPr>
          <p:spPr>
            <a:xfrm>
              <a:off x="36296" y="1079067"/>
              <a:ext cx="4625138" cy="670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1.Progressive deterioration </a:t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0" y="1786306"/>
              <a:ext cx="4697730" cy="753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 txBox="1"/>
            <p:nvPr/>
          </p:nvSpPr>
          <p:spPr>
            <a:xfrm>
              <a:off x="0" y="1786306"/>
              <a:ext cx="4697730" cy="753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150" tIns="39350" rIns="220450" bIns="393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 the course of approximately 1-4 weeks </a:t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0" y="2540303"/>
              <a:ext cx="4697730" cy="743535"/>
            </a:xfrm>
            <a:prstGeom prst="roundRect">
              <a:avLst>
                <a:gd name="adj" fmla="val 16667"/>
              </a:avLst>
            </a:prstGeom>
            <a:solidFill>
              <a:srgbClr val="48BD6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 txBox="1"/>
            <p:nvPr/>
          </p:nvSpPr>
          <p:spPr>
            <a:xfrm>
              <a:off x="36296" y="2576599"/>
              <a:ext cx="4625138" cy="670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Plateau </a:t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0" y="3283838"/>
              <a:ext cx="4697730" cy="513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 txBox="1"/>
            <p:nvPr/>
          </p:nvSpPr>
          <p:spPr>
            <a:xfrm>
              <a:off x="0" y="3283838"/>
              <a:ext cx="4697730" cy="513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150" tIns="39350" rIns="220450" bIns="393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further deterioration</a:t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0" y="3797198"/>
              <a:ext cx="4697730" cy="743535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 txBox="1"/>
            <p:nvPr/>
          </p:nvSpPr>
          <p:spPr>
            <a:xfrm>
              <a:off x="36296" y="3833494"/>
              <a:ext cx="4625138" cy="670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Recovery </a:t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0" y="4540733"/>
              <a:ext cx="4697730" cy="753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 txBox="1"/>
            <p:nvPr/>
          </p:nvSpPr>
          <p:spPr>
            <a:xfrm>
              <a:off x="0" y="4540733"/>
              <a:ext cx="4697730" cy="753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150" tIns="39350" rIns="220450" bIns="393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taking from 6 months to more than a year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Clinical Course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1"/>
              <a:t>Why this much variation in recovery?</a:t>
            </a:r>
            <a:endParaRPr sz="240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Depends upon the extent of axonal destruction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more axonal destruction that has occurred, the longer the recovery phase takes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Axonal regeneration takes significantly longer than remyelinization.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Re-innervation may take quite some time, as the lesion sites are typically in the proximal parts of the PNS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Prognosis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50% of patients reach their peak severity of disease at about 2 weeks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80% by 3 weeks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Recovery usually starts within 2–4 weeks after disease onset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Care can be difficult but favourable outcome in the majority of cases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Prognosis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80% are ambulatory within 6 months of disease onset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85% recover sufficiently to have no permanent disabilities, although half of this 85% are left with mild impairments 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(e.g.) hyporeflexia, weakness of small muscles of hands and face, pain and fatigue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15% are left with activity limitations of varying severity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Prognosis</a:t>
            </a:r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body" idx="1"/>
          </p:nvPr>
        </p:nvSpPr>
        <p:spPr>
          <a:xfrm>
            <a:off x="684213" y="1989138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Factors associated with a poorer prognosis: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Older age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Requirement for respiratory support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Subgroup of GBS with primary axonal degeneration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Patients with rapid onset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Severe disease at presentation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Campylobacter jejuni infection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Patients showing no improvement at 3 weeks of plateau of disease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Prognosis</a:t>
            </a:r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Epidemiological studies have not identified any factors predictive of recurrence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Recurrence risk low less than 4%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400050" y="465745"/>
            <a:ext cx="8343900" cy="5639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628650" y="894027"/>
            <a:ext cx="2620771" cy="478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Clinical Context:</a:t>
            </a:r>
            <a:endParaRPr/>
          </a:p>
        </p:txBody>
      </p:sp>
      <p:cxnSp>
        <p:nvCxnSpPr>
          <p:cNvPr id="257" name="Google Shape;257;p19"/>
          <p:cNvCxnSpPr/>
          <p:nvPr/>
        </p:nvCxnSpPr>
        <p:spPr>
          <a:xfrm>
            <a:off x="3490722" y="2057400"/>
            <a:ext cx="0" cy="2743200"/>
          </a:xfrm>
          <a:prstGeom prst="straightConnector1">
            <a:avLst/>
          </a:prstGeom>
          <a:noFill/>
          <a:ln w="19050" cap="flat" cmpd="sng">
            <a:solidFill>
              <a:schemeClr val="dk1">
                <a:alpha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8" name="Google Shape;258;p19"/>
          <p:cNvSpPr txBox="1">
            <a:spLocks noGrp="1"/>
          </p:cNvSpPr>
          <p:nvPr>
            <p:ph type="body" idx="1"/>
          </p:nvPr>
        </p:nvSpPr>
        <p:spPr>
          <a:xfrm>
            <a:off x="3732024" y="894027"/>
            <a:ext cx="4783326" cy="478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Most patients require hospitalization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Patients are closely monitored for signs of respiratory distress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About 30% require ventilator support during the acute stage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 common scenario post ventilator would be inpatient rehabilitation for 3–6 weeks followed by a community and home based rehabilitation program for 3–4 months, followed by sometime to regain global strength/endurance back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Briefly discuss epidemiology, etiology, </a:t>
            </a:r>
            <a:r>
              <a:rPr lang="en-US" sz="2200" u="sng"/>
              <a:t>pathophysiology and prognosis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Discuss reasons for </a:t>
            </a:r>
            <a:r>
              <a:rPr lang="en-US" sz="2200" u="sng"/>
              <a:t>variation in clinical course </a:t>
            </a:r>
            <a:r>
              <a:rPr lang="en-US" sz="2200"/>
              <a:t>and recovery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Compare pathology and </a:t>
            </a:r>
            <a:r>
              <a:rPr lang="en-US" sz="2200" u="sng"/>
              <a:t>primary impairments </a:t>
            </a:r>
            <a:r>
              <a:rPr lang="en-US" sz="2200"/>
              <a:t>of GBS to other pathologies </a:t>
            </a:r>
            <a:r>
              <a:rPr lang="en-US" sz="2200" i="1"/>
              <a:t>(such as PPS or MS)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Discuss presentation and causes of </a:t>
            </a:r>
            <a:r>
              <a:rPr lang="en-US" sz="2200" u="sng"/>
              <a:t>secondary impairments </a:t>
            </a:r>
            <a:r>
              <a:rPr lang="en-US" sz="2200"/>
              <a:t>and complications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Discuss, compare and contrast </a:t>
            </a:r>
            <a:r>
              <a:rPr lang="en-US" sz="2200" u="sng"/>
              <a:t>physiotherapy treatment </a:t>
            </a:r>
            <a:r>
              <a:rPr lang="en-US" sz="2200"/>
              <a:t>objectives and treatment methods that would be appropriate in the acute (Phase 1 and 2) and rehab (Phase 3) periods of GBS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Discuss necessary treatment </a:t>
            </a:r>
            <a:r>
              <a:rPr lang="en-US" sz="2200" u="sng"/>
              <a:t>precautions </a:t>
            </a:r>
            <a:r>
              <a:rPr lang="en-US" sz="2200"/>
              <a:t>and implementation guidelines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Describe </a:t>
            </a:r>
            <a:r>
              <a:rPr lang="en-US" sz="2200" u="sng"/>
              <a:t>exercise</a:t>
            </a:r>
            <a:r>
              <a:rPr lang="en-US" sz="2200"/>
              <a:t> precautions and implementation guidelines for GBS</a:t>
            </a:r>
            <a:endParaRPr sz="2800"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Clinical Presentation</a:t>
            </a:r>
            <a:endParaRPr/>
          </a:p>
        </p:txBody>
      </p:sp>
      <p:sp>
        <p:nvSpPr>
          <p:cNvPr id="264" name="Google Shape;264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effects vary from mild to severe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motor signs predominate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typical first signs and symptoms: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acute muscle tenderness and aching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distal lower extremity paresis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distal paresthesia or hypoesthesia (stocking and/or glove distribution)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Clinical Presentation</a:t>
            </a:r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body" idx="1"/>
          </p:nvPr>
        </p:nvSpPr>
        <p:spPr>
          <a:xfrm>
            <a:off x="684213" y="17002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Primary Impairments (LMN)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Paresis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Hypotonia/reflexia and atrophy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Pain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Fatigue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Paresthesia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ANS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Secondary Impairments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MSK, CV and Skin</a:t>
            </a:r>
            <a:endParaRPr/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9454a04ae_0_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Pattern of symptoms in variants of Guillain–Barré syndrome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77" name="Google Shape;277;g119454a04a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50" y="1825625"/>
            <a:ext cx="8097300" cy="28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19454a04ae_0_0"/>
          <p:cNvSpPr txBox="1"/>
          <p:nvPr/>
        </p:nvSpPr>
        <p:spPr>
          <a:xfrm>
            <a:off x="5695625" y="4893600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Diagnosis and management of Guillain–Barré syndrome in ten steps Nature reviews-Neurology 2019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Primary impairments</a:t>
            </a:r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body" idx="1"/>
          </p:nvPr>
        </p:nvSpPr>
        <p:spPr>
          <a:xfrm>
            <a:off x="684213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Paresis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Lower extremities&gt;upper, trunk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Progresses from distal to proximal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Typically bilateral and symmetrical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Respiratory muscles (phrenic nerve) affected in 30% of cases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May see CN involvement (facial droop, dysphagia etc)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i="1"/>
              <a:t>Hypotonia, hyporeflexia and atrophy as per paresis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>
            <a:spLocks noGrp="1"/>
          </p:cNvSpPr>
          <p:nvPr>
            <p:ph type="title"/>
          </p:nvPr>
        </p:nvSpPr>
        <p:spPr>
          <a:xfrm>
            <a:off x="684213" y="549275"/>
            <a:ext cx="777240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Primary impairments</a:t>
            </a:r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body" idx="1"/>
          </p:nvPr>
        </p:nvSpPr>
        <p:spPr>
          <a:xfrm>
            <a:off x="684213" y="1700213"/>
            <a:ext cx="7772400" cy="482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Pain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Back and leg muscle most common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‘deep aching and throbbing’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May also see systemic joint pain associated with stiffness in phase 3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Fatigue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Not as severe or long lasting as focal fatigue in MS but may be exacerbated by over working muscle, also have generalized fatigue, becomes a composite impairment</a:t>
            </a:r>
            <a:endParaRPr/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>
            <a:spLocks noGrp="1"/>
          </p:cNvSpPr>
          <p:nvPr>
            <p:ph type="title"/>
          </p:nvPr>
        </p:nvSpPr>
        <p:spPr>
          <a:xfrm>
            <a:off x="539750" y="1158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Primary Impairments</a:t>
            </a:r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body" idx="1"/>
          </p:nvPr>
        </p:nvSpPr>
        <p:spPr>
          <a:xfrm>
            <a:off x="611188" y="1412875"/>
            <a:ext cx="7772400" cy="439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Sensory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Typically burning, tingling or shock-like pain in distal stocking or glove distribution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Autonomic </a:t>
            </a:r>
            <a:r>
              <a:rPr lang="en-US" sz="2000" i="1"/>
              <a:t>(most common in quadriparesis and respiratory failure)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Fluctuating BP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Orthostatic intolerance (due to decreased vasomotor tone)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Trachy or bradycardia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Arrhythmia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Skin changes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CRPS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Secondary Impairments</a:t>
            </a:r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body" idx="1"/>
          </p:nvPr>
        </p:nvSpPr>
        <p:spPr>
          <a:xfrm>
            <a:off x="684213" y="1773238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MSK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ROM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Biomechanical pain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Joint integrity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CV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Edema, decreased fitness and work capacity (generalized fatigue)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Skin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Risk of pressure sores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119454a04a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00" y="155900"/>
            <a:ext cx="7138576" cy="56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119454a04ae_0_11"/>
          <p:cNvSpPr txBox="1"/>
          <p:nvPr/>
        </p:nvSpPr>
        <p:spPr>
          <a:xfrm>
            <a:off x="5962950" y="5799100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FF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Diagnosis and management of Guillain–Barré syndrome in ten steps Nature reviews-Neurology 2019</a:t>
            </a:r>
            <a:endParaRPr dirty="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/>
          <p:nvPr/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26"/>
          <p:cNvGrpSpPr/>
          <p:nvPr/>
        </p:nvGrpSpPr>
        <p:grpSpPr>
          <a:xfrm>
            <a:off x="4101291" y="623079"/>
            <a:ext cx="4697730" cy="5499312"/>
            <a:chOff x="0" y="2687"/>
            <a:chExt cx="4697730" cy="5499312"/>
          </a:xfrm>
        </p:grpSpPr>
        <p:cxnSp>
          <p:nvCxnSpPr>
            <p:cNvPr id="316" name="Google Shape;316;p26"/>
            <p:cNvCxnSpPr/>
            <p:nvPr/>
          </p:nvCxnSpPr>
          <p:spPr>
            <a:xfrm>
              <a:off x="0" y="2687"/>
              <a:ext cx="4697730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7" name="Google Shape;317;p26"/>
            <p:cNvSpPr/>
            <p:nvPr/>
          </p:nvSpPr>
          <p:spPr>
            <a:xfrm>
              <a:off x="0" y="2687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 txBox="1"/>
            <p:nvPr/>
          </p:nvSpPr>
          <p:spPr>
            <a:xfrm>
              <a:off x="0" y="2687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Features of syndrome 		Frequency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9" name="Google Shape;319;p26"/>
            <p:cNvCxnSpPr/>
            <p:nvPr/>
          </p:nvCxnSpPr>
          <p:spPr>
            <a:xfrm>
              <a:off x="0" y="502625"/>
              <a:ext cx="4697730" cy="0"/>
            </a:xfrm>
            <a:prstGeom prst="straightConnector1">
              <a:avLst/>
            </a:prstGeom>
            <a:solidFill>
              <a:schemeClr val="accent3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0" name="Google Shape;320;p26"/>
            <p:cNvSpPr/>
            <p:nvPr/>
          </p:nvSpPr>
          <p:spPr>
            <a:xfrm>
              <a:off x="0" y="502625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 txBox="1"/>
            <p:nvPr/>
          </p:nvSpPr>
          <p:spPr>
            <a:xfrm>
              <a:off x="0" y="502625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Weakness in the legs 			95%</a:t>
              </a:r>
              <a:endParaRPr/>
            </a:p>
          </p:txBody>
        </p:sp>
        <p:cxnSp>
          <p:nvCxnSpPr>
            <p:cNvPr id="322" name="Google Shape;322;p26"/>
            <p:cNvCxnSpPr/>
            <p:nvPr/>
          </p:nvCxnSpPr>
          <p:spPr>
            <a:xfrm>
              <a:off x="0" y="1002562"/>
              <a:ext cx="4697730" cy="0"/>
            </a:xfrm>
            <a:prstGeom prst="straightConnector1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3" name="Google Shape;323;p26"/>
            <p:cNvSpPr/>
            <p:nvPr/>
          </p:nvSpPr>
          <p:spPr>
            <a:xfrm>
              <a:off x="0" y="1002562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 txBox="1"/>
            <p:nvPr/>
          </p:nvSpPr>
          <p:spPr>
            <a:xfrm>
              <a:off x="0" y="1002562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Weakness in the arms 			90%</a:t>
              </a:r>
              <a:endParaRPr/>
            </a:p>
          </p:txBody>
        </p:sp>
        <p:cxnSp>
          <p:nvCxnSpPr>
            <p:cNvPr id="325" name="Google Shape;325;p26"/>
            <p:cNvCxnSpPr/>
            <p:nvPr/>
          </p:nvCxnSpPr>
          <p:spPr>
            <a:xfrm>
              <a:off x="0" y="1502500"/>
              <a:ext cx="4697730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6" name="Google Shape;326;p26"/>
            <p:cNvSpPr/>
            <p:nvPr/>
          </p:nvSpPr>
          <p:spPr>
            <a:xfrm>
              <a:off x="0" y="1502500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 txBox="1"/>
            <p:nvPr/>
          </p:nvSpPr>
          <p:spPr>
            <a:xfrm>
              <a:off x="0" y="1502500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Areflexia 				90%</a:t>
              </a:r>
              <a:endParaRPr/>
            </a:p>
          </p:txBody>
        </p:sp>
        <p:cxnSp>
          <p:nvCxnSpPr>
            <p:cNvPr id="328" name="Google Shape;328;p26"/>
            <p:cNvCxnSpPr/>
            <p:nvPr/>
          </p:nvCxnSpPr>
          <p:spPr>
            <a:xfrm>
              <a:off x="0" y="2002437"/>
              <a:ext cx="4697730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9" name="Google Shape;329;p26"/>
            <p:cNvSpPr/>
            <p:nvPr/>
          </p:nvSpPr>
          <p:spPr>
            <a:xfrm>
              <a:off x="0" y="2002437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 txBox="1"/>
            <p:nvPr/>
          </p:nvSpPr>
          <p:spPr>
            <a:xfrm>
              <a:off x="0" y="2002437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Paresthaesia				85%</a:t>
              </a:r>
              <a:endParaRPr/>
            </a:p>
          </p:txBody>
        </p:sp>
        <p:cxnSp>
          <p:nvCxnSpPr>
            <p:cNvPr id="331" name="Google Shape;331;p26"/>
            <p:cNvCxnSpPr/>
            <p:nvPr/>
          </p:nvCxnSpPr>
          <p:spPr>
            <a:xfrm>
              <a:off x="0" y="2502375"/>
              <a:ext cx="4697730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2" name="Google Shape;332;p26"/>
            <p:cNvSpPr/>
            <p:nvPr/>
          </p:nvSpPr>
          <p:spPr>
            <a:xfrm>
              <a:off x="0" y="2502375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 txBox="1"/>
            <p:nvPr/>
          </p:nvSpPr>
          <p:spPr>
            <a:xfrm>
              <a:off x="0" y="2502375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Sensory loss				75%</a:t>
              </a:r>
              <a:endParaRPr/>
            </a:p>
          </p:txBody>
        </p:sp>
        <p:cxnSp>
          <p:nvCxnSpPr>
            <p:cNvPr id="334" name="Google Shape;334;p26"/>
            <p:cNvCxnSpPr/>
            <p:nvPr/>
          </p:nvCxnSpPr>
          <p:spPr>
            <a:xfrm>
              <a:off x="0" y="3002312"/>
              <a:ext cx="4697730" cy="0"/>
            </a:xfrm>
            <a:prstGeom prst="straightConnector1">
              <a:avLst/>
            </a:prstGeom>
            <a:solidFill>
              <a:schemeClr val="accent3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5" name="Google Shape;335;p26"/>
            <p:cNvSpPr/>
            <p:nvPr/>
          </p:nvSpPr>
          <p:spPr>
            <a:xfrm>
              <a:off x="0" y="3002312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 txBox="1"/>
            <p:nvPr/>
          </p:nvSpPr>
          <p:spPr>
            <a:xfrm>
              <a:off x="0" y="3002312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Oropharyngeal weakness 			50%</a:t>
              </a:r>
              <a:endParaRPr/>
            </a:p>
          </p:txBody>
        </p:sp>
        <p:cxnSp>
          <p:nvCxnSpPr>
            <p:cNvPr id="337" name="Google Shape;337;p26"/>
            <p:cNvCxnSpPr/>
            <p:nvPr/>
          </p:nvCxnSpPr>
          <p:spPr>
            <a:xfrm>
              <a:off x="0" y="3502250"/>
              <a:ext cx="4697730" cy="0"/>
            </a:xfrm>
            <a:prstGeom prst="straightConnector1">
              <a:avLst/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8" name="Google Shape;338;p26"/>
            <p:cNvSpPr/>
            <p:nvPr/>
          </p:nvSpPr>
          <p:spPr>
            <a:xfrm>
              <a:off x="0" y="3502250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 txBox="1"/>
            <p:nvPr/>
          </p:nvSpPr>
          <p:spPr>
            <a:xfrm>
              <a:off x="0" y="3502250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Pain 					30%</a:t>
              </a:r>
              <a:endParaRPr/>
            </a:p>
          </p:txBody>
        </p:sp>
        <p:cxnSp>
          <p:nvCxnSpPr>
            <p:cNvPr id="340" name="Google Shape;340;p26"/>
            <p:cNvCxnSpPr/>
            <p:nvPr/>
          </p:nvCxnSpPr>
          <p:spPr>
            <a:xfrm>
              <a:off x="0" y="4002187"/>
              <a:ext cx="4697730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1" name="Google Shape;341;p26"/>
            <p:cNvSpPr/>
            <p:nvPr/>
          </p:nvSpPr>
          <p:spPr>
            <a:xfrm>
              <a:off x="0" y="4002187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 txBox="1"/>
            <p:nvPr/>
          </p:nvSpPr>
          <p:spPr>
            <a:xfrm>
              <a:off x="0" y="4002187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Respiratory failure 			30%</a:t>
              </a:r>
              <a:endParaRPr/>
            </a:p>
          </p:txBody>
        </p:sp>
        <p:cxnSp>
          <p:nvCxnSpPr>
            <p:cNvPr id="343" name="Google Shape;343;p26"/>
            <p:cNvCxnSpPr/>
            <p:nvPr/>
          </p:nvCxnSpPr>
          <p:spPr>
            <a:xfrm>
              <a:off x="0" y="4502125"/>
              <a:ext cx="4697730" cy="0"/>
            </a:xfrm>
            <a:prstGeom prst="straightConnector1">
              <a:avLst/>
            </a:prstGeom>
            <a:solidFill>
              <a:schemeClr val="accent6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4" name="Google Shape;344;p26"/>
            <p:cNvSpPr/>
            <p:nvPr/>
          </p:nvSpPr>
          <p:spPr>
            <a:xfrm>
              <a:off x="0" y="4502125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 txBox="1"/>
            <p:nvPr/>
          </p:nvSpPr>
          <p:spPr>
            <a:xfrm>
              <a:off x="0" y="4502125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Ophthalmoparesis 			15%</a:t>
              </a:r>
              <a:endParaRPr/>
            </a:p>
          </p:txBody>
        </p:sp>
        <p:cxnSp>
          <p:nvCxnSpPr>
            <p:cNvPr id="346" name="Google Shape;346;p26"/>
            <p:cNvCxnSpPr/>
            <p:nvPr/>
          </p:nvCxnSpPr>
          <p:spPr>
            <a:xfrm>
              <a:off x="0" y="5002062"/>
              <a:ext cx="4697730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7" name="Google Shape;347;p26"/>
            <p:cNvSpPr/>
            <p:nvPr/>
          </p:nvSpPr>
          <p:spPr>
            <a:xfrm>
              <a:off x="0" y="5002062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 txBox="1"/>
            <p:nvPr/>
          </p:nvSpPr>
          <p:spPr>
            <a:xfrm>
              <a:off x="0" y="5002062"/>
              <a:ext cx="4697730" cy="499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Ataxia Sphincter involvement		15%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Medical Management</a:t>
            </a:r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body" idx="1"/>
          </p:nvPr>
        </p:nvSpPr>
        <p:spPr>
          <a:xfrm>
            <a:off x="685800" y="1700213"/>
            <a:ext cx="7772400" cy="439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Management of impaired respiratory and autonomic functions are first priority</a:t>
            </a:r>
            <a:endParaRPr/>
          </a:p>
          <a:p>
            <a:pPr marL="120015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/>
              <a:t> Intubation and assisted ventilation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Corticosteroids: </a:t>
            </a:r>
            <a:endParaRPr/>
          </a:p>
          <a:p>
            <a:pPr marL="120015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-US"/>
              <a:t>to decrease inflammation in the hope of preventing axonal destruction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Immunoglobulin and Plasmaphoresis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Pain management: NSAIDs, analgesics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Prevention/management of medical complications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 descr="R32730806_g.jpg"/>
          <p:cNvPicPr preferRelativeResize="0"/>
          <p:nvPr/>
        </p:nvPicPr>
        <p:blipFill rotWithShape="1">
          <a:blip r:embed="rId3">
            <a:alphaModFix/>
          </a:blip>
          <a:srcRect l="3542" r="1861" b="1"/>
          <a:stretch/>
        </p:blipFill>
        <p:spPr>
          <a:xfrm>
            <a:off x="240030" y="320040"/>
            <a:ext cx="8661654" cy="4303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>
            <a:off x="241173" y="4782312"/>
            <a:ext cx="8661654" cy="1755648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630936" y="5009083"/>
            <a:ext cx="2167128" cy="134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-US" sz="2300">
                <a:solidFill>
                  <a:schemeClr val="dk1"/>
                </a:solidFill>
              </a:rPr>
              <a:t>Guillain-Barre Syndrome (GBS)</a:t>
            </a:r>
            <a:endParaRPr/>
          </a:p>
        </p:txBody>
      </p:sp>
      <p:cxnSp>
        <p:nvCxnSpPr>
          <p:cNvPr id="116" name="Google Shape;116;p3"/>
          <p:cNvCxnSpPr/>
          <p:nvPr/>
        </p:nvCxnSpPr>
        <p:spPr>
          <a:xfrm rot="10800000">
            <a:off x="3044952" y="5237979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dk1">
                <a:alpha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3284982" y="5009083"/>
            <a:ext cx="5232654" cy="134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Immune system attacks part of the PNS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Presents as acute generalized weakness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Typically presents following some sort of infection </a:t>
            </a:r>
            <a:r>
              <a:rPr lang="en-US" sz="1500" i="1">
                <a:solidFill>
                  <a:schemeClr val="dk1"/>
                </a:solidFill>
              </a:rPr>
              <a:t>(viral, respiratory)</a:t>
            </a:r>
            <a:endParaRPr sz="1500">
              <a:solidFill>
                <a:schemeClr val="dk1"/>
              </a:solidFill>
            </a:endParaRPr>
          </a:p>
          <a:p>
            <a:pPr marL="514350" lvl="1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g119454a04ae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45" y="905732"/>
            <a:ext cx="6374386" cy="577620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119454a04ae_0_23"/>
          <p:cNvSpPr txBox="1"/>
          <p:nvPr/>
        </p:nvSpPr>
        <p:spPr>
          <a:xfrm>
            <a:off x="6939375" y="5928100"/>
            <a:ext cx="1975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Diagnosis and management of Guillain–Barré syndrome in ten steps Nature reviews-Neurology 2019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62" name="Google Shape;362;g119454a04ae_0_23"/>
          <p:cNvSpPr txBox="1"/>
          <p:nvPr/>
        </p:nvSpPr>
        <p:spPr>
          <a:xfrm>
            <a:off x="7311325" y="2859425"/>
            <a:ext cx="66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119454a04ae_0_23"/>
          <p:cNvSpPr txBox="1"/>
          <p:nvPr/>
        </p:nvSpPr>
        <p:spPr>
          <a:xfrm rot="5400000">
            <a:off x="5767425" y="3863650"/>
            <a:ext cx="573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119454a04ae_0_23"/>
          <p:cNvSpPr txBox="1"/>
          <p:nvPr/>
        </p:nvSpPr>
        <p:spPr>
          <a:xfrm>
            <a:off x="7241575" y="2580475"/>
            <a:ext cx="66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EFFC7-82B0-43C3-A80B-05ED72DA70EB}"/>
              </a:ext>
            </a:extLst>
          </p:cNvPr>
          <p:cNvSpPr txBox="1"/>
          <p:nvPr/>
        </p:nvSpPr>
        <p:spPr>
          <a:xfrm>
            <a:off x="364027" y="325024"/>
            <a:ext cx="8142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Medical Management Continued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PT Management</a:t>
            </a:r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/>
              <a:t>Phase 1 and 2: Acute and Subacute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Prevent respiratory complications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Prevent pressure sores, pressure palsies, CRPS and DVT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Maintain structural mobility and joint integrity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Reduce pain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Avoid fatigue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EDUCATE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PT Management</a:t>
            </a:r>
            <a:endParaRPr/>
          </a:p>
        </p:txBody>
      </p:sp>
      <p:sp>
        <p:nvSpPr>
          <p:cNvPr id="376" name="Google Shape;376;p29"/>
          <p:cNvSpPr txBox="1">
            <a:spLocks noGrp="1"/>
          </p:cNvSpPr>
          <p:nvPr>
            <p:ph type="body" idx="1"/>
          </p:nvPr>
        </p:nvSpPr>
        <p:spPr>
          <a:xfrm>
            <a:off x="684213" y="17002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Phase 3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Rehab…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/>
              <a:t>Minimize activity limitations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/>
              <a:t>Improve respiratory function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/>
              <a:t>Prevent complications and secondary impairments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/>
              <a:t>Reduce pain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/>
              <a:t>Increase muscle strength (with precautions)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/>
              <a:t>Improve aerobic fitness and work capacity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/>
              <a:t>Improve postural orientation and stability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/>
              <a:t>Educate – fatigue and energy conservation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Please watch this video on Holly’s journey with GBS:</a:t>
            </a:r>
            <a:endParaRPr/>
          </a:p>
        </p:txBody>
      </p:sp>
      <p:sp>
        <p:nvSpPr>
          <p:cNvPr id="382" name="Google Shape;382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https://www.goodreads.com/videos/134392-holly-s-journey-from-guillain-barre-syndrome-to-happily-ever-after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See word document</a:t>
            </a:r>
            <a:r>
              <a:rPr lang="en-US" b="1"/>
              <a:t> ‘additional lecture notes GBS’ </a:t>
            </a:r>
            <a:r>
              <a:rPr lang="en-US"/>
              <a:t>for more detail on impairments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" descr="mcdc7_nerve-myelin-sheath-guillain-barre-8co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000" y="0"/>
            <a:ext cx="718782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0" y="0"/>
            <a:ext cx="28984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234543" y="3433763"/>
            <a:ext cx="256881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</a:pPr>
            <a:r>
              <a:rPr lang="en-US" sz="2900" b="1" dirty="0" err="1">
                <a:solidFill>
                  <a:schemeClr val="lt1"/>
                </a:solidFill>
              </a:rPr>
              <a:t>Pathoanatomy</a:t>
            </a:r>
            <a:r>
              <a:rPr lang="en-US" sz="2900" b="1" dirty="0">
                <a:solidFill>
                  <a:schemeClr val="lt1"/>
                </a:solidFill>
              </a:rPr>
              <a:t> and Physiology </a:t>
            </a:r>
            <a:endParaRPr dirty="0"/>
          </a:p>
        </p:txBody>
      </p:sp>
      <p:pic>
        <p:nvPicPr>
          <p:cNvPr id="130" name="Google Shape;130;p5" descr="DN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703" y="2236844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3248039" y="641615"/>
            <a:ext cx="5467349" cy="553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Acute inflammatory polyneuropathy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Results in demyelination and axonal damage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Largely motor dysfunction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i="1"/>
              <a:t>+/- sensory and ANS</a:t>
            </a:r>
            <a:endParaRPr/>
          </a:p>
          <a:p>
            <a:pPr marL="85725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i="1"/>
          </a:p>
          <a:p>
            <a:pPr marL="857250" lvl="2" indent="-76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i="1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May also hear it referred to as: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Acute idiopathic polyneuritis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Acute inflammatory demyelinating polyneuropathy (AIDP) 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Post-infectious polyneuropathy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400050" y="465745"/>
            <a:ext cx="8343900" cy="5639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628650" y="894027"/>
            <a:ext cx="2620771" cy="478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en-US" sz="3100"/>
              <a:t>Pathoanatomy and Physiology </a:t>
            </a:r>
            <a:endParaRPr/>
          </a:p>
        </p:txBody>
      </p:sp>
      <p:cxnSp>
        <p:nvCxnSpPr>
          <p:cNvPr id="139" name="Google Shape;139;p6"/>
          <p:cNvCxnSpPr/>
          <p:nvPr/>
        </p:nvCxnSpPr>
        <p:spPr>
          <a:xfrm>
            <a:off x="3490722" y="2057400"/>
            <a:ext cx="0" cy="2743200"/>
          </a:xfrm>
          <a:prstGeom prst="straightConnector1">
            <a:avLst/>
          </a:prstGeom>
          <a:noFill/>
          <a:ln w="19050" cap="flat" cmpd="sng">
            <a:solidFill>
              <a:schemeClr val="dk1">
                <a:alpha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3732024" y="894027"/>
            <a:ext cx="4783326" cy="478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Affects PNS</a:t>
            </a:r>
            <a:endParaRPr/>
          </a:p>
          <a:p>
            <a:pPr marL="171450" lvl="0" indent="-571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Inflammatory lesions occur predominantly in proximal parts of </a:t>
            </a:r>
            <a:r>
              <a:rPr lang="en-US" sz="1800" b="1"/>
              <a:t>PNS </a:t>
            </a:r>
            <a:r>
              <a:rPr lang="en-US" sz="1800"/>
              <a:t>(i.e. nerve roots)</a:t>
            </a:r>
            <a:endParaRPr/>
          </a:p>
          <a:p>
            <a:pPr marL="171450" lvl="0" indent="-571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Spinal nerve roots: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Cervical, thoracic and lumbar mainly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sacral typically spared</a:t>
            </a:r>
            <a:endParaRPr/>
          </a:p>
          <a:p>
            <a:pPr marL="171450" lvl="0" indent="-571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Cranial Nerves ~ 50% of cases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Mostly VII = Facial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i="1"/>
              <a:t>Others may include: III (oculomotor), V (trigeminal), VI (abducens), IX (glossopharyngeal), X (vagus), XII (hypoglossal)</a:t>
            </a:r>
            <a:endParaRPr/>
          </a:p>
          <a:p>
            <a:pPr marL="857250" lvl="2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400050" y="465745"/>
            <a:ext cx="8343900" cy="56394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628650" y="894027"/>
            <a:ext cx="2620771" cy="478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en-US" sz="3100"/>
              <a:t>Pathoanatomy and Physiology </a:t>
            </a:r>
            <a:endParaRPr/>
          </a:p>
        </p:txBody>
      </p:sp>
      <p:cxnSp>
        <p:nvCxnSpPr>
          <p:cNvPr id="148" name="Google Shape;148;p7"/>
          <p:cNvCxnSpPr/>
          <p:nvPr/>
        </p:nvCxnSpPr>
        <p:spPr>
          <a:xfrm>
            <a:off x="3490722" y="2057400"/>
            <a:ext cx="0" cy="2743200"/>
          </a:xfrm>
          <a:prstGeom prst="straightConnector1">
            <a:avLst/>
          </a:prstGeom>
          <a:noFill/>
          <a:ln w="19050" cap="flat" cmpd="sng">
            <a:solidFill>
              <a:schemeClr val="dk1">
                <a:alpha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3732024" y="894027"/>
            <a:ext cx="4783326" cy="478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Inflammation typically low grade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Continues about 1 month before </a:t>
            </a:r>
            <a:r>
              <a:rPr lang="en-US" u="sng"/>
              <a:t>plateau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Causes demyelination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Resulting in: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i="1"/>
              <a:t>Slowed conduction of impulses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i="1"/>
              <a:t>dispersion of impulses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i="1"/>
              <a:t>If more severe, blocked conduction of impulses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If inflammation becomes severe</a:t>
            </a:r>
            <a:endParaRPr/>
          </a:p>
          <a:p>
            <a:pPr marL="85725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Necrosis of axons may occur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4129560" y="79200"/>
            <a:ext cx="884880" cy="30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Figure 1 </a:t>
            </a:r>
            <a:endParaRPr/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640" y="692696"/>
            <a:ext cx="6985080" cy="485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952560" y="6477120"/>
            <a:ext cx="8254800" cy="229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Willison et al. GBS. 2016. The Lancet;388(10045): 717-27  </a:t>
            </a:r>
            <a:r>
              <a:rPr lang="en-US" sz="9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DOI: (10.1016/S0140-6736(16)00339-1) 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Neural Plasticity</a:t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628650" y="1865313"/>
            <a:ext cx="7818120" cy="18288"/>
          </a:xfrm>
          <a:custGeom>
            <a:avLst/>
            <a:gdLst/>
            <a:ahLst/>
            <a:cxnLst/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631001" y="2985179"/>
            <a:ext cx="7881996" cy="2434690"/>
            <a:chOff x="2351" y="757092"/>
            <a:chExt cx="7881996" cy="2434690"/>
          </a:xfrm>
        </p:grpSpPr>
        <p:sp>
          <p:nvSpPr>
            <p:cNvPr id="165" name="Google Shape;165;p9"/>
            <p:cNvSpPr/>
            <p:nvPr/>
          </p:nvSpPr>
          <p:spPr>
            <a:xfrm>
              <a:off x="2351" y="757092"/>
              <a:ext cx="1268367" cy="126836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51" y="2130151"/>
              <a:ext cx="3623906" cy="543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 txBox="1"/>
            <p:nvPr/>
          </p:nvSpPr>
          <p:spPr>
            <a:xfrm>
              <a:off x="2351" y="2130151"/>
              <a:ext cx="3623906" cy="543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Mechanisms responsible for recovery</a:t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2351" y="2722431"/>
              <a:ext cx="3623906" cy="46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 txBox="1"/>
            <p:nvPr/>
          </p:nvSpPr>
          <p:spPr>
            <a:xfrm>
              <a:off x="2351" y="2722431"/>
              <a:ext cx="3623906" cy="46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Remyelination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Axonal Regeneration (ie. Axonal sprouting) </a:t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260441" y="757092"/>
              <a:ext cx="1268367" cy="126836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260441" y="2130151"/>
              <a:ext cx="3623906" cy="543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 txBox="1"/>
            <p:nvPr/>
          </p:nvSpPr>
          <p:spPr>
            <a:xfrm>
              <a:off x="4260441" y="2130151"/>
              <a:ext cx="3623906" cy="543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Recovery = restoration of effective transmission of electrical impulses</a:t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260441" y="2722431"/>
              <a:ext cx="3623906" cy="469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1443</Words>
  <Application>Microsoft Macintosh PowerPoint</Application>
  <PresentationFormat>On-screen Show (4:3)</PresentationFormat>
  <Paragraphs>230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Roboto</vt:lpstr>
      <vt:lpstr>Arial</vt:lpstr>
      <vt:lpstr>Office Theme</vt:lpstr>
      <vt:lpstr>Office Theme</vt:lpstr>
      <vt:lpstr>Guillain-Barré Syndrome GBS</vt:lpstr>
      <vt:lpstr>Objectives</vt:lpstr>
      <vt:lpstr>Guillain-Barre Syndrome (GBS)</vt:lpstr>
      <vt:lpstr>PowerPoint Presentation</vt:lpstr>
      <vt:lpstr>Pathoanatomy and Physiology </vt:lpstr>
      <vt:lpstr>Pathoanatomy and Physiology </vt:lpstr>
      <vt:lpstr>Pathoanatomy and Physiology </vt:lpstr>
      <vt:lpstr>PowerPoint Presentation</vt:lpstr>
      <vt:lpstr>Neural Plasticity</vt:lpstr>
      <vt:lpstr>Etiology</vt:lpstr>
      <vt:lpstr>Etiology</vt:lpstr>
      <vt:lpstr>Epidemiology</vt:lpstr>
      <vt:lpstr>Clinical Course</vt:lpstr>
      <vt:lpstr>Clinical Course</vt:lpstr>
      <vt:lpstr>Prognosis</vt:lpstr>
      <vt:lpstr>Prognosis</vt:lpstr>
      <vt:lpstr>Prognosis</vt:lpstr>
      <vt:lpstr>Prognosis</vt:lpstr>
      <vt:lpstr>Clinical Context:</vt:lpstr>
      <vt:lpstr>Clinical Presentation</vt:lpstr>
      <vt:lpstr>Clinical Presentation</vt:lpstr>
      <vt:lpstr>Pattern of symptoms in variants of Guillain–Barré syndrome</vt:lpstr>
      <vt:lpstr>Primary impairments</vt:lpstr>
      <vt:lpstr>Primary impairments</vt:lpstr>
      <vt:lpstr>Primary Impairments</vt:lpstr>
      <vt:lpstr>Secondary Impairments</vt:lpstr>
      <vt:lpstr>PowerPoint Presentation</vt:lpstr>
      <vt:lpstr>PowerPoint Presentation</vt:lpstr>
      <vt:lpstr>Medical Management</vt:lpstr>
      <vt:lpstr>PowerPoint Presentation</vt:lpstr>
      <vt:lpstr>PT Management</vt:lpstr>
      <vt:lpstr>PT Management</vt:lpstr>
      <vt:lpstr>Please watch this video on Holly’s journey with GBS: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Guillain-Barré Syndrome GBS</dc:title>
  <dc:creator>Donkers</dc:creator>
  <cp:lastModifiedBy>Donkers, Sarah</cp:lastModifiedBy>
  <cp:revision>4</cp:revision>
  <dcterms:created xsi:type="dcterms:W3CDTF">2012-09-10T00:46:56Z</dcterms:created>
  <dcterms:modified xsi:type="dcterms:W3CDTF">2023-03-26T21:53:55Z</dcterms:modified>
</cp:coreProperties>
</file>