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Oswald"/>
      <p:regular r:id="rId15"/>
      <p:bold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RobotoSlab-bold.fntdata"/><Relationship Id="rId17" Type="http://schemas.openxmlformats.org/officeDocument/2006/relationships/font" Target="fonts/SourceSansPro-regular.fntdata"/><Relationship Id="rId16" Type="http://schemas.openxmlformats.org/officeDocument/2006/relationships/font" Target="fonts/Oswald-bold.fntdata"/><Relationship Id="rId5" Type="http://schemas.openxmlformats.org/officeDocument/2006/relationships/notesMaster" Target="notesMasters/notesMaster1.xml"/><Relationship Id="rId19" Type="http://schemas.openxmlformats.org/officeDocument/2006/relationships/font" Target="fonts/SourceSansPro-italic.fntdata"/><Relationship Id="rId6" Type="http://schemas.openxmlformats.org/officeDocument/2006/relationships/slide" Target="slides/slide1.xml"/><Relationship Id="rId18" Type="http://schemas.openxmlformats.org/officeDocument/2006/relationships/font" Target="fonts/SourceSans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chive.ics.uci.edu/ml/datasets/Bank+Marketin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22d2f4ef51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22d2f4ef51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22e7648d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22e7648d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UCI Machine Learning Repository: Bank Marketing Data Set</a:t>
            </a:r>
            <a:endParaRPr/>
          </a:p>
          <a:p>
            <a:pPr indent="0" lvl="0" marL="0" rtl="0" algn="l">
              <a:spcBef>
                <a:spcPts val="0"/>
              </a:spcBef>
              <a:spcAft>
                <a:spcPts val="0"/>
              </a:spcAft>
              <a:buNone/>
            </a:pPr>
            <a:r>
              <a:t/>
            </a:r>
            <a:endParaRPr/>
          </a:p>
          <a:p>
            <a:pPr indent="0" lvl="0" marL="0" rtl="0" algn="l">
              <a:lnSpc>
                <a:spcPct val="115000"/>
              </a:lnSpc>
              <a:spcBef>
                <a:spcPts val="1000"/>
              </a:spcBef>
              <a:spcAft>
                <a:spcPts val="0"/>
              </a:spcAft>
              <a:buClr>
                <a:schemeClr val="dk1"/>
              </a:buClr>
              <a:buSzPts val="1100"/>
              <a:buFont typeface="Arial"/>
              <a:buNone/>
            </a:pPr>
            <a:r>
              <a:rPr lang="en" sz="1000">
                <a:solidFill>
                  <a:srgbClr val="123654"/>
                </a:solidFill>
              </a:rPr>
              <a:t>Input variables:</a:t>
            </a:r>
            <a:br>
              <a:rPr lang="en" sz="1000">
                <a:solidFill>
                  <a:srgbClr val="123654"/>
                </a:solidFill>
              </a:rPr>
            </a:br>
            <a:r>
              <a:rPr lang="en" sz="1000">
                <a:solidFill>
                  <a:srgbClr val="123654"/>
                </a:solidFill>
              </a:rPr>
              <a:t># bank client data:</a:t>
            </a:r>
            <a:br>
              <a:rPr lang="en" sz="1000">
                <a:solidFill>
                  <a:srgbClr val="123654"/>
                </a:solidFill>
              </a:rPr>
            </a:br>
            <a:r>
              <a:rPr lang="en" sz="1000">
                <a:solidFill>
                  <a:srgbClr val="123654"/>
                </a:solidFill>
              </a:rPr>
              <a:t>1 - age (numeric)</a:t>
            </a:r>
            <a:br>
              <a:rPr lang="en" sz="1000">
                <a:solidFill>
                  <a:srgbClr val="123654"/>
                </a:solidFill>
              </a:rPr>
            </a:br>
            <a:r>
              <a:rPr lang="en" sz="1000">
                <a:solidFill>
                  <a:srgbClr val="123654"/>
                </a:solidFill>
              </a:rPr>
              <a:t>2 - job : type of job (categorical: 'admin.','blue-collar','entrepreneur','housemaid','management','retired','self-employed','services','student','technician','unemployed','unknown')</a:t>
            </a:r>
            <a:br>
              <a:rPr lang="en" sz="1000">
                <a:solidFill>
                  <a:srgbClr val="123654"/>
                </a:solidFill>
              </a:rPr>
            </a:br>
            <a:r>
              <a:rPr lang="en" sz="1000">
                <a:solidFill>
                  <a:srgbClr val="123654"/>
                </a:solidFill>
              </a:rPr>
              <a:t>3 - marital : marital status (categorical: 'divorced','married','single','unknown'; note: 'divorced' means divorced or widowed)</a:t>
            </a:r>
            <a:br>
              <a:rPr lang="en" sz="1000">
                <a:solidFill>
                  <a:srgbClr val="123654"/>
                </a:solidFill>
              </a:rPr>
            </a:br>
            <a:r>
              <a:rPr lang="en" sz="1000">
                <a:solidFill>
                  <a:srgbClr val="123654"/>
                </a:solidFill>
              </a:rPr>
              <a:t>4 - education (categorical: 'basic.4y','basic.6y','basic.9y','high.school','illiterate','professional.course','university.degree','unknown')</a:t>
            </a:r>
            <a:br>
              <a:rPr lang="en" sz="1000">
                <a:solidFill>
                  <a:srgbClr val="123654"/>
                </a:solidFill>
              </a:rPr>
            </a:br>
            <a:r>
              <a:rPr lang="en" sz="1000">
                <a:solidFill>
                  <a:srgbClr val="123654"/>
                </a:solidFill>
              </a:rPr>
              <a:t>5 - default: has credit in default? (categorical: 'no','yes','unknown')</a:t>
            </a:r>
            <a:br>
              <a:rPr lang="en" sz="1000">
                <a:solidFill>
                  <a:srgbClr val="123654"/>
                </a:solidFill>
              </a:rPr>
            </a:br>
            <a:r>
              <a:rPr lang="en" sz="1000">
                <a:solidFill>
                  <a:srgbClr val="123654"/>
                </a:solidFill>
              </a:rPr>
              <a:t>6 - housing: has housing loan? (categorical: 'no','yes','unknown')</a:t>
            </a:r>
            <a:br>
              <a:rPr lang="en" sz="1000">
                <a:solidFill>
                  <a:srgbClr val="123654"/>
                </a:solidFill>
              </a:rPr>
            </a:br>
            <a:r>
              <a:rPr lang="en" sz="1000">
                <a:solidFill>
                  <a:srgbClr val="123654"/>
                </a:solidFill>
              </a:rPr>
              <a:t>7 - loan: has personal loan? (categorical: 'no','yes','unknown')</a:t>
            </a:r>
            <a:br>
              <a:rPr lang="en" sz="1000">
                <a:solidFill>
                  <a:srgbClr val="123654"/>
                </a:solidFill>
              </a:rPr>
            </a:br>
            <a:r>
              <a:rPr lang="en" sz="1000">
                <a:solidFill>
                  <a:srgbClr val="123654"/>
                </a:solidFill>
              </a:rPr>
              <a:t># related with the last contact of the current campaign:</a:t>
            </a:r>
            <a:br>
              <a:rPr lang="en" sz="1000">
                <a:solidFill>
                  <a:srgbClr val="123654"/>
                </a:solidFill>
              </a:rPr>
            </a:br>
            <a:r>
              <a:rPr lang="en" sz="1000">
                <a:solidFill>
                  <a:srgbClr val="123654"/>
                </a:solidFill>
              </a:rPr>
              <a:t>8 - contact: contact communication type (categorical: 'cellular','telephone')</a:t>
            </a:r>
            <a:br>
              <a:rPr lang="en" sz="1000">
                <a:solidFill>
                  <a:srgbClr val="123654"/>
                </a:solidFill>
              </a:rPr>
            </a:br>
            <a:r>
              <a:rPr lang="en" sz="1000">
                <a:solidFill>
                  <a:srgbClr val="123654"/>
                </a:solidFill>
              </a:rPr>
              <a:t>9 - month: last contact month of year (categorical: 'jan', 'feb', 'mar', ..., 'nov', 'dec')</a:t>
            </a:r>
            <a:br>
              <a:rPr lang="en" sz="1000">
                <a:solidFill>
                  <a:srgbClr val="123654"/>
                </a:solidFill>
              </a:rPr>
            </a:br>
            <a:r>
              <a:rPr lang="en" sz="1000">
                <a:solidFill>
                  <a:srgbClr val="123654"/>
                </a:solidFill>
              </a:rPr>
              <a:t>10 - day_of_week: last contact day of the week (categorical: 'mon','tue','wed','thu','fri')</a:t>
            </a:r>
            <a:br>
              <a:rPr lang="en" sz="1000">
                <a:solidFill>
                  <a:srgbClr val="123654"/>
                </a:solidFill>
              </a:rPr>
            </a:br>
            <a:r>
              <a:rPr lang="en" sz="1000">
                <a:solidFill>
                  <a:srgbClr val="123654"/>
                </a:solidFill>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br>
              <a:rPr lang="en" sz="1000">
                <a:solidFill>
                  <a:srgbClr val="123654"/>
                </a:solidFill>
              </a:rPr>
            </a:br>
            <a:r>
              <a:rPr lang="en" sz="1000">
                <a:solidFill>
                  <a:srgbClr val="123654"/>
                </a:solidFill>
              </a:rPr>
              <a:t># other attributes:</a:t>
            </a:r>
            <a:br>
              <a:rPr lang="en" sz="1000">
                <a:solidFill>
                  <a:srgbClr val="123654"/>
                </a:solidFill>
              </a:rPr>
            </a:br>
            <a:r>
              <a:rPr lang="en" sz="1000">
                <a:solidFill>
                  <a:srgbClr val="123654"/>
                </a:solidFill>
              </a:rPr>
              <a:t>12 - campaign: number of contacts performed during this campaign and for this client (numeric, includes last contact)</a:t>
            </a:r>
            <a:br>
              <a:rPr lang="en" sz="1000">
                <a:solidFill>
                  <a:srgbClr val="123654"/>
                </a:solidFill>
              </a:rPr>
            </a:br>
            <a:r>
              <a:rPr lang="en" sz="1000">
                <a:solidFill>
                  <a:srgbClr val="123654"/>
                </a:solidFill>
              </a:rPr>
              <a:t>13 - pdays: number of days that passed by after the client was last contacted from a previous campaign (numeric; 999 means client was not previously contacted)</a:t>
            </a:r>
            <a:br>
              <a:rPr lang="en" sz="1000">
                <a:solidFill>
                  <a:srgbClr val="123654"/>
                </a:solidFill>
              </a:rPr>
            </a:br>
            <a:r>
              <a:rPr lang="en" sz="1000">
                <a:solidFill>
                  <a:srgbClr val="123654"/>
                </a:solidFill>
              </a:rPr>
              <a:t>14 - previous: number of contacts performed before this campaign and for this client (numeric)</a:t>
            </a:r>
            <a:br>
              <a:rPr lang="en" sz="1000">
                <a:solidFill>
                  <a:srgbClr val="123654"/>
                </a:solidFill>
              </a:rPr>
            </a:br>
            <a:r>
              <a:rPr lang="en" sz="1000">
                <a:solidFill>
                  <a:srgbClr val="123654"/>
                </a:solidFill>
              </a:rPr>
              <a:t>15 - poutcome: outcome of the previous marketing campaign (categorical: 'failure','nonexistent','success')</a:t>
            </a:r>
            <a:br>
              <a:rPr lang="en" sz="1000">
                <a:solidFill>
                  <a:srgbClr val="123654"/>
                </a:solidFill>
              </a:rPr>
            </a:br>
            <a:r>
              <a:rPr lang="en" sz="1000">
                <a:solidFill>
                  <a:srgbClr val="123654"/>
                </a:solidFill>
              </a:rPr>
              <a:t># social and economic context attributes</a:t>
            </a:r>
            <a:br>
              <a:rPr lang="en" sz="1000">
                <a:solidFill>
                  <a:srgbClr val="123654"/>
                </a:solidFill>
              </a:rPr>
            </a:br>
            <a:r>
              <a:rPr lang="en" sz="1000">
                <a:solidFill>
                  <a:srgbClr val="123654"/>
                </a:solidFill>
              </a:rPr>
              <a:t>16 - emp.var.rate: employment variation rate - quarterly indicator (numeric)</a:t>
            </a:r>
            <a:br>
              <a:rPr lang="en" sz="1000">
                <a:solidFill>
                  <a:srgbClr val="123654"/>
                </a:solidFill>
              </a:rPr>
            </a:br>
            <a:r>
              <a:rPr lang="en" sz="1000">
                <a:solidFill>
                  <a:srgbClr val="123654"/>
                </a:solidFill>
              </a:rPr>
              <a:t>17 - cons.price.idx: consumer price index - monthly indicator (numeric)</a:t>
            </a:r>
            <a:br>
              <a:rPr lang="en" sz="1000">
                <a:solidFill>
                  <a:srgbClr val="123654"/>
                </a:solidFill>
              </a:rPr>
            </a:br>
            <a:r>
              <a:rPr lang="en" sz="1000">
                <a:solidFill>
                  <a:srgbClr val="123654"/>
                </a:solidFill>
              </a:rPr>
              <a:t>18 - cons.conf.idx: consumer confidence index - monthly indicator (numeric)</a:t>
            </a:r>
            <a:br>
              <a:rPr lang="en" sz="1000">
                <a:solidFill>
                  <a:srgbClr val="123654"/>
                </a:solidFill>
              </a:rPr>
            </a:br>
            <a:r>
              <a:rPr lang="en" sz="1000">
                <a:solidFill>
                  <a:srgbClr val="123654"/>
                </a:solidFill>
              </a:rPr>
              <a:t>19 - euribor3m: euribor 3 month rate - daily indicator (numeric)</a:t>
            </a:r>
            <a:br>
              <a:rPr lang="en" sz="1000">
                <a:solidFill>
                  <a:srgbClr val="123654"/>
                </a:solidFill>
              </a:rPr>
            </a:br>
            <a:r>
              <a:rPr lang="en" sz="1000">
                <a:solidFill>
                  <a:srgbClr val="123654"/>
                </a:solidFill>
              </a:rPr>
              <a:t>20 - nr.employed: number of employees - quarterly indicator (numeric)</a:t>
            </a:r>
            <a:br>
              <a:rPr lang="en" sz="1000">
                <a:solidFill>
                  <a:srgbClr val="123654"/>
                </a:solidFill>
              </a:rPr>
            </a:br>
            <a:br>
              <a:rPr lang="en" sz="1000">
                <a:solidFill>
                  <a:srgbClr val="123654"/>
                </a:solidFill>
              </a:rPr>
            </a:br>
            <a:r>
              <a:rPr lang="en" sz="1000">
                <a:solidFill>
                  <a:srgbClr val="123654"/>
                </a:solidFill>
              </a:rPr>
              <a:t>Output variable (desired target):</a:t>
            </a:r>
            <a:br>
              <a:rPr lang="en" sz="1000">
                <a:solidFill>
                  <a:srgbClr val="123654"/>
                </a:solidFill>
              </a:rPr>
            </a:br>
            <a:r>
              <a:rPr lang="en" sz="1000">
                <a:solidFill>
                  <a:srgbClr val="123654"/>
                </a:solidFill>
              </a:rPr>
              <a:t>21 - y - has the client subscribed a term deposit? (binary: 'yes','no')</a:t>
            </a:r>
            <a:endParaRPr sz="1000">
              <a:solidFill>
                <a:srgbClr val="123654"/>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22e7648d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22e7648d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One-hot encoding is a technique used in data preprocessing to convert categorical variables into a binary representation that machine learning algorithms can understand. It is particularly useful when dealing with categorical features that have no inherent numerical meaning or hierarchy.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22e7648d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22e7648d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Random Forest: Random Forest is an ensemble learning algorithm that combines multiple decision trees to make predictions. It is known for its robustness, scalability, and ability to handle high-dimensional data. Random Forest can effectively handle both categorical and numerical features, handle missing values, and provide insights into feature importance. It can capture complex relationships and interactions within the data, making it suitable for bank marketing data with potentially non-linear patterns and multiple predictors.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Gradient Boosting: Gradient Boosting is another ensemble learning technique that sequentially builds a set of weak learners (usually decision trees) to create a strong predictive model. It is particularly effective in handling imbalanced datasets, where the positive and negative classes are unevenly distributed. Gradient Boosting can learn from misclassified samples and adaptively improve its predictions, making it well-suited for bank marketing data with class imbalance. It can also capture complex interactions and provide accurate predictions.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Logistic Regression: Logistic Regression is a widely-used linear classification algorithm that models the relationship between the independent variables and the binary outcome variable. It is interpretable, computationally efficient, and can handle large datasets. Logistic Regression can provide insights into the impact of individual predictors on the likelihood of a positive outcome (e.g., customer subscribing to a bank product). It is suitable for bank marketing data when the goal is to understand the influence of specific factors on customer behavior.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Naive Bayes: Naive Bayes is a probabilistic classifier based on Bayes' theorem and assumes that features are conditionally independent. It is computationally efficient, easy to implement, and performs well with high-dimensional data. Naive Bayes can handle categorical and numerical features, making it suitable for bank marketing data with diverse types of predictors. It works well in situations where the assumption of feature independence holds reasonably well. Naive Bayes can provide fast and reliable predictions, making it a good choice for real-time or large-scale applications.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22e7648d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22e7648d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22e7648d1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22e7648d1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8"/>
            <a:chOff x="-42837" y="4443488"/>
            <a:chExt cx="9229575" cy="642788"/>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8"/>
            <a:chOff x="-42837" y="4443488"/>
            <a:chExt cx="9229575" cy="642788"/>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460" name="Shape 460"/>
        <p:cNvGrpSpPr/>
        <p:nvPr/>
      </p:nvGrpSpPr>
      <p:grpSpPr>
        <a:xfrm>
          <a:off x="0" y="0"/>
          <a:ext cx="0" cy="0"/>
          <a:chOff x="0" y="0"/>
          <a:chExt cx="0" cy="0"/>
        </a:xfrm>
      </p:grpSpPr>
      <p:sp>
        <p:nvSpPr>
          <p:cNvPr id="461" name="Google Shape;461;p13"/>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462" name="Google Shape;462;p13"/>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463" name="Google Shape;463;p1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464" name="Google Shape;464;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465" name="Google Shape;465;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466" name="Google Shape;466;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8"/>
            <a:chOff x="-42837" y="4443488"/>
            <a:chExt cx="9229575" cy="642788"/>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8"/>
            <a:chOff x="-42837" y="4443488"/>
            <a:chExt cx="9229575" cy="642788"/>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4"/>
          <p:cNvSpPr txBox="1"/>
          <p:nvPr>
            <p:ph type="ctrTitle"/>
          </p:nvPr>
        </p:nvSpPr>
        <p:spPr>
          <a:xfrm>
            <a:off x="1020500" y="2571750"/>
            <a:ext cx="7437900" cy="257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6000">
                <a:solidFill>
                  <a:srgbClr val="000000"/>
                </a:solidFill>
              </a:rPr>
              <a:t>Bank Marketing</a:t>
            </a:r>
            <a:endParaRPr sz="6000">
              <a:solidFill>
                <a:srgbClr val="000000"/>
              </a:solidFill>
            </a:endParaRPr>
          </a:p>
          <a:p>
            <a:pPr indent="0" lvl="0" marL="0" rtl="0" algn="r">
              <a:spcBef>
                <a:spcPts val="0"/>
              </a:spcBef>
              <a:spcAft>
                <a:spcPts val="0"/>
              </a:spcAft>
              <a:buNone/>
            </a:pPr>
            <a:r>
              <a:rPr lang="en"/>
              <a:t>By Wilbert </a:t>
            </a:r>
            <a:r>
              <a:rPr lang="en"/>
              <a:t>Rodriguez</a:t>
            </a:r>
            <a:r>
              <a:rPr lang="en"/>
              <a:t> and Tommy 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Bank Marketing</a:t>
            </a:r>
            <a:endParaRPr/>
          </a:p>
        </p:txBody>
      </p:sp>
      <p:sp>
        <p:nvSpPr>
          <p:cNvPr id="477" name="Google Shape;477;p15"/>
          <p:cNvSpPr txBox="1"/>
          <p:nvPr>
            <p:ph idx="1" type="body"/>
          </p:nvPr>
        </p:nvSpPr>
        <p:spPr>
          <a:xfrm>
            <a:off x="493825" y="1458975"/>
            <a:ext cx="7373100" cy="3026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Bank Marketing refers to strategies that are undertaken by banks</a:t>
            </a:r>
            <a:endParaRPr/>
          </a:p>
          <a:p>
            <a:pPr indent="-342900" lvl="1" marL="914400" rtl="0" algn="l">
              <a:spcBef>
                <a:spcPts val="0"/>
              </a:spcBef>
              <a:spcAft>
                <a:spcPts val="0"/>
              </a:spcAft>
              <a:buSzPts val="1800"/>
              <a:buChar char="◉"/>
            </a:pPr>
            <a:r>
              <a:rPr lang="en"/>
              <a:t>Promote their products and services to customers</a:t>
            </a:r>
            <a:endParaRPr/>
          </a:p>
          <a:p>
            <a:pPr indent="-342900" lvl="1" marL="914400" rtl="0" algn="l">
              <a:spcBef>
                <a:spcPts val="0"/>
              </a:spcBef>
              <a:spcAft>
                <a:spcPts val="0"/>
              </a:spcAft>
              <a:buSzPts val="1800"/>
              <a:buChar char="◉"/>
            </a:pPr>
            <a:r>
              <a:rPr lang="en"/>
              <a:t>Attract new clients</a:t>
            </a:r>
            <a:endParaRPr/>
          </a:p>
          <a:p>
            <a:pPr indent="-355600" lvl="0" marL="457200" rtl="0" algn="l">
              <a:spcBef>
                <a:spcPts val="0"/>
              </a:spcBef>
              <a:spcAft>
                <a:spcPts val="0"/>
              </a:spcAft>
              <a:buSzPts val="2000"/>
              <a:buChar char="◉"/>
            </a:pPr>
            <a:r>
              <a:rPr lang="en"/>
              <a:t>It helps build brand awareness, increases customer engagement, and ultimately helps the business growth of the bank</a:t>
            </a:r>
            <a:endParaRPr/>
          </a:p>
          <a:p>
            <a:pPr indent="-355600" lvl="0" marL="457200" rtl="0" algn="l">
              <a:spcBef>
                <a:spcPts val="0"/>
              </a:spcBef>
              <a:spcAft>
                <a:spcPts val="0"/>
              </a:spcAft>
              <a:buSzPts val="2000"/>
              <a:buChar char="◉"/>
            </a:pPr>
            <a:r>
              <a:rPr lang="en"/>
              <a:t>Some of its </a:t>
            </a:r>
            <a:r>
              <a:rPr lang="en"/>
              <a:t>components</a:t>
            </a:r>
            <a:r>
              <a:rPr lang="en"/>
              <a:t> are product promotion, target audience, </a:t>
            </a:r>
            <a:r>
              <a:rPr lang="en"/>
              <a:t>advertising, and promotion</a:t>
            </a:r>
            <a:endParaRPr/>
          </a:p>
        </p:txBody>
      </p:sp>
      <p:pic>
        <p:nvPicPr>
          <p:cNvPr id="478" name="Google Shape;478;p15"/>
          <p:cNvPicPr preferRelativeResize="0"/>
          <p:nvPr/>
        </p:nvPicPr>
        <p:blipFill>
          <a:blip r:embed="rId3">
            <a:alphaModFix/>
          </a:blip>
          <a:stretch>
            <a:fillRect/>
          </a:stretch>
        </p:blipFill>
        <p:spPr>
          <a:xfrm>
            <a:off x="7737182" y="374725"/>
            <a:ext cx="1406824" cy="2006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Bank Marketing Data</a:t>
            </a:r>
            <a:endParaRPr/>
          </a:p>
        </p:txBody>
      </p:sp>
      <p:sp>
        <p:nvSpPr>
          <p:cNvPr id="484" name="Google Shape;484;p16"/>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 Data we obtained is on direct marketing campaigns(phone calls) of a Portuguese banking institution</a:t>
            </a:r>
            <a:endParaRPr/>
          </a:p>
          <a:p>
            <a:pPr indent="-342900" lvl="1" marL="914400" rtl="0" algn="l">
              <a:spcBef>
                <a:spcPts val="0"/>
              </a:spcBef>
              <a:spcAft>
                <a:spcPts val="0"/>
              </a:spcAft>
              <a:buSzPts val="1800"/>
              <a:buChar char="◉"/>
            </a:pPr>
            <a:r>
              <a:rPr lang="en"/>
              <a:t>The </a:t>
            </a:r>
            <a:r>
              <a:rPr lang="en"/>
              <a:t>classification</a:t>
            </a:r>
            <a:r>
              <a:rPr lang="en"/>
              <a:t> goal is to predict if the client will subscribe a term deposit </a:t>
            </a:r>
            <a:endParaRPr/>
          </a:p>
        </p:txBody>
      </p:sp>
      <p:pic>
        <p:nvPicPr>
          <p:cNvPr id="485" name="Google Shape;485;p16"/>
          <p:cNvPicPr preferRelativeResize="0"/>
          <p:nvPr/>
        </p:nvPicPr>
        <p:blipFill>
          <a:blip r:embed="rId3">
            <a:alphaModFix/>
          </a:blip>
          <a:stretch>
            <a:fillRect/>
          </a:stretch>
        </p:blipFill>
        <p:spPr>
          <a:xfrm>
            <a:off x="3571625" y="2749325"/>
            <a:ext cx="4931475" cy="160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17"/>
          <p:cNvSpPr txBox="1"/>
          <p:nvPr>
            <p:ph type="title"/>
          </p:nvPr>
        </p:nvSpPr>
        <p:spPr>
          <a:xfrm>
            <a:off x="1075850" y="-1908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Before and After Preprocessing</a:t>
            </a:r>
            <a:endParaRPr/>
          </a:p>
        </p:txBody>
      </p:sp>
      <p:sp>
        <p:nvSpPr>
          <p:cNvPr id="491" name="Google Shape;491;p17"/>
          <p:cNvSpPr txBox="1"/>
          <p:nvPr>
            <p:ph idx="1" type="body"/>
          </p:nvPr>
        </p:nvSpPr>
        <p:spPr>
          <a:xfrm flipH="1">
            <a:off x="5727100" y="800509"/>
            <a:ext cx="3112800" cy="21222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Char char="◉"/>
            </a:pPr>
            <a:r>
              <a:rPr lang="en" sz="1600"/>
              <a:t>The dataset didn’t have any missing data </a:t>
            </a:r>
            <a:endParaRPr sz="1600"/>
          </a:p>
          <a:p>
            <a:pPr indent="-330200" lvl="0" marL="457200" rtl="0" algn="l">
              <a:spcBef>
                <a:spcPts val="0"/>
              </a:spcBef>
              <a:spcAft>
                <a:spcPts val="0"/>
              </a:spcAft>
              <a:buSzPts val="1600"/>
              <a:buChar char="◉"/>
            </a:pPr>
            <a:r>
              <a:rPr lang="en" sz="1600"/>
              <a:t>It did have a lot of categorical features.  </a:t>
            </a:r>
            <a:endParaRPr sz="1600"/>
          </a:p>
          <a:p>
            <a:pPr indent="-330200" lvl="1" marL="914400" rtl="0" algn="l">
              <a:spcBef>
                <a:spcPts val="0"/>
              </a:spcBef>
              <a:spcAft>
                <a:spcPts val="0"/>
              </a:spcAft>
              <a:buSzPts val="1600"/>
              <a:buChar char="◉"/>
            </a:pPr>
            <a:r>
              <a:rPr lang="en" sz="1600"/>
              <a:t>This is where we used one-hot encoding</a:t>
            </a:r>
            <a:endParaRPr sz="1600"/>
          </a:p>
        </p:txBody>
      </p:sp>
      <p:pic>
        <p:nvPicPr>
          <p:cNvPr id="492" name="Google Shape;492;p17"/>
          <p:cNvPicPr preferRelativeResize="0"/>
          <p:nvPr/>
        </p:nvPicPr>
        <p:blipFill>
          <a:blip r:embed="rId3">
            <a:alphaModFix/>
          </a:blip>
          <a:stretch>
            <a:fillRect/>
          </a:stretch>
        </p:blipFill>
        <p:spPr>
          <a:xfrm>
            <a:off x="2285325" y="2694225"/>
            <a:ext cx="6296996" cy="2046525"/>
          </a:xfrm>
          <a:prstGeom prst="rect">
            <a:avLst/>
          </a:prstGeom>
          <a:noFill/>
          <a:ln>
            <a:noFill/>
          </a:ln>
        </p:spPr>
      </p:pic>
      <p:pic>
        <p:nvPicPr>
          <p:cNvPr id="493" name="Google Shape;493;p17"/>
          <p:cNvPicPr preferRelativeResize="0"/>
          <p:nvPr/>
        </p:nvPicPr>
        <p:blipFill>
          <a:blip r:embed="rId4">
            <a:alphaModFix/>
          </a:blip>
          <a:stretch>
            <a:fillRect/>
          </a:stretch>
        </p:blipFill>
        <p:spPr>
          <a:xfrm>
            <a:off x="173473" y="575800"/>
            <a:ext cx="5233826" cy="173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18"/>
          <p:cNvSpPr txBox="1"/>
          <p:nvPr>
            <p:ph type="title"/>
          </p:nvPr>
        </p:nvSpPr>
        <p:spPr>
          <a:xfrm>
            <a:off x="476250" y="728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Techniques</a:t>
            </a:r>
            <a:endParaRPr/>
          </a:p>
        </p:txBody>
      </p:sp>
      <p:sp>
        <p:nvSpPr>
          <p:cNvPr id="499" name="Google Shape;499;p18"/>
          <p:cNvSpPr txBox="1"/>
          <p:nvPr>
            <p:ph idx="1" type="body"/>
          </p:nvPr>
        </p:nvSpPr>
        <p:spPr>
          <a:xfrm>
            <a:off x="218600" y="89722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Random Forest</a:t>
            </a:r>
            <a:endParaRPr/>
          </a:p>
          <a:p>
            <a:pPr indent="-355600" lvl="0" marL="457200" rtl="0" algn="l">
              <a:spcBef>
                <a:spcPts val="0"/>
              </a:spcBef>
              <a:spcAft>
                <a:spcPts val="0"/>
              </a:spcAft>
              <a:buSzPts val="2000"/>
              <a:buChar char="◉"/>
            </a:pPr>
            <a:r>
              <a:rPr lang="en"/>
              <a:t>Gradient Boosting</a:t>
            </a:r>
            <a:endParaRPr/>
          </a:p>
          <a:p>
            <a:pPr indent="-355600" lvl="0" marL="457200" rtl="0" algn="l">
              <a:spcBef>
                <a:spcPts val="0"/>
              </a:spcBef>
              <a:spcAft>
                <a:spcPts val="0"/>
              </a:spcAft>
              <a:buSzPts val="2000"/>
              <a:buChar char="◉"/>
            </a:pPr>
            <a:r>
              <a:rPr lang="en"/>
              <a:t>Logistic Regression</a:t>
            </a:r>
            <a:endParaRPr/>
          </a:p>
          <a:p>
            <a:pPr indent="-355600" lvl="0" marL="457200" rtl="0" algn="l">
              <a:spcBef>
                <a:spcPts val="0"/>
              </a:spcBef>
              <a:spcAft>
                <a:spcPts val="0"/>
              </a:spcAft>
              <a:buSzPts val="2000"/>
              <a:buChar char="◉"/>
            </a:pPr>
            <a:r>
              <a:rPr lang="en"/>
              <a:t>Naive Bayes</a:t>
            </a:r>
            <a:endParaRPr/>
          </a:p>
        </p:txBody>
      </p:sp>
      <p:pic>
        <p:nvPicPr>
          <p:cNvPr id="500" name="Google Shape;500;p18" title="Chart"/>
          <p:cNvPicPr preferRelativeResize="0"/>
          <p:nvPr/>
        </p:nvPicPr>
        <p:blipFill>
          <a:blip r:embed="rId3">
            <a:alphaModFix/>
          </a:blip>
          <a:stretch>
            <a:fillRect/>
          </a:stretch>
        </p:blipFill>
        <p:spPr>
          <a:xfrm>
            <a:off x="4572000" y="703350"/>
            <a:ext cx="3944549" cy="2443974"/>
          </a:xfrm>
          <a:prstGeom prst="rect">
            <a:avLst/>
          </a:prstGeom>
          <a:noFill/>
          <a:ln>
            <a:noFill/>
          </a:ln>
        </p:spPr>
      </p:pic>
      <p:pic>
        <p:nvPicPr>
          <p:cNvPr id="501" name="Google Shape;501;p18"/>
          <p:cNvPicPr preferRelativeResize="0"/>
          <p:nvPr/>
        </p:nvPicPr>
        <p:blipFill>
          <a:blip r:embed="rId4">
            <a:alphaModFix/>
          </a:blip>
          <a:stretch>
            <a:fillRect/>
          </a:stretch>
        </p:blipFill>
        <p:spPr>
          <a:xfrm>
            <a:off x="218600" y="3339875"/>
            <a:ext cx="4421625" cy="91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19"/>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507" name="Google Shape;507;p19"/>
          <p:cNvSpPr txBox="1"/>
          <p:nvPr>
            <p:ph idx="1" type="body"/>
          </p:nvPr>
        </p:nvSpPr>
        <p:spPr>
          <a:xfrm>
            <a:off x="489975" y="1540175"/>
            <a:ext cx="7755900" cy="2864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From our analysis, the best technique would be Random Forest</a:t>
            </a:r>
            <a:endParaRPr/>
          </a:p>
          <a:p>
            <a:pPr indent="-355600" lvl="0" marL="457200" rtl="0" algn="l">
              <a:spcBef>
                <a:spcPts val="0"/>
              </a:spcBef>
              <a:spcAft>
                <a:spcPts val="0"/>
              </a:spcAft>
              <a:buSzPts val="2000"/>
              <a:buChar char="◉"/>
            </a:pPr>
            <a:r>
              <a:rPr lang="en"/>
              <a:t> It has the best accuracy, precision, and F1 score with Recall going to Naive Bayes</a:t>
            </a:r>
            <a:endParaRPr/>
          </a:p>
          <a:p>
            <a:pPr indent="-355600" lvl="0" marL="457200" rtl="0" algn="l">
              <a:spcBef>
                <a:spcPts val="0"/>
              </a:spcBef>
              <a:spcAft>
                <a:spcPts val="0"/>
              </a:spcAft>
              <a:buSzPts val="2000"/>
              <a:buChar char="◉"/>
            </a:pPr>
            <a:r>
              <a:rPr lang="en"/>
              <a:t>That means the Random Forest has the best overall correctness, precision of positive predictions, and the balance between precision and recall although it may struggle to identify all </a:t>
            </a:r>
            <a:r>
              <a:rPr lang="en"/>
              <a:t>positive</a:t>
            </a:r>
            <a:r>
              <a:rPr lang="en"/>
              <a:t> instances correctly.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0"/>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6000"/>
              <a:t>Thank you</a:t>
            </a:r>
            <a:endParaRPr sz="6000"/>
          </a:p>
        </p:txBody>
      </p:sp>
      <p:sp>
        <p:nvSpPr>
          <p:cNvPr id="513" name="Google Shape;513;p20"/>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000"/>
              <a:t>For Listening</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