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89" r:id="rId4"/>
    <p:sldId id="291" r:id="rId5"/>
    <p:sldId id="292" r:id="rId6"/>
    <p:sldId id="294" r:id="rId7"/>
    <p:sldId id="293" r:id="rId8"/>
    <p:sldId id="296" r:id="rId9"/>
    <p:sldId id="295" r:id="rId10"/>
    <p:sldId id="298" r:id="rId11"/>
    <p:sldId id="297" r:id="rId12"/>
    <p:sldId id="299" r:id="rId13"/>
    <p:sldId id="300" r:id="rId14"/>
    <p:sldId id="320" r:id="rId15"/>
    <p:sldId id="301" r:id="rId16"/>
    <p:sldId id="302" r:id="rId17"/>
    <p:sldId id="305" r:id="rId18"/>
    <p:sldId id="307" r:id="rId19"/>
    <p:sldId id="306" r:id="rId20"/>
    <p:sldId id="303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3" r:id="rId29"/>
    <p:sldId id="316" r:id="rId30"/>
    <p:sldId id="317" r:id="rId31"/>
    <p:sldId id="322" r:id="rId32"/>
    <p:sldId id="319" r:id="rId33"/>
    <p:sldId id="326" r:id="rId34"/>
    <p:sldId id="324" r:id="rId35"/>
    <p:sldId id="327" r:id="rId36"/>
    <p:sldId id="318" r:id="rId37"/>
  </p:sldIdLst>
  <p:sldSz cx="9144000" cy="5143500" type="screen16x9"/>
  <p:notesSz cx="6858000" cy="9144000"/>
  <p:embeddedFontLst>
    <p:embeddedFont>
      <p:font typeface="Montserrat" panose="020B0604020202020204" charset="0"/>
      <p:regular r:id="rId39"/>
      <p:bold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15D126-E4D5-452D-AADD-2CBB0FEBA32D}">
  <a:tblStyle styleId="{E815D126-E4D5-452D-AADD-2CBB0FEBA32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Loss</a:t>
            </a:r>
            <a:r>
              <a:rPr lang="en-US" baseline="0" dirty="0">
                <a:solidFill>
                  <a:schemeClr val="accent1">
                    <a:lumMod val="50000"/>
                  </a:schemeClr>
                </a:solidFill>
              </a:rPr>
              <a:t> due to credit card fraud 2013 - 2016 (</a:t>
            </a:r>
            <a:r>
              <a:rPr lang="en-GB" sz="1862" b="0" i="0" u="none" strike="noStrike" baseline="0" dirty="0">
                <a:solidFill>
                  <a:schemeClr val="accent1">
                    <a:lumMod val="50000"/>
                  </a:schemeClr>
                </a:solidFill>
                <a:effectLst/>
              </a:rPr>
              <a:t>£ million)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491.5</c:v>
                </c:pt>
                <c:pt idx="1">
                  <c:v>520.6</c:v>
                </c:pt>
                <c:pt idx="2">
                  <c:v>567.5</c:v>
                </c:pt>
                <c:pt idx="3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0-497C-8C89-3C70AFBDC0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24759736"/>
        <c:axId val="468255920"/>
      </c:barChart>
      <c:catAx>
        <c:axId val="424759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>
                        <a:lumMod val="50000"/>
                      </a:schemeClr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255920"/>
        <c:crosses val="autoZero"/>
        <c:auto val="1"/>
        <c:lblAlgn val="ctr"/>
        <c:lblOffset val="100"/>
        <c:noMultiLvlLbl val="0"/>
      </c:catAx>
      <c:valAx>
        <c:axId val="4682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330" dirty="0">
                    <a:solidFill>
                      <a:schemeClr val="accent1">
                        <a:lumMod val="50000"/>
                      </a:schemeClr>
                    </a:solidFill>
                  </a:rPr>
                  <a:t>Amount </a:t>
                </a:r>
                <a:r>
                  <a:rPr lang="en-US" sz="1330" b="0" i="0" baseline="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(</a:t>
                </a:r>
                <a:r>
                  <a:rPr lang="en-GB" sz="1330" b="0" i="0" baseline="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£ million)</a:t>
                </a:r>
                <a:endParaRPr lang="en-GB" sz="133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chemeClr val="accent1">
                        <a:lumMod val="50000"/>
                      </a:schemeClr>
                    </a:solidFill>
                  </a:defRPr>
                </a:pPr>
                <a:endParaRPr lang="en-GB" sz="1330" dirty="0">
                  <a:solidFill>
                    <a:schemeClr val="accent1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5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3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5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4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69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655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881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00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738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66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18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258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93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648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155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630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753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718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953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400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80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412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284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252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993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910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157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15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04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51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65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37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21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59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Shape 1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06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-190654" y="180462"/>
            <a:ext cx="9618283" cy="1632384"/>
            <a:chOff x="-114454" y="180462"/>
            <a:chExt cx="9618283" cy="1632384"/>
          </a:xfrm>
        </p:grpSpPr>
        <p:sp>
          <p:nvSpPr>
            <p:cNvPr id="12" name="Shape 12"/>
            <p:cNvSpPr/>
            <p:nvPr/>
          </p:nvSpPr>
          <p:spPr>
            <a:xfrm>
              <a:off x="3135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017029" y="180462"/>
              <a:ext cx="248745" cy="43092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" name="Shape 15"/>
            <p:cNvGrpSpPr/>
            <p:nvPr/>
          </p:nvGrpSpPr>
          <p:grpSpPr>
            <a:xfrm>
              <a:off x="2116563" y="220890"/>
              <a:ext cx="342881" cy="350068"/>
              <a:chOff x="3951850" y="2985350"/>
              <a:chExt cx="407950" cy="416500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0" t="0" r="0" b="0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0" t="0" r="0" b="0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0" t="0" r="0" b="0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0" t="0" r="0" b="0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" name="Shape 20"/>
            <p:cNvGrpSpPr/>
            <p:nvPr/>
          </p:nvGrpSpPr>
          <p:grpSpPr>
            <a:xfrm>
              <a:off x="-114454" y="814472"/>
              <a:ext cx="3920223" cy="376691"/>
              <a:chOff x="151025" y="1029894"/>
              <a:chExt cx="3920223" cy="376691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1057375" y="1063682"/>
                <a:ext cx="339835" cy="309114"/>
              </a:xfrm>
              <a:custGeom>
                <a:avLst/>
                <a:gdLst/>
                <a:ahLst/>
                <a:cxnLst/>
                <a:rect l="0" t="0" r="0" b="0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22" name="Shape 22"/>
              <p:cNvGrpSpPr/>
              <p:nvPr/>
            </p:nvGrpSpPr>
            <p:grpSpPr>
              <a:xfrm>
                <a:off x="151025" y="1086197"/>
                <a:ext cx="391000" cy="264085"/>
                <a:chOff x="564675" y="1700625"/>
                <a:chExt cx="465200" cy="314200"/>
              </a:xfrm>
            </p:grpSpPr>
            <p:sp>
              <p:nvSpPr>
                <p:cNvPr id="23" name="Shape 23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26" name="Shape 26"/>
              <p:cNvGrpSpPr/>
              <p:nvPr/>
            </p:nvGrpSpPr>
            <p:grpSpPr>
              <a:xfrm>
                <a:off x="1912558" y="1029894"/>
                <a:ext cx="359271" cy="376691"/>
                <a:chOff x="5961125" y="1623900"/>
                <a:chExt cx="427450" cy="448175"/>
              </a:xfrm>
            </p:grpSpPr>
            <p:sp>
              <p:nvSpPr>
                <p:cNvPr id="27" name="Shape 27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3" name="Shape 33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4" name="Shape 34"/>
              <p:cNvGrpSpPr/>
              <p:nvPr/>
            </p:nvGrpSpPr>
            <p:grpSpPr>
              <a:xfrm>
                <a:off x="2787179" y="1056517"/>
                <a:ext cx="435021" cy="323445"/>
                <a:chOff x="5247525" y="3007275"/>
                <a:chExt cx="517575" cy="384825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37" name="Shape 37"/>
              <p:cNvGrpSpPr/>
              <p:nvPr/>
            </p:nvGrpSpPr>
            <p:grpSpPr>
              <a:xfrm>
                <a:off x="3737549" y="1053701"/>
                <a:ext cx="333699" cy="329076"/>
                <a:chOff x="3292425" y="3664250"/>
                <a:chExt cx="397025" cy="391525"/>
              </a:xfrm>
            </p:grpSpPr>
            <p:sp>
              <p:nvSpPr>
                <p:cNvPr id="38" name="Shape 38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41" name="Shape 41"/>
            <p:cNvGrpSpPr/>
            <p:nvPr/>
          </p:nvGrpSpPr>
          <p:grpSpPr>
            <a:xfrm>
              <a:off x="285114" y="1470448"/>
              <a:ext cx="3894630" cy="342398"/>
              <a:chOff x="176103" y="1851448"/>
              <a:chExt cx="3894630" cy="342398"/>
            </a:xfrm>
          </p:grpSpPr>
          <p:grpSp>
            <p:nvGrpSpPr>
              <p:cNvPr id="42" name="Shape 42"/>
              <p:cNvGrpSpPr/>
              <p:nvPr/>
            </p:nvGrpSpPr>
            <p:grpSpPr>
              <a:xfrm>
                <a:off x="2023105" y="1859895"/>
                <a:ext cx="345970" cy="325504"/>
                <a:chOff x="5972700" y="2330200"/>
                <a:chExt cx="411625" cy="387275"/>
              </a:xfrm>
            </p:grpSpPr>
            <p:sp>
              <p:nvSpPr>
                <p:cNvPr id="43" name="Shape 43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45" name="Shape 45"/>
              <p:cNvGrpSpPr/>
              <p:nvPr/>
            </p:nvGrpSpPr>
            <p:grpSpPr>
              <a:xfrm>
                <a:off x="1093458" y="1865778"/>
                <a:ext cx="353136" cy="313737"/>
                <a:chOff x="5292575" y="3681900"/>
                <a:chExt cx="420150" cy="373275"/>
              </a:xfrm>
            </p:grpSpPr>
            <p:sp>
              <p:nvSpPr>
                <p:cNvPr id="46" name="Shape 46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sp>
            <p:nvSpPr>
              <p:cNvPr id="53" name="Shape 53"/>
              <p:cNvSpPr/>
              <p:nvPr/>
            </p:nvSpPr>
            <p:spPr>
              <a:xfrm>
                <a:off x="176103" y="1852215"/>
                <a:ext cx="340843" cy="340864"/>
              </a:xfrm>
              <a:custGeom>
                <a:avLst/>
                <a:gdLst/>
                <a:ahLst/>
                <a:cxnLst/>
                <a:rect l="0" t="0" r="0" b="0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grpSp>
            <p:nvGrpSpPr>
              <p:cNvPr id="54" name="Shape 54"/>
              <p:cNvGrpSpPr/>
              <p:nvPr/>
            </p:nvGrpSpPr>
            <p:grpSpPr>
              <a:xfrm>
                <a:off x="3738064" y="1856312"/>
                <a:ext cx="332669" cy="332669"/>
                <a:chOff x="6649150" y="309350"/>
                <a:chExt cx="395800" cy="395800"/>
              </a:xfrm>
            </p:grpSpPr>
            <p:sp>
              <p:nvSpPr>
                <p:cNvPr id="55" name="Shape 5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  <p:grpSp>
            <p:nvGrpSpPr>
              <p:cNvPr id="78" name="Shape 78"/>
              <p:cNvGrpSpPr/>
              <p:nvPr/>
            </p:nvGrpSpPr>
            <p:grpSpPr>
              <a:xfrm>
                <a:off x="2945587" y="1851448"/>
                <a:ext cx="215966" cy="342398"/>
                <a:chOff x="6718575" y="2318625"/>
                <a:chExt cx="256950" cy="407375"/>
              </a:xfrm>
            </p:grpSpPr>
            <p:sp>
              <p:nvSpPr>
                <p:cNvPr id="79" name="Shape 79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2" name="Shape 82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5" name="Shape 8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86" name="Shape 86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</p:grpSp>
        </p:grpSp>
        <p:grpSp>
          <p:nvGrpSpPr>
            <p:cNvPr id="87" name="Shape 87"/>
            <p:cNvGrpSpPr/>
            <p:nvPr/>
          </p:nvGrpSpPr>
          <p:grpSpPr>
            <a:xfrm>
              <a:off x="3832686" y="180462"/>
              <a:ext cx="4766659" cy="1632384"/>
              <a:chOff x="175086" y="180462"/>
              <a:chExt cx="4766659" cy="1632384"/>
            </a:xfrm>
          </p:grpSpPr>
          <p:grpSp>
            <p:nvGrpSpPr>
              <p:cNvPr id="88" name="Shape 88"/>
              <p:cNvGrpSpPr/>
              <p:nvPr/>
            </p:nvGrpSpPr>
            <p:grpSpPr>
              <a:xfrm>
                <a:off x="175086" y="180462"/>
                <a:ext cx="3852689" cy="430924"/>
                <a:chOff x="175086" y="180462"/>
                <a:chExt cx="3852689" cy="430924"/>
              </a:xfrm>
            </p:grpSpPr>
            <p:grpSp>
              <p:nvGrpSpPr>
                <p:cNvPr id="89" name="Shape 89"/>
                <p:cNvGrpSpPr/>
                <p:nvPr/>
              </p:nvGrpSpPr>
              <p:grpSpPr>
                <a:xfrm>
                  <a:off x="175086" y="186861"/>
                  <a:ext cx="342881" cy="418127"/>
                  <a:chOff x="596350" y="929175"/>
                  <a:chExt cx="407950" cy="49747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97" name="Shape 97"/>
                <p:cNvSpPr/>
                <p:nvPr/>
              </p:nvSpPr>
              <p:spPr>
                <a:xfrm>
                  <a:off x="1075552" y="221405"/>
                  <a:ext cx="351076" cy="3490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3779029" y="180462"/>
                  <a:ext cx="248745" cy="430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0" name="Shape 100"/>
                <p:cNvGrpSpPr/>
                <p:nvPr/>
              </p:nvGrpSpPr>
              <p:grpSpPr>
                <a:xfrm>
                  <a:off x="2878563" y="220890"/>
                  <a:ext cx="342881" cy="350068"/>
                  <a:chOff x="3951850" y="2985350"/>
                  <a:chExt cx="407950" cy="416500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5" name="Shape 105"/>
              <p:cNvGrpSpPr/>
              <p:nvPr/>
            </p:nvGrpSpPr>
            <p:grpSpPr>
              <a:xfrm>
                <a:off x="647545" y="814472"/>
                <a:ext cx="3920223" cy="376691"/>
                <a:chOff x="151025" y="1029894"/>
                <a:chExt cx="3920223" cy="376691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1057375" y="1063682"/>
                  <a:ext cx="339835" cy="3091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07" name="Shape 107"/>
                <p:cNvGrpSpPr/>
                <p:nvPr/>
              </p:nvGrpSpPr>
              <p:grpSpPr>
                <a:xfrm>
                  <a:off x="151025" y="1086197"/>
                  <a:ext cx="391000" cy="264085"/>
                  <a:chOff x="564675" y="1700625"/>
                  <a:chExt cx="465200" cy="314200"/>
                </a:xfrm>
              </p:grpSpPr>
              <p:sp>
                <p:nvSpPr>
                  <p:cNvPr id="108" name="Shape 108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" name="Shape 111"/>
                <p:cNvGrpSpPr/>
                <p:nvPr/>
              </p:nvGrpSpPr>
              <p:grpSpPr>
                <a:xfrm>
                  <a:off x="1912558" y="1029894"/>
                  <a:ext cx="359271" cy="376691"/>
                  <a:chOff x="5961125" y="1623900"/>
                  <a:chExt cx="427450" cy="448175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5" name="Shape 11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6" name="Shape 116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7" name="Shape 117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" name="Shape 119"/>
                <p:cNvGrpSpPr/>
                <p:nvPr/>
              </p:nvGrpSpPr>
              <p:grpSpPr>
                <a:xfrm>
                  <a:off x="2787179" y="1056517"/>
                  <a:ext cx="435021" cy="323445"/>
                  <a:chOff x="5247525" y="3007275"/>
                  <a:chExt cx="517575" cy="384825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2" name="Shape 122"/>
                <p:cNvGrpSpPr/>
                <p:nvPr/>
              </p:nvGrpSpPr>
              <p:grpSpPr>
                <a:xfrm>
                  <a:off x="3737549" y="1053701"/>
                  <a:ext cx="333699" cy="329076"/>
                  <a:chOff x="3292425" y="3664250"/>
                  <a:chExt cx="397025" cy="391525"/>
                </a:xfrm>
              </p:grpSpPr>
              <p:sp>
                <p:nvSpPr>
                  <p:cNvPr id="123" name="Shape 123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Shape 126"/>
              <p:cNvGrpSpPr/>
              <p:nvPr/>
            </p:nvGrpSpPr>
            <p:grpSpPr>
              <a:xfrm>
                <a:off x="1047114" y="1470448"/>
                <a:ext cx="3894630" cy="342398"/>
                <a:chOff x="176103" y="1851448"/>
                <a:chExt cx="3894630" cy="342398"/>
              </a:xfrm>
            </p:grpSpPr>
            <p:grpSp>
              <p:nvGrpSpPr>
                <p:cNvPr id="127" name="Shape 127"/>
                <p:cNvGrpSpPr/>
                <p:nvPr/>
              </p:nvGrpSpPr>
              <p:grpSpPr>
                <a:xfrm>
                  <a:off x="2023105" y="1859895"/>
                  <a:ext cx="345970" cy="325504"/>
                  <a:chOff x="5972700" y="2330200"/>
                  <a:chExt cx="411625" cy="387275"/>
                </a:xfrm>
              </p:grpSpPr>
              <p:sp>
                <p:nvSpPr>
                  <p:cNvPr id="128" name="Shape 128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29" name="Shape 129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" name="Shape 130"/>
                <p:cNvGrpSpPr/>
                <p:nvPr/>
              </p:nvGrpSpPr>
              <p:grpSpPr>
                <a:xfrm>
                  <a:off x="1093458" y="1865778"/>
                  <a:ext cx="353136" cy="313737"/>
                  <a:chOff x="5292575" y="3681900"/>
                  <a:chExt cx="420150" cy="373275"/>
                </a:xfrm>
              </p:grpSpPr>
              <p:sp>
                <p:nvSpPr>
                  <p:cNvPr id="131" name="Shape 131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sp>
              <p:nvSpPr>
                <p:cNvPr id="138" name="Shape 138"/>
                <p:cNvSpPr/>
                <p:nvPr/>
              </p:nvSpPr>
              <p:spPr>
                <a:xfrm>
                  <a:off x="176103" y="1852215"/>
                  <a:ext cx="340843" cy="3408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grpSp>
              <p:nvGrpSpPr>
                <p:cNvPr id="139" name="Shape 139"/>
                <p:cNvGrpSpPr/>
                <p:nvPr/>
              </p:nvGrpSpPr>
              <p:grpSpPr>
                <a:xfrm>
                  <a:off x="3738064" y="1856312"/>
                  <a:ext cx="332669" cy="332669"/>
                  <a:chOff x="6649150" y="309350"/>
                  <a:chExt cx="395800" cy="395800"/>
                </a:xfrm>
              </p:grpSpPr>
              <p:sp>
                <p:nvSpPr>
                  <p:cNvPr id="140" name="Shape 140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4" name="Shape 144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5" name="Shape 14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4" name="Shape 154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5" name="Shape 15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6" name="Shape 156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7" name="Shape 157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8" name="Shape 158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59" name="Shape 159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0" name="Shape 160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1" name="Shape 161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2" name="Shape 162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3" name="Shape 163"/>
                <p:cNvGrpSpPr/>
                <p:nvPr/>
              </p:nvGrpSpPr>
              <p:grpSpPr>
                <a:xfrm>
                  <a:off x="2945587" y="1851448"/>
                  <a:ext cx="215966" cy="342398"/>
                  <a:chOff x="6718575" y="2318625"/>
                  <a:chExt cx="256950" cy="407375"/>
                </a:xfrm>
              </p:grpSpPr>
              <p:sp>
                <p:nvSpPr>
                  <p:cNvPr id="164" name="Shape 164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5" name="Shape 16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6" name="Shape 166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7" name="Shape 167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8" name="Shape 168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69" name="Shape 169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0" name="Shape 170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  <p:sp>
                <p:nvSpPr>
                  <p:cNvPr id="171" name="Shape 171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2" name="Shape 172"/>
            <p:cNvGrpSpPr/>
            <p:nvPr/>
          </p:nvGrpSpPr>
          <p:grpSpPr>
            <a:xfrm>
              <a:off x="8252286" y="186861"/>
              <a:ext cx="342881" cy="418127"/>
              <a:chOff x="596350" y="929175"/>
              <a:chExt cx="407950" cy="497475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0" t="0" r="0" b="0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0" t="0" r="0" b="0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0" t="0" r="0" b="0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0" t="0" r="0" b="0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0" name="Shape 180"/>
            <p:cNvSpPr/>
            <p:nvPr/>
          </p:nvSpPr>
          <p:spPr>
            <a:xfrm>
              <a:off x="9152752" y="221405"/>
              <a:ext cx="351076" cy="349038"/>
            </a:xfrm>
            <a:custGeom>
              <a:avLst/>
              <a:gdLst/>
              <a:ahLst/>
              <a:cxnLst/>
              <a:rect l="0" t="0" r="0" b="0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8724745" y="870775"/>
              <a:ext cx="391000" cy="264085"/>
              <a:chOff x="564675" y="1700625"/>
              <a:chExt cx="465200" cy="314200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9124314" y="1471215"/>
              <a:ext cx="340843" cy="340864"/>
            </a:xfrm>
            <a:custGeom>
              <a:avLst/>
              <a:gdLst/>
              <a:ahLst/>
              <a:cxnLst/>
              <a:rect l="0" t="0" r="0" b="0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2" name="Shape 1202"/>
          <p:cNvSpPr txBox="1">
            <a:spLocks noGrp="1"/>
          </p:cNvSpPr>
          <p:nvPr>
            <p:ph type="body" idx="1"/>
          </p:nvPr>
        </p:nvSpPr>
        <p:spPr>
          <a:xfrm>
            <a:off x="254422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bg2">
                  <a:lumMod val="50000"/>
                </a:schemeClr>
              </a:buClr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1203" name="Shape 1203"/>
          <p:cNvSpPr txBox="1">
            <a:spLocks noGrp="1"/>
          </p:cNvSpPr>
          <p:nvPr>
            <p:ph type="body" idx="2"/>
          </p:nvPr>
        </p:nvSpPr>
        <p:spPr>
          <a:xfrm>
            <a:off x="5705275" y="297366"/>
            <a:ext cx="2981399" cy="466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bg2">
                  <a:lumMod val="50000"/>
                </a:schemeClr>
              </a:buClr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1204" name="Shape 120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799" cy="276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GB" dirty="0"/>
              <a:t>REDIT CARD FRAUD DETECTION</a:t>
            </a:r>
            <a:br>
              <a:rPr lang="en-GB" dirty="0"/>
            </a:br>
            <a:br>
              <a:rPr lang="en-GB" dirty="0"/>
            </a:br>
            <a:r>
              <a:rPr lang="en-GB" sz="1800" b="0" dirty="0"/>
              <a:t>London, 20 April 2018</a:t>
            </a:r>
            <a:br>
              <a:rPr lang="en-GB" sz="1800" b="0" dirty="0"/>
            </a:br>
            <a:r>
              <a:rPr lang="en-GB" sz="1800" b="0" dirty="0"/>
              <a:t>Quy Vu</a:t>
            </a:r>
            <a:endParaRPr lang="en" b="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228440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5. Customer ID contains no meaning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fraudulent transactions: </a:t>
            </a:r>
          </a:p>
          <a:p>
            <a:pPr lvl="1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A few recipient ID repeat once</a:t>
            </a:r>
          </a:p>
          <a:p>
            <a:pPr lvl="1"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Sender ID does not repeat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Discarded</a:t>
            </a: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14BBA7AE-126B-41B3-855E-FB7F0E6E94CF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42902261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6. No missing values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cells contain “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However some cases have recipient balance equals to zero both before after the transaction.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Strong indicator of fraud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Hypothesis: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Fraud detected and halted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4C4CE4-968B-4277-AB49-5121E8235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79463"/>
              </p:ext>
            </p:extLst>
          </p:nvPr>
        </p:nvGraphicFramePr>
        <p:xfrm>
          <a:off x="4899377" y="3167358"/>
          <a:ext cx="3443112" cy="1590676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857956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1196622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138853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</a:tblGrid>
              <a:tr h="65423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Count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Percentage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46822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Fraud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4,067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49.63%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46822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Genuine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1,706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0.15%</a:t>
                      </a:r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740471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9A97CAF3-ABC0-4835-9D93-866C6A19083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77292283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7. Time occurred is a strong indicator of fraud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7.1.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0927E-5397-476B-9615-12753562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55" y="1779593"/>
            <a:ext cx="7442890" cy="3277829"/>
          </a:xfrm>
          <a:prstGeom prst="rect">
            <a:avLst/>
          </a:prstGeom>
        </p:spPr>
      </p:pic>
      <p:sp>
        <p:nvSpPr>
          <p:cNvPr id="11" name="Shape 1540">
            <a:extLst>
              <a:ext uri="{FF2B5EF4-FFF2-40B4-BE49-F238E27FC236}">
                <a16:creationId xmlns:a16="http://schemas.microsoft.com/office/drawing/2014/main" id="{7AD0D063-5A2F-4B86-9DA9-A62D61BF8367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25705641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7. Time occurred is a strong indicator of fraud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7.2.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BA266-F69F-4F78-A3BC-387058B7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972377"/>
            <a:ext cx="7658100" cy="2914650"/>
          </a:xfrm>
          <a:prstGeom prst="rect">
            <a:avLst/>
          </a:prstGeom>
        </p:spPr>
      </p:pic>
      <p:sp>
        <p:nvSpPr>
          <p:cNvPr id="11" name="Shape 1540">
            <a:extLst>
              <a:ext uri="{FF2B5EF4-FFF2-40B4-BE49-F238E27FC236}">
                <a16:creationId xmlns:a16="http://schemas.microsoft.com/office/drawing/2014/main" id="{8AABEFB4-846E-4C40-8823-61DC4BB9C9AA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49766273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8. Account balance is important in detecting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E6EAC-7562-4D25-AF0C-7E2C442F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0" y="1876425"/>
            <a:ext cx="3267075" cy="3267075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3E6DFB-8C6D-40A5-8421-B4205D9A2803}"/>
              </a:ext>
            </a:extLst>
          </p:cNvPr>
          <p:cNvSpPr txBox="1">
            <a:spLocks/>
          </p:cNvSpPr>
          <p:nvPr/>
        </p:nvSpPr>
        <p:spPr>
          <a:xfrm>
            <a:off x="3806465" y="2102430"/>
            <a:ext cx="1974903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  <a:buFont typeface="Roboto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 There is definitely patterns in fraudulent transactions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Shape 1540">
            <a:extLst>
              <a:ext uri="{FF2B5EF4-FFF2-40B4-BE49-F238E27FC236}">
                <a16:creationId xmlns:a16="http://schemas.microsoft.com/office/drawing/2014/main" id="{02F6B10D-52C5-42A2-A57E-953F203605BC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0A19D2-AB72-41A8-BA7C-83D41BB96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45"/>
          <a:stretch/>
        </p:blipFill>
        <p:spPr>
          <a:xfrm>
            <a:off x="6056671" y="1858080"/>
            <a:ext cx="2979175" cy="32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944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9. Strong correlation between recipient’ new and 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    old balances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B2A30-953F-40D4-B440-777BDAAB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39" y="1359761"/>
            <a:ext cx="5671028" cy="3783739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5418AE55-0A88-40A9-90A7-C2C55A6013C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18263778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Algorithm selection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D9EF2-97A1-4D56-98FD-A40B71BC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1944146"/>
            <a:ext cx="2762250" cy="18002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C0622-AA70-47FC-9591-70E6797E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42986"/>
              </p:ext>
            </p:extLst>
          </p:nvPr>
        </p:nvGraphicFramePr>
        <p:xfrm>
          <a:off x="706263" y="1361871"/>
          <a:ext cx="7963604" cy="404603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2676156">
                  <a:extLst>
                    <a:ext uri="{9D8B030D-6E8A-4147-A177-3AD203B41FA5}">
                      <a16:colId xmlns:a16="http://schemas.microsoft.com/office/drawing/2014/main" val="947937703"/>
                    </a:ext>
                  </a:extLst>
                </a:gridCol>
                <a:gridCol w="2643724">
                  <a:extLst>
                    <a:ext uri="{9D8B030D-6E8A-4147-A177-3AD203B41FA5}">
                      <a16:colId xmlns:a16="http://schemas.microsoft.com/office/drawing/2014/main" val="1896598544"/>
                    </a:ext>
                  </a:extLst>
                </a:gridCol>
                <a:gridCol w="2643724">
                  <a:extLst>
                    <a:ext uri="{9D8B030D-6E8A-4147-A177-3AD203B41FA5}">
                      <a16:colId xmlns:a16="http://schemas.microsoft.com/office/drawing/2014/main" val="1235454897"/>
                    </a:ext>
                  </a:extLst>
                </a:gridCol>
              </a:tblGrid>
              <a:tr h="4046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71718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F125ED-88B9-4CFC-9E44-C37DE5131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2332"/>
              </p:ext>
            </p:extLst>
          </p:nvPr>
        </p:nvGraphicFramePr>
        <p:xfrm>
          <a:off x="836295" y="3899634"/>
          <a:ext cx="2714048" cy="777240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912050">
                  <a:extLst>
                    <a:ext uri="{9D8B030D-6E8A-4147-A177-3AD203B41FA5}">
                      <a16:colId xmlns:a16="http://schemas.microsoft.com/office/drawing/2014/main" val="4128160455"/>
                    </a:ext>
                  </a:extLst>
                </a:gridCol>
                <a:gridCol w="900999">
                  <a:extLst>
                    <a:ext uri="{9D8B030D-6E8A-4147-A177-3AD203B41FA5}">
                      <a16:colId xmlns:a16="http://schemas.microsoft.com/office/drawing/2014/main" val="2766444226"/>
                    </a:ext>
                  </a:extLst>
                </a:gridCol>
                <a:gridCol w="900999">
                  <a:extLst>
                    <a:ext uri="{9D8B030D-6E8A-4147-A177-3AD203B41FA5}">
                      <a16:colId xmlns:a16="http://schemas.microsoft.com/office/drawing/2014/main" val="2212914238"/>
                    </a:ext>
                  </a:extLst>
                </a:gridCol>
              </a:tblGrid>
              <a:tr h="19302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Buy pizza</a:t>
                      </a:r>
                      <a:endParaRPr lang="en-GB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143233"/>
                  </a:ext>
                </a:extLst>
              </a:tr>
              <a:tr h="1930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Male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Vegan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Age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883697"/>
                  </a:ext>
                </a:extLst>
              </a:tr>
              <a:tr h="21582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0.5</a:t>
                      </a:r>
                      <a:endParaRPr lang="en-GB" sz="1100" b="0" i="0" u="none" strike="noStrike" cap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3187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93EC24E-DBAE-4B4A-BB1D-686E83E25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472" y="2008123"/>
            <a:ext cx="2590800" cy="218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5BE2C-1A52-4C84-9535-7841A64A4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196" y="1914723"/>
            <a:ext cx="2590800" cy="2368024"/>
          </a:xfrm>
          <a:prstGeom prst="rect">
            <a:avLst/>
          </a:prstGeom>
        </p:spPr>
      </p:pic>
      <p:sp>
        <p:nvSpPr>
          <p:cNvPr id="15" name="Shape 1540">
            <a:extLst>
              <a:ext uri="{FF2B5EF4-FFF2-40B4-BE49-F238E27FC236}">
                <a16:creationId xmlns:a16="http://schemas.microsoft.com/office/drawing/2014/main" id="{87E61C51-739B-4C59-BB17-2817FB115567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15563431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Algorithm selection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18D02-B790-4C3D-A4AC-175C8CB0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58318"/>
              </p:ext>
            </p:extLst>
          </p:nvPr>
        </p:nvGraphicFramePr>
        <p:xfrm>
          <a:off x="739968" y="1307092"/>
          <a:ext cx="7664065" cy="3734808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1029474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2229543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2968841126"/>
                    </a:ext>
                  </a:extLst>
                </a:gridCol>
              </a:tblGrid>
              <a:tr h="419642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100713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Interpretable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Cheaper computation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Less 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Interpretable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Cheaper computation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 non-linearity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“Advanced” decision tree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Generalisable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100713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Cannot address non-linearity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May not </a:t>
                      </a: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generalise</a:t>
                      </a:r>
                      <a:endParaRPr lang="en-US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Need configuration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Expensive computation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Less interpretable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740471"/>
                  </a:ext>
                </a:extLst>
              </a:tr>
              <a:tr h="13008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Use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Understand data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 fraud on subset and the whole dataset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 fraud on the whole dataset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323107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092FF73D-8769-4623-B256-7463E973AEE0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47909931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Model training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18D02-B790-4C3D-A4AC-175C8CB0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9021"/>
              </p:ext>
            </p:extLst>
          </p:nvPr>
        </p:nvGraphicFramePr>
        <p:xfrm>
          <a:off x="739968" y="1442720"/>
          <a:ext cx="7664065" cy="2589058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1029474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2229543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2968841126"/>
                    </a:ext>
                  </a:extLst>
                </a:gridCol>
              </a:tblGrid>
              <a:tr h="637615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80913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Specs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 max iterations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LASSO regularization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Best split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Same as </a:t>
                      </a:r>
                      <a:b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114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Grid search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Regularisation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 depth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 samples to split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Same as </a:t>
                      </a:r>
                      <a:b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 no. of trees</a:t>
                      </a:r>
                      <a:endParaRPr lang="en-GB" sz="1400" b="0" i="0" u="none" strike="noStrike" cap="none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2890188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7E7EAE27-AB7B-413F-8D87-273A965DBB9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05052732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Model evaluation and selection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Performance: True Positive rate, confusion matrix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Computational cost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Interpretability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6566F06A-6BFA-4CFC-B6FF-9319897BE55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01644088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u="sng" dirty="0"/>
              <a:t>Overview</a:t>
            </a:r>
            <a:r>
              <a:rPr lang="en-US" sz="1400" b="0" dirty="0"/>
              <a:t> ► Research questions ► The dataset</a:t>
            </a:r>
            <a:endParaRPr lang="en" sz="17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37596CF-106D-43BC-9034-12902F4B1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875834"/>
              </p:ext>
            </p:extLst>
          </p:nvPr>
        </p:nvGraphicFramePr>
        <p:xfrm>
          <a:off x="383822" y="1016595"/>
          <a:ext cx="8376355" cy="3634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Shape 1535">
            <a:extLst>
              <a:ext uri="{FF2B5EF4-FFF2-40B4-BE49-F238E27FC236}">
                <a16:creationId xmlns:a16="http://schemas.microsoft.com/office/drawing/2014/main" id="{F476EE47-A195-41EE-BD01-404E764CBAB2}"/>
              </a:ext>
            </a:extLst>
          </p:cNvPr>
          <p:cNvSpPr txBox="1">
            <a:spLocks/>
          </p:cNvSpPr>
          <p:nvPr/>
        </p:nvSpPr>
        <p:spPr>
          <a:xfrm>
            <a:off x="6066504" y="4532053"/>
            <a:ext cx="2524340" cy="375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Roboto"/>
              <a:buNone/>
            </a:pPr>
            <a:r>
              <a:rPr lang="en-GB" sz="1200" i="1" dirty="0"/>
              <a:t>(Financial fraud action UK, 2017)</a:t>
            </a:r>
            <a:endParaRPr lang="en" sz="1200" b="1" i="1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4. Address class imbalance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18D02-B790-4C3D-A4AC-175C8CB0D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94906"/>
              </p:ext>
            </p:extLst>
          </p:nvPr>
        </p:nvGraphicFramePr>
        <p:xfrm>
          <a:off x="739968" y="1307092"/>
          <a:ext cx="7664065" cy="3596622"/>
        </p:xfrm>
        <a:graphic>
          <a:graphicData uri="http://schemas.openxmlformats.org/drawingml/2006/table">
            <a:tbl>
              <a:tblPr firstRow="1">
                <a:tableStyleId>{E815D126-E4D5-452D-AADD-2CBB0FEBA32D}</a:tableStyleId>
              </a:tblPr>
              <a:tblGrid>
                <a:gridCol w="1360909">
                  <a:extLst>
                    <a:ext uri="{9D8B030D-6E8A-4147-A177-3AD203B41FA5}">
                      <a16:colId xmlns:a16="http://schemas.microsoft.com/office/drawing/2014/main" val="2162316590"/>
                    </a:ext>
                  </a:extLst>
                </a:gridCol>
                <a:gridCol w="1898108">
                  <a:extLst>
                    <a:ext uri="{9D8B030D-6E8A-4147-A177-3AD203B41FA5}">
                      <a16:colId xmlns:a16="http://schemas.microsoft.com/office/drawing/2014/main" val="1426575584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3399901351"/>
                    </a:ext>
                  </a:extLst>
                </a:gridCol>
                <a:gridCol w="2202524">
                  <a:extLst>
                    <a:ext uri="{9D8B030D-6E8A-4147-A177-3AD203B41FA5}">
                      <a16:colId xmlns:a16="http://schemas.microsoft.com/office/drawing/2014/main" val="2968841126"/>
                    </a:ext>
                  </a:extLst>
                </a:gridCol>
              </a:tblGrid>
              <a:tr h="984519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Over sampling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Under sampling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Class weight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127178"/>
                  </a:ext>
                </a:extLst>
              </a:tr>
              <a:tr h="110082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Preserve data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Cheaper computation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Cheaper computation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607696"/>
                  </a:ext>
                </a:extLst>
              </a:tr>
              <a:tr h="70460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Expensive computation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Risk of losing information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based on the data, but seeks to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minimise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 loss function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9740471"/>
                  </a:ext>
                </a:extLst>
              </a:tr>
              <a:tr h="77975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Apply on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Subset of data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Whole dataset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641221"/>
                  </a:ext>
                </a:extLst>
              </a:tr>
            </a:tbl>
          </a:graphicData>
        </a:graphic>
      </p:graphicFrame>
      <p:sp>
        <p:nvSpPr>
          <p:cNvPr id="11" name="Shape 1540">
            <a:extLst>
              <a:ext uri="{FF2B5EF4-FFF2-40B4-BE49-F238E27FC236}">
                <a16:creationId xmlns:a16="http://schemas.microsoft.com/office/drawing/2014/main" id="{D4B3811E-8A74-4A22-B3CD-25E07135892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53192548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5. Data preparation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One-hot encode categorical features: “date”, “type”; group “hour” to blocks of 3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Normalise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data to 0 mean and unit variance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10E120DD-424E-475D-936F-7D8ED12BBDEE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</a:t>
            </a:r>
            <a:r>
              <a:rPr lang="en-US" sz="1400" b="0" u="sng" dirty="0"/>
              <a:t>Strategy</a:t>
            </a:r>
            <a:r>
              <a:rPr lang="en-US" sz="1400" b="0" dirty="0"/>
              <a:t>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753036242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38455-35EE-42A3-9865-0BBA4671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578555"/>
            <a:ext cx="782955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89B03-50DB-4DD6-A73C-9E3A7B73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4462159"/>
            <a:ext cx="7105650" cy="466725"/>
          </a:xfrm>
          <a:prstGeom prst="rect">
            <a:avLst/>
          </a:prstGeom>
        </p:spPr>
      </p:pic>
      <p:sp>
        <p:nvSpPr>
          <p:cNvPr id="13" name="Shape 1540">
            <a:extLst>
              <a:ext uri="{FF2B5EF4-FFF2-40B4-BE49-F238E27FC236}">
                <a16:creationId xmlns:a16="http://schemas.microsoft.com/office/drawing/2014/main" id="{ED49F3E6-152E-4098-A4B6-0EA988BC797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987638233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768A-D082-4C02-B649-3B46DA81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507715"/>
            <a:ext cx="8124825" cy="47625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2225945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Type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Negative coefficient implies transfers (0) are more likely to be fraudulent. But genuine transactions are 8 times more in Cash out transactions.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Discarding this feature did not impact significantly the performance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Misleading and irrelevant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8F356CAE-A05E-406F-8C2E-D8FD3E546A71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19027517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768A-D082-4C02-B649-3B46DA81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507715"/>
            <a:ext cx="8124825" cy="47625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2225945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Amount and balance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No clear pattern was identified in the distribution of values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Misleading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0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Date and time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Consistent with findings obtained in EDA</a:t>
            </a:r>
            <a:endParaRPr lang="en-US" b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7496C6FA-EC7E-4201-B7E8-28157BA0E885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570611643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Logistic regression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1478691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Show weakness in classify data with non-linearity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Baseline: 94% True Negative, 96% True Negative</a:t>
            </a:r>
          </a:p>
        </p:txBody>
      </p:sp>
      <p:sp>
        <p:nvSpPr>
          <p:cNvPr id="10" name="Shape 1540">
            <a:extLst>
              <a:ext uri="{FF2B5EF4-FFF2-40B4-BE49-F238E27FC236}">
                <a16:creationId xmlns:a16="http://schemas.microsoft.com/office/drawing/2014/main" id="{F7C7DFDD-33D1-4F41-B0EC-A6FDA6C5BAC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895079439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681F7-9908-4D39-8234-492406E4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537981"/>
            <a:ext cx="8010525" cy="2657475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B511DA46-010B-4B87-A783-C013BD566D8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961563642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71D1A-1214-4F37-90B4-C18ED101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95"/>
            <a:ext cx="9144000" cy="3620954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281FDDF0-C9C2-4E2D-B895-121EA0781BA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12136212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Decision tree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C90CB8-004D-4D2D-8C00-63C9D8115675}"/>
              </a:ext>
            </a:extLst>
          </p:cNvPr>
          <p:cNvSpPr txBox="1">
            <a:spLocks/>
          </p:cNvSpPr>
          <p:nvPr/>
        </p:nvSpPr>
        <p:spPr>
          <a:xfrm>
            <a:off x="383823" y="1478691"/>
            <a:ext cx="8286044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Is consistent with EDA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Efficient yet simple to implement and interpretable</a:t>
            </a: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2969D6EE-73D6-4D42-886A-826BB970C84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67727264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25984-80D4-4545-B125-8629DA2D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41193"/>
            <a:ext cx="7886700" cy="2752725"/>
          </a:xfrm>
          <a:prstGeom prst="rect">
            <a:avLst/>
          </a:prstGeom>
        </p:spPr>
      </p:pic>
      <p:sp>
        <p:nvSpPr>
          <p:cNvPr id="10" name="Shape 1540">
            <a:extLst>
              <a:ext uri="{FF2B5EF4-FFF2-40B4-BE49-F238E27FC236}">
                <a16:creationId xmlns:a16="http://schemas.microsoft.com/office/drawing/2014/main" id="{99EAC985-84F3-427F-8C42-C21545D6249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9454403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u="sng" dirty="0"/>
              <a:t>Overview</a:t>
            </a:r>
            <a:r>
              <a:rPr lang="en-US" sz="1400" b="0" dirty="0"/>
              <a:t> ► Research questions ► The dataset</a:t>
            </a:r>
            <a:endParaRPr lang="en" sz="1700" dirty="0"/>
          </a:p>
        </p:txBody>
      </p:sp>
      <p:sp>
        <p:nvSpPr>
          <p:cNvPr id="6" name="Shape 1560">
            <a:extLst>
              <a:ext uri="{FF2B5EF4-FFF2-40B4-BE49-F238E27FC236}">
                <a16:creationId xmlns:a16="http://schemas.microsoft.com/office/drawing/2014/main" id="{045537B2-D4B7-44B7-9B1C-54AB8A34A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823" y="1273528"/>
            <a:ext cx="8376356" cy="25964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800" b="1" i="1" dirty="0"/>
              <a:t>"an institution may have state-of-the-art security and fraud detection technologies and procedures to protect its deposit lines of business, but not the same for small business banking”</a:t>
            </a:r>
          </a:p>
          <a:p>
            <a:pPr lvl="0" algn="r">
              <a:buNone/>
            </a:pPr>
            <a:br>
              <a:rPr lang="en-US" sz="2800" i="1" dirty="0"/>
            </a:br>
            <a:r>
              <a:rPr lang="en-US" sz="2800" i="1" dirty="0"/>
              <a:t>(</a:t>
            </a:r>
            <a:r>
              <a:rPr lang="en-GB" i="1" dirty="0"/>
              <a:t>N. Rodney, 2008)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3451111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Random forest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Decision tree with class weight: 90% True Positive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Implemented class weight instead of oversampling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Inferior result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0" name="Shape 1540">
            <a:extLst>
              <a:ext uri="{FF2B5EF4-FFF2-40B4-BE49-F238E27FC236}">
                <a16:creationId xmlns:a16="http://schemas.microsoft.com/office/drawing/2014/main" id="{70C2FCE1-FF17-47F0-885F-A2EB706B1682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060457036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4. Further results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Incorporating a feature addressing error in transaction amount did not improve the result: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+ Logistic regression: 70% True Positive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+ Decision tree: No change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FCDBA-4A09-420D-9AE1-587BA153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3032639"/>
            <a:ext cx="5019675" cy="533400"/>
          </a:xfrm>
          <a:prstGeom prst="rect">
            <a:avLst/>
          </a:prstGeom>
        </p:spPr>
      </p:pic>
      <p:sp>
        <p:nvSpPr>
          <p:cNvPr id="9" name="Shape 1540">
            <a:extLst>
              <a:ext uri="{FF2B5EF4-FFF2-40B4-BE49-F238E27FC236}">
                <a16:creationId xmlns:a16="http://schemas.microsoft.com/office/drawing/2014/main" id="{47DA6934-5D63-4ED7-867C-9C8B8DCD8B6B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dirty="0"/>
              <a:t>EDA ► Strategy ► </a:t>
            </a:r>
            <a:r>
              <a:rPr lang="en-US" sz="1400" b="0" u="sng" dirty="0"/>
              <a:t>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3760870735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1. Summary of insights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Fraudulent behavior is to transfer then cash out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Transactions are more likely to be fraud if made at night or on a specific set of days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Transaction amount and account balance is important in detecting fraud in this case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Further investigation will contribute to understanding</a:t>
            </a:r>
          </a:p>
        </p:txBody>
      </p:sp>
      <p:sp>
        <p:nvSpPr>
          <p:cNvPr id="8" name="Shape 1540">
            <a:extLst>
              <a:ext uri="{FF2B5EF4-FFF2-40B4-BE49-F238E27FC236}">
                <a16:creationId xmlns:a16="http://schemas.microsoft.com/office/drawing/2014/main" id="{43149E35-E5F1-4135-9F4C-29EFE2C7428C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u="sng" dirty="0"/>
              <a:t>Insights</a:t>
            </a:r>
            <a:r>
              <a:rPr lang="en-US" sz="1400" b="0" dirty="0"/>
              <a:t> ► Research questions ► Limitations, future work ► 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342965897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2. Research questions revisited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" name="Shape 1560">
            <a:extLst>
              <a:ext uri="{FF2B5EF4-FFF2-40B4-BE49-F238E27FC236}">
                <a16:creationId xmlns:a16="http://schemas.microsoft.com/office/drawing/2014/main" id="{8F1E5AC8-6B97-4733-A5D2-541BD2331C54}"/>
              </a:ext>
            </a:extLst>
          </p:cNvPr>
          <p:cNvSpPr txBox="1">
            <a:spLocks/>
          </p:cNvSpPr>
          <p:nvPr/>
        </p:nvSpPr>
        <p:spPr>
          <a:xfrm>
            <a:off x="383823" y="1430845"/>
            <a:ext cx="8376356" cy="2596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What differentiate genuine transactions from fraudulent ones?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Answer: As above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Roboto"/>
              <a:buAutoNum type="arabicPeriod"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Is it possible to develop a framework that is easy to implement but efficient in detecting credit card fraud?</a:t>
            </a:r>
            <a:br>
              <a:rPr lang="en-US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Answer: Yes – Decision tree with oversampled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Shape 1540">
            <a:extLst>
              <a:ext uri="{FF2B5EF4-FFF2-40B4-BE49-F238E27FC236}">
                <a16:creationId xmlns:a16="http://schemas.microsoft.com/office/drawing/2014/main" id="{BE06383E-053B-4CF2-BEFC-FC08512AEFD6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dirty="0"/>
              <a:t>Insights ► </a:t>
            </a:r>
            <a:r>
              <a:rPr lang="en-US" sz="1400" b="0" u="sng" dirty="0"/>
              <a:t>Research questions</a:t>
            </a:r>
            <a:r>
              <a:rPr lang="en-US" sz="1400" b="0" dirty="0"/>
              <a:t> ► Limitations, future work ► 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1596168944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3. Limitations and future work</a:t>
            </a: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May not applicable to other companies with different characteristics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Customer ID were not considered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Analysing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customer transaction history may discover interesting insights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Not all transaction types are considered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Can build an anomaly detection system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Marginal improvements can be obtained with state-of-the-art classifiers supported by domain knowledge</a:t>
            </a:r>
          </a:p>
        </p:txBody>
      </p:sp>
      <p:sp>
        <p:nvSpPr>
          <p:cNvPr id="9" name="Shape 1540">
            <a:extLst>
              <a:ext uri="{FF2B5EF4-FFF2-40B4-BE49-F238E27FC236}">
                <a16:creationId xmlns:a16="http://schemas.microsoft.com/office/drawing/2014/main" id="{4223EAB8-ACC2-4A85-8799-213B093B9C7C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dirty="0"/>
              <a:t>Insights ► Research questions ► </a:t>
            </a:r>
            <a:r>
              <a:rPr lang="en-US" sz="1400" b="0" u="sng" dirty="0"/>
              <a:t>Limitations, future work</a:t>
            </a:r>
            <a:r>
              <a:rPr lang="en-US" sz="1400" b="0" dirty="0"/>
              <a:t> ► 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2328592334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4. Lesson learned</a:t>
            </a: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Data cleaning and preparation is vital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Should start with implementing simple algorithms on a subset of data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Profound understanding of the algorithms is important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Implementing complex, less interpretable algorithms may not worth the computational cost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Shape 1540">
            <a:extLst>
              <a:ext uri="{FF2B5EF4-FFF2-40B4-BE49-F238E27FC236}">
                <a16:creationId xmlns:a16="http://schemas.microsoft.com/office/drawing/2014/main" id="{4F18A1A9-C07D-4EFA-9035-A4B458348D24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CONCLUSION      </a:t>
            </a:r>
            <a:r>
              <a:rPr lang="en-US" sz="1400" b="0" dirty="0"/>
              <a:t>Insights ► Research questions ► Limitations, future work ► </a:t>
            </a:r>
            <a:r>
              <a:rPr lang="en-US" sz="1400" b="0" u="sng" dirty="0"/>
              <a:t>Lessons</a:t>
            </a:r>
            <a:endParaRPr lang="en" sz="1400" b="0" u="sng" dirty="0"/>
          </a:p>
        </p:txBody>
      </p:sp>
    </p:spTree>
    <p:extLst>
      <p:ext uri="{BB962C8B-B14F-4D97-AF65-F5344CB8AC3E}">
        <p14:creationId xmlns:p14="http://schemas.microsoft.com/office/powerpoint/2010/main" val="3313723965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Q&amp;A</a:t>
            </a:r>
            <a:endParaRPr lang="en" b="0" dirty="0"/>
          </a:p>
        </p:txBody>
      </p:sp>
    </p:spTree>
    <p:extLst>
      <p:ext uri="{BB962C8B-B14F-4D97-AF65-F5344CB8AC3E}">
        <p14:creationId xmlns:p14="http://schemas.microsoft.com/office/powerpoint/2010/main" val="121176082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dirty="0"/>
              <a:t>Overview ► </a:t>
            </a:r>
            <a:r>
              <a:rPr lang="en-US" sz="1400" b="0" u="sng" dirty="0"/>
              <a:t>Research questions</a:t>
            </a:r>
            <a:r>
              <a:rPr lang="en-US" sz="1400" b="0" dirty="0"/>
              <a:t> ► The dataset</a:t>
            </a:r>
            <a:endParaRPr lang="en" sz="1700" dirty="0"/>
          </a:p>
        </p:txBody>
      </p:sp>
      <p:sp>
        <p:nvSpPr>
          <p:cNvPr id="6" name="Shape 1560">
            <a:extLst>
              <a:ext uri="{FF2B5EF4-FFF2-40B4-BE49-F238E27FC236}">
                <a16:creationId xmlns:a16="http://schemas.microsoft.com/office/drawing/2014/main" id="{045537B2-D4B7-44B7-9B1C-54AB8A34A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3823" y="1273528"/>
            <a:ext cx="8376356" cy="25964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What differentiate genuine transactions from fraudulent ones?</a:t>
            </a: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Roboto"/>
              <a:buAutoNum type="arabicPeriod"/>
            </a:pPr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Roboto"/>
              <a:buAutoNum type="arabicPeriod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Is it possible to develop a framework that is easy to implement but efficient in detecting credit card fraud?</a:t>
            </a:r>
          </a:p>
          <a:p>
            <a:pPr marL="457200" indent="-457200">
              <a:buAutoNum type="arabicPeriod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3613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0" name="Shape 1540"/>
          <p:cNvSpPr txBox="1">
            <a:spLocks noGrp="1"/>
          </p:cNvSpPr>
          <p:nvPr>
            <p:ph type="title"/>
          </p:nvPr>
        </p:nvSpPr>
        <p:spPr>
          <a:xfrm>
            <a:off x="383822" y="101601"/>
            <a:ext cx="8376356" cy="395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INTRODUCTION		</a:t>
            </a:r>
            <a:r>
              <a:rPr lang="en-US" sz="1400" b="0" dirty="0"/>
              <a:t>Overview ► Research questions ► </a:t>
            </a:r>
            <a:r>
              <a:rPr lang="en-US" sz="1400" b="0" u="sng" dirty="0"/>
              <a:t>The dataset</a:t>
            </a:r>
            <a:endParaRPr lang="en" sz="17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A5D4F-3BE8-4A5B-8138-368C18E3E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3108499"/>
            <a:ext cx="9115425" cy="159067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Simulated from the data provided by a multinational mobile financial service provider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Contains ~6.3 million entries representing transactions made in a month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Roboto" panose="020B0604020202020204" charset="0"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1962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5"/>
            <a:ext cx="8286044" cy="3740667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Is not considered as “big data”: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The dataset has ~ 6.3 million records, size of 500 Mb.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Big data framework (Spark, Hadoop, …) may not be necessary but processing on conventional computers takes time.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Consider working on a subset to obtain preliminary result.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hape 1540">
            <a:extLst>
              <a:ext uri="{FF2B5EF4-FFF2-40B4-BE49-F238E27FC236}">
                <a16:creationId xmlns:a16="http://schemas.microsoft.com/office/drawing/2014/main" id="{C4161A7B-917A-453D-9FC1-81F3410A96CD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151970062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159067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 The dataset is extremely imbalanced: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Fraud/Genuine ratio: 8,213 / 6,362,620 ~ 0.1%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Can get 99% accuracy by classifying all transactions as “genuine”.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Need to implement techniques to address class imbalance problem (Over sampling, under sampling, class weight, …)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Shape 1540">
            <a:extLst>
              <a:ext uri="{FF2B5EF4-FFF2-40B4-BE49-F238E27FC236}">
                <a16:creationId xmlns:a16="http://schemas.microsoft.com/office/drawing/2014/main" id="{E8BFCE24-AD9F-426B-8BFE-D4C862BA3673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61268555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3" y="899066"/>
            <a:ext cx="8286044" cy="2284406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 “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isFlaggedFraud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” contains no meaning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Flagged only 16 transactions as fraud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Potentially implies the inefficiency of the system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 Discarded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BAC7A-A935-406E-8B32-2B8273C9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452"/>
            <a:ext cx="9144000" cy="1774068"/>
          </a:xfrm>
          <a:prstGeom prst="rect">
            <a:avLst/>
          </a:prstGeom>
        </p:spPr>
      </p:pic>
      <p:sp>
        <p:nvSpPr>
          <p:cNvPr id="11" name="Shape 1540">
            <a:extLst>
              <a:ext uri="{FF2B5EF4-FFF2-40B4-BE49-F238E27FC236}">
                <a16:creationId xmlns:a16="http://schemas.microsoft.com/office/drawing/2014/main" id="{CC8DC555-AAEF-49D0-8C4E-EE7201CA3582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73549859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E7119-1B29-41CE-BA6C-247BE82CD52D}"/>
              </a:ext>
            </a:extLst>
          </p:cNvPr>
          <p:cNvSpPr/>
          <p:nvPr/>
        </p:nvSpPr>
        <p:spPr>
          <a:xfrm>
            <a:off x="0" y="652036"/>
            <a:ext cx="9144000" cy="449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314D47-5106-40CF-946F-98E6E61C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822" y="899066"/>
            <a:ext cx="8455377" cy="538162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4. Frauds only in cash out and transfer transactions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B7339-D972-4063-A723-E33DEE94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60" y="1694404"/>
            <a:ext cx="2114550" cy="133350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515472-3713-411A-A9BF-0711963F1CA5}"/>
              </a:ext>
            </a:extLst>
          </p:cNvPr>
          <p:cNvSpPr txBox="1">
            <a:spLocks/>
          </p:cNvSpPr>
          <p:nvPr/>
        </p:nvSpPr>
        <p:spPr>
          <a:xfrm>
            <a:off x="383822" y="1694404"/>
            <a:ext cx="6265333" cy="15906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Debit, payment, cash in transactions are discarded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Tx/>
              <a:buChar char="-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No. of frauds in cash out and transfer transactions are roughly the same.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endParaRPr lang="en-US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Hypothesis: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Fraud = Transfer then cash out</a:t>
            </a:r>
          </a:p>
        </p:txBody>
      </p:sp>
      <p:sp>
        <p:nvSpPr>
          <p:cNvPr id="12" name="Shape 1540">
            <a:extLst>
              <a:ext uri="{FF2B5EF4-FFF2-40B4-BE49-F238E27FC236}">
                <a16:creationId xmlns:a16="http://schemas.microsoft.com/office/drawing/2014/main" id="{5598BD9C-269C-4B49-84DB-48A76023236F}"/>
              </a:ext>
            </a:extLst>
          </p:cNvPr>
          <p:cNvSpPr txBox="1">
            <a:spLocks/>
          </p:cNvSpPr>
          <p:nvPr/>
        </p:nvSpPr>
        <p:spPr>
          <a:xfrm>
            <a:off x="383822" y="101601"/>
            <a:ext cx="8376356" cy="395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700" dirty="0"/>
              <a:t>ANALYSIS            </a:t>
            </a:r>
            <a:r>
              <a:rPr lang="en-US" sz="1400" b="0" u="sng" dirty="0"/>
              <a:t>EDA</a:t>
            </a:r>
            <a:r>
              <a:rPr lang="en-US" sz="1400" b="0" dirty="0"/>
              <a:t> ► Strategy ► Evaluation &amp; Interpretation of results</a:t>
            </a:r>
            <a:endParaRPr lang="en" sz="1400" u="sng" dirty="0"/>
          </a:p>
        </p:txBody>
      </p:sp>
    </p:spTree>
    <p:extLst>
      <p:ext uri="{BB962C8B-B14F-4D97-AF65-F5344CB8AC3E}">
        <p14:creationId xmlns:p14="http://schemas.microsoft.com/office/powerpoint/2010/main" val="240408371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1147</Words>
  <Application>Microsoft Office PowerPoint</Application>
  <PresentationFormat>On-screen Show (16:9)</PresentationFormat>
  <Paragraphs>243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Wingdings</vt:lpstr>
      <vt:lpstr>Arial</vt:lpstr>
      <vt:lpstr>Montserrat</vt:lpstr>
      <vt:lpstr>Roboto</vt:lpstr>
      <vt:lpstr>Aemelia template</vt:lpstr>
      <vt:lpstr>CREDIT CARD FRAUD DETECTION  London, 20 April 2018 Quy Vu</vt:lpstr>
      <vt:lpstr>INTRODUCTION  Overview ► Research questions ► The dataset</vt:lpstr>
      <vt:lpstr>INTRODUCTION  Overview ► Research questions ► The dataset</vt:lpstr>
      <vt:lpstr>INTRODUCTION  Overview ► Research questions ► The dataset</vt:lpstr>
      <vt:lpstr>INTRODUCTION  Overview ► Research questions ►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Quy</cp:lastModifiedBy>
  <cp:revision>70</cp:revision>
  <dcterms:modified xsi:type="dcterms:W3CDTF">2018-04-19T20:29:19Z</dcterms:modified>
</cp:coreProperties>
</file>