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sldIdLst>
    <p:sldId id="294" r:id="rId5"/>
    <p:sldId id="295" r:id="rId6"/>
    <p:sldId id="300" r:id="rId7"/>
    <p:sldId id="304" r:id="rId8"/>
    <p:sldId id="311" r:id="rId9"/>
    <p:sldId id="301" r:id="rId10"/>
    <p:sldId id="302" r:id="rId11"/>
    <p:sldId id="309" r:id="rId12"/>
    <p:sldId id="306" r:id="rId13"/>
    <p:sldId id="307" r:id="rId14"/>
    <p:sldId id="308"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B2D30-31D2-4464-8B42-9738663FE61C}" v="1" dt="2025-04-20T08:27:48.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y O'Gorman" userId="a7fdf1a2-d09b-44e6-ad8d-82a5ebb90c69" providerId="ADAL" clId="{0DBB2D30-31D2-4464-8B42-9738663FE61C}"/>
    <pc:docChg chg="custSel modSld">
      <pc:chgData name="Tommy O'Gorman" userId="a7fdf1a2-d09b-44e6-ad8d-82a5ebb90c69" providerId="ADAL" clId="{0DBB2D30-31D2-4464-8B42-9738663FE61C}" dt="2025-04-20T08:27:48.951" v="1" actId="27636"/>
      <pc:docMkLst>
        <pc:docMk/>
      </pc:docMkLst>
      <pc:sldChg chg="modSp mod modAnim">
        <pc:chgData name="Tommy O'Gorman" userId="a7fdf1a2-d09b-44e6-ad8d-82a5ebb90c69" providerId="ADAL" clId="{0DBB2D30-31D2-4464-8B42-9738663FE61C}" dt="2025-04-20T08:27:48.951" v="1" actId="27636"/>
        <pc:sldMkLst>
          <pc:docMk/>
          <pc:sldMk cId="278951008" sldId="294"/>
        </pc:sldMkLst>
        <pc:spChg chg="mod">
          <ac:chgData name="Tommy O'Gorman" userId="a7fdf1a2-d09b-44e6-ad8d-82a5ebb90c69" providerId="ADAL" clId="{0DBB2D30-31D2-4464-8B42-9738663FE61C}" dt="2025-04-20T08:27:48.951" v="1" actId="27636"/>
          <ac:spMkLst>
            <pc:docMk/>
            <pc:sldMk cId="278951008" sldId="294"/>
            <ac:spMk id="3" creationId="{7C180F65-D9AE-1576-DCC2-596EC8263BF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DF48F-5199-4E85-8DAE-7A5C2319582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7854D0E-017D-4D19-8A67-BAD28D2DEFA3}">
      <dgm:prSet/>
      <dgm:spPr/>
      <dgm:t>
        <a:bodyPr/>
        <a:lstStyle/>
        <a:p>
          <a:r>
            <a:rPr lang="en-US" b="0" i="0" baseline="0"/>
            <a:t>Key Decisions</a:t>
          </a:r>
          <a:endParaRPr lang="en-US"/>
        </a:p>
      </dgm:t>
    </dgm:pt>
    <dgm:pt modelId="{C78E8EA1-6D95-419D-A9A9-F21CB136AEEC}" type="parTrans" cxnId="{307C7476-E983-42E2-8543-A0E656BA1059}">
      <dgm:prSet/>
      <dgm:spPr/>
      <dgm:t>
        <a:bodyPr/>
        <a:lstStyle/>
        <a:p>
          <a:endParaRPr lang="en-US"/>
        </a:p>
      </dgm:t>
    </dgm:pt>
    <dgm:pt modelId="{4C8D24A2-3B78-456B-B765-D3D972F04A13}" type="sibTrans" cxnId="{307C7476-E983-42E2-8543-A0E656BA1059}">
      <dgm:prSet/>
      <dgm:spPr/>
      <dgm:t>
        <a:bodyPr/>
        <a:lstStyle/>
        <a:p>
          <a:endParaRPr lang="en-US"/>
        </a:p>
      </dgm:t>
    </dgm:pt>
    <dgm:pt modelId="{EFB84F6F-4039-42FF-A425-635186AA5E05}">
      <dgm:prSet/>
      <dgm:spPr/>
      <dgm:t>
        <a:bodyPr/>
        <a:lstStyle/>
        <a:p>
          <a:r>
            <a:rPr lang="en-US" b="0" i="0" baseline="0"/>
            <a:t>Metric Selection: Chose relative frequency for fair comparison of SLA compliance across offices with varying workloads.</a:t>
          </a:r>
          <a:endParaRPr lang="en-US"/>
        </a:p>
      </dgm:t>
    </dgm:pt>
    <dgm:pt modelId="{C7051F68-7852-4CB5-8483-DF06CB81975E}" type="parTrans" cxnId="{E0DA2E0A-DB3D-4031-9D2A-D1A51E086346}">
      <dgm:prSet/>
      <dgm:spPr/>
      <dgm:t>
        <a:bodyPr/>
        <a:lstStyle/>
        <a:p>
          <a:endParaRPr lang="en-US"/>
        </a:p>
      </dgm:t>
    </dgm:pt>
    <dgm:pt modelId="{D50C29B2-1BCF-4C5E-BD58-0551266241AE}" type="sibTrans" cxnId="{E0DA2E0A-DB3D-4031-9D2A-D1A51E086346}">
      <dgm:prSet/>
      <dgm:spPr/>
      <dgm:t>
        <a:bodyPr/>
        <a:lstStyle/>
        <a:p>
          <a:endParaRPr lang="en-US"/>
        </a:p>
      </dgm:t>
    </dgm:pt>
    <dgm:pt modelId="{E0129A5A-CF68-4720-81BC-F0FD80351E5F}">
      <dgm:prSet/>
      <dgm:spPr/>
      <dgm:t>
        <a:bodyPr/>
        <a:lstStyle/>
        <a:p>
          <a:r>
            <a:rPr lang="en-US" b="0" i="0" baseline="0"/>
            <a:t>Data Visualisation: Used conditional formatting (green/red) to highlight top/bottom performers for clarity.</a:t>
          </a:r>
          <a:endParaRPr lang="en-US"/>
        </a:p>
      </dgm:t>
    </dgm:pt>
    <dgm:pt modelId="{208F97FB-0453-4FE3-A9B4-2F63EEFB61F6}" type="parTrans" cxnId="{C6E369F6-6541-4D55-B0C2-0C7A68F17EAB}">
      <dgm:prSet/>
      <dgm:spPr/>
      <dgm:t>
        <a:bodyPr/>
        <a:lstStyle/>
        <a:p>
          <a:endParaRPr lang="en-US"/>
        </a:p>
      </dgm:t>
    </dgm:pt>
    <dgm:pt modelId="{4A6CCBA6-84F2-4DFA-AADB-2F995239DF67}" type="sibTrans" cxnId="{C6E369F6-6541-4D55-B0C2-0C7A68F17EAB}">
      <dgm:prSet/>
      <dgm:spPr/>
      <dgm:t>
        <a:bodyPr/>
        <a:lstStyle/>
        <a:p>
          <a:endParaRPr lang="en-US"/>
        </a:p>
      </dgm:t>
    </dgm:pt>
    <dgm:pt modelId="{26AB611E-8141-4E63-A4A8-3C6F7C315B55}">
      <dgm:prSet/>
      <dgm:spPr/>
      <dgm:t>
        <a:bodyPr/>
        <a:lstStyle/>
        <a:p>
          <a:r>
            <a:rPr lang="en-US" b="0" i="0" baseline="0"/>
            <a:t>Comparison Logic: Focused on historical vs. recent data to identify trends and prioritize actions. </a:t>
          </a:r>
          <a:endParaRPr lang="en-US"/>
        </a:p>
      </dgm:t>
    </dgm:pt>
    <dgm:pt modelId="{A2A6AA10-989B-4841-A247-B9F5F5B33499}" type="parTrans" cxnId="{8989327C-6917-44BA-A5CE-FFA542B126AE}">
      <dgm:prSet/>
      <dgm:spPr/>
      <dgm:t>
        <a:bodyPr/>
        <a:lstStyle/>
        <a:p>
          <a:endParaRPr lang="en-US"/>
        </a:p>
      </dgm:t>
    </dgm:pt>
    <dgm:pt modelId="{0E551E18-6374-462A-B2CF-AF6DA6A367E0}" type="sibTrans" cxnId="{8989327C-6917-44BA-A5CE-FFA542B126AE}">
      <dgm:prSet/>
      <dgm:spPr/>
      <dgm:t>
        <a:bodyPr/>
        <a:lstStyle/>
        <a:p>
          <a:endParaRPr lang="en-US"/>
        </a:p>
      </dgm:t>
    </dgm:pt>
    <dgm:pt modelId="{757A09F6-6436-42EF-ACF9-7217E46CB177}">
      <dgm:prSet/>
      <dgm:spPr/>
      <dgm:t>
        <a:bodyPr/>
        <a:lstStyle/>
        <a:p>
          <a:r>
            <a:rPr lang="en-US" b="0" i="0" baseline="0"/>
            <a:t>Challenges	</a:t>
          </a:r>
          <a:endParaRPr lang="en-US"/>
        </a:p>
      </dgm:t>
    </dgm:pt>
    <dgm:pt modelId="{74FD81AC-0BE1-4645-9FD7-322CDA7A2AD4}" type="parTrans" cxnId="{5BC73B66-A781-4095-B263-ED0743DC140F}">
      <dgm:prSet/>
      <dgm:spPr/>
      <dgm:t>
        <a:bodyPr/>
        <a:lstStyle/>
        <a:p>
          <a:endParaRPr lang="en-US"/>
        </a:p>
      </dgm:t>
    </dgm:pt>
    <dgm:pt modelId="{10F02A83-1615-4DC9-AF66-697BEEFA80F2}" type="sibTrans" cxnId="{5BC73B66-A781-4095-B263-ED0743DC140F}">
      <dgm:prSet/>
      <dgm:spPr/>
      <dgm:t>
        <a:bodyPr/>
        <a:lstStyle/>
        <a:p>
          <a:endParaRPr lang="en-US"/>
        </a:p>
      </dgm:t>
    </dgm:pt>
    <dgm:pt modelId="{2E6B1350-B414-4F7F-9173-E3F88A56FE92}">
      <dgm:prSet/>
      <dgm:spPr/>
      <dgm:t>
        <a:bodyPr/>
        <a:lstStyle/>
        <a:p>
          <a:r>
            <a:rPr lang="en-US" b="0" i="0" baseline="0"/>
            <a:t>Dynamic Data: Managing datasets with varying lengths required robust coding for dynamic ranges.</a:t>
          </a:r>
          <a:endParaRPr lang="en-US"/>
        </a:p>
      </dgm:t>
    </dgm:pt>
    <dgm:pt modelId="{34FEBD58-34D7-4316-8DC5-0D25AB3B5214}" type="parTrans" cxnId="{C10163BF-5226-4D19-8FC6-819D5D77E891}">
      <dgm:prSet/>
      <dgm:spPr/>
      <dgm:t>
        <a:bodyPr/>
        <a:lstStyle/>
        <a:p>
          <a:endParaRPr lang="en-US"/>
        </a:p>
      </dgm:t>
    </dgm:pt>
    <dgm:pt modelId="{17981FF6-05F4-4C11-8FA2-858B8CC2F0CF}" type="sibTrans" cxnId="{C10163BF-5226-4D19-8FC6-819D5D77E891}">
      <dgm:prSet/>
      <dgm:spPr/>
      <dgm:t>
        <a:bodyPr/>
        <a:lstStyle/>
        <a:p>
          <a:endParaRPr lang="en-US"/>
        </a:p>
      </dgm:t>
    </dgm:pt>
    <dgm:pt modelId="{2C3B8AA7-BFF5-4E19-9C02-20FE0F07C95F}">
      <dgm:prSet/>
      <dgm:spPr/>
      <dgm:t>
        <a:bodyPr/>
        <a:lstStyle/>
        <a:p>
          <a:r>
            <a:rPr lang="en-US" b="0" i="0" baseline="0"/>
            <a:t>Chart Consistency: Encountered issues with getting charts to display and update consistently.</a:t>
          </a:r>
          <a:endParaRPr lang="en-US"/>
        </a:p>
      </dgm:t>
    </dgm:pt>
    <dgm:pt modelId="{822604D0-4237-4CE3-980F-2322E4C728DA}" type="parTrans" cxnId="{384E36A5-4F6F-43C8-80E6-B6B066116BE8}">
      <dgm:prSet/>
      <dgm:spPr/>
      <dgm:t>
        <a:bodyPr/>
        <a:lstStyle/>
        <a:p>
          <a:endParaRPr lang="en-US"/>
        </a:p>
      </dgm:t>
    </dgm:pt>
    <dgm:pt modelId="{4C4C877C-1CCD-4E01-9AF2-2119309A7896}" type="sibTrans" cxnId="{384E36A5-4F6F-43C8-80E6-B6B066116BE8}">
      <dgm:prSet/>
      <dgm:spPr/>
      <dgm:t>
        <a:bodyPr/>
        <a:lstStyle/>
        <a:p>
          <a:endParaRPr lang="en-US"/>
        </a:p>
      </dgm:t>
    </dgm:pt>
    <dgm:pt modelId="{B4975DD0-9931-4E70-8F90-F945B77E095E}">
      <dgm:prSet/>
      <dgm:spPr/>
      <dgm:t>
        <a:bodyPr/>
        <a:lstStyle/>
        <a:p>
          <a:r>
            <a:rPr lang="en-US" b="0" i="0" baseline="0"/>
            <a:t>Macro Optimisation: Split into 7 separate macros to ensure smooth execution and prevent Excel crashes.</a:t>
          </a:r>
          <a:endParaRPr lang="en-US"/>
        </a:p>
      </dgm:t>
    </dgm:pt>
    <dgm:pt modelId="{A3FC038A-2C42-43F7-B9CB-36C6ADB91349}" type="parTrans" cxnId="{87AB3B9E-C524-4083-9886-DBCE571328C9}">
      <dgm:prSet/>
      <dgm:spPr/>
      <dgm:t>
        <a:bodyPr/>
        <a:lstStyle/>
        <a:p>
          <a:endParaRPr lang="en-US"/>
        </a:p>
      </dgm:t>
    </dgm:pt>
    <dgm:pt modelId="{CA98AAC8-295E-4A7A-B1E6-3B722E73D49F}" type="sibTrans" cxnId="{87AB3B9E-C524-4083-9886-DBCE571328C9}">
      <dgm:prSet/>
      <dgm:spPr/>
      <dgm:t>
        <a:bodyPr/>
        <a:lstStyle/>
        <a:p>
          <a:endParaRPr lang="en-US"/>
        </a:p>
      </dgm:t>
    </dgm:pt>
    <dgm:pt modelId="{CCCC5D24-1BD2-4E3C-B90D-708C7E233C2E}" type="pres">
      <dgm:prSet presAssocID="{93CDF48F-5199-4E85-8DAE-7A5C23195822}" presName="linear" presStyleCnt="0">
        <dgm:presLayoutVars>
          <dgm:dir/>
          <dgm:animLvl val="lvl"/>
          <dgm:resizeHandles val="exact"/>
        </dgm:presLayoutVars>
      </dgm:prSet>
      <dgm:spPr/>
    </dgm:pt>
    <dgm:pt modelId="{030ACCF6-CD09-4A07-A498-56674518BEE0}" type="pres">
      <dgm:prSet presAssocID="{37854D0E-017D-4D19-8A67-BAD28D2DEFA3}" presName="parentLin" presStyleCnt="0"/>
      <dgm:spPr/>
    </dgm:pt>
    <dgm:pt modelId="{E89BF76E-9562-4A8E-851E-2A6F6F5D8607}" type="pres">
      <dgm:prSet presAssocID="{37854D0E-017D-4D19-8A67-BAD28D2DEFA3}" presName="parentLeftMargin" presStyleLbl="node1" presStyleIdx="0" presStyleCnt="2"/>
      <dgm:spPr/>
    </dgm:pt>
    <dgm:pt modelId="{F162F490-FD52-429D-B9EC-5ED784EB6027}" type="pres">
      <dgm:prSet presAssocID="{37854D0E-017D-4D19-8A67-BAD28D2DEFA3}" presName="parentText" presStyleLbl="node1" presStyleIdx="0" presStyleCnt="2">
        <dgm:presLayoutVars>
          <dgm:chMax val="0"/>
          <dgm:bulletEnabled val="1"/>
        </dgm:presLayoutVars>
      </dgm:prSet>
      <dgm:spPr/>
    </dgm:pt>
    <dgm:pt modelId="{657B3A18-126C-4BF8-832F-C84BD43E455F}" type="pres">
      <dgm:prSet presAssocID="{37854D0E-017D-4D19-8A67-BAD28D2DEFA3}" presName="negativeSpace" presStyleCnt="0"/>
      <dgm:spPr/>
    </dgm:pt>
    <dgm:pt modelId="{BEE6163A-31BA-4FB0-B824-F12DE082F912}" type="pres">
      <dgm:prSet presAssocID="{37854D0E-017D-4D19-8A67-BAD28D2DEFA3}" presName="childText" presStyleLbl="conFgAcc1" presStyleIdx="0" presStyleCnt="2">
        <dgm:presLayoutVars>
          <dgm:bulletEnabled val="1"/>
        </dgm:presLayoutVars>
      </dgm:prSet>
      <dgm:spPr/>
    </dgm:pt>
    <dgm:pt modelId="{B878DEA3-6EFD-48D5-BEB6-8039CA69AD10}" type="pres">
      <dgm:prSet presAssocID="{4C8D24A2-3B78-456B-B765-D3D972F04A13}" presName="spaceBetweenRectangles" presStyleCnt="0"/>
      <dgm:spPr/>
    </dgm:pt>
    <dgm:pt modelId="{9E7D2880-DC37-4370-AD0B-150BC1D003CB}" type="pres">
      <dgm:prSet presAssocID="{757A09F6-6436-42EF-ACF9-7217E46CB177}" presName="parentLin" presStyleCnt="0"/>
      <dgm:spPr/>
    </dgm:pt>
    <dgm:pt modelId="{4AD5D749-F918-413F-803D-E1957A408F15}" type="pres">
      <dgm:prSet presAssocID="{757A09F6-6436-42EF-ACF9-7217E46CB177}" presName="parentLeftMargin" presStyleLbl="node1" presStyleIdx="0" presStyleCnt="2"/>
      <dgm:spPr/>
    </dgm:pt>
    <dgm:pt modelId="{0B211BCF-BD04-46BA-B2EC-30DB547B1872}" type="pres">
      <dgm:prSet presAssocID="{757A09F6-6436-42EF-ACF9-7217E46CB177}" presName="parentText" presStyleLbl="node1" presStyleIdx="1" presStyleCnt="2">
        <dgm:presLayoutVars>
          <dgm:chMax val="0"/>
          <dgm:bulletEnabled val="1"/>
        </dgm:presLayoutVars>
      </dgm:prSet>
      <dgm:spPr/>
    </dgm:pt>
    <dgm:pt modelId="{6B7239F7-21A7-432D-836F-9BF8EDC8CA4E}" type="pres">
      <dgm:prSet presAssocID="{757A09F6-6436-42EF-ACF9-7217E46CB177}" presName="negativeSpace" presStyleCnt="0"/>
      <dgm:spPr/>
    </dgm:pt>
    <dgm:pt modelId="{3130A6FF-6C7E-46EE-884D-F1F4AE205101}" type="pres">
      <dgm:prSet presAssocID="{757A09F6-6436-42EF-ACF9-7217E46CB177}" presName="childText" presStyleLbl="conFgAcc1" presStyleIdx="1" presStyleCnt="2">
        <dgm:presLayoutVars>
          <dgm:bulletEnabled val="1"/>
        </dgm:presLayoutVars>
      </dgm:prSet>
      <dgm:spPr/>
    </dgm:pt>
  </dgm:ptLst>
  <dgm:cxnLst>
    <dgm:cxn modelId="{4B69B905-51DE-4C6A-BCA9-D8C9AF9AEA05}" type="presOf" srcId="{EFB84F6F-4039-42FF-A425-635186AA5E05}" destId="{BEE6163A-31BA-4FB0-B824-F12DE082F912}" srcOrd="0" destOrd="0" presId="urn:microsoft.com/office/officeart/2005/8/layout/list1"/>
    <dgm:cxn modelId="{E0DA2E0A-DB3D-4031-9D2A-D1A51E086346}" srcId="{37854D0E-017D-4D19-8A67-BAD28D2DEFA3}" destId="{EFB84F6F-4039-42FF-A425-635186AA5E05}" srcOrd="0" destOrd="0" parTransId="{C7051F68-7852-4CB5-8483-DF06CB81975E}" sibTransId="{D50C29B2-1BCF-4C5E-BD58-0551266241AE}"/>
    <dgm:cxn modelId="{5BC73B66-A781-4095-B263-ED0743DC140F}" srcId="{93CDF48F-5199-4E85-8DAE-7A5C23195822}" destId="{757A09F6-6436-42EF-ACF9-7217E46CB177}" srcOrd="1" destOrd="0" parTransId="{74FD81AC-0BE1-4645-9FD7-322CDA7A2AD4}" sibTransId="{10F02A83-1615-4DC9-AF66-697BEEFA80F2}"/>
    <dgm:cxn modelId="{ECA9D271-03A2-4775-8C58-CC1E80ECB0BB}" type="presOf" srcId="{37854D0E-017D-4D19-8A67-BAD28D2DEFA3}" destId="{E89BF76E-9562-4A8E-851E-2A6F6F5D8607}" srcOrd="0" destOrd="0" presId="urn:microsoft.com/office/officeart/2005/8/layout/list1"/>
    <dgm:cxn modelId="{307C7476-E983-42E2-8543-A0E656BA1059}" srcId="{93CDF48F-5199-4E85-8DAE-7A5C23195822}" destId="{37854D0E-017D-4D19-8A67-BAD28D2DEFA3}" srcOrd="0" destOrd="0" parTransId="{C78E8EA1-6D95-419D-A9A9-F21CB136AEEC}" sibTransId="{4C8D24A2-3B78-456B-B765-D3D972F04A13}"/>
    <dgm:cxn modelId="{AFC5ED79-F9CC-49B2-BED0-713CC59B6ECE}" type="presOf" srcId="{E0129A5A-CF68-4720-81BC-F0FD80351E5F}" destId="{BEE6163A-31BA-4FB0-B824-F12DE082F912}" srcOrd="0" destOrd="1" presId="urn:microsoft.com/office/officeart/2005/8/layout/list1"/>
    <dgm:cxn modelId="{A597407A-C75A-4DDA-8940-84E1443332B3}" type="presOf" srcId="{757A09F6-6436-42EF-ACF9-7217E46CB177}" destId="{0B211BCF-BD04-46BA-B2EC-30DB547B1872}" srcOrd="1" destOrd="0" presId="urn:microsoft.com/office/officeart/2005/8/layout/list1"/>
    <dgm:cxn modelId="{76A8725A-4460-4699-AD99-B99E5B7ADE96}" type="presOf" srcId="{26AB611E-8141-4E63-A4A8-3C6F7C315B55}" destId="{BEE6163A-31BA-4FB0-B824-F12DE082F912}" srcOrd="0" destOrd="2" presId="urn:microsoft.com/office/officeart/2005/8/layout/list1"/>
    <dgm:cxn modelId="{8989327C-6917-44BA-A5CE-FFA542B126AE}" srcId="{37854D0E-017D-4D19-8A67-BAD28D2DEFA3}" destId="{26AB611E-8141-4E63-A4A8-3C6F7C315B55}" srcOrd="2" destOrd="0" parTransId="{A2A6AA10-989B-4841-A247-B9F5F5B33499}" sibTransId="{0E551E18-6374-462A-B2CF-AF6DA6A367E0}"/>
    <dgm:cxn modelId="{B8F6D69A-3C37-4515-ABFA-B27ABE1A37B1}" type="presOf" srcId="{2C3B8AA7-BFF5-4E19-9C02-20FE0F07C95F}" destId="{3130A6FF-6C7E-46EE-884D-F1F4AE205101}" srcOrd="0" destOrd="1" presId="urn:microsoft.com/office/officeart/2005/8/layout/list1"/>
    <dgm:cxn modelId="{87AB3B9E-C524-4083-9886-DBCE571328C9}" srcId="{757A09F6-6436-42EF-ACF9-7217E46CB177}" destId="{B4975DD0-9931-4E70-8F90-F945B77E095E}" srcOrd="2" destOrd="0" parTransId="{A3FC038A-2C42-43F7-B9CB-36C6ADB91349}" sibTransId="{CA98AAC8-295E-4A7A-B1E6-3B722E73D49F}"/>
    <dgm:cxn modelId="{384E36A5-4F6F-43C8-80E6-B6B066116BE8}" srcId="{757A09F6-6436-42EF-ACF9-7217E46CB177}" destId="{2C3B8AA7-BFF5-4E19-9C02-20FE0F07C95F}" srcOrd="1" destOrd="0" parTransId="{822604D0-4237-4CE3-980F-2322E4C728DA}" sibTransId="{4C4C877C-1CCD-4E01-9AF2-2119309A7896}"/>
    <dgm:cxn modelId="{78AEACB0-C647-423F-99C3-6DC9D3CAE51D}" type="presOf" srcId="{B4975DD0-9931-4E70-8F90-F945B77E095E}" destId="{3130A6FF-6C7E-46EE-884D-F1F4AE205101}" srcOrd="0" destOrd="2" presId="urn:microsoft.com/office/officeart/2005/8/layout/list1"/>
    <dgm:cxn modelId="{C10163BF-5226-4D19-8FC6-819D5D77E891}" srcId="{757A09F6-6436-42EF-ACF9-7217E46CB177}" destId="{2E6B1350-B414-4F7F-9173-E3F88A56FE92}" srcOrd="0" destOrd="0" parTransId="{34FEBD58-34D7-4316-8DC5-0D25AB3B5214}" sibTransId="{17981FF6-05F4-4C11-8FA2-858B8CC2F0CF}"/>
    <dgm:cxn modelId="{C6E369F6-6541-4D55-B0C2-0C7A68F17EAB}" srcId="{37854D0E-017D-4D19-8A67-BAD28D2DEFA3}" destId="{E0129A5A-CF68-4720-81BC-F0FD80351E5F}" srcOrd="1" destOrd="0" parTransId="{208F97FB-0453-4FE3-A9B4-2F63EEFB61F6}" sibTransId="{4A6CCBA6-84F2-4DFA-AADB-2F995239DF67}"/>
    <dgm:cxn modelId="{58342EF7-A02F-444F-97D5-DDFD95F8776C}" type="presOf" srcId="{37854D0E-017D-4D19-8A67-BAD28D2DEFA3}" destId="{F162F490-FD52-429D-B9EC-5ED784EB6027}" srcOrd="1" destOrd="0" presId="urn:microsoft.com/office/officeart/2005/8/layout/list1"/>
    <dgm:cxn modelId="{6FA18FFC-84BF-4E9F-BE96-D2D5F4444A8D}" type="presOf" srcId="{757A09F6-6436-42EF-ACF9-7217E46CB177}" destId="{4AD5D749-F918-413F-803D-E1957A408F15}" srcOrd="0" destOrd="0" presId="urn:microsoft.com/office/officeart/2005/8/layout/list1"/>
    <dgm:cxn modelId="{B0A2F3FD-29AD-4B64-B51B-BEF994EA95C2}" type="presOf" srcId="{93CDF48F-5199-4E85-8DAE-7A5C23195822}" destId="{CCCC5D24-1BD2-4E3C-B90D-708C7E233C2E}" srcOrd="0" destOrd="0" presId="urn:microsoft.com/office/officeart/2005/8/layout/list1"/>
    <dgm:cxn modelId="{0FC985FE-A18E-464A-BC8D-4CF97FD0873C}" type="presOf" srcId="{2E6B1350-B414-4F7F-9173-E3F88A56FE92}" destId="{3130A6FF-6C7E-46EE-884D-F1F4AE205101}" srcOrd="0" destOrd="0" presId="urn:microsoft.com/office/officeart/2005/8/layout/list1"/>
    <dgm:cxn modelId="{91A33839-CAA7-4192-B466-DFE704349A80}" type="presParOf" srcId="{CCCC5D24-1BD2-4E3C-B90D-708C7E233C2E}" destId="{030ACCF6-CD09-4A07-A498-56674518BEE0}" srcOrd="0" destOrd="0" presId="urn:microsoft.com/office/officeart/2005/8/layout/list1"/>
    <dgm:cxn modelId="{F4DCDCAB-9A46-485A-9AC8-9B4CCA1C5173}" type="presParOf" srcId="{030ACCF6-CD09-4A07-A498-56674518BEE0}" destId="{E89BF76E-9562-4A8E-851E-2A6F6F5D8607}" srcOrd="0" destOrd="0" presId="urn:microsoft.com/office/officeart/2005/8/layout/list1"/>
    <dgm:cxn modelId="{042ED30B-783C-472C-B5AE-2C94052F9C32}" type="presParOf" srcId="{030ACCF6-CD09-4A07-A498-56674518BEE0}" destId="{F162F490-FD52-429D-B9EC-5ED784EB6027}" srcOrd="1" destOrd="0" presId="urn:microsoft.com/office/officeart/2005/8/layout/list1"/>
    <dgm:cxn modelId="{E0399978-D1FF-4CA7-9A69-8130D290403D}" type="presParOf" srcId="{CCCC5D24-1BD2-4E3C-B90D-708C7E233C2E}" destId="{657B3A18-126C-4BF8-832F-C84BD43E455F}" srcOrd="1" destOrd="0" presId="urn:microsoft.com/office/officeart/2005/8/layout/list1"/>
    <dgm:cxn modelId="{528232CA-D1C7-4368-B42B-0B15C8C42264}" type="presParOf" srcId="{CCCC5D24-1BD2-4E3C-B90D-708C7E233C2E}" destId="{BEE6163A-31BA-4FB0-B824-F12DE082F912}" srcOrd="2" destOrd="0" presId="urn:microsoft.com/office/officeart/2005/8/layout/list1"/>
    <dgm:cxn modelId="{21329FA7-875B-4F84-B43B-C542475F224C}" type="presParOf" srcId="{CCCC5D24-1BD2-4E3C-B90D-708C7E233C2E}" destId="{B878DEA3-6EFD-48D5-BEB6-8039CA69AD10}" srcOrd="3" destOrd="0" presId="urn:microsoft.com/office/officeart/2005/8/layout/list1"/>
    <dgm:cxn modelId="{D5A516B4-D4A7-4AB4-AE31-D9987684707A}" type="presParOf" srcId="{CCCC5D24-1BD2-4E3C-B90D-708C7E233C2E}" destId="{9E7D2880-DC37-4370-AD0B-150BC1D003CB}" srcOrd="4" destOrd="0" presId="urn:microsoft.com/office/officeart/2005/8/layout/list1"/>
    <dgm:cxn modelId="{9DC00B8C-E83E-47CC-AF90-9D1F06C97DF5}" type="presParOf" srcId="{9E7D2880-DC37-4370-AD0B-150BC1D003CB}" destId="{4AD5D749-F918-413F-803D-E1957A408F15}" srcOrd="0" destOrd="0" presId="urn:microsoft.com/office/officeart/2005/8/layout/list1"/>
    <dgm:cxn modelId="{79E77758-E750-4D81-802C-0F24BB480026}" type="presParOf" srcId="{9E7D2880-DC37-4370-AD0B-150BC1D003CB}" destId="{0B211BCF-BD04-46BA-B2EC-30DB547B1872}" srcOrd="1" destOrd="0" presId="urn:microsoft.com/office/officeart/2005/8/layout/list1"/>
    <dgm:cxn modelId="{1CC0B82D-5B79-4BF3-B58F-FAC9D6C98BB6}" type="presParOf" srcId="{CCCC5D24-1BD2-4E3C-B90D-708C7E233C2E}" destId="{6B7239F7-21A7-432D-836F-9BF8EDC8CA4E}" srcOrd="5" destOrd="0" presId="urn:microsoft.com/office/officeart/2005/8/layout/list1"/>
    <dgm:cxn modelId="{1AFA8E25-E187-4BEF-A9CC-0CF8802B3AB4}" type="presParOf" srcId="{CCCC5D24-1BD2-4E3C-B90D-708C7E233C2E}" destId="{3130A6FF-6C7E-46EE-884D-F1F4AE205101}"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6163A-31BA-4FB0-B824-F12DE082F912}">
      <dsp:nvSpPr>
        <dsp:cNvPr id="0" name=""/>
        <dsp:cNvSpPr/>
      </dsp:nvSpPr>
      <dsp:spPr>
        <a:xfrm>
          <a:off x="0" y="540906"/>
          <a:ext cx="5614987" cy="19845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91592" rIns="435785"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baseline="0"/>
            <a:t>Metric Selection: Chose relative frequency for fair comparison of SLA compliance across offices with varying workloads.</a:t>
          </a:r>
          <a:endParaRPr lang="en-US" sz="1400" kern="1200"/>
        </a:p>
        <a:p>
          <a:pPr marL="114300" lvl="1" indent="-114300" algn="l" defTabSz="622300">
            <a:lnSpc>
              <a:spcPct val="90000"/>
            </a:lnSpc>
            <a:spcBef>
              <a:spcPct val="0"/>
            </a:spcBef>
            <a:spcAft>
              <a:spcPct val="15000"/>
            </a:spcAft>
            <a:buChar char="•"/>
          </a:pPr>
          <a:r>
            <a:rPr lang="en-US" sz="1400" b="0" i="0" kern="1200" baseline="0"/>
            <a:t>Data Visualisation: Used conditional formatting (green/red) to highlight top/bottom performers for clarity.</a:t>
          </a:r>
          <a:endParaRPr lang="en-US" sz="1400" kern="1200"/>
        </a:p>
        <a:p>
          <a:pPr marL="114300" lvl="1" indent="-114300" algn="l" defTabSz="622300">
            <a:lnSpc>
              <a:spcPct val="90000"/>
            </a:lnSpc>
            <a:spcBef>
              <a:spcPct val="0"/>
            </a:spcBef>
            <a:spcAft>
              <a:spcPct val="15000"/>
            </a:spcAft>
            <a:buChar char="•"/>
          </a:pPr>
          <a:r>
            <a:rPr lang="en-US" sz="1400" b="0" i="0" kern="1200" baseline="0"/>
            <a:t>Comparison Logic: Focused on historical vs. recent data to identify trends and prioritize actions. </a:t>
          </a:r>
          <a:endParaRPr lang="en-US" sz="1400" kern="1200"/>
        </a:p>
      </dsp:txBody>
      <dsp:txXfrm>
        <a:off x="0" y="540906"/>
        <a:ext cx="5614987" cy="1984500"/>
      </dsp:txXfrm>
    </dsp:sp>
    <dsp:sp modelId="{F162F490-FD52-429D-B9EC-5ED784EB6027}">
      <dsp:nvSpPr>
        <dsp:cNvPr id="0" name=""/>
        <dsp:cNvSpPr/>
      </dsp:nvSpPr>
      <dsp:spPr>
        <a:xfrm>
          <a:off x="280749" y="334266"/>
          <a:ext cx="3930490" cy="4132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Key Decisions</a:t>
          </a:r>
          <a:endParaRPr lang="en-US" sz="1400" kern="1200"/>
        </a:p>
      </dsp:txBody>
      <dsp:txXfrm>
        <a:off x="300924" y="354441"/>
        <a:ext cx="3890140" cy="372930"/>
      </dsp:txXfrm>
    </dsp:sp>
    <dsp:sp modelId="{3130A6FF-6C7E-46EE-884D-F1F4AE205101}">
      <dsp:nvSpPr>
        <dsp:cNvPr id="0" name=""/>
        <dsp:cNvSpPr/>
      </dsp:nvSpPr>
      <dsp:spPr>
        <a:xfrm>
          <a:off x="0" y="2807646"/>
          <a:ext cx="5614987" cy="16317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91592" rIns="435785"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baseline="0"/>
            <a:t>Dynamic Data: Managing datasets with varying lengths required robust coding for dynamic ranges.</a:t>
          </a:r>
          <a:endParaRPr lang="en-US" sz="1400" kern="1200"/>
        </a:p>
        <a:p>
          <a:pPr marL="114300" lvl="1" indent="-114300" algn="l" defTabSz="622300">
            <a:lnSpc>
              <a:spcPct val="90000"/>
            </a:lnSpc>
            <a:spcBef>
              <a:spcPct val="0"/>
            </a:spcBef>
            <a:spcAft>
              <a:spcPct val="15000"/>
            </a:spcAft>
            <a:buChar char="•"/>
          </a:pPr>
          <a:r>
            <a:rPr lang="en-US" sz="1400" b="0" i="0" kern="1200" baseline="0"/>
            <a:t>Chart Consistency: Encountered issues with getting charts to display and update consistently.</a:t>
          </a:r>
          <a:endParaRPr lang="en-US" sz="1400" kern="1200"/>
        </a:p>
        <a:p>
          <a:pPr marL="114300" lvl="1" indent="-114300" algn="l" defTabSz="622300">
            <a:lnSpc>
              <a:spcPct val="90000"/>
            </a:lnSpc>
            <a:spcBef>
              <a:spcPct val="0"/>
            </a:spcBef>
            <a:spcAft>
              <a:spcPct val="15000"/>
            </a:spcAft>
            <a:buChar char="•"/>
          </a:pPr>
          <a:r>
            <a:rPr lang="en-US" sz="1400" b="0" i="0" kern="1200" baseline="0"/>
            <a:t>Macro Optimisation: Split into 7 separate macros to ensure smooth execution and prevent Excel crashes.</a:t>
          </a:r>
          <a:endParaRPr lang="en-US" sz="1400" kern="1200"/>
        </a:p>
      </dsp:txBody>
      <dsp:txXfrm>
        <a:off x="0" y="2807646"/>
        <a:ext cx="5614987" cy="1631700"/>
      </dsp:txXfrm>
    </dsp:sp>
    <dsp:sp modelId="{0B211BCF-BD04-46BA-B2EC-30DB547B1872}">
      <dsp:nvSpPr>
        <dsp:cNvPr id="0" name=""/>
        <dsp:cNvSpPr/>
      </dsp:nvSpPr>
      <dsp:spPr>
        <a:xfrm>
          <a:off x="280749" y="2601006"/>
          <a:ext cx="3930490" cy="4132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22300">
            <a:lnSpc>
              <a:spcPct val="90000"/>
            </a:lnSpc>
            <a:spcBef>
              <a:spcPct val="0"/>
            </a:spcBef>
            <a:spcAft>
              <a:spcPct val="35000"/>
            </a:spcAft>
            <a:buNone/>
          </a:pPr>
          <a:r>
            <a:rPr lang="en-US" sz="1400" b="0" i="0" kern="1200" baseline="0"/>
            <a:t>Challenges	</a:t>
          </a:r>
          <a:endParaRPr lang="en-US" sz="1400" kern="1200"/>
        </a:p>
      </dsp:txBody>
      <dsp:txXfrm>
        <a:off x="300924" y="2621181"/>
        <a:ext cx="389014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EC339-79C4-4E2B-8B94-F6FF6E3A8B22}" type="datetimeFigureOut">
              <a:rPr lang="en-IE" smtClean="0"/>
              <a:t>20/04/2025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69622-BFEC-4AFA-95D1-A2BEBFF47076}" type="slidenum">
              <a:rPr lang="en-IE" smtClean="0"/>
              <a:t>‹#›</a:t>
            </a:fld>
            <a:endParaRPr lang="en-IE"/>
          </a:p>
        </p:txBody>
      </p:sp>
    </p:spTree>
    <p:extLst>
      <p:ext uri="{BB962C8B-B14F-4D97-AF65-F5344CB8AC3E}">
        <p14:creationId xmlns:p14="http://schemas.microsoft.com/office/powerpoint/2010/main" val="105353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endParaRPr lang="en-IE"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73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FAE83-FF11-0DA6-1BEB-49426B72C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99B28-9795-B889-2720-F4132C526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95E2A-0918-E104-00A3-2851E3D8C6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5C2BFE-670E-3833-BD3C-8B54F4335DA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390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655D-C868-0F22-27FA-839A7EF9A7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79F276-7E94-2EE4-291B-F67C1FFDCB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82148-BBBD-108D-7B9E-C6F3659316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C854FD1-6B4A-5CFA-F206-652B7A04D54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9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E32DC-1E9F-9FE6-24EA-E11CB33A5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494EB-0487-9D58-DCD8-583504EC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63AEF1-5E63-35EB-0537-79AEAAE15E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CC2A919-961D-8294-6D51-F217657EBA5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49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686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36086-A6A1-CE04-D54B-3753A563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70DC0-462A-802C-6032-B8C8CFCCF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07039-DF05-6034-4AF4-DD57A15D1A8F}"/>
              </a:ext>
            </a:extLst>
          </p:cNvPr>
          <p:cNvSpPr>
            <a:spLocks noGrp="1"/>
          </p:cNvSpPr>
          <p:nvPr>
            <p:ph type="body" idx="1"/>
          </p:nvPr>
        </p:nvSpPr>
        <p:spPr/>
        <p:txBody>
          <a:bodyPr/>
          <a:lstStyle/>
          <a:p>
            <a:r>
              <a:rPr lang="en-US"/>
              <a:t>the data.</a:t>
            </a:r>
          </a:p>
        </p:txBody>
      </p:sp>
      <p:sp>
        <p:nvSpPr>
          <p:cNvPr id="4" name="Slide Number Placeholder 3">
            <a:extLst>
              <a:ext uri="{FF2B5EF4-FFF2-40B4-BE49-F238E27FC236}">
                <a16:creationId xmlns:a16="http://schemas.microsoft.com/office/drawing/2014/main" id="{31B07A18-D3A0-B3F0-BBA7-47542B06B42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809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5AE76-2DEC-63D5-0E35-BA70B80EF1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E149E-1B34-F01A-A8D7-AE9966AAA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172A7-6CCB-5091-DE98-D9A68BD430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DC7600-C577-8BDA-A890-4077A2B26A3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7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DE5C-4555-5AC0-AE0F-96657351B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7A077-A163-16CC-C1B5-3B17DC3E3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C6448-A867-AF47-D4F2-CE03D5D91F1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9B1133-526E-68CB-6196-89AA927BB9D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307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13322-0284-167A-94BE-8CC6C8F76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74901B-1816-9F3A-5483-B7B72F1D6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6C0740-C14C-B48F-2809-C335287BB517}"/>
              </a:ext>
            </a:extLst>
          </p:cNvPr>
          <p:cNvSpPr>
            <a:spLocks noGrp="1"/>
          </p:cNvSpPr>
          <p:nvPr>
            <p:ph type="body" idx="1"/>
          </p:nvPr>
        </p:nvSpPr>
        <p:spPr/>
        <p:txBody>
          <a:bodyPr/>
          <a:lstStyle/>
          <a:p>
            <a:pPr>
              <a:lnSpc>
                <a:spcPct val="115000"/>
              </a:lnSpc>
              <a:spcAft>
                <a:spcPts val="800"/>
              </a:spcAft>
            </a:pPr>
            <a:r>
              <a:rPr lang="en-IE" sz="1800" b="1" kern="100">
                <a:effectLst/>
                <a:latin typeface="Aptos" panose="020B0004020202020204" pitchFamily="34" charset="0"/>
                <a:ea typeface="Aptos" panose="020B0004020202020204" pitchFamily="34" charset="0"/>
                <a:cs typeface="Times New Roman" panose="02020603050405020304" pitchFamily="18" charset="0"/>
              </a:rPr>
              <a:t>Speaker Notes:</a:t>
            </a:r>
            <a:endParaRPr lang="en-IE"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E" sz="1800" kern="100">
                <a:effectLst/>
                <a:latin typeface="Aptos" panose="020B0004020202020204" pitchFamily="34" charset="0"/>
                <a:ea typeface="Aptos" panose="020B0004020202020204" pitchFamily="34" charset="0"/>
                <a:cs typeface="Times New Roman" panose="02020603050405020304" pitchFamily="18" charset="0"/>
              </a:rPr>
              <a:t>Explain why these metrics are used (standardization, operational impact).</a:t>
            </a:r>
          </a:p>
          <a:p>
            <a:pPr marL="342900" lvl="0" indent="-342900">
              <a:lnSpc>
                <a:spcPct val="115000"/>
              </a:lnSpc>
              <a:spcAft>
                <a:spcPts val="800"/>
              </a:spcAft>
              <a:buSzPts val="1000"/>
              <a:buFont typeface="Symbol" panose="05050102010706020507" pitchFamily="18" charset="2"/>
              <a:buChar char=""/>
              <a:tabLst>
                <a:tab pos="457200" algn="l"/>
              </a:tabLst>
            </a:pPr>
            <a:r>
              <a:rPr lang="en-IE" sz="1800" kern="100">
                <a:effectLst/>
                <a:latin typeface="Aptos" panose="020B0004020202020204" pitchFamily="34" charset="0"/>
                <a:ea typeface="Aptos" panose="020B0004020202020204" pitchFamily="34" charset="0"/>
                <a:cs typeface="Times New Roman" panose="02020603050405020304" pitchFamily="18" charset="0"/>
              </a:rPr>
              <a:t>Highlight key trends shown in the graph (e.g., Tokyo's sharp decline).</a:t>
            </a:r>
          </a:p>
          <a:p>
            <a:pPr marL="342900" lvl="0" indent="-342900">
              <a:lnSpc>
                <a:spcPct val="115000"/>
              </a:lnSpc>
              <a:spcAft>
                <a:spcPts val="800"/>
              </a:spcAft>
              <a:buSzPts val="1000"/>
              <a:buFont typeface="Symbol" panose="05050102010706020507" pitchFamily="18" charset="2"/>
              <a:buChar char=""/>
              <a:tabLst>
                <a:tab pos="457200" algn="l"/>
              </a:tabLst>
            </a:pPr>
            <a:r>
              <a:rPr lang="en-IE" sz="1800" kern="100">
                <a:effectLst/>
                <a:latin typeface="Aptos" panose="020B0004020202020204" pitchFamily="34" charset="0"/>
                <a:ea typeface="Aptos" panose="020B0004020202020204" pitchFamily="34" charset="0"/>
                <a:cs typeface="Times New Roman" panose="02020603050405020304" pitchFamily="18" charset="0"/>
              </a:rPr>
              <a:t>Connect insights to recommendations for resource allocation improvements.</a:t>
            </a:r>
          </a:p>
        </p:txBody>
      </p:sp>
      <p:sp>
        <p:nvSpPr>
          <p:cNvPr id="4" name="Slide Number Placeholder 3">
            <a:extLst>
              <a:ext uri="{FF2B5EF4-FFF2-40B4-BE49-F238E27FC236}">
                <a16:creationId xmlns:a16="http://schemas.microsoft.com/office/drawing/2014/main" id="{243EA906-DC10-3A1B-5BF8-57FDC4E170D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062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08109-6269-E8B4-1AEA-3355FD61C8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46AD7-1E77-BE41-1933-C17FE95860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E0C45B-CA3C-06A2-24F8-182862087E5A}"/>
              </a:ext>
            </a:extLst>
          </p:cNvPr>
          <p:cNvSpPr>
            <a:spLocks noGrp="1"/>
          </p:cNvSpPr>
          <p:nvPr>
            <p:ph type="body" idx="1"/>
          </p:nvPr>
        </p:nvSpPr>
        <p:spPr/>
        <p:txBody>
          <a:bodyPr/>
          <a:lstStyle/>
          <a:p>
            <a:r>
              <a:rPr lang="en-US"/>
              <a:t>One of the key features of this workbook is its ability to track and compare payments (money in) against sales revenue (money out) on a monthly basis.</a:t>
            </a:r>
          </a:p>
          <a:p>
            <a:endParaRPr lang="en-US"/>
          </a:p>
          <a:p>
            <a:r>
              <a:rPr lang="en-US"/>
              <a:t>This ensures the business can identify potential cash flow issues early by highlighting periods where inflows don’t align with outflows, such as Boston in November and December.</a:t>
            </a:r>
          </a:p>
          <a:p>
            <a:endParaRPr lang="en-US"/>
          </a:p>
          <a:p>
            <a:r>
              <a:rPr lang="en-US"/>
              <a:t>Other content if needed:</a:t>
            </a:r>
          </a:p>
          <a:p>
            <a:r>
              <a:rPr lang="en-US" b="1"/>
              <a:t>Seasonal Trends:</a:t>
            </a:r>
            <a:endParaRPr lang="en-US"/>
          </a:p>
          <a:p>
            <a:pPr>
              <a:buFont typeface="Arial" panose="020B0604020202020204" pitchFamily="34" charset="0"/>
              <a:buNone/>
            </a:pPr>
            <a:r>
              <a:rPr lang="en-US"/>
              <a:t>Certain months consistently show higher sales revenue (money out) but relatively lower payments received (money in), suggesting a potential seasonal lag in collections. This could be critical for businesses to manage operational cash flow.</a:t>
            </a:r>
          </a:p>
          <a:p>
            <a:r>
              <a:rPr lang="en-US" b="1"/>
              <a:t>Office Contribution Insights:</a:t>
            </a:r>
            <a:endParaRPr lang="en-US"/>
          </a:p>
          <a:p>
            <a:pPr>
              <a:buFont typeface="Arial" panose="020B0604020202020204" pitchFamily="34" charset="0"/>
              <a:buNone/>
            </a:pPr>
            <a:r>
              <a:rPr lang="en-US"/>
              <a:t>Some offices consistently contribute more to overall payments and revenue, indicating stronger customer engagement or market presence. Highlighting top-performing locations could guide strategic focus.</a:t>
            </a:r>
          </a:p>
          <a:p>
            <a:r>
              <a:rPr lang="en-US" b="1"/>
              <a:t>Discrepancies in Probabilities:</a:t>
            </a:r>
            <a:endParaRPr lang="en-US"/>
          </a:p>
          <a:p>
            <a:pPr>
              <a:buFont typeface="Arial" panose="020B0604020202020204" pitchFamily="34" charset="0"/>
              <a:buNone/>
            </a:pPr>
            <a:r>
              <a:rPr lang="en-US"/>
              <a:t>Monthly SLA compliance probabilities might show gaps in performance consistency. For instance, offices with higher probabilities in some months and lower in others could signal operational inefficiencies or resource constraints.</a:t>
            </a:r>
          </a:p>
          <a:p>
            <a:r>
              <a:rPr lang="en-US" b="1"/>
              <a:t>Payment Consistency:</a:t>
            </a:r>
            <a:endParaRPr lang="en-US"/>
          </a:p>
          <a:p>
            <a:pPr>
              <a:buFont typeface="Arial" panose="020B0604020202020204" pitchFamily="34" charset="0"/>
              <a:buNone/>
            </a:pPr>
            <a:r>
              <a:rPr lang="en-US"/>
              <a:t>Offices with consistent "money in" trends could be better aligned with collections processes. This can be benchmarked against offices with fluctuating trends to optimise collection strategies.</a:t>
            </a:r>
          </a:p>
          <a:p>
            <a:endParaRPr lang="en-US"/>
          </a:p>
        </p:txBody>
      </p:sp>
      <p:sp>
        <p:nvSpPr>
          <p:cNvPr id="4" name="Slide Number Placeholder 3">
            <a:extLst>
              <a:ext uri="{FF2B5EF4-FFF2-40B4-BE49-F238E27FC236}">
                <a16:creationId xmlns:a16="http://schemas.microsoft.com/office/drawing/2014/main" id="{554901CE-ADF2-BE8E-AA8D-FE11704F81A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68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D2E20-346D-14D0-D1F0-63FBA4102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ED9E8-B33C-DD6D-8562-3F50BF23C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7296B-51A3-7A5A-EF14-ADF45F2A0D8D}"/>
              </a:ext>
            </a:extLst>
          </p:cNvPr>
          <p:cNvSpPr>
            <a:spLocks noGrp="1"/>
          </p:cNvSpPr>
          <p:nvPr>
            <p:ph type="body" idx="1"/>
          </p:nvPr>
        </p:nvSpPr>
        <p:spPr/>
        <p:txBody>
          <a:bodyPr/>
          <a:lstStyle/>
          <a:p>
            <a:r>
              <a:rPr lang="en-US"/>
              <a:t>This slide demonstrates how historical data can help businesses identify patterns and make predictions. By comparing past payment inflows to current trends, we help the business gauge whether cash flow timing is consistent year over year.</a:t>
            </a:r>
          </a:p>
          <a:p>
            <a:r>
              <a:rPr lang="en-US"/>
              <a:t>We calculated the proportion of payments received per month to identify when the bulk of revenue arrives. For instance, in prior years, November and December consistently saw peaks, which aligns with current trends.</a:t>
            </a:r>
          </a:p>
          <a:p>
            <a:r>
              <a:rPr lang="en-US"/>
              <a:t>By comparing recent SLA compliance to historical performance, we uncover which offices are improving (e.g., Paris) and which are declining (e.g., Tokyo).</a:t>
            </a:r>
          </a:p>
          <a:p>
            <a:r>
              <a:rPr lang="en-US"/>
              <a:t>Green highlights improvements, such as Paris’s 15% SLA compliance gain, while red emphasizes declines, like Sydney’s 18% drop.</a:t>
            </a:r>
          </a:p>
          <a:p>
            <a:r>
              <a:rPr lang="en-US"/>
              <a:t>These insights allow management to focus on underperforming areas while leveraging historical trends to predict and plan future operational and financial strategies.</a:t>
            </a:r>
          </a:p>
        </p:txBody>
      </p:sp>
      <p:sp>
        <p:nvSpPr>
          <p:cNvPr id="4" name="Slide Number Placeholder 3">
            <a:extLst>
              <a:ext uri="{FF2B5EF4-FFF2-40B4-BE49-F238E27FC236}">
                <a16:creationId xmlns:a16="http://schemas.microsoft.com/office/drawing/2014/main" id="{AB45DC0C-2B85-AD04-18C4-0FFA1411058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508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05DA3-7991-1AFC-CCD1-8C8BE2C5D2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6C3C1-55FB-CA68-A6D5-F31BB443DB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74670-D1B8-5ABF-AB2E-802D5769BF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E62089E-A803-43F9-F579-D5C2C03F2EB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895658-EA1F-4910-80AB-4DA76E16747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1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9984443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8071880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1977021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244206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40569023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12/11/2023</a:t>
            </a:r>
          </a:p>
        </p:txBody>
      </p:sp>
      <p:sp>
        <p:nvSpPr>
          <p:cNvPr id="4"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1719744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12/11/2023</a:t>
            </a:r>
          </a:p>
        </p:txBody>
      </p:sp>
      <p:sp>
        <p:nvSpPr>
          <p:cNvPr id="4"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96826607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29567639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2799134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a:t>Click to add title</a:t>
            </a:r>
          </a:p>
        </p:txBody>
      </p:sp>
    </p:spTree>
    <p:extLst>
      <p:ext uri="{BB962C8B-B14F-4D97-AF65-F5344CB8AC3E}">
        <p14:creationId xmlns:p14="http://schemas.microsoft.com/office/powerpoint/2010/main" val="1059834955"/>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2869673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59857343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12/11/2023</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2915757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12/11/2023</a:t>
            </a:r>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296843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9B0086C-70F8-46A5-AA6E-D299AC5A68CB}" type="datetimeFigureOut">
              <a:rPr lang="en-US" smtClean="0"/>
              <a:t>4/20/2025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473DAC-3E36-4444-B73D-F300906A6E70}" type="slidenum">
              <a:rPr lang="en-US" smtClean="0"/>
              <a:t>‹#›</a:t>
            </a:fld>
            <a:endParaRPr lang="en-US"/>
          </a:p>
        </p:txBody>
      </p:sp>
      <p:grpSp>
        <p:nvGrpSpPr>
          <p:cNvPr id="3" name="Group 2">
            <a:extLst>
              <a:ext uri="{FF2B5EF4-FFF2-40B4-BE49-F238E27FC236}">
                <a16:creationId xmlns:a16="http://schemas.microsoft.com/office/drawing/2014/main" id="{2BEA6456-2E1F-2E48-F30A-36B4F094BC0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4" name="Rectangle 3">
              <a:extLst>
                <a:ext uri="{FF2B5EF4-FFF2-40B4-BE49-F238E27FC236}">
                  <a16:creationId xmlns:a16="http://schemas.microsoft.com/office/drawing/2014/main" id="{B216F48F-BF60-D71B-96DB-3F8DFD760ABF}"/>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9">
              <a:extLst>
                <a:ext uri="{FF2B5EF4-FFF2-40B4-BE49-F238E27FC236}">
                  <a16:creationId xmlns:a16="http://schemas.microsoft.com/office/drawing/2014/main" id="{C5C72691-A995-07D9-0166-73BACA7EE6E5}"/>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F58700-9EED-4EA2-85B5-943DF06C0955}"/>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8BAF95-9E2B-A3C9-8512-7720F9BF0884}"/>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CC5D7C17-5E46-B094-C0CE-542467661290}"/>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2E7C48E-3261-8CFC-F500-EA290747CCA8}"/>
                </a:ext>
              </a:extLst>
            </p:cNvPr>
            <p:cNvGrpSpPr/>
            <p:nvPr userDrawn="1"/>
          </p:nvGrpSpPr>
          <p:grpSpPr>
            <a:xfrm>
              <a:off x="23853" y="2101527"/>
              <a:ext cx="1920240" cy="1920240"/>
              <a:chOff x="5361924" y="7472790"/>
              <a:chExt cx="1828800" cy="1828800"/>
            </a:xfrm>
          </p:grpSpPr>
          <p:grpSp>
            <p:nvGrpSpPr>
              <p:cNvPr id="20" name="Group 19">
                <a:extLst>
                  <a:ext uri="{FF2B5EF4-FFF2-40B4-BE49-F238E27FC236}">
                    <a16:creationId xmlns:a16="http://schemas.microsoft.com/office/drawing/2014/main" id="{9E76DB4F-2188-AC17-34ED-269DE27F5602}"/>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F348B431-3623-C418-0545-0580503D1CFA}"/>
                    </a:ext>
                  </a:extLst>
                </p:cNvPr>
                <p:cNvGrpSpPr/>
                <p:nvPr userDrawn="1"/>
              </p:nvGrpSpPr>
              <p:grpSpPr>
                <a:xfrm>
                  <a:off x="5361924" y="7472790"/>
                  <a:ext cx="1828800" cy="1828800"/>
                  <a:chOff x="5388428" y="7173291"/>
                  <a:chExt cx="1828800" cy="1828800"/>
                </a:xfrm>
              </p:grpSpPr>
              <p:grpSp>
                <p:nvGrpSpPr>
                  <p:cNvPr id="28" name="Group 27">
                    <a:extLst>
                      <a:ext uri="{FF2B5EF4-FFF2-40B4-BE49-F238E27FC236}">
                        <a16:creationId xmlns:a16="http://schemas.microsoft.com/office/drawing/2014/main" id="{B0AF95F6-943C-BDA2-1466-66F0B2823C4D}"/>
                      </a:ext>
                    </a:extLst>
                  </p:cNvPr>
                  <p:cNvGrpSpPr/>
                  <p:nvPr userDrawn="1"/>
                </p:nvGrpSpPr>
                <p:grpSpPr>
                  <a:xfrm>
                    <a:off x="5388428" y="7173291"/>
                    <a:ext cx="1828800" cy="1828800"/>
                    <a:chOff x="5388428" y="7173291"/>
                    <a:chExt cx="1828800" cy="1828800"/>
                  </a:xfrm>
                </p:grpSpPr>
                <p:grpSp>
                  <p:nvGrpSpPr>
                    <p:cNvPr id="30" name="Group 29">
                      <a:extLst>
                        <a:ext uri="{FF2B5EF4-FFF2-40B4-BE49-F238E27FC236}">
                          <a16:creationId xmlns:a16="http://schemas.microsoft.com/office/drawing/2014/main" id="{545A4F33-26FB-ECE7-DBA1-C68DB4F61983}"/>
                        </a:ext>
                      </a:extLst>
                    </p:cNvPr>
                    <p:cNvGrpSpPr/>
                    <p:nvPr userDrawn="1"/>
                  </p:nvGrpSpPr>
                  <p:grpSpPr>
                    <a:xfrm>
                      <a:off x="5388428" y="7173291"/>
                      <a:ext cx="1828800" cy="1828800"/>
                      <a:chOff x="5579044" y="7049770"/>
                      <a:chExt cx="1828800" cy="1828800"/>
                    </a:xfrm>
                  </p:grpSpPr>
                  <p:grpSp>
                    <p:nvGrpSpPr>
                      <p:cNvPr id="32" name="Group 31">
                        <a:extLst>
                          <a:ext uri="{FF2B5EF4-FFF2-40B4-BE49-F238E27FC236}">
                            <a16:creationId xmlns:a16="http://schemas.microsoft.com/office/drawing/2014/main" id="{5E4A6EBA-BDAF-CCF3-448D-161EF95461BE}"/>
                          </a:ext>
                        </a:extLst>
                      </p:cNvPr>
                      <p:cNvGrpSpPr/>
                      <p:nvPr userDrawn="1"/>
                    </p:nvGrpSpPr>
                    <p:grpSpPr>
                      <a:xfrm>
                        <a:off x="5579044" y="7049770"/>
                        <a:ext cx="1828800" cy="1828800"/>
                        <a:chOff x="5579044" y="7049770"/>
                        <a:chExt cx="1828800" cy="1828800"/>
                      </a:xfrm>
                    </p:grpSpPr>
                    <p:grpSp>
                      <p:nvGrpSpPr>
                        <p:cNvPr id="34" name="Group 33">
                          <a:extLst>
                            <a:ext uri="{FF2B5EF4-FFF2-40B4-BE49-F238E27FC236}">
                              <a16:creationId xmlns:a16="http://schemas.microsoft.com/office/drawing/2014/main" id="{C115B11F-7C28-EE3A-DE2B-F9275A29DE72}"/>
                            </a:ext>
                          </a:extLst>
                        </p:cNvPr>
                        <p:cNvGrpSpPr/>
                        <p:nvPr userDrawn="1"/>
                      </p:nvGrpSpPr>
                      <p:grpSpPr>
                        <a:xfrm>
                          <a:off x="5579044" y="7049770"/>
                          <a:ext cx="1828800" cy="1828800"/>
                          <a:chOff x="5579044" y="7049770"/>
                          <a:chExt cx="1828800" cy="1828800"/>
                        </a:xfrm>
                      </p:grpSpPr>
                      <p:grpSp>
                        <p:nvGrpSpPr>
                          <p:cNvPr id="36" name="Group 35">
                            <a:extLst>
                              <a:ext uri="{FF2B5EF4-FFF2-40B4-BE49-F238E27FC236}">
                                <a16:creationId xmlns:a16="http://schemas.microsoft.com/office/drawing/2014/main" id="{F9E690CD-4802-A54F-E06D-03CBDC36109D}"/>
                              </a:ext>
                            </a:extLst>
                          </p:cNvPr>
                          <p:cNvGrpSpPr/>
                          <p:nvPr userDrawn="1"/>
                        </p:nvGrpSpPr>
                        <p:grpSpPr>
                          <a:xfrm>
                            <a:off x="5579044" y="7049770"/>
                            <a:ext cx="1828800" cy="1828800"/>
                            <a:chOff x="5579044" y="7049770"/>
                            <a:chExt cx="1828800" cy="1828800"/>
                          </a:xfrm>
                        </p:grpSpPr>
                        <p:sp>
                          <p:nvSpPr>
                            <p:cNvPr id="38" name="Oval 37">
                              <a:extLst>
                                <a:ext uri="{FF2B5EF4-FFF2-40B4-BE49-F238E27FC236}">
                                  <a16:creationId xmlns:a16="http://schemas.microsoft.com/office/drawing/2014/main" id="{C2D03D8D-030D-EE6F-F9BD-8D8F87C2818D}"/>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9" name="Oval 38">
                              <a:extLst>
                                <a:ext uri="{FF2B5EF4-FFF2-40B4-BE49-F238E27FC236}">
                                  <a16:creationId xmlns:a16="http://schemas.microsoft.com/office/drawing/2014/main" id="{B62617FA-BBC2-13BB-BE86-223DE14FB7A3}"/>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7" name="Oval 36">
                            <a:extLst>
                              <a:ext uri="{FF2B5EF4-FFF2-40B4-BE49-F238E27FC236}">
                                <a16:creationId xmlns:a16="http://schemas.microsoft.com/office/drawing/2014/main" id="{CB02CDEB-CEA2-78F6-C317-6B8D61675909}"/>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5" name="Oval 34">
                          <a:extLst>
                            <a:ext uri="{FF2B5EF4-FFF2-40B4-BE49-F238E27FC236}">
                              <a16:creationId xmlns:a16="http://schemas.microsoft.com/office/drawing/2014/main" id="{C6EDB3A5-39E4-97C3-5FC9-B0295187E7F5}"/>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3" name="Oval 32">
                        <a:extLst>
                          <a:ext uri="{FF2B5EF4-FFF2-40B4-BE49-F238E27FC236}">
                            <a16:creationId xmlns:a16="http://schemas.microsoft.com/office/drawing/2014/main" id="{B40FFB39-AC43-8B86-7BFB-03DC4EDC8C95}"/>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1" name="Oval 30">
                      <a:extLst>
                        <a:ext uri="{FF2B5EF4-FFF2-40B4-BE49-F238E27FC236}">
                          <a16:creationId xmlns:a16="http://schemas.microsoft.com/office/drawing/2014/main" id="{72A560E5-301E-A042-F624-D5CF37786B7F}"/>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9" name="Oval 28">
                    <a:extLst>
                      <a:ext uri="{FF2B5EF4-FFF2-40B4-BE49-F238E27FC236}">
                        <a16:creationId xmlns:a16="http://schemas.microsoft.com/office/drawing/2014/main" id="{C21AC4ED-B92A-92D9-9848-FCF90E696575}"/>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Oval 22">
                  <a:extLst>
                    <a:ext uri="{FF2B5EF4-FFF2-40B4-BE49-F238E27FC236}">
                      <a16:creationId xmlns:a16="http://schemas.microsoft.com/office/drawing/2014/main" id="{63AE2B09-8BE5-59F5-9D5B-7A114C148987}"/>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4" name="Oval 23">
                  <a:extLst>
                    <a:ext uri="{FF2B5EF4-FFF2-40B4-BE49-F238E27FC236}">
                      <a16:creationId xmlns:a16="http://schemas.microsoft.com/office/drawing/2014/main" id="{0549F25A-4276-7712-5E61-54043BFADDA1}"/>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5" name="Oval 24">
                  <a:extLst>
                    <a:ext uri="{FF2B5EF4-FFF2-40B4-BE49-F238E27FC236}">
                      <a16:creationId xmlns:a16="http://schemas.microsoft.com/office/drawing/2014/main" id="{DB12748B-E21A-78B6-D466-AFF6BCF51933}"/>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6" name="Oval 25">
                  <a:extLst>
                    <a:ext uri="{FF2B5EF4-FFF2-40B4-BE49-F238E27FC236}">
                      <a16:creationId xmlns:a16="http://schemas.microsoft.com/office/drawing/2014/main" id="{EA1553F0-7791-FC8E-CAD8-7B9BAD9A171A}"/>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7" name="Oval 26">
                  <a:extLst>
                    <a:ext uri="{FF2B5EF4-FFF2-40B4-BE49-F238E27FC236}">
                      <a16:creationId xmlns:a16="http://schemas.microsoft.com/office/drawing/2014/main" id="{9EE2642C-9973-8DC3-D525-5006A508226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1" name="Oval 20">
                <a:extLst>
                  <a:ext uri="{FF2B5EF4-FFF2-40B4-BE49-F238E27FC236}">
                    <a16:creationId xmlns:a16="http://schemas.microsoft.com/office/drawing/2014/main" id="{EF5A2AFB-F4CC-4871-DC0F-C8D52C3ACD43}"/>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3" name="Freeform: Shape 12">
              <a:extLst>
                <a:ext uri="{FF2B5EF4-FFF2-40B4-BE49-F238E27FC236}">
                  <a16:creationId xmlns:a16="http://schemas.microsoft.com/office/drawing/2014/main" id="{2288C2CD-54EB-876D-9A6B-F28A8B9BED8F}"/>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9">
              <a:extLst>
                <a:ext uri="{FF2B5EF4-FFF2-40B4-BE49-F238E27FC236}">
                  <a16:creationId xmlns:a16="http://schemas.microsoft.com/office/drawing/2014/main" id="{EF9D59BC-6BAF-1F83-A399-E3B1F70AAE4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07016B0-4724-C5AB-4BA1-D1B342945899}"/>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4C4D57E-0EE0-F0D2-FDD5-FCAE52CC45B1}"/>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8947649C-0068-CB23-E8E2-34DC96E655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18" name="Graphic 17">
              <a:extLst>
                <a:ext uri="{FF2B5EF4-FFF2-40B4-BE49-F238E27FC236}">
                  <a16:creationId xmlns:a16="http://schemas.microsoft.com/office/drawing/2014/main" id="{99510E38-9C69-0E78-E8D1-D98B2F1F04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9" name="Straight Connector 18">
              <a:extLst>
                <a:ext uri="{FF2B5EF4-FFF2-40B4-BE49-F238E27FC236}">
                  <a16:creationId xmlns:a16="http://schemas.microsoft.com/office/drawing/2014/main" id="{DB850521-D371-E7F3-B217-DD2B35A824B1}"/>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6795633"/>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12/11/2023</a:t>
            </a:r>
          </a:p>
        </p:txBody>
      </p:sp>
      <p:sp>
        <p:nvSpPr>
          <p:cNvPr id="5" name="Footer Placeholder 2"/>
          <p:cNvSpPr>
            <a:spLocks noGrp="1"/>
          </p:cNvSpPr>
          <p:nvPr>
            <p:ph type="ftr" sz="quarter" idx="11"/>
          </p:nvPr>
        </p:nvSpPr>
        <p:spPr/>
        <p:txBody>
          <a:bodyPr/>
          <a:lstStyle/>
          <a:p>
            <a:r>
              <a:rPr lang="en-US"/>
              <a:t>Presentation title</a:t>
            </a:r>
          </a:p>
        </p:txBody>
      </p:sp>
      <p:sp>
        <p:nvSpPr>
          <p:cNvPr id="6" name="Slide Number Placeholder 3"/>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3548080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12/11/2023</a:t>
            </a:r>
          </a:p>
        </p:txBody>
      </p:sp>
      <p:sp>
        <p:nvSpPr>
          <p:cNvPr id="5" name="Footer Placeholder 5"/>
          <p:cNvSpPr>
            <a:spLocks noGrp="1"/>
          </p:cNvSpPr>
          <p:nvPr>
            <p:ph type="ftr" sz="quarter" idx="11"/>
          </p:nvPr>
        </p:nvSpPr>
        <p:spPr/>
        <p:txBody>
          <a:bodyPr/>
          <a:lstStyle/>
          <a:p>
            <a:r>
              <a:rPr lang="en-US"/>
              <a:t>Presentation title</a:t>
            </a:r>
          </a:p>
        </p:txBody>
      </p:sp>
      <p:sp>
        <p:nvSpPr>
          <p:cNvPr id="6"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8408750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2775310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12/11/2023</a:t>
            </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810885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CF2D9FBF-8E60-D743-113E-BFC1EDA8C0E3}"/>
              </a:ext>
            </a:extLst>
          </p:cNvPr>
          <p:cNvPicPr>
            <a:picLocks noChangeAspect="1"/>
          </p:cNvPicPr>
          <p:nvPr/>
        </p:nvPicPr>
        <p:blipFill>
          <a:blip r:embed="rId4">
            <a:extLst>
              <a:ext uri="{28A0092B-C50C-407E-A947-70E740481C1C}">
                <a14:useLocalDpi xmlns:a14="http://schemas.microsoft.com/office/drawing/2010/main" val="0"/>
              </a:ext>
            </a:extLst>
          </a:blip>
          <a:srcRect t="11294" r="-1" b="26784"/>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0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047" name="Freeform: Shape 104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8FCE4-ED3E-A6D1-1984-7578B1A8BD2C}"/>
              </a:ext>
            </a:extLst>
          </p:cNvPr>
          <p:cNvSpPr>
            <a:spLocks noGrp="1"/>
          </p:cNvSpPr>
          <p:nvPr>
            <p:ph type="ctrTitle"/>
          </p:nvPr>
        </p:nvSpPr>
        <p:spPr>
          <a:xfrm>
            <a:off x="318458" y="4580028"/>
            <a:ext cx="11554780" cy="868026"/>
          </a:xfrm>
        </p:spPr>
        <p:txBody>
          <a:bodyPr>
            <a:normAutofit/>
          </a:bodyPr>
          <a:lstStyle/>
          <a:p>
            <a:pPr>
              <a:lnSpc>
                <a:spcPct val="90000"/>
              </a:lnSpc>
            </a:pPr>
            <a:r>
              <a:rPr lang="en-US" sz="2600">
                <a:solidFill>
                  <a:srgbClr val="EBEBEB"/>
                </a:solidFill>
              </a:rPr>
              <a:t>Dynamic VBA Solution for Annual Sales, Delivery, and Payment Analysis</a:t>
            </a:r>
            <a:endParaRPr lang="en-IE" sz="2600">
              <a:solidFill>
                <a:srgbClr val="EBEBEB"/>
              </a:solidFill>
            </a:endParaRPr>
          </a:p>
        </p:txBody>
      </p:sp>
      <p:sp>
        <p:nvSpPr>
          <p:cNvPr id="3" name="Subtitle 2">
            <a:extLst>
              <a:ext uri="{FF2B5EF4-FFF2-40B4-BE49-F238E27FC236}">
                <a16:creationId xmlns:a16="http://schemas.microsoft.com/office/drawing/2014/main" id="{7C180F65-D9AE-1576-DCC2-596EC8263BF9}"/>
              </a:ext>
            </a:extLst>
          </p:cNvPr>
          <p:cNvSpPr>
            <a:spLocks noGrp="1"/>
          </p:cNvSpPr>
          <p:nvPr>
            <p:ph type="subTitle" idx="1"/>
          </p:nvPr>
        </p:nvSpPr>
        <p:spPr>
          <a:xfrm>
            <a:off x="318458" y="5753133"/>
            <a:ext cx="11378618" cy="648909"/>
          </a:xfrm>
        </p:spPr>
        <p:txBody>
          <a:bodyPr>
            <a:normAutofit/>
          </a:bodyPr>
          <a:lstStyle/>
          <a:p>
            <a:r>
              <a:rPr lang="en-IE" sz="2100" dirty="0">
                <a:solidFill>
                  <a:schemeClr val="tx2">
                    <a:lumMod val="40000"/>
                    <a:lumOff val="60000"/>
                  </a:schemeClr>
                </a:solidFill>
              </a:rPr>
              <a:t>Tommy O’GORMAN (K00301970)            </a:t>
            </a:r>
            <a:endParaRPr lang="en-IE" dirty="0">
              <a:solidFill>
                <a:schemeClr val="tx2">
                  <a:lumMod val="40000"/>
                  <a:lumOff val="60000"/>
                </a:schemeClr>
              </a:solidFill>
            </a:endParaRPr>
          </a:p>
        </p:txBody>
      </p:sp>
    </p:spTree>
    <p:extLst>
      <p:ext uri="{BB962C8B-B14F-4D97-AF65-F5344CB8AC3E}">
        <p14:creationId xmlns:p14="http://schemas.microsoft.com/office/powerpoint/2010/main" val="2789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FAD7B0F-33D9-5EF1-F0CE-3F9CA3DED6EC}"/>
            </a:ext>
          </a:extLst>
        </p:cNvPr>
        <p:cNvGrpSpPr/>
        <p:nvPr/>
      </p:nvGrpSpPr>
      <p:grpSpPr>
        <a:xfrm>
          <a:off x="0" y="0"/>
          <a:ext cx="0" cy="0"/>
          <a:chOff x="0" y="0"/>
          <a:chExt cx="0" cy="0"/>
        </a:xfrm>
      </p:grpSpPr>
      <p:pic>
        <p:nvPicPr>
          <p:cNvPr id="33" name="Picture 32">
            <a:extLst>
              <a:ext uri="{FF2B5EF4-FFF2-40B4-BE49-F238E27FC236}">
                <a16:creationId xmlns:a16="http://schemas.microsoft.com/office/drawing/2014/main" id="{93C0A12C-824C-5E4D-7E52-153D509376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F50CC415-BA90-C465-B391-BD8BAA7A7D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743E2B08-DA8B-5CFE-D828-FBABA3E9B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39" name="Picture 38">
            <a:extLst>
              <a:ext uri="{FF2B5EF4-FFF2-40B4-BE49-F238E27FC236}">
                <a16:creationId xmlns:a16="http://schemas.microsoft.com/office/drawing/2014/main" id="{509DDFEF-B571-7BA5-56F8-EE4F39AE90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BFF252F7-5A7E-60F0-5976-BA5F5D320C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6ABAC940-9822-EA3C-049E-9EE71EBE3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45" name="Rectangle 44">
            <a:extLst>
              <a:ext uri="{FF2B5EF4-FFF2-40B4-BE49-F238E27FC236}">
                <a16:creationId xmlns:a16="http://schemas.microsoft.com/office/drawing/2014/main" id="{4CA97A62-D03C-D0C8-97CC-E8EDDCF63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9A268-13B0-BA33-0071-FE65DBE48EE9}"/>
              </a:ext>
            </a:extLst>
          </p:cNvPr>
          <p:cNvSpPr>
            <a:spLocks noGrp="1"/>
          </p:cNvSpPr>
          <p:nvPr>
            <p:ph type="title"/>
          </p:nvPr>
        </p:nvSpPr>
        <p:spPr>
          <a:xfrm>
            <a:off x="514382" y="258324"/>
            <a:ext cx="10609230" cy="1622321"/>
          </a:xfrm>
        </p:spPr>
        <p:txBody>
          <a:bodyPr vert="horz" lIns="91440" tIns="45720" rIns="91440" bIns="45720" rtlCol="0" anchor="t">
            <a:normAutofit/>
          </a:bodyPr>
          <a:lstStyle/>
          <a:p>
            <a:r>
              <a:rPr lang="en-US" sz="3600">
                <a:solidFill>
                  <a:srgbClr val="EBEBEB"/>
                </a:solidFill>
              </a:rPr>
              <a:t>Summary Dashboard and Business Benefits</a:t>
            </a:r>
          </a:p>
        </p:txBody>
      </p:sp>
      <p:sp>
        <p:nvSpPr>
          <p:cNvPr id="47" name="Freeform 31">
            <a:extLst>
              <a:ext uri="{FF2B5EF4-FFF2-40B4-BE49-F238E27FC236}">
                <a16:creationId xmlns:a16="http://schemas.microsoft.com/office/drawing/2014/main" id="{006D186A-9A58-7CE7-01DF-DFD0284B2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A5C8EA6C-029D-4D95-C5F5-8BD2CE7CD1EB}"/>
              </a:ext>
            </a:extLst>
          </p:cNvPr>
          <p:cNvPicPr>
            <a:picLocks noChangeAspect="1"/>
          </p:cNvPicPr>
          <p:nvPr/>
        </p:nvPicPr>
        <p:blipFill>
          <a:blip r:embed="rId8"/>
          <a:stretch>
            <a:fillRect/>
          </a:stretch>
        </p:blipFill>
        <p:spPr>
          <a:xfrm>
            <a:off x="8087870" y="4456385"/>
            <a:ext cx="3419952" cy="523948"/>
          </a:xfrm>
          <a:prstGeom prst="rect">
            <a:avLst/>
          </a:prstGeom>
        </p:spPr>
      </p:pic>
      <p:pic>
        <p:nvPicPr>
          <p:cNvPr id="7" name="Picture 6">
            <a:extLst>
              <a:ext uri="{FF2B5EF4-FFF2-40B4-BE49-F238E27FC236}">
                <a16:creationId xmlns:a16="http://schemas.microsoft.com/office/drawing/2014/main" id="{8119989E-AF50-80A6-897B-30640705C6D6}"/>
              </a:ext>
            </a:extLst>
          </p:cNvPr>
          <p:cNvPicPr>
            <a:picLocks noChangeAspect="1"/>
          </p:cNvPicPr>
          <p:nvPr/>
        </p:nvPicPr>
        <p:blipFill>
          <a:blip r:embed="rId9"/>
          <a:stretch>
            <a:fillRect/>
          </a:stretch>
        </p:blipFill>
        <p:spPr>
          <a:xfrm>
            <a:off x="1886045" y="5041092"/>
            <a:ext cx="10259857" cy="1371791"/>
          </a:xfrm>
          <a:prstGeom prst="rect">
            <a:avLst/>
          </a:prstGeom>
        </p:spPr>
      </p:pic>
      <p:sp>
        <p:nvSpPr>
          <p:cNvPr id="8" name="Content Placeholder 2">
            <a:extLst>
              <a:ext uri="{FF2B5EF4-FFF2-40B4-BE49-F238E27FC236}">
                <a16:creationId xmlns:a16="http://schemas.microsoft.com/office/drawing/2014/main" id="{28C97168-332D-DA01-0367-65002EE7D375}"/>
              </a:ext>
            </a:extLst>
          </p:cNvPr>
          <p:cNvSpPr txBox="1">
            <a:spLocks/>
          </p:cNvSpPr>
          <p:nvPr/>
        </p:nvSpPr>
        <p:spPr>
          <a:xfrm>
            <a:off x="449296" y="1141406"/>
            <a:ext cx="7854916" cy="389968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buClrTx/>
              <a:tabLst>
                <a:tab pos="457200" algn="l"/>
              </a:tabLst>
              <a:defRPr/>
            </a:pPr>
            <a:r>
              <a:rPr kumimoji="0" lang="en-US" sz="1400" u="none" strike="noStrike" cap="none" spc="0" normalizeH="0" baseline="0" noProof="0">
                <a:ln>
                  <a:noFill/>
                </a:ln>
                <a:solidFill>
                  <a:srgbClr val="EBEBEB"/>
                </a:solidFill>
                <a:effectLst/>
                <a:uLnTx/>
                <a:uFillTx/>
              </a:rPr>
              <a:t>Purpose:</a:t>
            </a:r>
          </a:p>
          <a:p>
            <a:pPr marL="400050" lvl="1" indent="0">
              <a:buClrTx/>
              <a:tabLst>
                <a:tab pos="457200" algn="l"/>
              </a:tabLst>
              <a:defRPr/>
            </a:pPr>
            <a:r>
              <a:rPr lang="en-US" sz="1200">
                <a:solidFill>
                  <a:srgbClr val="EBEBEB"/>
                </a:solidFill>
              </a:rPr>
              <a:t>  The Summary Dashboard consolidates key performance metrics (sales, payments, SLA compliance) into a single view.</a:t>
            </a:r>
          </a:p>
          <a:p>
            <a:pPr marL="400050" lvl="1" indent="0">
              <a:buClrTx/>
              <a:tabLst>
                <a:tab pos="457200" algn="l"/>
              </a:tabLst>
              <a:defRPr/>
            </a:pPr>
            <a:r>
              <a:rPr lang="en-US" sz="1200">
                <a:solidFill>
                  <a:srgbClr val="EBEBEB"/>
                </a:solidFill>
              </a:rPr>
              <a:t> Demonstrates the value of automation by streamlining decision-making with real-time data visualization.</a:t>
            </a:r>
          </a:p>
          <a:p>
            <a:pPr marL="0" indent="0">
              <a:buClrTx/>
              <a:tabLst>
                <a:tab pos="457200" algn="l"/>
              </a:tabLst>
              <a:defRPr/>
            </a:pPr>
            <a:r>
              <a:rPr lang="en-US" sz="1600">
                <a:solidFill>
                  <a:srgbClr val="EBEBEB"/>
                </a:solidFill>
              </a:rPr>
              <a:t> Key Business Benefits: </a:t>
            </a:r>
          </a:p>
          <a:p>
            <a:pPr marL="400050" lvl="1" indent="0">
              <a:buClrTx/>
              <a:tabLst>
                <a:tab pos="457200" algn="l"/>
              </a:tabLst>
              <a:defRPr/>
            </a:pPr>
            <a:r>
              <a:rPr lang="en-US" sz="1200">
                <a:solidFill>
                  <a:srgbClr val="EBEBEB"/>
                </a:solidFill>
              </a:rPr>
              <a:t>  Improved Decision-Making: Highlights actionable insights such as monthly trends, payment inflows, and SLA compliance to support strategic decisions.</a:t>
            </a:r>
          </a:p>
          <a:p>
            <a:pPr marL="400050" lvl="1" indent="0">
              <a:buClrTx/>
              <a:tabLst>
                <a:tab pos="457200" algn="l"/>
              </a:tabLst>
              <a:defRPr/>
            </a:pPr>
            <a:r>
              <a:rPr lang="en-US" sz="1200">
                <a:solidFill>
                  <a:srgbClr val="EBEBEB"/>
                </a:solidFill>
              </a:rPr>
              <a:t> Time-Saving Automation: Eliminates manual data consolidation, providing accurate and up-to-date reports in seconds.</a:t>
            </a:r>
          </a:p>
          <a:p>
            <a:pPr marL="400050" lvl="1" indent="0">
              <a:buClrTx/>
              <a:tabLst>
                <a:tab pos="457200" algn="l"/>
              </a:tabLst>
              <a:defRPr/>
            </a:pPr>
            <a:r>
              <a:rPr lang="en-US" sz="1200">
                <a:solidFill>
                  <a:srgbClr val="EBEBEB"/>
                </a:solidFill>
              </a:rPr>
              <a:t> Cash Flow Management: Tracks "money in" vs. "money out," ensuring potential issues like late payments are flagged proactively.</a:t>
            </a:r>
          </a:p>
          <a:p>
            <a:pPr marL="400050" lvl="1" indent="0">
              <a:buClrTx/>
              <a:tabLst>
                <a:tab pos="457200" algn="l"/>
              </a:tabLst>
              <a:defRPr/>
            </a:pPr>
            <a:r>
              <a:rPr lang="en-US" sz="1200">
                <a:solidFill>
                  <a:srgbClr val="EBEBEB"/>
                </a:solidFill>
              </a:rPr>
              <a:t> Error Reduction: Automates calculations and visualizations, minimizing manual errors in data handling and reporting.</a:t>
            </a:r>
          </a:p>
          <a:p>
            <a:pPr marL="400050" lvl="1" indent="0">
              <a:buClrTx/>
              <a:tabLst>
                <a:tab pos="457200" algn="l"/>
              </a:tabLst>
              <a:defRPr/>
            </a:pPr>
            <a:r>
              <a:rPr lang="en-US" sz="1200">
                <a:solidFill>
                  <a:srgbClr val="EBEBEB"/>
                </a:solidFill>
              </a:rPr>
              <a:t> Enhanced Performance Tracking: Uses conditional formatting (green for top performers, red for underperformers) to focus management attention on areas needing improvement.</a:t>
            </a:r>
          </a:p>
          <a:p>
            <a:pPr marL="400050" lvl="1" indent="0">
              <a:buClrTx/>
              <a:tabLst>
                <a:tab pos="457200" algn="l"/>
              </a:tabLst>
              <a:defRPr/>
            </a:pPr>
            <a:r>
              <a:rPr lang="en-US" sz="1200">
                <a:solidFill>
                  <a:srgbClr val="EBEBEB"/>
                </a:solidFill>
              </a:rPr>
              <a:t> Scalability: Can handle dynamic datasets as the business grows or reporting requirements change.</a:t>
            </a:r>
          </a:p>
          <a:p>
            <a:pPr marL="0" indent="0">
              <a:buClrTx/>
              <a:tabLst>
                <a:tab pos="457200" algn="l"/>
              </a:tabLst>
              <a:defRPr/>
            </a:pPr>
            <a:r>
              <a:rPr lang="en-US" sz="1400">
                <a:solidFill>
                  <a:srgbClr val="EBEBEB"/>
                </a:solidFill>
              </a:rPr>
              <a:t> </a:t>
            </a:r>
            <a:endParaRPr lang="en-US" sz="1200">
              <a:solidFill>
                <a:srgbClr val="EBEBEB"/>
              </a:solidFill>
            </a:endParaRPr>
          </a:p>
          <a:p>
            <a:pPr marL="400050" lvl="1" indent="0">
              <a:tabLst>
                <a:tab pos="457200" algn="l"/>
              </a:tabLst>
              <a:defRPr/>
            </a:pPr>
            <a:endParaRPr lang="en-US" sz="1200">
              <a:solidFill>
                <a:srgbClr val="EBEBEB"/>
              </a:solidFill>
            </a:endParaRPr>
          </a:p>
          <a:p>
            <a:pPr marL="400050" lvl="1" indent="0">
              <a:tabLst>
                <a:tab pos="457200" algn="l"/>
              </a:tabLst>
              <a:defRPr/>
            </a:pPr>
            <a:endParaRPr kumimoji="0" lang="en-US" sz="1200" u="none" strike="noStrike" cap="none" spc="0" normalizeH="0" baseline="0" noProof="0">
              <a:ln>
                <a:noFill/>
              </a:ln>
              <a:solidFill>
                <a:srgbClr val="EBEBEB"/>
              </a:solidFill>
              <a:effectLst/>
              <a:uLnTx/>
              <a:uFillTx/>
            </a:endParaRPr>
          </a:p>
        </p:txBody>
      </p:sp>
    </p:spTree>
    <p:extLst>
      <p:ext uri="{BB962C8B-B14F-4D97-AF65-F5344CB8AC3E}">
        <p14:creationId xmlns:p14="http://schemas.microsoft.com/office/powerpoint/2010/main" val="25935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D12789C5-BD72-E65B-D6FB-6DD83558C5D3}"/>
            </a:ext>
          </a:extLst>
        </p:cNvPr>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2E827A68-0938-5115-2B21-391AFC58BD55}"/>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a:solidFill>
                  <a:schemeClr val="tx2"/>
                </a:solidFill>
                <a:latin typeface="+mj-lt"/>
                <a:ea typeface="+mj-ea"/>
                <a:cs typeface="+mj-cs"/>
              </a:rPr>
              <a:t>Conclusion</a:t>
            </a:r>
          </a:p>
        </p:txBody>
      </p:sp>
      <p:pic>
        <p:nvPicPr>
          <p:cNvPr id="6" name="Picture 5" descr="One glowing light up arrow among other down arrows on green pastel color background">
            <a:extLst>
              <a:ext uri="{FF2B5EF4-FFF2-40B4-BE49-F238E27FC236}">
                <a16:creationId xmlns:a16="http://schemas.microsoft.com/office/drawing/2014/main" id="{FD899C0D-3A4B-8B52-E7F9-1832FACE26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915" y="2105945"/>
            <a:ext cx="5451627" cy="4088720"/>
          </a:xfrm>
          <a:prstGeom prst="rect">
            <a:avLst/>
          </a:prstGeom>
          <a:effectLst>
            <a:outerShdw blurRad="50800" dist="38100" dir="5400000" algn="t" rotWithShape="0">
              <a:prstClr val="black">
                <a:alpha val="43000"/>
              </a:prstClr>
            </a:outerShdw>
          </a:effectLst>
        </p:spPr>
      </p:pic>
      <p:sp>
        <p:nvSpPr>
          <p:cNvPr id="4" name="Content Placeholder 2">
            <a:extLst>
              <a:ext uri="{FF2B5EF4-FFF2-40B4-BE49-F238E27FC236}">
                <a16:creationId xmlns:a16="http://schemas.microsoft.com/office/drawing/2014/main" id="{E4A79BFC-2D69-E87E-5FC4-0EDCAC1CE3AC}"/>
              </a:ext>
            </a:extLst>
          </p:cNvPr>
          <p:cNvSpPr txBox="1">
            <a:spLocks/>
          </p:cNvSpPr>
          <p:nvPr/>
        </p:nvSpPr>
        <p:spPr>
          <a:xfrm>
            <a:off x="6575729" y="2052214"/>
            <a:ext cx="4415293" cy="41961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lnSpc>
                <a:spcPct val="90000"/>
              </a:lnSpc>
              <a:tabLst>
                <a:tab pos="457200" algn="l"/>
              </a:tabLst>
              <a:defRPr/>
            </a:pPr>
            <a:r>
              <a:rPr kumimoji="0" lang="en-US" sz="1500" u="none" strike="noStrike" cap="none" spc="0" normalizeH="0" baseline="0" noProof="0">
                <a:ln>
                  <a:noFill/>
                </a:ln>
                <a:effectLst/>
                <a:uLnTx/>
                <a:uFillTx/>
              </a:rPr>
              <a:t>Summary of Achievements:</a:t>
            </a:r>
          </a:p>
          <a:p>
            <a:pPr marL="400050" lvl="1" indent="0">
              <a:lnSpc>
                <a:spcPct val="90000"/>
              </a:lnSpc>
              <a:tabLst>
                <a:tab pos="457200" algn="l"/>
              </a:tabLst>
              <a:defRPr/>
            </a:pPr>
            <a:r>
              <a:rPr lang="en-US" sz="1500"/>
              <a:t>  Delivered a dynamic, automated solution for analyzing sales, deliveries, and payments.</a:t>
            </a:r>
          </a:p>
          <a:p>
            <a:pPr marL="400050" lvl="1" indent="0">
              <a:lnSpc>
                <a:spcPct val="90000"/>
              </a:lnSpc>
              <a:tabLst>
                <a:tab pos="457200" algn="l"/>
              </a:tabLst>
              <a:defRPr/>
            </a:pPr>
            <a:r>
              <a:rPr lang="en-US" sz="1500"/>
              <a:t> Provided actionable insights through structured data visualization and analysis.</a:t>
            </a:r>
          </a:p>
          <a:p>
            <a:pPr marL="400050" lvl="1" indent="0">
              <a:lnSpc>
                <a:spcPct val="90000"/>
              </a:lnSpc>
              <a:tabLst>
                <a:tab pos="457200" algn="l"/>
              </a:tabLst>
              <a:defRPr/>
            </a:pPr>
            <a:r>
              <a:rPr lang="en-US" sz="1500"/>
              <a:t> Enhanced efficiency, reduced errors, and saved time with VBA automation. </a:t>
            </a:r>
          </a:p>
          <a:p>
            <a:pPr marL="0" indent="0">
              <a:lnSpc>
                <a:spcPct val="90000"/>
              </a:lnSpc>
              <a:tabLst>
                <a:tab pos="457200" algn="l"/>
              </a:tabLst>
              <a:defRPr/>
            </a:pPr>
            <a:r>
              <a:rPr lang="en-US" sz="1500"/>
              <a:t>Next steps for the Business:</a:t>
            </a:r>
          </a:p>
          <a:p>
            <a:pPr marL="400050" lvl="1" indent="0">
              <a:lnSpc>
                <a:spcPct val="90000"/>
              </a:lnSpc>
              <a:tabLst>
                <a:tab pos="457200" algn="l"/>
              </a:tabLst>
              <a:defRPr/>
            </a:pPr>
            <a:r>
              <a:rPr lang="en-US" sz="1500"/>
              <a:t> Utilise the dashboard to make data-driven decisions.</a:t>
            </a:r>
          </a:p>
          <a:p>
            <a:pPr marL="400050" lvl="1" indent="0">
              <a:lnSpc>
                <a:spcPct val="90000"/>
              </a:lnSpc>
              <a:tabLst>
                <a:tab pos="457200" algn="l"/>
              </a:tabLst>
              <a:defRPr/>
            </a:pPr>
            <a:r>
              <a:rPr lang="en-US" sz="1500"/>
              <a:t> Continue refining automation based on user feedback.</a:t>
            </a:r>
          </a:p>
          <a:p>
            <a:pPr marL="400050" lvl="1" indent="0">
              <a:lnSpc>
                <a:spcPct val="90000"/>
              </a:lnSpc>
              <a:tabLst>
                <a:tab pos="457200" algn="l"/>
              </a:tabLst>
              <a:defRPr/>
            </a:pPr>
            <a:endParaRPr lang="en-US" sz="1500"/>
          </a:p>
          <a:p>
            <a:pPr marL="400050" lvl="1" indent="0">
              <a:lnSpc>
                <a:spcPct val="90000"/>
              </a:lnSpc>
              <a:tabLst>
                <a:tab pos="457200" algn="l"/>
              </a:tabLst>
              <a:defRPr/>
            </a:pPr>
            <a:endParaRPr kumimoji="0" lang="en-US" sz="1500" u="none" strike="noStrike" cap="none" spc="0" normalizeH="0" baseline="0" noProof="0">
              <a:ln>
                <a:noFill/>
              </a:ln>
              <a:effectLst/>
              <a:uLnTx/>
              <a:uFillTx/>
            </a:endParaRPr>
          </a:p>
        </p:txBody>
      </p:sp>
    </p:spTree>
    <p:extLst>
      <p:ext uri="{BB962C8B-B14F-4D97-AF65-F5344CB8AC3E}">
        <p14:creationId xmlns:p14="http://schemas.microsoft.com/office/powerpoint/2010/main" val="42217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C595B-D2DA-7C36-EF4A-8BB26035A47A}"/>
            </a:ext>
          </a:extLst>
        </p:cNvPr>
        <p:cNvGrpSpPr/>
        <p:nvPr/>
      </p:nvGrpSpPr>
      <p:grpSpPr>
        <a:xfrm>
          <a:off x="0" y="0"/>
          <a:ext cx="0" cy="0"/>
          <a:chOff x="0" y="0"/>
          <a:chExt cx="0" cy="0"/>
        </a:xfrm>
      </p:grpSpPr>
      <p:pic>
        <p:nvPicPr>
          <p:cNvPr id="89" name="Picture 8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0" name="Picture 8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1" name="Oval 9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3" name="Picture 9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95" name="Rectangle 94">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FADE5-046F-FB3C-F211-CCD36603998D}"/>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Thank you for your attention. Do you have any questions?</a:t>
            </a:r>
          </a:p>
        </p:txBody>
      </p:sp>
      <p:sp>
        <p:nvSpPr>
          <p:cNvPr id="96"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7" name="Freeform: Shape 9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Rectangle 97">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99" name="Graphic 98" descr="Questions">
            <a:extLst>
              <a:ext uri="{FF2B5EF4-FFF2-40B4-BE49-F238E27FC236}">
                <a16:creationId xmlns:a16="http://schemas.microsoft.com/office/drawing/2014/main" id="{60E6BC0F-D582-3079-D284-BFCAB864CC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4797630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99"/>
                                        </p:tgtEl>
                                        <p:attrNameLst>
                                          <p:attrName>style.visibility</p:attrName>
                                        </p:attrNameLst>
                                      </p:cBhvr>
                                      <p:to>
                                        <p:strVal val="visible"/>
                                      </p:to>
                                    </p:set>
                                    <p:animEffect transition="in" filter="fade">
                                      <p:cBhvr>
                                        <p:cTn id="10" dur="7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39" name="Picture 3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45" name="Rectangle 4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514382" y="733280"/>
            <a:ext cx="7023109" cy="1622321"/>
          </a:xfrm>
        </p:spPr>
        <p:txBody>
          <a:bodyPr vert="horz" lIns="91440" tIns="45720" rIns="91440" bIns="45720" rtlCol="0" anchor="t">
            <a:normAutofit/>
          </a:bodyPr>
          <a:lstStyle/>
          <a:p>
            <a:r>
              <a:rPr lang="en-US">
                <a:solidFill>
                  <a:srgbClr val="EBEBEB"/>
                </a:solidFill>
              </a:rPr>
              <a:t>Overview of Presentation</a:t>
            </a:r>
          </a:p>
        </p:txBody>
      </p:sp>
      <p:sp>
        <p:nvSpPr>
          <p:cNvPr id="3" name="Content Placeholder 2">
            <a:extLst>
              <a:ext uri="{FF2B5EF4-FFF2-40B4-BE49-F238E27FC236}">
                <a16:creationId xmlns:a16="http://schemas.microsoft.com/office/drawing/2014/main" id="{065E8016-6253-0918-1629-63803B3AFD1F}"/>
              </a:ext>
            </a:extLst>
          </p:cNvPr>
          <p:cNvSpPr txBox="1">
            <a:spLocks/>
          </p:cNvSpPr>
          <p:nvPr/>
        </p:nvSpPr>
        <p:spPr>
          <a:xfrm>
            <a:off x="513962" y="1854820"/>
            <a:ext cx="6188189" cy="418831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lnSpc>
                <a:spcPct val="90000"/>
              </a:lnSpc>
              <a:tabLst>
                <a:tab pos="457200" algn="l"/>
              </a:tabLst>
              <a:defRPr/>
            </a:pPr>
            <a:r>
              <a:rPr kumimoji="0" lang="en-US" sz="1400" u="none" strike="noStrike" cap="none" spc="0" normalizeH="0" baseline="0" noProof="0">
                <a:ln>
                  <a:noFill/>
                </a:ln>
                <a:solidFill>
                  <a:srgbClr val="FFFFFF"/>
                </a:solidFill>
                <a:effectLst/>
                <a:uLnTx/>
                <a:uFillTx/>
              </a:rPr>
              <a:t>Project Goals</a:t>
            </a:r>
            <a:r>
              <a:rPr lang="en-US" sz="1400">
                <a:solidFill>
                  <a:srgbClr val="FFFFFF"/>
                </a:solidFill>
              </a:rPr>
              <a:t>/Decisions</a:t>
            </a:r>
            <a:endParaRPr kumimoji="0" lang="en-US" sz="1400" u="none" strike="noStrike" cap="none" spc="0" normalizeH="0" baseline="0" noProof="0">
              <a:ln>
                <a:noFill/>
              </a:ln>
              <a:solidFill>
                <a:srgbClr val="FFFFFF"/>
              </a:solidFill>
              <a:effectLst/>
              <a:uLnTx/>
              <a:uFillTx/>
            </a:endParaRP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Comparative analysis of sales, deliveries, and payments.</a:t>
            </a: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Automate reporting with a dynamic VBA solution.</a:t>
            </a:r>
          </a:p>
          <a:p>
            <a:pPr>
              <a:lnSpc>
                <a:spcPct val="90000"/>
              </a:lnSpc>
              <a:tabLst>
                <a:tab pos="457200" algn="l"/>
              </a:tabLst>
              <a:defRPr/>
            </a:pPr>
            <a:r>
              <a:rPr kumimoji="0" lang="en-US" sz="1400" u="none" strike="noStrike" cap="none" spc="0" normalizeH="0" baseline="0" noProof="0">
                <a:ln>
                  <a:noFill/>
                </a:ln>
                <a:solidFill>
                  <a:srgbClr val="FFFFFF"/>
                </a:solidFill>
                <a:effectLst/>
                <a:uLnTx/>
                <a:uFillTx/>
              </a:rPr>
              <a:t>Key </a:t>
            </a:r>
            <a:r>
              <a:rPr lang="en-US" sz="1400">
                <a:solidFill>
                  <a:srgbClr val="FFFFFF"/>
                </a:solidFill>
              </a:rPr>
              <a:t>Deliverables</a:t>
            </a:r>
          </a:p>
          <a:p>
            <a:pPr lvl="1">
              <a:lnSpc>
                <a:spcPct val="90000"/>
              </a:lnSpc>
              <a:tabLst>
                <a:tab pos="457200" algn="l"/>
              </a:tabLst>
              <a:defRPr/>
            </a:pPr>
            <a:r>
              <a:rPr kumimoji="0" lang="en-US" sz="1400" u="none" strike="noStrike" cap="none" spc="0" normalizeH="0" baseline="0" noProof="0">
                <a:ln>
                  <a:noFill/>
                </a:ln>
                <a:solidFill>
                  <a:srgbClr val="FFFFFF"/>
                </a:solidFill>
                <a:effectLst/>
                <a:uLnTx/>
                <a:uFillTx/>
              </a:rPr>
              <a:t>SLA Compliance: Delivery performance by location.</a:t>
            </a:r>
          </a:p>
          <a:p>
            <a:pPr lvl="1">
              <a:lnSpc>
                <a:spcPct val="90000"/>
              </a:lnSpc>
              <a:tabLst>
                <a:tab pos="457200" algn="l"/>
              </a:tabLst>
              <a:defRPr/>
            </a:pPr>
            <a:r>
              <a:rPr kumimoji="0" lang="en-US" sz="1400" u="none" strike="noStrike" cap="none" spc="0" normalizeH="0" baseline="0" noProof="0">
                <a:ln>
                  <a:noFill/>
                </a:ln>
                <a:solidFill>
                  <a:srgbClr val="FFFFFF"/>
                </a:solidFill>
                <a:effectLst/>
                <a:uLnTx/>
                <a:uFillTx/>
              </a:rPr>
              <a:t>Comparative Analysis: Monthly sales and payments.</a:t>
            </a:r>
          </a:p>
          <a:p>
            <a:pPr lvl="1">
              <a:lnSpc>
                <a:spcPct val="90000"/>
              </a:lnSpc>
              <a:tabLst>
                <a:tab pos="457200" algn="l"/>
              </a:tabLst>
              <a:defRPr/>
            </a:pPr>
            <a:r>
              <a:rPr kumimoji="0" lang="en-US" sz="1400" u="none" strike="noStrike" cap="none" spc="0" normalizeH="0" baseline="0" noProof="0">
                <a:ln>
                  <a:noFill/>
                </a:ln>
                <a:solidFill>
                  <a:srgbClr val="FFFFFF"/>
                </a:solidFill>
                <a:effectLst/>
                <a:uLnTx/>
                <a:uFillTx/>
              </a:rPr>
              <a:t>Historical Trends: Past vs. current data.</a:t>
            </a:r>
          </a:p>
          <a:p>
            <a:pPr lvl="1">
              <a:lnSpc>
                <a:spcPct val="90000"/>
              </a:lnSpc>
              <a:tabLst>
                <a:tab pos="457200" algn="l"/>
              </a:tabLst>
              <a:defRPr/>
            </a:pPr>
            <a:r>
              <a:rPr kumimoji="0" lang="en-US" sz="1400" u="none" strike="noStrike" cap="none" spc="0" normalizeH="0" baseline="0" noProof="0">
                <a:ln>
                  <a:noFill/>
                </a:ln>
                <a:solidFill>
                  <a:srgbClr val="FFFFFF"/>
                </a:solidFill>
                <a:effectLst/>
                <a:uLnTx/>
                <a:uFillTx/>
              </a:rPr>
              <a:t>Dashboard: Actionable insights.</a:t>
            </a:r>
          </a:p>
          <a:p>
            <a:pPr>
              <a:lnSpc>
                <a:spcPct val="90000"/>
              </a:lnSpc>
              <a:tabLst>
                <a:tab pos="457200" algn="l"/>
              </a:tabLst>
              <a:defRPr/>
            </a:pPr>
            <a:r>
              <a:rPr kumimoji="0" lang="en-US" sz="1400" u="none" strike="noStrike" cap="none" spc="0" normalizeH="0" baseline="0" noProof="0">
                <a:ln>
                  <a:noFill/>
                </a:ln>
                <a:solidFill>
                  <a:srgbClr val="FFFFFF"/>
                </a:solidFill>
                <a:effectLst/>
                <a:uLnTx/>
                <a:uFillTx/>
              </a:rPr>
              <a:t>Demonstration</a:t>
            </a:r>
          </a:p>
          <a:p>
            <a:pPr lvl="1">
              <a:lnSpc>
                <a:spcPct val="90000"/>
              </a:lnSpc>
              <a:tabLst>
                <a:tab pos="457200" algn="l"/>
              </a:tabLst>
              <a:defRPr/>
            </a:pPr>
            <a:r>
              <a:rPr lang="en-US" sz="1400">
                <a:solidFill>
                  <a:srgbClr val="FFFFFF"/>
                </a:solidFill>
              </a:rPr>
              <a:t>Show dynamic VBA solution in action.</a:t>
            </a:r>
          </a:p>
          <a:p>
            <a:pPr>
              <a:lnSpc>
                <a:spcPct val="90000"/>
              </a:lnSpc>
              <a:tabLst>
                <a:tab pos="457200" algn="l"/>
              </a:tabLst>
              <a:defRPr/>
            </a:pPr>
            <a:r>
              <a:rPr kumimoji="0" lang="en-US" sz="1400" u="none" strike="noStrike" cap="none" spc="0" normalizeH="0" baseline="0" noProof="0">
                <a:ln>
                  <a:noFill/>
                </a:ln>
                <a:solidFill>
                  <a:srgbClr val="FFFFFF"/>
                </a:solidFill>
                <a:effectLst/>
                <a:uLnTx/>
                <a:uFillTx/>
              </a:rPr>
              <a:t>Key Insights</a:t>
            </a:r>
          </a:p>
          <a:p>
            <a:pPr lvl="1">
              <a:lnSpc>
                <a:spcPct val="90000"/>
              </a:lnSpc>
              <a:tabLst>
                <a:tab pos="457200" algn="l"/>
              </a:tabLst>
              <a:defRPr/>
            </a:pPr>
            <a:r>
              <a:rPr kumimoji="0" lang="en-US" sz="1400" u="none" strike="noStrike" cap="none" spc="0" normalizeH="0" baseline="0" noProof="0">
                <a:ln>
                  <a:noFill/>
                </a:ln>
                <a:solidFill>
                  <a:srgbClr val="FFFFFF"/>
                </a:solidFill>
                <a:effectLst/>
                <a:uLnTx/>
                <a:uFillTx/>
              </a:rPr>
              <a:t>Highlight decisions, challenges, and resolutions.	</a:t>
            </a:r>
            <a:r>
              <a:rPr kumimoji="0" lang="en-US" sz="1100" u="none" strike="noStrike" cap="none" spc="0" normalizeH="0" baseline="0" noProof="0">
                <a:ln>
                  <a:noFill/>
                </a:ln>
                <a:solidFill>
                  <a:srgbClr val="FFFFFF"/>
                </a:solidFill>
                <a:effectLst/>
                <a:uLnTx/>
                <a:uFillTx/>
              </a:rPr>
              <a:t>				</a:t>
            </a:r>
          </a:p>
          <a:p>
            <a:pPr marL="400050" lvl="1" indent="0">
              <a:lnSpc>
                <a:spcPct val="90000"/>
              </a:lnSpc>
              <a:tabLst>
                <a:tab pos="457200" algn="l"/>
              </a:tabLst>
              <a:defRPr/>
            </a:pPr>
            <a:endParaRPr lang="en-US" sz="1100">
              <a:solidFill>
                <a:srgbClr val="FFFFFF"/>
              </a:solidFill>
            </a:endParaRPr>
          </a:p>
          <a:p>
            <a:pPr marL="400050" lvl="1" indent="0">
              <a:lnSpc>
                <a:spcPct val="90000"/>
              </a:lnSpc>
              <a:tabLst>
                <a:tab pos="457200" algn="l"/>
              </a:tabLst>
              <a:defRPr/>
            </a:pPr>
            <a:endParaRPr kumimoji="0" lang="en-US" sz="1100" u="none" strike="noStrike" cap="none" spc="0" normalizeH="0" baseline="0" noProof="0">
              <a:ln>
                <a:noFill/>
              </a:ln>
              <a:solidFill>
                <a:srgbClr val="FFFFFF"/>
              </a:solidFill>
              <a:effectLst/>
              <a:uLnTx/>
              <a:uFillTx/>
            </a:endParaRPr>
          </a:p>
        </p:txBody>
      </p:sp>
      <p:sp>
        <p:nvSpPr>
          <p:cNvPr id="4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Front view of semi truck">
            <a:extLst>
              <a:ext uri="{FF2B5EF4-FFF2-40B4-BE49-F238E27FC236}">
                <a16:creationId xmlns:a16="http://schemas.microsoft.com/office/drawing/2014/main" id="{0B605F5C-083F-2504-CDA0-A485CF28C29A}"/>
              </a:ext>
            </a:extLst>
          </p:cNvPr>
          <p:cNvPicPr>
            <a:picLocks noChangeAspect="1"/>
          </p:cNvPicPr>
          <p:nvPr/>
        </p:nvPicPr>
        <p:blipFill>
          <a:blip r:embed="rId8">
            <a:extLst>
              <a:ext uri="{28A0092B-C50C-407E-A947-70E740481C1C}">
                <a14:useLocalDpi xmlns:a14="http://schemas.microsoft.com/office/drawing/2010/main" val="0"/>
              </a:ext>
            </a:extLst>
          </a:blip>
          <a:srcRect l="23381" r="2831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47620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6EA21-E29F-82E9-2DA0-13053BD6BEC5}"/>
            </a:ext>
          </a:extLst>
        </p:cNvPr>
        <p:cNvGrpSpPr/>
        <p:nvPr/>
      </p:nvGrpSpPr>
      <p:grpSpPr>
        <a:xfrm>
          <a:off x="0" y="0"/>
          <a:ext cx="0" cy="0"/>
          <a:chOff x="0" y="0"/>
          <a:chExt cx="0" cy="0"/>
        </a:xfrm>
      </p:grpSpPr>
      <p:pic>
        <p:nvPicPr>
          <p:cNvPr id="115" name="Picture 1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6" name="Picture 1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7" name="Oval 1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118" name="Picture 1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9" name="Picture 1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0" name="Rectangle 1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21" name="Rectangle 120">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1D080-D983-738E-2A19-6676F177DE45}"/>
              </a:ext>
            </a:extLst>
          </p:cNvPr>
          <p:cNvSpPr>
            <a:spLocks noGrp="1"/>
          </p:cNvSpPr>
          <p:nvPr>
            <p:ph type="title"/>
          </p:nvPr>
        </p:nvSpPr>
        <p:spPr>
          <a:xfrm>
            <a:off x="648929" y="629266"/>
            <a:ext cx="4944152" cy="1622321"/>
          </a:xfrm>
        </p:spPr>
        <p:txBody>
          <a:bodyPr vert="horz" lIns="91440" tIns="45720" rIns="91440" bIns="45720" rtlCol="0" anchor="t">
            <a:normAutofit/>
          </a:bodyPr>
          <a:lstStyle/>
          <a:p>
            <a:r>
              <a:rPr lang="en-US" b="0" i="0" kern="1200">
                <a:solidFill>
                  <a:srgbClr val="EBEBEB"/>
                </a:solidFill>
                <a:latin typeface="+mj-lt"/>
                <a:ea typeface="+mj-ea"/>
                <a:cs typeface="+mj-cs"/>
              </a:rPr>
              <a:t>Dataset Overview</a:t>
            </a:r>
          </a:p>
        </p:txBody>
      </p:sp>
      <p:sp>
        <p:nvSpPr>
          <p:cNvPr id="122" name="Rectangle 121">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spreadsheet&#10;&#10;Description automatically generated">
            <a:extLst>
              <a:ext uri="{FF2B5EF4-FFF2-40B4-BE49-F238E27FC236}">
                <a16:creationId xmlns:a16="http://schemas.microsoft.com/office/drawing/2014/main" id="{9BDDD32B-73F5-0C9C-386B-8E18FFE2D500}"/>
              </a:ext>
            </a:extLst>
          </p:cNvPr>
          <p:cNvPicPr>
            <a:picLocks noChangeAspect="1"/>
          </p:cNvPicPr>
          <p:nvPr/>
        </p:nvPicPr>
        <p:blipFill>
          <a:blip r:embed="rId7"/>
          <a:stretch>
            <a:fillRect/>
          </a:stretch>
        </p:blipFill>
        <p:spPr>
          <a:xfrm>
            <a:off x="7060689" y="1538137"/>
            <a:ext cx="4163991" cy="3632177"/>
          </a:xfrm>
          <a:prstGeom prst="rect">
            <a:avLst/>
          </a:prstGeom>
          <a:effectLst/>
        </p:spPr>
      </p:pic>
      <p:sp>
        <p:nvSpPr>
          <p:cNvPr id="124" name="Rectangle 123">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4615980B-7633-4FA6-9480-736D8E437437}"/>
              </a:ext>
            </a:extLst>
          </p:cNvPr>
          <p:cNvSpPr txBox="1">
            <a:spLocks/>
          </p:cNvSpPr>
          <p:nvPr/>
        </p:nvSpPr>
        <p:spPr>
          <a:xfrm>
            <a:off x="648930" y="1578592"/>
            <a:ext cx="4944151" cy="438488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lnSpc>
                <a:spcPct val="90000"/>
              </a:lnSpc>
              <a:tabLst>
                <a:tab pos="457200" algn="l"/>
              </a:tabLst>
              <a:defRPr/>
            </a:pPr>
            <a:r>
              <a:rPr lang="en-US" sz="1400">
                <a:solidFill>
                  <a:srgbClr val="FFFFFF"/>
                </a:solidFill>
              </a:rPr>
              <a:t>Data Sources</a:t>
            </a:r>
            <a:endParaRPr kumimoji="0" lang="en-US" sz="1400" u="none" strike="noStrike" cap="none" spc="0" normalizeH="0" baseline="0" noProof="0">
              <a:ln>
                <a:noFill/>
              </a:ln>
              <a:solidFill>
                <a:srgbClr val="FFFFFF"/>
              </a:solidFill>
              <a:effectLst/>
              <a:uLnTx/>
              <a:uFillTx/>
            </a:endParaRP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Raw data from multiple spreadsheets</a:t>
            </a:r>
          </a:p>
          <a:p>
            <a:pPr lvl="2"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Customers.csv, orders.csv, orderdetails.csv, etc.</a:t>
            </a:r>
          </a:p>
          <a:p>
            <a:pPr lvl="2"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Contains sales, delivery, and payment data for analysis.</a:t>
            </a:r>
          </a:p>
          <a:p>
            <a:pPr marL="342900" marR="0" lvl="0" indent="-342900" fontAlgn="auto">
              <a:lnSpc>
                <a:spcPct val="90000"/>
              </a:lnSpc>
              <a:tabLst>
                <a:tab pos="457200" algn="l"/>
              </a:tabLst>
              <a:defRPr/>
            </a:pPr>
            <a:r>
              <a:rPr kumimoji="0" lang="en-US" sz="1400" u="none" strike="noStrike" cap="none" spc="0" normalizeH="0" baseline="0" noProof="0">
                <a:ln>
                  <a:noFill/>
                </a:ln>
                <a:solidFill>
                  <a:srgbClr val="FFFFFF"/>
                </a:solidFill>
                <a:effectLst/>
                <a:uLnTx/>
                <a:uFillTx/>
              </a:rPr>
              <a:t>Data Consolidation</a:t>
            </a: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A macro integrates all raw datasets into a single workbook.</a:t>
            </a: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Key columns from each sheet are extracted and loaded into the Master Sheet.		</a:t>
            </a:r>
          </a:p>
          <a:p>
            <a:pPr marL="342900" marR="0" lvl="0" indent="-342900" fontAlgn="auto">
              <a:lnSpc>
                <a:spcPct val="90000"/>
              </a:lnSpc>
              <a:tabLst>
                <a:tab pos="457200" algn="l"/>
              </a:tabLst>
              <a:defRPr/>
            </a:pPr>
            <a:r>
              <a:rPr lang="en-US" sz="1400">
                <a:solidFill>
                  <a:srgbClr val="FFFFFF"/>
                </a:solidFill>
              </a:rPr>
              <a:t>Feature Engineering</a:t>
            </a:r>
            <a:endParaRPr kumimoji="0" lang="en-US" sz="1400" u="none" strike="noStrike" cap="none" spc="0" normalizeH="0" baseline="0" noProof="0">
              <a:ln>
                <a:noFill/>
              </a:ln>
              <a:solidFill>
                <a:srgbClr val="FFFFFF"/>
              </a:solidFill>
              <a:effectLst/>
              <a:uLnTx/>
              <a:uFillTx/>
            </a:endParaRPr>
          </a:p>
          <a:p>
            <a:pPr lvl="1" indent="-342900">
              <a:lnSpc>
                <a:spcPct val="90000"/>
              </a:lnSpc>
              <a:tabLst>
                <a:tab pos="457200" algn="l"/>
              </a:tabLst>
              <a:defRPr/>
            </a:pPr>
            <a:r>
              <a:rPr kumimoji="0" lang="en-US" sz="1400" u="none" strike="noStrike" cap="none" spc="0" normalizeH="0" baseline="0" noProof="0">
                <a:ln>
                  <a:noFill/>
                </a:ln>
                <a:solidFill>
                  <a:srgbClr val="FFFFFF"/>
                </a:solidFill>
                <a:effectLst/>
                <a:uLnTx/>
                <a:uFillTx/>
              </a:rPr>
              <a:t>New columns derived from raw data, including:</a:t>
            </a:r>
          </a:p>
          <a:p>
            <a:pPr lvl="2" indent="-342900">
              <a:lnSpc>
                <a:spcPct val="90000"/>
              </a:lnSpc>
              <a:tabLst>
                <a:tab pos="457200" algn="l"/>
              </a:tabLst>
              <a:defRPr/>
            </a:pPr>
            <a:r>
              <a:rPr kumimoji="0" lang="en-US" sz="1400" u="none" strike="noStrike" cap="none" spc="0" normalizeH="0" baseline="0" noProof="0" err="1">
                <a:ln>
                  <a:noFill/>
                </a:ln>
                <a:solidFill>
                  <a:srgbClr val="FFFFFF"/>
                </a:solidFill>
                <a:effectLst/>
                <a:uLnTx/>
                <a:uFillTx/>
              </a:rPr>
              <a:t>timeFrameForDeliveries</a:t>
            </a:r>
            <a:r>
              <a:rPr kumimoji="0" lang="en-US" sz="1400" u="none" strike="noStrike" cap="none" spc="0" normalizeH="0" baseline="0" noProof="0">
                <a:ln>
                  <a:noFill/>
                </a:ln>
                <a:solidFill>
                  <a:srgbClr val="FFFFFF"/>
                </a:solidFill>
                <a:effectLst/>
                <a:uLnTx/>
                <a:uFillTx/>
              </a:rPr>
              <a:t>, </a:t>
            </a:r>
            <a:r>
              <a:rPr kumimoji="0" lang="en-US" sz="1400" u="none" strike="noStrike" cap="none" spc="0" normalizeH="0" baseline="0" noProof="0" err="1">
                <a:ln>
                  <a:noFill/>
                </a:ln>
                <a:solidFill>
                  <a:srgbClr val="FFFFFF"/>
                </a:solidFill>
                <a:effectLst/>
                <a:uLnTx/>
                <a:uFillTx/>
              </a:rPr>
              <a:t>internalStatus</a:t>
            </a:r>
            <a:r>
              <a:rPr kumimoji="0" lang="en-US" sz="1400" u="none" strike="noStrike" cap="none" spc="0" normalizeH="0" baseline="0" noProof="0">
                <a:ln>
                  <a:noFill/>
                </a:ln>
                <a:solidFill>
                  <a:srgbClr val="FFFFFF"/>
                </a:solidFill>
                <a:effectLst/>
                <a:uLnTx/>
                <a:uFillTx/>
              </a:rPr>
              <a:t>, Year, Month, </a:t>
            </a:r>
            <a:r>
              <a:rPr kumimoji="0" lang="en-US" sz="1400" u="none" strike="noStrike" cap="none" spc="0" normalizeH="0" baseline="0" noProof="0" err="1">
                <a:ln>
                  <a:noFill/>
                </a:ln>
                <a:solidFill>
                  <a:srgbClr val="FFFFFF"/>
                </a:solidFill>
                <a:effectLst/>
                <a:uLnTx/>
                <a:uFillTx/>
              </a:rPr>
              <a:t>buyPrice</a:t>
            </a:r>
            <a:r>
              <a:rPr kumimoji="0" lang="en-US" sz="1400" u="none" strike="noStrike" cap="none" spc="0" normalizeH="0" baseline="0" noProof="0">
                <a:ln>
                  <a:noFill/>
                </a:ln>
                <a:solidFill>
                  <a:srgbClr val="FFFFFF"/>
                </a:solidFill>
                <a:effectLst/>
                <a:uLnTx/>
                <a:uFillTx/>
              </a:rPr>
              <a:t>, Revenue, </a:t>
            </a:r>
            <a:r>
              <a:rPr kumimoji="0" lang="en-US" sz="1400" u="none" strike="noStrike" cap="none" spc="0" normalizeH="0" baseline="0" noProof="0" err="1">
                <a:ln>
                  <a:noFill/>
                </a:ln>
                <a:solidFill>
                  <a:srgbClr val="FFFFFF"/>
                </a:solidFill>
                <a:effectLst/>
                <a:uLnTx/>
                <a:uFillTx/>
              </a:rPr>
              <a:t>ProfitPercentage</a:t>
            </a:r>
            <a:r>
              <a:rPr kumimoji="0" lang="en-US" sz="1400" u="none" strike="noStrike" cap="none" spc="0" normalizeH="0" baseline="0" noProof="0">
                <a:ln>
                  <a:noFill/>
                </a:ln>
                <a:solidFill>
                  <a:srgbClr val="FFFFFF"/>
                </a:solidFill>
                <a:effectLst/>
                <a:uLnTx/>
                <a:uFillTx/>
              </a:rPr>
              <a:t>, and Profit&gt;Median.	</a:t>
            </a:r>
          </a:p>
        </p:txBody>
      </p:sp>
    </p:spTree>
    <p:extLst>
      <p:ext uri="{BB962C8B-B14F-4D97-AF65-F5344CB8AC3E}">
        <p14:creationId xmlns:p14="http://schemas.microsoft.com/office/powerpoint/2010/main" val="18735425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769F00B-10AE-CEEC-CD0A-9DCA2C6B8357}"/>
            </a:ext>
          </a:extLst>
        </p:cNvPr>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8F739A85-460F-C541-90D3-DED814ED355E}"/>
              </a:ext>
            </a:extLst>
          </p:cNvPr>
          <p:cNvSpPr>
            <a:spLocks noGrp="1"/>
          </p:cNvSpPr>
          <p:nvPr>
            <p:ph type="title"/>
          </p:nvPr>
        </p:nvSpPr>
        <p:spPr>
          <a:xfrm>
            <a:off x="5224006" y="629266"/>
            <a:ext cx="4985469" cy="1469878"/>
          </a:xfrm>
        </p:spPr>
        <p:txBody>
          <a:bodyPr vert="horz" lIns="91440" tIns="45720" rIns="91440" bIns="45720" rtlCol="0" anchor="t">
            <a:normAutofit/>
          </a:bodyPr>
          <a:lstStyle/>
          <a:p>
            <a:r>
              <a:rPr lang="en-US" b="0" i="0" kern="1200">
                <a:solidFill>
                  <a:schemeClr val="tx2"/>
                </a:solidFill>
                <a:latin typeface="+mj-lt"/>
                <a:ea typeface="+mj-ea"/>
                <a:cs typeface="+mj-cs"/>
              </a:rPr>
              <a:t>VBA Solution Demonstration</a:t>
            </a:r>
          </a:p>
        </p:txBody>
      </p:sp>
      <p:pic>
        <p:nvPicPr>
          <p:cNvPr id="4" name="Picture 3" descr="A screenshot of a graph&#10;&#10;Description automatically generated">
            <a:extLst>
              <a:ext uri="{FF2B5EF4-FFF2-40B4-BE49-F238E27FC236}">
                <a16:creationId xmlns:a16="http://schemas.microsoft.com/office/drawing/2014/main" id="{8DE5B1FD-FD66-789C-8696-6FEDE1DE44AB}"/>
              </a:ext>
            </a:extLst>
          </p:cNvPr>
          <p:cNvPicPr>
            <a:picLocks noChangeAspect="1"/>
          </p:cNvPicPr>
          <p:nvPr/>
        </p:nvPicPr>
        <p:blipFill>
          <a:blip r:embed="rId8"/>
          <a:stretch>
            <a:fillRect/>
          </a:stretch>
        </p:blipFill>
        <p:spPr>
          <a:xfrm>
            <a:off x="636914" y="815197"/>
            <a:ext cx="4261089" cy="5309768"/>
          </a:xfrm>
          <a:prstGeom prst="rect">
            <a:avLst/>
          </a:prstGeom>
          <a:ln>
            <a:solidFill>
              <a:schemeClr val="bg1"/>
            </a:solidFill>
          </a:ln>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2C0E68D9-2036-EA55-16A5-95F31F548D01}"/>
              </a:ext>
            </a:extLst>
          </p:cNvPr>
          <p:cNvSpPr txBox="1">
            <a:spLocks/>
          </p:cNvSpPr>
          <p:nvPr/>
        </p:nvSpPr>
        <p:spPr>
          <a:xfrm>
            <a:off x="5224005" y="2337683"/>
            <a:ext cx="5425238" cy="4020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lnSpc>
                <a:spcPct val="90000"/>
              </a:lnSpc>
              <a:buClr>
                <a:schemeClr val="bg1"/>
              </a:buClr>
              <a:tabLst>
                <a:tab pos="457200" algn="l"/>
              </a:tabLst>
              <a:defRPr/>
            </a:pPr>
            <a:r>
              <a:rPr kumimoji="0" lang="en-US" sz="1400" u="none" strike="noStrike" cap="none" spc="0" normalizeH="0" baseline="0" noProof="0">
                <a:ln>
                  <a:noFill/>
                </a:ln>
                <a:effectLst/>
                <a:uLnTx/>
                <a:uFillTx/>
              </a:rPr>
              <a:t>Key Macros Demonstrated: Macro_01_LoadData: Imports raw data and clears outdated entries, ensuring clean data for analysis.</a:t>
            </a:r>
          </a:p>
          <a:p>
            <a:pPr marL="342900" marR="0" lvl="0" indent="-342900" fontAlgn="auto">
              <a:lnSpc>
                <a:spcPct val="90000"/>
              </a:lnSpc>
              <a:buClr>
                <a:schemeClr val="bg1"/>
              </a:buClr>
              <a:tabLst>
                <a:tab pos="457200" algn="l"/>
              </a:tabLst>
              <a:defRPr/>
            </a:pPr>
            <a:r>
              <a:rPr kumimoji="0" lang="en-US" sz="1400" u="none" strike="noStrike" cap="none" spc="0" normalizeH="0" baseline="0" noProof="0">
                <a:ln>
                  <a:noFill/>
                </a:ln>
                <a:effectLst/>
                <a:uLnTx/>
                <a:uFillTx/>
              </a:rPr>
              <a:t>Macro_05_SLAMacro1_PopulateSLACompliance: Populates SLA compliance data, forming the foundation for SLA analysis.</a:t>
            </a:r>
          </a:p>
          <a:p>
            <a:pPr marL="342900" marR="0" lvl="0" indent="-342900" fontAlgn="auto">
              <a:lnSpc>
                <a:spcPct val="90000"/>
              </a:lnSpc>
              <a:buClr>
                <a:schemeClr val="bg1"/>
              </a:buClr>
              <a:tabLst>
                <a:tab pos="457200" algn="l"/>
              </a:tabLst>
              <a:defRPr/>
            </a:pPr>
            <a:r>
              <a:rPr kumimoji="0" lang="en-US" sz="1400" u="none" strike="noStrike" cap="none" spc="0" normalizeH="0" baseline="0" noProof="0">
                <a:ln>
                  <a:noFill/>
                </a:ln>
                <a:effectLst/>
                <a:uLnTx/>
                <a:uFillTx/>
              </a:rPr>
              <a:t>Macro_11_PaymentsAnalysisMacro1_CreatePaymentsAnalysisStructure: Sets up the Payments Analysis tab with headers and structure.</a:t>
            </a:r>
          </a:p>
          <a:p>
            <a:pPr marL="342900" marR="0" lvl="0" indent="-342900" fontAlgn="auto">
              <a:lnSpc>
                <a:spcPct val="90000"/>
              </a:lnSpc>
              <a:buClr>
                <a:schemeClr val="bg1"/>
              </a:buClr>
              <a:tabLst>
                <a:tab pos="457200" algn="l"/>
              </a:tabLst>
              <a:defRPr/>
            </a:pPr>
            <a:r>
              <a:rPr kumimoji="0" lang="en-US" sz="1400" u="none" strike="noStrike" cap="none" spc="0" normalizeH="0" baseline="0" noProof="0">
                <a:ln>
                  <a:noFill/>
                </a:ln>
                <a:effectLst/>
                <a:uLnTx/>
                <a:uFillTx/>
              </a:rPr>
              <a:t>Macro_15_Create_Summary_Dashboard_With_Chart_Structures: Builds the framework for the Summary Dashboard.</a:t>
            </a:r>
          </a:p>
          <a:p>
            <a:pPr marL="342900" marR="0" lvl="0" indent="-342900" fontAlgn="auto">
              <a:lnSpc>
                <a:spcPct val="90000"/>
              </a:lnSpc>
              <a:buClr>
                <a:schemeClr val="bg1"/>
              </a:buClr>
              <a:tabLst>
                <a:tab pos="457200" algn="l"/>
              </a:tabLst>
              <a:defRPr/>
            </a:pPr>
            <a:r>
              <a:rPr kumimoji="0" lang="en-US" sz="1400" u="none" strike="noStrike" cap="none" spc="0" normalizeH="0" baseline="0" noProof="0">
                <a:ln>
                  <a:noFill/>
                </a:ln>
                <a:effectLst/>
                <a:uLnTx/>
                <a:uFillTx/>
              </a:rPr>
              <a:t>Macro_17_Apply_All_Conditional_Formatting: Applies color-coded formatting for easy interpretation of trends and deviations.		</a:t>
            </a:r>
          </a:p>
          <a:p>
            <a:pPr marL="400050" lvl="1" indent="0">
              <a:lnSpc>
                <a:spcPct val="90000"/>
              </a:lnSpc>
              <a:tabLst>
                <a:tab pos="457200" algn="l"/>
              </a:tabLst>
              <a:defRPr/>
            </a:pPr>
            <a:endParaRPr lang="en-US" sz="1300"/>
          </a:p>
          <a:p>
            <a:pPr marL="400050" lvl="1" indent="0">
              <a:lnSpc>
                <a:spcPct val="90000"/>
              </a:lnSpc>
              <a:tabLst>
                <a:tab pos="457200" algn="l"/>
              </a:tabLst>
              <a:defRPr/>
            </a:pPr>
            <a:endParaRPr kumimoji="0" lang="en-US" sz="1300" u="none" strike="noStrike" cap="none" spc="0" normalizeH="0" baseline="0" noProof="0">
              <a:ln>
                <a:noFill/>
              </a:ln>
              <a:effectLst/>
              <a:uLnTx/>
              <a:uFillTx/>
            </a:endParaRPr>
          </a:p>
        </p:txBody>
      </p:sp>
    </p:spTree>
    <p:extLst>
      <p:ext uri="{BB962C8B-B14F-4D97-AF65-F5344CB8AC3E}">
        <p14:creationId xmlns:p14="http://schemas.microsoft.com/office/powerpoint/2010/main" val="351282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A7AB32C-A7DC-167A-E295-CC8A9A5CF38A}"/>
            </a:ext>
          </a:extLst>
        </p:cNvPr>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1DA87682-5F06-4C20-0BE1-71646886774F}"/>
              </a:ext>
            </a:extLst>
          </p:cNvPr>
          <p:cNvSpPr>
            <a:spLocks noGrp="1"/>
          </p:cNvSpPr>
          <p:nvPr>
            <p:ph type="title"/>
          </p:nvPr>
        </p:nvSpPr>
        <p:spPr>
          <a:xfrm>
            <a:off x="4648200" y="181721"/>
            <a:ext cx="5561275" cy="921587"/>
          </a:xfrm>
        </p:spPr>
        <p:txBody>
          <a:bodyPr vert="horz" lIns="91440" tIns="45720" rIns="91440" bIns="45720" rtlCol="0" anchor="t">
            <a:normAutofit/>
          </a:bodyPr>
          <a:lstStyle/>
          <a:p>
            <a:r>
              <a:rPr lang="en-US" b="0" i="0" kern="1200">
                <a:solidFill>
                  <a:schemeClr val="tx2"/>
                </a:solidFill>
                <a:latin typeface="+mj-lt"/>
                <a:ea typeface="+mj-ea"/>
                <a:cs typeface="+mj-cs"/>
              </a:rPr>
              <a:t>Code Walkthrough</a:t>
            </a:r>
          </a:p>
        </p:txBody>
      </p:sp>
      <p:pic>
        <p:nvPicPr>
          <p:cNvPr id="6" name="Picture 5" descr="A screenshot of a computer program&#10;&#10;Description automatically generated">
            <a:extLst>
              <a:ext uri="{FF2B5EF4-FFF2-40B4-BE49-F238E27FC236}">
                <a16:creationId xmlns:a16="http://schemas.microsoft.com/office/drawing/2014/main" id="{5B72681C-FD53-CD38-0C80-75E38E130EDA}"/>
              </a:ext>
            </a:extLst>
          </p:cNvPr>
          <p:cNvPicPr>
            <a:picLocks noChangeAspect="1"/>
          </p:cNvPicPr>
          <p:nvPr/>
        </p:nvPicPr>
        <p:blipFill>
          <a:blip r:embed="rId8"/>
          <a:stretch>
            <a:fillRect/>
          </a:stretch>
        </p:blipFill>
        <p:spPr>
          <a:xfrm>
            <a:off x="200837" y="1824898"/>
            <a:ext cx="5157751" cy="3208203"/>
          </a:xfrm>
          <a:prstGeom prst="rect">
            <a:avLst/>
          </a:prstGeom>
          <a:ln>
            <a:solidFill>
              <a:schemeClr val="bg1"/>
            </a:solidFill>
          </a:ln>
          <a:effectLst>
            <a:outerShdw blurRad="50800" dist="38100" dir="5400000" algn="t" rotWithShape="0">
              <a:prstClr val="black">
                <a:alpha val="43000"/>
              </a:prstClr>
            </a:outerShdw>
          </a:effectLst>
        </p:spPr>
      </p:pic>
      <p:sp>
        <p:nvSpPr>
          <p:cNvPr id="4" name="Content Placeholder 2">
            <a:extLst>
              <a:ext uri="{FF2B5EF4-FFF2-40B4-BE49-F238E27FC236}">
                <a16:creationId xmlns:a16="http://schemas.microsoft.com/office/drawing/2014/main" id="{05B5B2D1-0BAE-C84C-E32C-BCA7AEE58E2D}"/>
              </a:ext>
            </a:extLst>
          </p:cNvPr>
          <p:cNvSpPr txBox="1">
            <a:spLocks/>
          </p:cNvSpPr>
          <p:nvPr/>
        </p:nvSpPr>
        <p:spPr>
          <a:xfrm>
            <a:off x="5224005" y="1141407"/>
            <a:ext cx="6863220" cy="50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tabLst>
                <a:tab pos="457200" algn="l"/>
              </a:tabLst>
              <a:defRPr/>
            </a:pPr>
            <a:r>
              <a:rPr kumimoji="0" lang="en-US" sz="900" u="none" strike="noStrike" cap="none" spc="0" normalizeH="0" baseline="0" noProof="0">
                <a:ln>
                  <a:noFill/>
                </a:ln>
                <a:effectLst/>
                <a:uLnTx/>
                <a:uFillTx/>
              </a:rPr>
              <a:t>Macro 1: Macro_01_LoadData</a:t>
            </a:r>
          </a:p>
          <a:p>
            <a:pPr lvl="1">
              <a:lnSpc>
                <a:spcPct val="90000"/>
              </a:lnSpc>
              <a:tabLst>
                <a:tab pos="457200" algn="l"/>
              </a:tabLst>
              <a:defRPr/>
            </a:pPr>
            <a:r>
              <a:rPr kumimoji="0" lang="en-US" sz="900" u="none" strike="noStrike" cap="none" spc="0" normalizeH="0" baseline="0" noProof="0">
                <a:ln>
                  <a:noFill/>
                </a:ln>
                <a:effectLst/>
                <a:uLnTx/>
                <a:uFillTx/>
              </a:rPr>
              <a:t>Purpose: Automates the loading of raw data into relevant worksheets (e.g., Orders, Payments, Customers).</a:t>
            </a:r>
          </a:p>
          <a:p>
            <a:pPr lvl="1">
              <a:lnSpc>
                <a:spcPct val="90000"/>
              </a:lnSpc>
              <a:tabLst>
                <a:tab pos="457200" algn="l"/>
              </a:tabLst>
              <a:defRPr/>
            </a:pPr>
            <a:r>
              <a:rPr kumimoji="0" lang="en-US" sz="900" u="none" strike="noStrike" cap="none" spc="0" normalizeH="0" baseline="0" noProof="0">
                <a:ln>
                  <a:noFill/>
                </a:ln>
                <a:effectLst/>
                <a:uLnTx/>
                <a:uFillTx/>
              </a:rPr>
              <a:t>Key Features:</a:t>
            </a:r>
          </a:p>
          <a:p>
            <a:pPr lvl="2">
              <a:lnSpc>
                <a:spcPct val="90000"/>
              </a:lnSpc>
              <a:tabLst>
                <a:tab pos="457200" algn="l"/>
              </a:tabLst>
              <a:defRPr/>
            </a:pPr>
            <a:r>
              <a:rPr kumimoji="0" lang="en-US" sz="900" u="none" strike="noStrike" cap="none" spc="0" normalizeH="0" baseline="0" noProof="0">
                <a:ln>
                  <a:noFill/>
                </a:ln>
                <a:effectLst/>
                <a:uLnTx/>
                <a:uFillTx/>
              </a:rPr>
              <a:t>Clears outdated entries dynamically before importing new data.</a:t>
            </a:r>
          </a:p>
          <a:p>
            <a:pPr lvl="2">
              <a:lnSpc>
                <a:spcPct val="90000"/>
              </a:lnSpc>
              <a:tabLst>
                <a:tab pos="457200" algn="l"/>
              </a:tabLst>
              <a:defRPr/>
            </a:pPr>
            <a:r>
              <a:rPr kumimoji="0" lang="en-US" sz="900" u="none" strike="noStrike" cap="none" spc="0" normalizeH="0" baseline="0" noProof="0">
                <a:ln>
                  <a:noFill/>
                </a:ln>
                <a:effectLst/>
                <a:uLnTx/>
                <a:uFillTx/>
              </a:rPr>
              <a:t>Loads data from external CSV files into corresponding tabs.</a:t>
            </a:r>
          </a:p>
          <a:p>
            <a:pPr lvl="2">
              <a:lnSpc>
                <a:spcPct val="90000"/>
              </a:lnSpc>
              <a:tabLst>
                <a:tab pos="457200" algn="l"/>
              </a:tabLst>
              <a:defRPr/>
            </a:pPr>
            <a:r>
              <a:rPr kumimoji="0" lang="en-US" sz="900" u="none" strike="noStrike" cap="none" spc="0" normalizeH="0" baseline="0" noProof="0">
                <a:ln>
                  <a:noFill/>
                </a:ln>
                <a:effectLst/>
                <a:uLnTx/>
                <a:uFillTx/>
              </a:rPr>
              <a:t>Ensures the workbook starts with clean, up-to-date data</a:t>
            </a:r>
            <a:endParaRPr lang="en-US" sz="900"/>
          </a:p>
          <a:p>
            <a:pPr>
              <a:lnSpc>
                <a:spcPct val="90000"/>
              </a:lnSpc>
              <a:tabLst>
                <a:tab pos="457200" algn="l"/>
              </a:tabLst>
              <a:defRPr/>
            </a:pPr>
            <a:r>
              <a:rPr kumimoji="0" lang="en-US" sz="900" u="none" strike="noStrike" cap="none" spc="0" normalizeH="0" baseline="0" noProof="0">
                <a:ln>
                  <a:noFill/>
                </a:ln>
                <a:effectLst/>
                <a:uLnTx/>
                <a:uFillTx/>
              </a:rPr>
              <a:t>Macro 4A: Macro_04A_FilterStatuses</a:t>
            </a:r>
          </a:p>
          <a:p>
            <a:pPr lvl="1">
              <a:lnSpc>
                <a:spcPct val="90000"/>
              </a:lnSpc>
              <a:tabLst>
                <a:tab pos="457200" algn="l"/>
              </a:tabLst>
              <a:defRPr/>
            </a:pPr>
            <a:r>
              <a:rPr kumimoji="0" lang="en-US" sz="900" u="none" strike="noStrike" cap="none" spc="0" normalizeH="0" baseline="0" noProof="0">
                <a:ln>
                  <a:noFill/>
                </a:ln>
                <a:effectLst/>
                <a:uLnTx/>
                <a:uFillTx/>
              </a:rPr>
              <a:t>Purpose: Automates filtering of data by removing irrelevant statuses, streamlining the analysis process.</a:t>
            </a:r>
          </a:p>
          <a:p>
            <a:pPr lvl="1">
              <a:lnSpc>
                <a:spcPct val="90000"/>
              </a:lnSpc>
              <a:tabLst>
                <a:tab pos="457200" algn="l"/>
              </a:tabLst>
              <a:defRPr/>
            </a:pPr>
            <a:r>
              <a:rPr kumimoji="0" lang="en-US" sz="900" u="none" strike="noStrike" cap="none" spc="0" normalizeH="0" baseline="0" noProof="0">
                <a:ln>
                  <a:noFill/>
                </a:ln>
                <a:effectLst/>
                <a:uLnTx/>
                <a:uFillTx/>
              </a:rPr>
              <a:t>Key Features:</a:t>
            </a:r>
          </a:p>
          <a:p>
            <a:pPr lvl="2">
              <a:lnSpc>
                <a:spcPct val="90000"/>
              </a:lnSpc>
              <a:tabLst>
                <a:tab pos="457200" algn="l"/>
              </a:tabLst>
              <a:defRPr/>
            </a:pPr>
            <a:r>
              <a:rPr kumimoji="0" lang="en-US" sz="900" u="none" strike="noStrike" cap="none" spc="0" normalizeH="0" baseline="0" noProof="0">
                <a:ln>
                  <a:noFill/>
                </a:ln>
                <a:effectLst/>
                <a:uLnTx/>
                <a:uFillTx/>
              </a:rPr>
              <a:t>Retains only specified statuses (e.g., "Shipped", "Resolved") and removes others.</a:t>
            </a:r>
          </a:p>
          <a:p>
            <a:pPr lvl="2">
              <a:lnSpc>
                <a:spcPct val="90000"/>
              </a:lnSpc>
              <a:tabLst>
                <a:tab pos="457200" algn="l"/>
              </a:tabLst>
              <a:defRPr/>
            </a:pPr>
            <a:r>
              <a:rPr kumimoji="0" lang="en-US" sz="900" u="none" strike="noStrike" cap="none" spc="0" normalizeH="0" baseline="0" noProof="0">
                <a:ln>
                  <a:noFill/>
                </a:ln>
                <a:effectLst/>
                <a:uLnTx/>
                <a:uFillTx/>
              </a:rPr>
              <a:t>Ensures clean and relevant data by dynamically adjusting to the dataset size.</a:t>
            </a:r>
          </a:p>
          <a:p>
            <a:pPr lvl="2">
              <a:lnSpc>
                <a:spcPct val="90000"/>
              </a:lnSpc>
              <a:tabLst>
                <a:tab pos="457200" algn="l"/>
              </a:tabLst>
              <a:defRPr/>
            </a:pPr>
            <a:r>
              <a:rPr kumimoji="0" lang="en-US" sz="900" u="none" strike="noStrike" cap="none" spc="0" normalizeH="0" baseline="0" noProof="0">
                <a:ln>
                  <a:noFill/>
                </a:ln>
                <a:effectLst/>
                <a:uLnTx/>
                <a:uFillTx/>
              </a:rPr>
              <a:t>Code Highlight: Efficiently loops through data bottom-up, ensuring accurate row deletion without errors.</a:t>
            </a:r>
          </a:p>
          <a:p>
            <a:pPr marL="0" indent="0">
              <a:lnSpc>
                <a:spcPct val="90000"/>
              </a:lnSpc>
              <a:buNone/>
              <a:tabLst>
                <a:tab pos="457200" algn="l"/>
              </a:tabLst>
              <a:defRPr/>
            </a:pPr>
            <a:endParaRPr kumimoji="0" lang="en-US" sz="1200" u="none" strike="noStrike" cap="none" spc="0" normalizeH="0" baseline="0" noProof="0">
              <a:ln>
                <a:noFill/>
              </a:ln>
              <a:effectLst/>
              <a:uLnTx/>
              <a:uFillTx/>
            </a:endParaRPr>
          </a:p>
          <a:p>
            <a:pPr>
              <a:lnSpc>
                <a:spcPct val="90000"/>
              </a:lnSpc>
              <a:tabLst>
                <a:tab pos="457200" algn="l"/>
              </a:tabLst>
              <a:defRPr/>
            </a:pPr>
            <a:r>
              <a:rPr kumimoji="0" lang="en-US" sz="900" u="none" strike="noStrike" cap="none" spc="0" normalizeH="0" baseline="0" noProof="0">
                <a:ln>
                  <a:noFill/>
                </a:ln>
                <a:effectLst/>
                <a:uLnTx/>
                <a:uFillTx/>
              </a:rPr>
              <a:t>Macro 6: Macro_06_SLAMacro2_IdentifyYearsBasedOnMonths</a:t>
            </a:r>
          </a:p>
          <a:p>
            <a:pPr lvl="1">
              <a:lnSpc>
                <a:spcPct val="90000"/>
              </a:lnSpc>
              <a:tabLst>
                <a:tab pos="457200" algn="l"/>
              </a:tabLst>
              <a:defRPr/>
            </a:pPr>
            <a:r>
              <a:rPr kumimoji="0" lang="en-US" sz="900" u="none" strike="noStrike" cap="none" spc="0" normalizeH="0" baseline="0" noProof="0">
                <a:ln>
                  <a:noFill/>
                </a:ln>
                <a:effectLst/>
                <a:uLnTx/>
                <a:uFillTx/>
              </a:rPr>
              <a:t>Purpose: Automates the identification of full years (12 months of data) and the current year (incomplete data) to ensure accurate year-on-year </a:t>
            </a:r>
            <a:r>
              <a:rPr kumimoji="0" lang="en-US" sz="900" u="none" strike="noStrike" cap="none" spc="0" normalizeH="0" baseline="0" noProof="0" err="1">
                <a:ln>
                  <a:noFill/>
                </a:ln>
                <a:effectLst/>
                <a:uLnTx/>
                <a:uFillTx/>
              </a:rPr>
              <a:t>comparisons.Key</a:t>
            </a:r>
            <a:r>
              <a:rPr kumimoji="0" lang="en-US" sz="900" u="none" strike="noStrike" cap="none" spc="0" normalizeH="0" baseline="0" noProof="0">
                <a:ln>
                  <a:noFill/>
                </a:ln>
                <a:effectLst/>
                <a:uLnTx/>
                <a:uFillTx/>
              </a:rPr>
              <a:t> Features:</a:t>
            </a:r>
          </a:p>
          <a:p>
            <a:pPr lvl="2">
              <a:lnSpc>
                <a:spcPct val="90000"/>
              </a:lnSpc>
              <a:tabLst>
                <a:tab pos="457200" algn="l"/>
              </a:tabLst>
              <a:defRPr/>
            </a:pPr>
            <a:r>
              <a:rPr kumimoji="0" lang="en-US" sz="900" u="none" strike="noStrike" cap="none" spc="0" normalizeH="0" baseline="0" noProof="0">
                <a:ln>
                  <a:noFill/>
                </a:ln>
                <a:effectLst/>
                <a:uLnTx/>
                <a:uFillTx/>
              </a:rPr>
              <a:t>Dynamically counts months per year in the dataset to identify complete and incomplete years.</a:t>
            </a:r>
          </a:p>
          <a:p>
            <a:pPr lvl="2">
              <a:lnSpc>
                <a:spcPct val="90000"/>
              </a:lnSpc>
              <a:tabLst>
                <a:tab pos="457200" algn="l"/>
              </a:tabLst>
              <a:defRPr/>
            </a:pPr>
            <a:r>
              <a:rPr kumimoji="0" lang="en-US" sz="900" u="none" strike="noStrike" cap="none" spc="0" normalizeH="0" baseline="0" noProof="0" err="1">
                <a:ln>
                  <a:noFill/>
                </a:ln>
                <a:effectLst/>
                <a:uLnTx/>
                <a:uFillTx/>
              </a:rPr>
              <a:t>Categorises</a:t>
            </a:r>
            <a:r>
              <a:rPr kumimoji="0" lang="en-US" sz="900" u="none" strike="noStrike" cap="none" spc="0" normalizeH="0" baseline="0" noProof="0">
                <a:ln>
                  <a:noFill/>
                </a:ln>
                <a:effectLst/>
                <a:uLnTx/>
                <a:uFillTx/>
              </a:rPr>
              <a:t> two full years as "Historical Year 1" and "Historical Year 2" and flags the current year as incomplete.</a:t>
            </a:r>
          </a:p>
          <a:p>
            <a:pPr lvl="2">
              <a:lnSpc>
                <a:spcPct val="90000"/>
              </a:lnSpc>
              <a:tabLst>
                <a:tab pos="457200" algn="l"/>
              </a:tabLst>
              <a:defRPr/>
            </a:pPr>
            <a:r>
              <a:rPr kumimoji="0" lang="en-US" sz="900" u="none" strike="noStrike" cap="none" spc="0" normalizeH="0" baseline="0" noProof="0">
                <a:ln>
                  <a:noFill/>
                </a:ln>
                <a:effectLst/>
                <a:uLnTx/>
                <a:uFillTx/>
              </a:rPr>
              <a:t>Outputs the identified years directly into the SLA Compliance tab for further analysis.</a:t>
            </a:r>
          </a:p>
          <a:p>
            <a:pPr>
              <a:lnSpc>
                <a:spcPct val="90000"/>
              </a:lnSpc>
              <a:tabLst>
                <a:tab pos="457200" algn="l"/>
              </a:tabLst>
              <a:defRPr/>
            </a:pPr>
            <a:endParaRPr kumimoji="0" lang="en-US" sz="500" u="none" strike="noStrike" cap="none" spc="0" normalizeH="0" baseline="0" noProof="0">
              <a:ln>
                <a:noFill/>
              </a:ln>
              <a:effectLst/>
              <a:uLnTx/>
              <a:uFillTx/>
            </a:endParaRPr>
          </a:p>
          <a:p>
            <a:pPr marL="400050" lvl="1" indent="0">
              <a:lnSpc>
                <a:spcPct val="90000"/>
              </a:lnSpc>
              <a:tabLst>
                <a:tab pos="457200" algn="l"/>
              </a:tabLst>
              <a:defRPr/>
            </a:pPr>
            <a:endParaRPr lang="en-US" sz="500"/>
          </a:p>
          <a:p>
            <a:pPr marL="400050" lvl="1" indent="0">
              <a:lnSpc>
                <a:spcPct val="90000"/>
              </a:lnSpc>
              <a:tabLst>
                <a:tab pos="457200" algn="l"/>
              </a:tabLst>
              <a:defRPr/>
            </a:pPr>
            <a:endParaRPr kumimoji="0" lang="en-US" sz="500" u="none" strike="noStrike" cap="none" spc="0" normalizeH="0" baseline="0" noProof="0">
              <a:ln>
                <a:noFill/>
              </a:ln>
              <a:effectLst/>
              <a:uLnTx/>
              <a:uFillTx/>
            </a:endParaRPr>
          </a:p>
        </p:txBody>
      </p:sp>
    </p:spTree>
    <p:extLst>
      <p:ext uri="{BB962C8B-B14F-4D97-AF65-F5344CB8AC3E}">
        <p14:creationId xmlns:p14="http://schemas.microsoft.com/office/powerpoint/2010/main" val="28738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DF1D2-2619-A50B-60DB-941EF7B000AB}"/>
            </a:ext>
          </a:extLst>
        </p:cNvPr>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64" name="Rectangle 6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A701-32FE-5F11-4DAC-01EEE92EAF3A}"/>
              </a:ext>
            </a:extLst>
          </p:cNvPr>
          <p:cNvSpPr>
            <a:spLocks noGrp="1"/>
          </p:cNvSpPr>
          <p:nvPr>
            <p:ph type="title"/>
          </p:nvPr>
        </p:nvSpPr>
        <p:spPr>
          <a:xfrm>
            <a:off x="681804" y="199352"/>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SLA Compliance Analysis</a:t>
            </a:r>
          </a:p>
        </p:txBody>
      </p:sp>
      <p:sp>
        <p:nvSpPr>
          <p:cNvPr id="6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8" name="Freeform: Shape 6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E"/>
          </a:p>
        </p:txBody>
      </p:sp>
      <p:pic>
        <p:nvPicPr>
          <p:cNvPr id="5" name="Picture 4">
            <a:extLst>
              <a:ext uri="{FF2B5EF4-FFF2-40B4-BE49-F238E27FC236}">
                <a16:creationId xmlns:a16="http://schemas.microsoft.com/office/drawing/2014/main" id="{F4ADB4B5-CBEF-534C-A059-7E05E7500359}"/>
              </a:ext>
            </a:extLst>
          </p:cNvPr>
          <p:cNvPicPr>
            <a:picLocks noChangeAspect="1"/>
          </p:cNvPicPr>
          <p:nvPr/>
        </p:nvPicPr>
        <p:blipFill>
          <a:blip r:embed="rId7"/>
          <a:stretch>
            <a:fillRect/>
          </a:stretch>
        </p:blipFill>
        <p:spPr>
          <a:xfrm>
            <a:off x="6093992" y="2059714"/>
            <a:ext cx="5449889" cy="2738569"/>
          </a:xfrm>
          <a:prstGeom prst="rect">
            <a:avLst/>
          </a:prstGeom>
          <a:effectLst/>
        </p:spPr>
      </p:pic>
      <p:sp>
        <p:nvSpPr>
          <p:cNvPr id="70" name="Rectangle 6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1B3A8952-1873-81F2-44A3-896205448186}"/>
              </a:ext>
            </a:extLst>
          </p:cNvPr>
          <p:cNvSpPr txBox="1">
            <a:spLocks/>
          </p:cNvSpPr>
          <p:nvPr/>
        </p:nvSpPr>
        <p:spPr>
          <a:xfrm>
            <a:off x="648119" y="1854821"/>
            <a:ext cx="4443631" cy="43173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buClrTx/>
              <a:tabLst>
                <a:tab pos="457200" algn="l"/>
              </a:tabLst>
              <a:defRPr/>
            </a:pPr>
            <a:r>
              <a:rPr kumimoji="0" lang="en-US" sz="1400" u="none" strike="noStrike" cap="none" spc="0" normalizeH="0" baseline="0" noProof="0">
                <a:ln>
                  <a:noFill/>
                </a:ln>
                <a:solidFill>
                  <a:srgbClr val="EBEBEB"/>
                </a:solidFill>
                <a:effectLst/>
                <a:uLnTx/>
                <a:uFillTx/>
              </a:rPr>
              <a:t>Purpose:</a:t>
            </a:r>
          </a:p>
          <a:p>
            <a:pPr marL="400050" lvl="1" indent="0">
              <a:buClrTx/>
              <a:tabLst>
                <a:tab pos="457200" algn="l"/>
              </a:tabLst>
              <a:defRPr/>
            </a:pPr>
            <a:r>
              <a:rPr lang="en-US" sz="1200">
                <a:solidFill>
                  <a:srgbClr val="EBEBEB"/>
                </a:solidFill>
              </a:rPr>
              <a:t> Assess delivery performance against SLA (6 days) to identify operational strengths and weaknesses.</a:t>
            </a:r>
          </a:p>
          <a:p>
            <a:pPr marL="0" indent="0">
              <a:buClrTx/>
              <a:tabLst>
                <a:tab pos="457200" algn="l"/>
              </a:tabLst>
              <a:defRPr/>
            </a:pPr>
            <a:r>
              <a:rPr lang="en-US" sz="1400">
                <a:solidFill>
                  <a:srgbClr val="EBEBEB"/>
                </a:solidFill>
              </a:rPr>
              <a:t> Metrics: </a:t>
            </a:r>
          </a:p>
          <a:p>
            <a:pPr marL="400050" lvl="1" indent="0">
              <a:buClrTx/>
              <a:tabLst>
                <a:tab pos="457200" algn="l"/>
              </a:tabLst>
              <a:defRPr/>
            </a:pPr>
            <a:r>
              <a:rPr lang="en-US" sz="1200">
                <a:solidFill>
                  <a:srgbClr val="EBEBEB"/>
                </a:solidFill>
              </a:rPr>
              <a:t> SLA Compliance (%): Measures on-time deliveries relative to total deliveries.</a:t>
            </a:r>
          </a:p>
          <a:p>
            <a:pPr marL="400050" lvl="1" indent="0">
              <a:buClrTx/>
              <a:tabLst>
                <a:tab pos="457200" algn="l"/>
              </a:tabLst>
              <a:defRPr/>
            </a:pPr>
            <a:r>
              <a:rPr lang="en-US" sz="1200">
                <a:solidFill>
                  <a:srgbClr val="EBEBEB"/>
                </a:solidFill>
              </a:rPr>
              <a:t> Contribution to Total On-Time Deliveries (%): Quantifies each office's impact on overall compliance.</a:t>
            </a:r>
          </a:p>
          <a:p>
            <a:pPr marL="0" indent="0">
              <a:buClrTx/>
              <a:tabLst>
                <a:tab pos="457200" algn="l"/>
              </a:tabLst>
              <a:defRPr/>
            </a:pPr>
            <a:r>
              <a:rPr lang="en-US" sz="1400">
                <a:solidFill>
                  <a:srgbClr val="EBEBEB"/>
                </a:solidFill>
              </a:rPr>
              <a:t> Insights: </a:t>
            </a:r>
          </a:p>
          <a:p>
            <a:pPr marL="400050" lvl="1" indent="0">
              <a:buClrTx/>
              <a:tabLst>
                <a:tab pos="457200" algn="l"/>
              </a:tabLst>
              <a:defRPr/>
            </a:pPr>
            <a:r>
              <a:rPr lang="en-US" sz="1200">
                <a:solidFill>
                  <a:srgbClr val="EBEBEB"/>
                </a:solidFill>
              </a:rPr>
              <a:t>  Boston (87%) and London (85%) are consistent performers.</a:t>
            </a:r>
          </a:p>
          <a:p>
            <a:pPr marL="400050" lvl="1" indent="0">
              <a:buClrTx/>
              <a:tabLst>
                <a:tab pos="457200" algn="l"/>
              </a:tabLst>
              <a:defRPr/>
            </a:pPr>
            <a:r>
              <a:rPr lang="en-US" sz="1200">
                <a:solidFill>
                  <a:srgbClr val="EBEBEB"/>
                </a:solidFill>
              </a:rPr>
              <a:t> San Francisco (63%) and Tokyo (18%) need attention.</a:t>
            </a:r>
          </a:p>
          <a:p>
            <a:pPr marL="400050" lvl="1" indent="0">
              <a:buClrTx/>
              <a:tabLst>
                <a:tab pos="457200" algn="l"/>
              </a:tabLst>
              <a:defRPr/>
            </a:pPr>
            <a:r>
              <a:rPr lang="en-US" sz="1200">
                <a:solidFill>
                  <a:srgbClr val="EBEBEB"/>
                </a:solidFill>
              </a:rPr>
              <a:t> Seasonal dips in July and August highlight potential resource challenges.</a:t>
            </a:r>
          </a:p>
          <a:p>
            <a:pPr marL="400050" lvl="1" indent="0">
              <a:tabLst>
                <a:tab pos="457200" algn="l"/>
              </a:tabLst>
              <a:defRPr/>
            </a:pPr>
            <a:endParaRPr lang="en-US" sz="1200">
              <a:solidFill>
                <a:srgbClr val="EBEBEB"/>
              </a:solidFill>
            </a:endParaRPr>
          </a:p>
          <a:p>
            <a:pPr marL="400050" lvl="1" indent="0">
              <a:tabLst>
                <a:tab pos="457200" algn="l"/>
              </a:tabLst>
              <a:defRPr/>
            </a:pPr>
            <a:endParaRPr lang="en-US" sz="1200">
              <a:solidFill>
                <a:srgbClr val="EBEBEB"/>
              </a:solidFill>
            </a:endParaRPr>
          </a:p>
          <a:p>
            <a:pPr marL="400050" lvl="1" indent="0">
              <a:tabLst>
                <a:tab pos="457200" algn="l"/>
              </a:tabLst>
              <a:defRPr/>
            </a:pPr>
            <a:endParaRPr kumimoji="0" lang="en-US" sz="1200" u="none" strike="noStrike" cap="none" spc="0" normalizeH="0" baseline="0" noProof="0">
              <a:ln>
                <a:noFill/>
              </a:ln>
              <a:solidFill>
                <a:srgbClr val="EBEBEB"/>
              </a:solidFill>
              <a:effectLst/>
              <a:uLnTx/>
              <a:uFillTx/>
            </a:endParaRPr>
          </a:p>
        </p:txBody>
      </p:sp>
    </p:spTree>
    <p:extLst>
      <p:ext uri="{BB962C8B-B14F-4D97-AF65-F5344CB8AC3E}">
        <p14:creationId xmlns:p14="http://schemas.microsoft.com/office/powerpoint/2010/main" val="22228733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A1A0955F-D821-E210-3EF2-864F37215CFC}"/>
            </a:ext>
          </a:extLst>
        </p:cNvPr>
        <p:cNvGrpSpPr/>
        <p:nvPr/>
      </p:nvGrpSpPr>
      <p:grpSpPr>
        <a:xfrm>
          <a:off x="0" y="0"/>
          <a:ext cx="0" cy="0"/>
          <a:chOff x="0" y="0"/>
          <a:chExt cx="0" cy="0"/>
        </a:xfrm>
      </p:grpSpPr>
      <p:pic>
        <p:nvPicPr>
          <p:cNvPr id="61" name="Picture 60">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3" name="Picture 6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5" name="Oval 6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67" name="Picture 66">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9" name="Rectangle 6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70" name="Freeform: Shape 69">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txBody>
          <a:bodyPr/>
          <a:lstStyle/>
          <a:p>
            <a:endParaRPr lang="en-IE"/>
          </a:p>
        </p:txBody>
      </p:sp>
      <p:sp>
        <p:nvSpPr>
          <p:cNvPr id="71"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304D4E-1206-0939-E80C-A38AB5FBDBDF}"/>
              </a:ext>
            </a:extLst>
          </p:cNvPr>
          <p:cNvSpPr>
            <a:spLocks noGrp="1"/>
          </p:cNvSpPr>
          <p:nvPr>
            <p:ph type="title"/>
          </p:nvPr>
        </p:nvSpPr>
        <p:spPr>
          <a:xfrm>
            <a:off x="646111" y="452718"/>
            <a:ext cx="9404723" cy="1180711"/>
          </a:xfrm>
        </p:spPr>
        <p:txBody>
          <a:bodyPr vert="horz" lIns="91440" tIns="45720" rIns="91440" bIns="45720" rtlCol="0" anchor="t">
            <a:normAutofit/>
          </a:bodyPr>
          <a:lstStyle/>
          <a:p>
            <a:r>
              <a:rPr lang="en-US"/>
              <a:t>Comparative Analysis</a:t>
            </a:r>
          </a:p>
        </p:txBody>
      </p:sp>
      <p:sp>
        <p:nvSpPr>
          <p:cNvPr id="8" name="Content Placeholder 2">
            <a:extLst>
              <a:ext uri="{FF2B5EF4-FFF2-40B4-BE49-F238E27FC236}">
                <a16:creationId xmlns:a16="http://schemas.microsoft.com/office/drawing/2014/main" id="{97ED0A41-0579-6737-A9F0-90BA97AE2240}"/>
              </a:ext>
            </a:extLst>
          </p:cNvPr>
          <p:cNvSpPr txBox="1">
            <a:spLocks/>
          </p:cNvSpPr>
          <p:nvPr/>
        </p:nvSpPr>
        <p:spPr>
          <a:xfrm>
            <a:off x="643856" y="2548281"/>
            <a:ext cx="7152860" cy="36543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marR="0" lvl="0" indent="-342900" fontAlgn="auto">
              <a:lnSpc>
                <a:spcPct val="90000"/>
              </a:lnSpc>
              <a:buClrTx/>
              <a:tabLst>
                <a:tab pos="457200" algn="l"/>
              </a:tabLst>
              <a:defRPr/>
            </a:pPr>
            <a:r>
              <a:rPr kumimoji="0" lang="en-US" sz="1300" u="none" strike="noStrike" cap="none" spc="0" normalizeH="0" baseline="0" noProof="0">
                <a:ln>
                  <a:noFill/>
                </a:ln>
                <a:solidFill>
                  <a:schemeClr val="bg1"/>
                </a:solidFill>
                <a:effectLst/>
                <a:uLnTx/>
                <a:uFillTx/>
              </a:rPr>
              <a:t>Purpose:</a:t>
            </a:r>
          </a:p>
          <a:p>
            <a:pPr marL="400050" lvl="1" indent="0">
              <a:lnSpc>
                <a:spcPct val="90000"/>
              </a:lnSpc>
              <a:buClrTx/>
              <a:tabLst>
                <a:tab pos="457200" algn="l"/>
              </a:tabLst>
              <a:defRPr/>
            </a:pPr>
            <a:r>
              <a:rPr lang="en-US" sz="1300">
                <a:solidFill>
                  <a:schemeClr val="bg1"/>
                </a:solidFill>
              </a:rPr>
              <a:t>  Compare performance across months and offices to uncover trends and areas needing attention.</a:t>
            </a:r>
          </a:p>
          <a:p>
            <a:pPr marL="0" indent="0">
              <a:lnSpc>
                <a:spcPct val="90000"/>
              </a:lnSpc>
              <a:buClrTx/>
              <a:tabLst>
                <a:tab pos="457200" algn="l"/>
              </a:tabLst>
              <a:defRPr/>
            </a:pPr>
            <a:r>
              <a:rPr lang="en-US" sz="1300">
                <a:solidFill>
                  <a:schemeClr val="bg1"/>
                </a:solidFill>
              </a:rPr>
              <a:t> Metrics: </a:t>
            </a:r>
          </a:p>
          <a:p>
            <a:pPr marL="400050" lvl="1" indent="0">
              <a:lnSpc>
                <a:spcPct val="90000"/>
              </a:lnSpc>
              <a:buClrTx/>
              <a:tabLst>
                <a:tab pos="457200" algn="l"/>
              </a:tabLst>
              <a:defRPr/>
            </a:pPr>
            <a:r>
              <a:rPr lang="en-US" sz="1300">
                <a:solidFill>
                  <a:schemeClr val="bg1"/>
                </a:solidFill>
              </a:rPr>
              <a:t>  Monthly SLA Probabilities: Uses historical data to calculate likelihood of future compliance.</a:t>
            </a:r>
          </a:p>
          <a:p>
            <a:pPr marL="400050" lvl="1" indent="0">
              <a:lnSpc>
                <a:spcPct val="90000"/>
              </a:lnSpc>
              <a:buClrTx/>
              <a:tabLst>
                <a:tab pos="457200" algn="l"/>
              </a:tabLst>
              <a:defRPr/>
            </a:pPr>
            <a:r>
              <a:rPr lang="en-US" sz="1300">
                <a:solidFill>
                  <a:schemeClr val="bg1"/>
                </a:solidFill>
              </a:rPr>
              <a:t> Example of Formula used: (Number of On-Time Deliveries in Month X across a certain year) / (Total on time Deliveries across that year).</a:t>
            </a:r>
          </a:p>
          <a:p>
            <a:pPr marL="400050" lvl="1" indent="0">
              <a:lnSpc>
                <a:spcPct val="90000"/>
              </a:lnSpc>
              <a:buClrTx/>
              <a:tabLst>
                <a:tab pos="457200" algn="l"/>
              </a:tabLst>
              <a:defRPr/>
            </a:pPr>
            <a:r>
              <a:rPr lang="en-US" sz="1300">
                <a:solidFill>
                  <a:schemeClr val="bg1"/>
                </a:solidFill>
              </a:rPr>
              <a:t> Monthly Sales and Payments Trends: Month-wise aggregation of sales (quantity × price) and payment values. </a:t>
            </a:r>
          </a:p>
          <a:p>
            <a:pPr marL="0" indent="0">
              <a:lnSpc>
                <a:spcPct val="90000"/>
              </a:lnSpc>
              <a:buClrTx/>
              <a:tabLst>
                <a:tab pos="457200" algn="l"/>
              </a:tabLst>
              <a:defRPr/>
            </a:pPr>
            <a:r>
              <a:rPr lang="en-US" sz="1300">
                <a:solidFill>
                  <a:schemeClr val="bg1"/>
                </a:solidFill>
              </a:rPr>
              <a:t> Key Decisions: </a:t>
            </a:r>
          </a:p>
          <a:p>
            <a:pPr marL="400050" lvl="1" indent="0">
              <a:lnSpc>
                <a:spcPct val="90000"/>
              </a:lnSpc>
              <a:buClrTx/>
              <a:tabLst>
                <a:tab pos="457200" algn="l"/>
              </a:tabLst>
              <a:defRPr/>
            </a:pPr>
            <a:r>
              <a:rPr lang="en-US" sz="1300">
                <a:solidFill>
                  <a:schemeClr val="bg1"/>
                </a:solidFill>
              </a:rPr>
              <a:t>  Why Relative Frequency? Ensures fair comparison across offices with different workloads.</a:t>
            </a:r>
          </a:p>
          <a:p>
            <a:pPr marL="400050" lvl="1" indent="0">
              <a:lnSpc>
                <a:spcPct val="90000"/>
              </a:lnSpc>
              <a:buClrTx/>
              <a:tabLst>
                <a:tab pos="457200" algn="l"/>
              </a:tabLst>
              <a:defRPr/>
            </a:pPr>
            <a:r>
              <a:rPr lang="en-US" sz="1300">
                <a:solidFill>
                  <a:schemeClr val="bg1"/>
                </a:solidFill>
              </a:rPr>
              <a:t> Why Monthly Trends? Highlights seasonality and potential cashflow issues.</a:t>
            </a:r>
          </a:p>
          <a:p>
            <a:pPr marL="400050" lvl="1" indent="0">
              <a:lnSpc>
                <a:spcPct val="90000"/>
              </a:lnSpc>
              <a:tabLst>
                <a:tab pos="457200" algn="l"/>
              </a:tabLst>
              <a:defRPr/>
            </a:pPr>
            <a:endParaRPr lang="en-US" sz="1300">
              <a:solidFill>
                <a:schemeClr val="bg1"/>
              </a:solidFill>
            </a:endParaRPr>
          </a:p>
          <a:p>
            <a:pPr marL="400050" lvl="1" indent="0">
              <a:lnSpc>
                <a:spcPct val="90000"/>
              </a:lnSpc>
              <a:tabLst>
                <a:tab pos="457200" algn="l"/>
              </a:tabLst>
              <a:defRPr/>
            </a:pPr>
            <a:endParaRPr lang="en-US" sz="1300">
              <a:solidFill>
                <a:schemeClr val="bg1"/>
              </a:solidFill>
            </a:endParaRPr>
          </a:p>
          <a:p>
            <a:pPr marL="400050" lvl="1" indent="0">
              <a:lnSpc>
                <a:spcPct val="90000"/>
              </a:lnSpc>
              <a:tabLst>
                <a:tab pos="457200" algn="l"/>
              </a:tabLst>
              <a:defRPr/>
            </a:pPr>
            <a:endParaRPr lang="en-US" sz="1300">
              <a:solidFill>
                <a:schemeClr val="bg1"/>
              </a:solidFill>
            </a:endParaRPr>
          </a:p>
          <a:p>
            <a:pPr marL="400050" lvl="1" indent="0">
              <a:lnSpc>
                <a:spcPct val="90000"/>
              </a:lnSpc>
              <a:tabLst>
                <a:tab pos="457200" algn="l"/>
              </a:tabLst>
              <a:defRPr/>
            </a:pPr>
            <a:endParaRPr kumimoji="0" lang="en-US" sz="1300" u="none" strike="noStrike" cap="none" spc="0" normalizeH="0" baseline="0" noProof="0">
              <a:ln>
                <a:noFill/>
              </a:ln>
              <a:solidFill>
                <a:schemeClr val="bg1"/>
              </a:solidFill>
              <a:effectLst/>
              <a:uLnTx/>
              <a:uFillTx/>
            </a:endParaRPr>
          </a:p>
        </p:txBody>
      </p:sp>
      <p:pic>
        <p:nvPicPr>
          <p:cNvPr id="5" name="Picture 4" descr="A table with numbers and percentages&#10;&#10;Description automatically generated">
            <a:extLst>
              <a:ext uri="{FF2B5EF4-FFF2-40B4-BE49-F238E27FC236}">
                <a16:creationId xmlns:a16="http://schemas.microsoft.com/office/drawing/2014/main" id="{ACF07D1C-CF90-2C4E-6974-3284EF76E53D}"/>
              </a:ext>
            </a:extLst>
          </p:cNvPr>
          <p:cNvPicPr>
            <a:picLocks noChangeAspect="1"/>
          </p:cNvPicPr>
          <p:nvPr/>
        </p:nvPicPr>
        <p:blipFill>
          <a:blip r:embed="rId8"/>
          <a:stretch>
            <a:fillRect/>
          </a:stretch>
        </p:blipFill>
        <p:spPr>
          <a:xfrm>
            <a:off x="8566091" y="2548281"/>
            <a:ext cx="2541232" cy="1733038"/>
          </a:xfrm>
          <a:prstGeom prst="rect">
            <a:avLst/>
          </a:prstGeom>
          <a:ln>
            <a:solidFill>
              <a:schemeClr val="bg1"/>
            </a:solidFill>
          </a:ln>
          <a:effectLst/>
        </p:spPr>
      </p:pic>
      <p:pic>
        <p:nvPicPr>
          <p:cNvPr id="7" name="Picture 6" descr="A table with numbers and percentages&#10;&#10;Description automatically generated">
            <a:extLst>
              <a:ext uri="{FF2B5EF4-FFF2-40B4-BE49-F238E27FC236}">
                <a16:creationId xmlns:a16="http://schemas.microsoft.com/office/drawing/2014/main" id="{5D520344-8DC6-2833-0D32-5C50EE10FEBA}"/>
              </a:ext>
            </a:extLst>
          </p:cNvPr>
          <p:cNvPicPr>
            <a:picLocks noChangeAspect="1"/>
          </p:cNvPicPr>
          <p:nvPr/>
        </p:nvPicPr>
        <p:blipFill>
          <a:blip r:embed="rId9"/>
          <a:stretch>
            <a:fillRect/>
          </a:stretch>
        </p:blipFill>
        <p:spPr>
          <a:xfrm>
            <a:off x="8549576" y="4477261"/>
            <a:ext cx="2612362" cy="1733038"/>
          </a:xfrm>
          <a:prstGeom prst="rect">
            <a:avLst/>
          </a:prstGeom>
          <a:ln>
            <a:solidFill>
              <a:schemeClr val="bg1"/>
            </a:solidFill>
          </a:ln>
          <a:effectLst/>
        </p:spPr>
      </p:pic>
    </p:spTree>
    <p:extLst>
      <p:ext uri="{BB962C8B-B14F-4D97-AF65-F5344CB8AC3E}">
        <p14:creationId xmlns:p14="http://schemas.microsoft.com/office/powerpoint/2010/main" val="12950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4F95B3-A2FF-FD68-0F24-8F05AA55B7BC}"/>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8" name="Picture 10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9" name="Oval 10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110" name="Picture 10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1" name="Picture 11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 name="Rectangle 11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13" name="Rectangle 112">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0A96B-8460-C49C-0479-E48546D5903B}"/>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3700" b="0" i="0" kern="1200">
                <a:solidFill>
                  <a:srgbClr val="EBEBEB"/>
                </a:solidFill>
                <a:latin typeface="+mj-lt"/>
                <a:ea typeface="+mj-ea"/>
                <a:cs typeface="+mj-cs"/>
              </a:rPr>
              <a:t>Historical Comparison</a:t>
            </a:r>
          </a:p>
        </p:txBody>
      </p:sp>
      <p:sp>
        <p:nvSpPr>
          <p:cNvPr id="114"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5" name="Freeform: Shape 114">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Rectangle 1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8" name="Content Placeholder 2">
            <a:extLst>
              <a:ext uri="{FF2B5EF4-FFF2-40B4-BE49-F238E27FC236}">
                <a16:creationId xmlns:a16="http://schemas.microsoft.com/office/drawing/2014/main" id="{6F6963B1-25F4-FB43-884F-AD0E301AB0AC}"/>
              </a:ext>
            </a:extLst>
          </p:cNvPr>
          <p:cNvSpPr txBox="1">
            <a:spLocks/>
          </p:cNvSpPr>
          <p:nvPr/>
        </p:nvSpPr>
        <p:spPr>
          <a:xfrm>
            <a:off x="4672235" y="982980"/>
            <a:ext cx="6884541" cy="41986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fontAlgn="auto">
              <a:lnSpc>
                <a:spcPct val="90000"/>
              </a:lnSpc>
              <a:buNone/>
              <a:tabLst>
                <a:tab pos="457200" algn="l"/>
              </a:tabLst>
              <a:defRPr/>
            </a:pPr>
            <a:r>
              <a:rPr lang="en-US" sz="900" b="1"/>
              <a:t>   Purpose:</a:t>
            </a:r>
          </a:p>
          <a:p>
            <a:pPr marL="400050" lvl="1" indent="0">
              <a:lnSpc>
                <a:spcPct val="90000"/>
              </a:lnSpc>
              <a:buClrTx/>
              <a:tabLst>
                <a:tab pos="457200" algn="l"/>
              </a:tabLst>
              <a:defRPr/>
            </a:pPr>
            <a:r>
              <a:rPr lang="en-US" sz="900"/>
              <a:t>  Evaluate year-on-year performance to identify long-term trends, patterns, and areas for improvement.</a:t>
            </a:r>
          </a:p>
          <a:p>
            <a:pPr marL="400050" lvl="1" indent="0">
              <a:lnSpc>
                <a:spcPct val="90000"/>
              </a:lnSpc>
              <a:buClrTx/>
              <a:tabLst>
                <a:tab pos="457200" algn="l"/>
              </a:tabLst>
              <a:defRPr/>
            </a:pPr>
            <a:r>
              <a:rPr lang="en-US" sz="900"/>
              <a:t> Understand how historical payment inflows and outflows compare with current year trends to assess predictability.</a:t>
            </a:r>
          </a:p>
          <a:p>
            <a:pPr marL="0" indent="0">
              <a:lnSpc>
                <a:spcPct val="90000"/>
              </a:lnSpc>
              <a:buClrTx/>
              <a:tabLst>
                <a:tab pos="457200" algn="l"/>
              </a:tabLst>
              <a:defRPr/>
            </a:pPr>
            <a:r>
              <a:rPr lang="en-US" sz="900" b="1"/>
              <a:t> Metrics: </a:t>
            </a:r>
          </a:p>
          <a:p>
            <a:pPr marL="400050" lvl="1" indent="0">
              <a:lnSpc>
                <a:spcPct val="90000"/>
              </a:lnSpc>
              <a:buClrTx/>
              <a:tabLst>
                <a:tab pos="457200" algn="l"/>
              </a:tabLst>
              <a:defRPr/>
            </a:pPr>
            <a:r>
              <a:rPr lang="en-US" sz="900"/>
              <a:t>  Proportion of Payments Received per Month (%):</a:t>
            </a:r>
          </a:p>
          <a:p>
            <a:pPr marL="800100" lvl="2" indent="0">
              <a:lnSpc>
                <a:spcPct val="90000"/>
              </a:lnSpc>
              <a:buClrTx/>
              <a:tabLst>
                <a:tab pos="457200" algn="l"/>
              </a:tabLst>
              <a:defRPr/>
            </a:pPr>
            <a:r>
              <a:rPr lang="en-US" sz="900"/>
              <a:t>Formula: (Payments Received in Month X / Total Payments Received That Year) × 100.</a:t>
            </a:r>
          </a:p>
          <a:p>
            <a:pPr marL="800100" lvl="2" indent="0">
              <a:lnSpc>
                <a:spcPct val="90000"/>
              </a:lnSpc>
              <a:buClrTx/>
              <a:tabLst>
                <a:tab pos="457200" algn="l"/>
              </a:tabLst>
              <a:defRPr/>
            </a:pPr>
            <a:r>
              <a:rPr lang="en-US" sz="900"/>
              <a:t>Helps identify when the bulk of payments are received each year and how these patterns evolve.</a:t>
            </a:r>
          </a:p>
          <a:p>
            <a:pPr marL="400050" lvl="1" indent="0">
              <a:lnSpc>
                <a:spcPct val="90000"/>
              </a:lnSpc>
              <a:buClrTx/>
              <a:tabLst>
                <a:tab pos="457200" algn="l"/>
              </a:tabLst>
              <a:defRPr/>
            </a:pPr>
            <a:r>
              <a:rPr lang="en-US" sz="900"/>
              <a:t> SLA Compliance Deviations (%):</a:t>
            </a:r>
          </a:p>
          <a:p>
            <a:pPr marL="800100" lvl="2" indent="0">
              <a:lnSpc>
                <a:spcPct val="90000"/>
              </a:lnSpc>
              <a:buClrTx/>
              <a:tabLst>
                <a:tab pos="457200" algn="l"/>
              </a:tabLst>
              <a:defRPr/>
            </a:pPr>
            <a:r>
              <a:rPr lang="en-US" sz="900"/>
              <a:t>Formula: Recent Compliance % - Historical Compliance %.</a:t>
            </a:r>
          </a:p>
          <a:p>
            <a:pPr marL="800100" lvl="2" indent="0">
              <a:lnSpc>
                <a:spcPct val="90000"/>
              </a:lnSpc>
              <a:buClrTx/>
              <a:tabLst>
                <a:tab pos="457200" algn="l"/>
              </a:tabLst>
              <a:defRPr/>
            </a:pPr>
            <a:r>
              <a:rPr lang="en-US" sz="900"/>
              <a:t>Highlights shifts in delivery performance year-over-year.</a:t>
            </a:r>
          </a:p>
          <a:p>
            <a:pPr marL="0" indent="0">
              <a:lnSpc>
                <a:spcPct val="90000"/>
              </a:lnSpc>
              <a:tabLst>
                <a:tab pos="457200" algn="l"/>
              </a:tabLst>
              <a:defRPr/>
            </a:pPr>
            <a:r>
              <a:rPr lang="en-US" sz="900" b="1"/>
              <a:t> Key Decisions: </a:t>
            </a:r>
          </a:p>
          <a:p>
            <a:pPr marL="400050" lvl="1" indent="0">
              <a:lnSpc>
                <a:spcPct val="90000"/>
              </a:lnSpc>
              <a:buClr>
                <a:schemeClr val="tx1">
                  <a:lumMod val="75000"/>
                  <a:lumOff val="25000"/>
                </a:schemeClr>
              </a:buClr>
              <a:tabLst>
                <a:tab pos="457200" algn="l"/>
              </a:tabLst>
              <a:defRPr/>
            </a:pPr>
            <a:r>
              <a:rPr lang="en-US" sz="900"/>
              <a:t>  Why Proportional Payments Metric? Allows businesses to track the timing of payment inflows and assess predictability for future cash flow planning.</a:t>
            </a:r>
          </a:p>
          <a:p>
            <a:pPr marL="400050" lvl="1" indent="0">
              <a:lnSpc>
                <a:spcPct val="90000"/>
              </a:lnSpc>
              <a:buClr>
                <a:schemeClr val="tx1">
                  <a:lumMod val="75000"/>
                  <a:lumOff val="25000"/>
                </a:schemeClr>
              </a:buClr>
              <a:tabLst>
                <a:tab pos="457200" algn="l"/>
              </a:tabLst>
              <a:defRPr/>
            </a:pPr>
            <a:r>
              <a:rPr lang="en-US" sz="900"/>
              <a:t> Why SLA Compliance Deviations? Focuses on measurable year-over-year delivery performance shifts for strategic interventions.</a:t>
            </a:r>
          </a:p>
          <a:p>
            <a:pPr marL="400050" lvl="1" indent="0">
              <a:lnSpc>
                <a:spcPct val="90000"/>
              </a:lnSpc>
              <a:buClr>
                <a:schemeClr val="tx1">
                  <a:lumMod val="75000"/>
                  <a:lumOff val="25000"/>
                </a:schemeClr>
              </a:buClr>
              <a:tabLst>
                <a:tab pos="457200" algn="l"/>
              </a:tabLst>
              <a:defRPr/>
            </a:pPr>
            <a:r>
              <a:rPr lang="en-US" sz="900"/>
              <a:t> Use of Conditional Formatting: Quickly identifies months or offices with significant improvements (green) or deteriorations (red).</a:t>
            </a:r>
          </a:p>
          <a:p>
            <a:pPr marL="400050" lvl="1" indent="0">
              <a:lnSpc>
                <a:spcPct val="90000"/>
              </a:lnSpc>
              <a:tabLst>
                <a:tab pos="457200" algn="l"/>
              </a:tabLst>
              <a:defRPr/>
            </a:pPr>
            <a:endParaRPr lang="en-US" sz="500"/>
          </a:p>
          <a:p>
            <a:pPr marL="400050" lvl="1" indent="0">
              <a:lnSpc>
                <a:spcPct val="90000"/>
              </a:lnSpc>
              <a:tabLst>
                <a:tab pos="457200" algn="l"/>
              </a:tabLst>
              <a:defRPr/>
            </a:pPr>
            <a:endParaRPr lang="en-US" sz="500"/>
          </a:p>
          <a:p>
            <a:pPr marL="400050" lvl="1" indent="0">
              <a:lnSpc>
                <a:spcPct val="90000"/>
              </a:lnSpc>
              <a:tabLst>
                <a:tab pos="457200" algn="l"/>
              </a:tabLst>
              <a:defRPr/>
            </a:pPr>
            <a:endParaRPr lang="en-US" sz="500"/>
          </a:p>
          <a:p>
            <a:pPr marL="400050" lvl="1" indent="0">
              <a:lnSpc>
                <a:spcPct val="90000"/>
              </a:lnSpc>
              <a:tabLst>
                <a:tab pos="457200" algn="l"/>
              </a:tabLst>
              <a:defRPr/>
            </a:pPr>
            <a:endParaRPr kumimoji="0" lang="en-US" sz="500" u="none" strike="noStrike" cap="none" spc="0" normalizeH="0" baseline="0" noProof="0">
              <a:ln>
                <a:noFill/>
              </a:ln>
              <a:effectLst/>
              <a:uLnTx/>
              <a:uFillTx/>
            </a:endParaRPr>
          </a:p>
        </p:txBody>
      </p:sp>
      <p:pic>
        <p:nvPicPr>
          <p:cNvPr id="4" name="Picture 3">
            <a:extLst>
              <a:ext uri="{FF2B5EF4-FFF2-40B4-BE49-F238E27FC236}">
                <a16:creationId xmlns:a16="http://schemas.microsoft.com/office/drawing/2014/main" id="{D72FDFBD-1D75-73CE-1BA5-30B10639E3D5}"/>
              </a:ext>
            </a:extLst>
          </p:cNvPr>
          <p:cNvPicPr>
            <a:picLocks noChangeAspect="1"/>
          </p:cNvPicPr>
          <p:nvPr/>
        </p:nvPicPr>
        <p:blipFill>
          <a:blip r:embed="rId7"/>
          <a:stretch>
            <a:fillRect/>
          </a:stretch>
        </p:blipFill>
        <p:spPr>
          <a:xfrm>
            <a:off x="4623881" y="5284710"/>
            <a:ext cx="7105547" cy="1136887"/>
          </a:xfrm>
          <a:prstGeom prst="rect">
            <a:avLst/>
          </a:prstGeom>
          <a:effectLst/>
        </p:spPr>
      </p:pic>
    </p:spTree>
    <p:extLst>
      <p:ext uri="{BB962C8B-B14F-4D97-AF65-F5344CB8AC3E}">
        <p14:creationId xmlns:p14="http://schemas.microsoft.com/office/powerpoint/2010/main" val="248971163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9BCEFE-BA51-38D3-0118-A7E1BC5807D3}"/>
            </a:ext>
          </a:extLst>
        </p:cNvPr>
        <p:cNvGrpSpPr/>
        <p:nvPr/>
      </p:nvGrpSpPr>
      <p:grpSpPr>
        <a:xfrm>
          <a:off x="0" y="0"/>
          <a:ext cx="0" cy="0"/>
          <a:chOff x="0" y="0"/>
          <a:chExt cx="0" cy="0"/>
        </a:xfrm>
      </p:grpSpPr>
      <p:pic>
        <p:nvPicPr>
          <p:cNvPr id="62" name="Picture 6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4" name="Picture 6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pic>
        <p:nvPicPr>
          <p:cNvPr id="68" name="Picture 6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77" name="Rectangle 7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04123-CDD9-97D9-BBEB-C6F0B58F4FA3}"/>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Key Decisions and Challenges</a:t>
            </a:r>
          </a:p>
        </p:txBody>
      </p:sp>
      <p:sp>
        <p:nvSpPr>
          <p:cNvPr id="79" name="Rectangle 7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graphicFrame>
        <p:nvGraphicFramePr>
          <p:cNvPr id="60" name="Content Placeholder 2">
            <a:extLst>
              <a:ext uri="{FF2B5EF4-FFF2-40B4-BE49-F238E27FC236}">
                <a16:creationId xmlns:a16="http://schemas.microsoft.com/office/drawing/2014/main" id="{5B6206DB-BC96-CA4C-2029-2B09FB4390BE}"/>
              </a:ext>
            </a:extLst>
          </p:cNvPr>
          <p:cNvGraphicFramePr/>
          <p:nvPr>
            <p:extLst>
              <p:ext uri="{D42A27DB-BD31-4B8C-83A1-F6EECF244321}">
                <p14:modId xmlns:p14="http://schemas.microsoft.com/office/powerpoint/2010/main" val="1986345644"/>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642495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46fea9c-d5f0-47ab-a149-648f262b006b" xsi:nil="true"/>
    <lcf76f155ced4ddcb4097134ff3c332f xmlns="ebef6021-29cf-44e1-943b-89d2efe81a4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77FB6549CA2F49B98618776687905A" ma:contentTypeVersion="18" ma:contentTypeDescription="Create a new document." ma:contentTypeScope="" ma:versionID="25b6430a5108599ecf025600a0632f4d">
  <xsd:schema xmlns:xsd="http://www.w3.org/2001/XMLSchema" xmlns:xs="http://www.w3.org/2001/XMLSchema" xmlns:p="http://schemas.microsoft.com/office/2006/metadata/properties" xmlns:ns2="ebef6021-29cf-44e1-943b-89d2efe81a4b" xmlns:ns3="8e45f35f-bb6b-4e59-9714-6cc70ef292e2" xmlns:ns4="546fea9c-d5f0-47ab-a149-648f262b006b" targetNamespace="http://schemas.microsoft.com/office/2006/metadata/properties" ma:root="true" ma:fieldsID="1ecedcd95925d110e5194f31f311176e" ns2:_="" ns3:_="" ns4:_="">
    <xsd:import namespace="ebef6021-29cf-44e1-943b-89d2efe81a4b"/>
    <xsd:import namespace="8e45f35f-bb6b-4e59-9714-6cc70ef292e2"/>
    <xsd:import namespace="546fea9c-d5f0-47ab-a149-648f262b00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ef6021-29cf-44e1-943b-89d2efe81a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cfef56-55bc-4653-aba8-0407de78602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45f35f-bb6b-4e59-9714-6cc70ef292e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6fea9c-d5f0-47ab-a149-648f262b006b"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6aa9d57-8c42-4b4c-89b2-c15be3f46425}" ma:internalName="TaxCatchAll" ma:showField="CatchAllData" ma:web="546fea9c-d5f0-47ab-a149-648f262b00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DE4E30-F76F-4294-9071-E7E12082581E}">
  <ds:schemaRefs>
    <ds:schemaRef ds:uri="http://schemas.microsoft.com/office/2006/metadata/properties"/>
    <ds:schemaRef ds:uri="http://schemas.microsoft.com/office/infopath/2007/PartnerControls"/>
    <ds:schemaRef ds:uri="546fea9c-d5f0-47ab-a149-648f262b006b"/>
    <ds:schemaRef ds:uri="ebef6021-29cf-44e1-943b-89d2efe81a4b"/>
  </ds:schemaRefs>
</ds:datastoreItem>
</file>

<file path=customXml/itemProps2.xml><?xml version="1.0" encoding="utf-8"?>
<ds:datastoreItem xmlns:ds="http://schemas.openxmlformats.org/officeDocument/2006/customXml" ds:itemID="{53CCC0E8-19D6-41CD-90EE-D2DF8A1EEF36}">
  <ds:schemaRefs>
    <ds:schemaRef ds:uri="http://schemas.microsoft.com/sharepoint/v3/contenttype/forms"/>
  </ds:schemaRefs>
</ds:datastoreItem>
</file>

<file path=customXml/itemProps3.xml><?xml version="1.0" encoding="utf-8"?>
<ds:datastoreItem xmlns:ds="http://schemas.openxmlformats.org/officeDocument/2006/customXml" ds:itemID="{21B93B38-8D06-4E7E-8776-DC9D626EF7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ef6021-29cf-44e1-943b-89d2efe81a4b"/>
    <ds:schemaRef ds:uri="8e45f35f-bb6b-4e59-9714-6cc70ef292e2"/>
    <ds:schemaRef ds:uri="546fea9c-d5f0-47ab-a149-648f262b00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1709</Words>
  <Application>Microsoft Office PowerPoint</Application>
  <PresentationFormat>Widescreen</PresentationFormat>
  <Paragraphs>157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Century Gothic</vt:lpstr>
      <vt:lpstr>Symbol</vt:lpstr>
      <vt:lpstr>Wingdings 3</vt:lpstr>
      <vt:lpstr>Ion</vt:lpstr>
      <vt:lpstr>Dynamic VBA Solution for Annual Sales, Delivery, and Payment Analysis</vt:lpstr>
      <vt:lpstr>Overview of Presentation</vt:lpstr>
      <vt:lpstr>Dataset Overview</vt:lpstr>
      <vt:lpstr>VBA Solution Demonstration</vt:lpstr>
      <vt:lpstr>Code Walkthrough</vt:lpstr>
      <vt:lpstr>SLA Compliance Analysis</vt:lpstr>
      <vt:lpstr>Comparative Analysis</vt:lpstr>
      <vt:lpstr>Historical Comparison</vt:lpstr>
      <vt:lpstr>Key Decisions and Challenges</vt:lpstr>
      <vt:lpstr>Summary Dashboard and Business Benefits</vt:lpstr>
      <vt:lpstr>Conclusion</vt:lpstr>
      <vt:lpstr>Thank you for your attention.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Tommy O'Gorman</cp:lastModifiedBy>
  <cp:revision>12</cp:revision>
  <dcterms:created xsi:type="dcterms:W3CDTF">2024-11-14T14:38:16Z</dcterms:created>
  <dcterms:modified xsi:type="dcterms:W3CDTF">2025-04-20T08:27:52Z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0x0101004677FB6549CA2F49B98618776687905A</vt:lpwstr>
  </property>
  <property fmtid="{D5CDD505-2E9C-101B-9397-08002B2CF9AE}" pid="3" name="MediaServiceImageTags">
    <vt:lpwstr/>
  </property>
</Properties>
</file>