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85" r:id="rId19"/>
    <p:sldId id="275" r:id="rId20"/>
    <p:sldId id="276" r:id="rId21"/>
    <p:sldId id="280" r:id="rId22"/>
    <p:sldId id="281" r:id="rId23"/>
    <p:sldId id="282" r:id="rId24"/>
    <p:sldId id="283" r:id="rId25"/>
    <p:sldId id="278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9456-4038-4342-99BC-240678AB2497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453B5-6648-4427-8BDF-17761C91A37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10626-7E51-4063-A4E1-16417EB46460}" type="slidenum">
              <a:rPr lang="en-US"/>
              <a:pPr/>
              <a:t>5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940A1-CBD0-4927-BD00-0807E6FAE6AF}" type="slidenum">
              <a:rPr lang="en-US"/>
              <a:pPr/>
              <a:t>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AFD2B-FFC5-4478-B754-4A0CAF73F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29E6C-3B11-4966-B010-D7D30872DEA9}" type="datetimeFigureOut">
              <a:rPr lang="id-ID" smtClean="0"/>
              <a:pPr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AAD5-EB9B-4682-9265-08F2F17DB76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Analisa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4000" dirty="0" smtClean="0"/>
              <a:t>Phase 1: </a:t>
            </a:r>
            <a:r>
              <a:rPr lang="en-AU" sz="4000" dirty="0" err="1" smtClean="0"/>
              <a:t>Buat</a:t>
            </a:r>
            <a:r>
              <a:rPr lang="en-AU" sz="4000" dirty="0" smtClean="0"/>
              <a:t> Instrument</a:t>
            </a:r>
            <a:endParaRPr lang="en-US" sz="40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26413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dirty="0" err="1" smtClean="0"/>
              <a:t>Tentukan</a:t>
            </a:r>
            <a:r>
              <a:rPr lang="en-AU" dirty="0" smtClean="0"/>
              <a:t> </a:t>
            </a:r>
            <a:r>
              <a:rPr lang="en-AU" dirty="0" err="1" smtClean="0"/>
              <a:t>hipotesa</a:t>
            </a:r>
            <a:r>
              <a:rPr lang="en-AU" dirty="0" smtClean="0"/>
              <a:t> yang </a:t>
            </a:r>
            <a:r>
              <a:rPr lang="en-AU" dirty="0" err="1" smtClean="0"/>
              <a:t>ingin</a:t>
            </a:r>
            <a:r>
              <a:rPr lang="en-AU" dirty="0" smtClean="0"/>
              <a:t> </a:t>
            </a:r>
            <a:r>
              <a:rPr lang="en-AU" dirty="0" err="1" smtClean="0"/>
              <a:t>diuji</a:t>
            </a:r>
            <a:endParaRPr lang="en-A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 err="1" smtClean="0"/>
              <a:t>Tentukan</a:t>
            </a:r>
            <a:r>
              <a:rPr lang="en-AU" dirty="0" smtClean="0"/>
              <a:t> </a:t>
            </a:r>
            <a:r>
              <a:rPr lang="en-AU" dirty="0" err="1" smtClean="0"/>
              <a:t>jenis</a:t>
            </a:r>
            <a:r>
              <a:rPr lang="en-AU" dirty="0" smtClean="0"/>
              <a:t> survey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dirty="0" smtClean="0"/>
              <a:t>Questionnaire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dirty="0" smtClean="0"/>
              <a:t>Interview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 err="1" smtClean="0"/>
              <a:t>Tuliskan</a:t>
            </a:r>
            <a:r>
              <a:rPr lang="en-AU" dirty="0" smtClean="0"/>
              <a:t> </a:t>
            </a:r>
            <a:r>
              <a:rPr lang="en-AU" dirty="0" err="1" smtClean="0"/>
              <a:t>pertanyaan</a:t>
            </a:r>
            <a:r>
              <a:rPr lang="en-AU" dirty="0" smtClean="0"/>
              <a:t> survey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 err="1" smtClean="0"/>
              <a:t>Tentukan</a:t>
            </a:r>
            <a:r>
              <a:rPr lang="en-AU" dirty="0" smtClean="0"/>
              <a:t> </a:t>
            </a:r>
            <a:r>
              <a:rPr lang="en-AU" dirty="0" err="1" smtClean="0"/>
              <a:t>kategori</a:t>
            </a:r>
            <a:r>
              <a:rPr lang="en-AU" dirty="0" smtClean="0"/>
              <a:t> </a:t>
            </a:r>
            <a:r>
              <a:rPr lang="en-AU" dirty="0" err="1" smtClean="0"/>
              <a:t>respon</a:t>
            </a:r>
            <a:endParaRPr lang="id-ID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id-ID" dirty="0"/>
              <a:t>	</a:t>
            </a:r>
            <a:r>
              <a:rPr lang="id-ID" dirty="0" smtClean="0"/>
              <a:t>- nominal, ordinal, interval</a:t>
            </a:r>
            <a:endParaRPr lang="en-A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 err="1" smtClean="0"/>
              <a:t>Desain</a:t>
            </a:r>
            <a:r>
              <a:rPr lang="en-AU" dirty="0" smtClean="0"/>
              <a:t> layout survey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Questionnaires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00213"/>
            <a:ext cx="8147050" cy="41719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AU" dirty="0" err="1" smtClean="0"/>
              <a:t>Informasi</a:t>
            </a:r>
            <a:r>
              <a:rPr lang="en-AU" dirty="0" smtClean="0"/>
              <a:t> </a:t>
            </a:r>
            <a:r>
              <a:rPr lang="en-AU" dirty="0" err="1" smtClean="0"/>
              <a:t>diperoleh</a:t>
            </a:r>
            <a:r>
              <a:rPr lang="en-AU" dirty="0" smtClean="0"/>
              <a:t> </a:t>
            </a:r>
            <a:r>
              <a:rPr lang="en-AU" dirty="0" err="1" smtClean="0"/>
              <a:t>melalui</a:t>
            </a:r>
            <a:r>
              <a:rPr lang="en-AU" dirty="0" smtClean="0"/>
              <a:t> </a:t>
            </a:r>
            <a:r>
              <a:rPr lang="en-AU" dirty="0" err="1" smtClean="0"/>
              <a:t>sekumpulan</a:t>
            </a:r>
            <a:r>
              <a:rPr lang="en-AU" dirty="0" smtClean="0"/>
              <a:t> </a:t>
            </a:r>
            <a:r>
              <a:rPr lang="en-AU" dirty="0" err="1" smtClean="0"/>
              <a:t>pertanyaan</a:t>
            </a:r>
            <a:r>
              <a:rPr lang="en-AU" dirty="0" smtClean="0"/>
              <a:t> yang </a:t>
            </a:r>
            <a:r>
              <a:rPr lang="en-AU" dirty="0" err="1" smtClean="0"/>
              <a:t>diformulasi</a:t>
            </a:r>
            <a:r>
              <a:rPr lang="en-AU" dirty="0" smtClean="0"/>
              <a:t> </a:t>
            </a:r>
            <a:r>
              <a:rPr lang="en-AU" dirty="0" err="1" smtClean="0"/>
              <a:t>dengan</a:t>
            </a:r>
            <a:r>
              <a:rPr lang="en-AU" dirty="0" smtClean="0"/>
              <a:t> </a:t>
            </a:r>
            <a:r>
              <a:rPr lang="en-AU" dirty="0" err="1" smtClean="0"/>
              <a:t>baik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diisi</a:t>
            </a:r>
            <a:r>
              <a:rPr lang="en-AU" dirty="0" smtClean="0"/>
              <a:t> </a:t>
            </a:r>
            <a:r>
              <a:rPr lang="en-AU" dirty="0" err="1" smtClean="0"/>
              <a:t>oleh</a:t>
            </a:r>
            <a:r>
              <a:rPr lang="en-AU" dirty="0" smtClean="0"/>
              <a:t> </a:t>
            </a:r>
            <a:r>
              <a:rPr lang="en-AU" dirty="0" err="1" smtClean="0"/>
              <a:t>subyek</a:t>
            </a:r>
            <a:r>
              <a:rPr lang="en-AU" dirty="0" smtClean="0"/>
              <a:t> </a:t>
            </a:r>
            <a:r>
              <a:rPr lang="en-AU" dirty="0" err="1" smtClean="0"/>
              <a:t>penelitian</a:t>
            </a:r>
            <a:endParaRPr lang="en-AU" dirty="0" smtClean="0"/>
          </a:p>
          <a:p>
            <a:pPr eaLnBrk="1" hangingPunct="1">
              <a:defRPr/>
            </a:pPr>
            <a:r>
              <a:rPr lang="en-AU" dirty="0" err="1" smtClean="0"/>
              <a:t>Bermanfaat</a:t>
            </a:r>
            <a:r>
              <a:rPr lang="en-AU" dirty="0" smtClean="0"/>
              <a:t> </a:t>
            </a:r>
            <a:r>
              <a:rPr lang="en-AU" dirty="0" err="1" smtClean="0"/>
              <a:t>ketika</a:t>
            </a:r>
            <a:r>
              <a:rPr lang="en-AU" dirty="0" smtClean="0"/>
              <a:t> data yang </a:t>
            </a:r>
            <a:r>
              <a:rPr lang="en-AU" dirty="0" err="1" smtClean="0"/>
              <a:t>dikumpulkan</a:t>
            </a:r>
            <a:r>
              <a:rPr lang="en-AU" dirty="0" smtClean="0"/>
              <a:t> </a:t>
            </a:r>
            <a:r>
              <a:rPr lang="en-AU" dirty="0" err="1" smtClean="0"/>
              <a:t>terstruktur</a:t>
            </a:r>
            <a:r>
              <a:rPr lang="en-AU" dirty="0" smtClean="0"/>
              <a:t> </a:t>
            </a:r>
            <a:r>
              <a:rPr lang="en-AU" dirty="0" err="1" smtClean="0"/>
              <a:t>dan</a:t>
            </a:r>
            <a:r>
              <a:rPr lang="en-AU" dirty="0" smtClean="0"/>
              <a:t> sample </a:t>
            </a:r>
            <a:r>
              <a:rPr lang="en-AU" dirty="0" err="1" smtClean="0"/>
              <a:t>berasal</a:t>
            </a:r>
            <a:r>
              <a:rPr lang="en-AU" dirty="0" smtClean="0"/>
              <a:t> </a:t>
            </a:r>
            <a:r>
              <a:rPr lang="en-AU" dirty="0" err="1" smtClean="0"/>
              <a:t>dari</a:t>
            </a:r>
            <a:r>
              <a:rPr lang="en-AU" dirty="0" smtClean="0"/>
              <a:t> </a:t>
            </a:r>
            <a:r>
              <a:rPr lang="en-AU" dirty="0" err="1" smtClean="0"/>
              <a:t>populasi</a:t>
            </a:r>
            <a:r>
              <a:rPr lang="en-AU" dirty="0" smtClean="0"/>
              <a:t> yang </a:t>
            </a:r>
            <a:r>
              <a:rPr lang="en-AU" dirty="0" err="1" smtClean="0"/>
              <a:t>luas</a:t>
            </a:r>
            <a:r>
              <a:rPr lang="en-AU" dirty="0" smtClean="0"/>
              <a:t>.</a:t>
            </a:r>
          </a:p>
          <a:p>
            <a:pPr eaLnBrk="1" hangingPunct="1">
              <a:defRPr/>
            </a:pPr>
            <a:r>
              <a:rPr lang="en-AU" dirty="0" err="1" smtClean="0"/>
              <a:t>Menyangkut</a:t>
            </a:r>
            <a:r>
              <a:rPr lang="en-AU" dirty="0" smtClean="0"/>
              <a:t> </a:t>
            </a:r>
            <a:r>
              <a:rPr lang="en-AU" dirty="0" err="1" smtClean="0"/>
              <a:t>subyek</a:t>
            </a:r>
            <a:r>
              <a:rPr lang="en-AU" dirty="0" smtClean="0"/>
              <a:t> yang </a:t>
            </a:r>
            <a:r>
              <a:rPr lang="en-AU" dirty="0" err="1" smtClean="0"/>
              <a:t>banyak</a:t>
            </a:r>
            <a:r>
              <a:rPr lang="en-AU" dirty="0" smtClean="0"/>
              <a:t>, </a:t>
            </a:r>
            <a:r>
              <a:rPr lang="en-AU" dirty="0" err="1" smtClean="0"/>
              <a:t>misalnya</a:t>
            </a:r>
            <a:r>
              <a:rPr lang="en-AU" dirty="0" smtClean="0"/>
              <a:t> 50 – 1000 </a:t>
            </a:r>
            <a:r>
              <a:rPr lang="en-AU" dirty="0" err="1" smtClean="0"/>
              <a:t>subyek</a:t>
            </a:r>
            <a:endParaRPr lang="en-AU" dirty="0" smtClean="0"/>
          </a:p>
          <a:p>
            <a:pPr eaLnBrk="1" hangingPunct="1">
              <a:defRPr/>
            </a:pPr>
            <a:endParaRPr lang="en-AU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Questionnaires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26413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AU" sz="2800" dirty="0" err="1" smtClean="0"/>
              <a:t>Keuntungan</a:t>
            </a:r>
            <a:endParaRPr lang="en-AU" sz="2800" dirty="0" smtClean="0"/>
          </a:p>
          <a:p>
            <a:pPr lvl="1" eaLnBrk="1" hangingPunct="1">
              <a:defRPr/>
            </a:pPr>
            <a:r>
              <a:rPr lang="en-AU" sz="2400" dirty="0" smtClean="0"/>
              <a:t>Cost effective</a:t>
            </a:r>
          </a:p>
          <a:p>
            <a:pPr lvl="1" eaLnBrk="1" hangingPunct="1">
              <a:defRPr/>
            </a:pP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menjangkau</a:t>
            </a:r>
            <a:r>
              <a:rPr lang="en-AU" sz="2400" dirty="0" smtClean="0"/>
              <a:t> area yang </a:t>
            </a:r>
            <a:r>
              <a:rPr lang="en-AU" sz="2400" dirty="0" err="1" smtClean="0"/>
              <a:t>luas</a:t>
            </a:r>
            <a:endParaRPr lang="en-AU" sz="2400" dirty="0" smtClean="0"/>
          </a:p>
          <a:p>
            <a:pPr lvl="1" eaLnBrk="1" hangingPunct="1">
              <a:defRPr/>
            </a:pP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dilengkapi</a:t>
            </a:r>
            <a:r>
              <a:rPr lang="en-AU" sz="2400" dirty="0" smtClean="0"/>
              <a:t> </a:t>
            </a:r>
            <a:r>
              <a:rPr lang="en-AU" sz="2400" dirty="0" err="1" smtClean="0"/>
              <a:t>pada</a:t>
            </a:r>
            <a:r>
              <a:rPr lang="en-AU" sz="2400" dirty="0" smtClean="0"/>
              <a:t> </a:t>
            </a:r>
            <a:r>
              <a:rPr lang="en-AU" sz="2400" dirty="0" err="1" smtClean="0"/>
              <a:t>saat</a:t>
            </a:r>
            <a:r>
              <a:rPr lang="en-AU" sz="2400" dirty="0" smtClean="0"/>
              <a:t> yang </a:t>
            </a:r>
            <a:r>
              <a:rPr lang="en-AU" sz="2400" dirty="0" err="1" smtClean="0"/>
              <a:t>diinginkan</a:t>
            </a:r>
            <a:r>
              <a:rPr lang="en-AU" sz="2400" dirty="0" smtClean="0"/>
              <a:t> </a:t>
            </a:r>
            <a:r>
              <a:rPr lang="en-AU" sz="2400" dirty="0" err="1" smtClean="0"/>
              <a:t>oleh</a:t>
            </a:r>
            <a:r>
              <a:rPr lang="en-AU" sz="2400" dirty="0" smtClean="0"/>
              <a:t> </a:t>
            </a:r>
            <a:r>
              <a:rPr lang="en-AU" sz="2400" dirty="0" err="1" smtClean="0"/>
              <a:t>subyek</a:t>
            </a:r>
            <a:endParaRPr lang="en-AU" sz="2400" dirty="0" smtClean="0"/>
          </a:p>
          <a:p>
            <a:pPr lvl="1" eaLnBrk="1" hangingPunct="1">
              <a:defRPr/>
            </a:pPr>
            <a:r>
              <a:rPr lang="en-AU" sz="2400" dirty="0" smtClean="0"/>
              <a:t>Relatively anonymous</a:t>
            </a:r>
          </a:p>
          <a:p>
            <a:pPr eaLnBrk="1" hangingPunct="1">
              <a:defRPr/>
            </a:pPr>
            <a:r>
              <a:rPr lang="en-AU" sz="2800" dirty="0" err="1" smtClean="0"/>
              <a:t>Kerugian</a:t>
            </a:r>
            <a:endParaRPr lang="en-AU" sz="2800" dirty="0" smtClean="0"/>
          </a:p>
          <a:p>
            <a:pPr lvl="1" eaLnBrk="1" hangingPunct="1">
              <a:defRPr/>
            </a:pP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semua</a:t>
            </a:r>
            <a:r>
              <a:rPr lang="en-AU" sz="2400" dirty="0" smtClean="0"/>
              <a:t> </a:t>
            </a:r>
            <a:r>
              <a:rPr lang="en-AU" sz="2400" dirty="0" err="1" smtClean="0"/>
              <a:t>ku</a:t>
            </a:r>
            <a:r>
              <a:rPr lang="id-ID" sz="2400" dirty="0" smtClean="0"/>
              <a:t>e</a:t>
            </a:r>
            <a:r>
              <a:rPr lang="en-AU" sz="2400" dirty="0" err="1" smtClean="0"/>
              <a:t>sionaire</a:t>
            </a:r>
            <a:r>
              <a:rPr lang="en-AU" sz="2400" dirty="0" smtClean="0"/>
              <a:t> </a:t>
            </a:r>
            <a:r>
              <a:rPr lang="en-AU" sz="2400" dirty="0" err="1" smtClean="0"/>
              <a:t>dilengkapi</a:t>
            </a:r>
            <a:r>
              <a:rPr lang="en-AU" sz="2400" dirty="0" smtClean="0"/>
              <a:t> </a:t>
            </a:r>
            <a:r>
              <a:rPr lang="en-AU" sz="2400" dirty="0" err="1" smtClean="0"/>
              <a:t>atau</a:t>
            </a:r>
            <a:r>
              <a:rPr lang="en-AU" sz="2400" dirty="0" smtClean="0"/>
              <a:t> </a:t>
            </a:r>
            <a:r>
              <a:rPr lang="en-AU" sz="2400" dirty="0" err="1" smtClean="0"/>
              <a:t>dikembalikan</a:t>
            </a:r>
            <a:endParaRPr lang="en-AU" sz="2400" dirty="0" smtClean="0"/>
          </a:p>
          <a:p>
            <a:pPr lvl="1" eaLnBrk="1" hangingPunct="1">
              <a:defRPr/>
            </a:pPr>
            <a:r>
              <a:rPr lang="en-AU" sz="2400" dirty="0" err="1" smtClean="0"/>
              <a:t>Kondisi</a:t>
            </a:r>
            <a:r>
              <a:rPr lang="en-AU" sz="2400" dirty="0" smtClean="0"/>
              <a:t> </a:t>
            </a:r>
            <a:r>
              <a:rPr lang="en-AU" sz="2400" dirty="0" err="1" smtClean="0"/>
              <a:t>subyek</a:t>
            </a:r>
            <a:r>
              <a:rPr lang="en-AU" sz="2400" dirty="0" smtClean="0"/>
              <a:t> </a:t>
            </a: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terkontrol</a:t>
            </a:r>
            <a:endParaRPr lang="en-AU" sz="2400" dirty="0" smtClean="0"/>
          </a:p>
          <a:p>
            <a:pPr lvl="1" eaLnBrk="1" hangingPunct="1">
              <a:defRPr/>
            </a:pPr>
            <a:r>
              <a:rPr lang="en-AU" sz="2400" dirty="0" err="1" smtClean="0"/>
              <a:t>Pertanyaan</a:t>
            </a:r>
            <a:r>
              <a:rPr lang="en-AU" sz="2400" dirty="0" smtClean="0"/>
              <a:t> </a:t>
            </a:r>
            <a:r>
              <a:rPr lang="en-AU" sz="2400" dirty="0" err="1" smtClean="0"/>
              <a:t>subyek</a:t>
            </a:r>
            <a:r>
              <a:rPr lang="en-AU" sz="2400" dirty="0" smtClean="0"/>
              <a:t> (</a:t>
            </a:r>
            <a:r>
              <a:rPr lang="en-AU" sz="2400" dirty="0" err="1" smtClean="0"/>
              <a:t>jika</a:t>
            </a:r>
            <a:r>
              <a:rPr lang="en-AU" sz="2400" dirty="0" smtClean="0"/>
              <a:t> </a:t>
            </a:r>
            <a:r>
              <a:rPr lang="en-AU" sz="2400" dirty="0" err="1" smtClean="0"/>
              <a:t>ada</a:t>
            </a:r>
            <a:r>
              <a:rPr lang="en-AU" sz="2400" dirty="0" smtClean="0"/>
              <a:t>) </a:t>
            </a: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terjawab</a:t>
            </a:r>
            <a:endParaRPr lang="en-AU" sz="2400" dirty="0" smtClean="0"/>
          </a:p>
          <a:p>
            <a:pPr lvl="1" eaLnBrk="1" hangingPunct="1">
              <a:defRPr/>
            </a:pPr>
            <a:endParaRPr lang="en-US" sz="2400" dirty="0" smtClean="0"/>
          </a:p>
        </p:txBody>
      </p:sp>
      <p:pic>
        <p:nvPicPr>
          <p:cNvPr id="9220" name="Picture 4" descr="j014976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35600" y="0"/>
            <a:ext cx="3708400" cy="2482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Interviews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137525" cy="41719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AU" dirty="0" err="1" smtClean="0"/>
              <a:t>Informasi</a:t>
            </a:r>
            <a:r>
              <a:rPr lang="en-AU" dirty="0" smtClean="0"/>
              <a:t> </a:t>
            </a:r>
            <a:r>
              <a:rPr lang="en-AU" dirty="0" err="1" smtClean="0"/>
              <a:t>diperoleh</a:t>
            </a:r>
            <a:r>
              <a:rPr lang="en-AU" dirty="0" smtClean="0"/>
              <a:t> </a:t>
            </a:r>
            <a:r>
              <a:rPr lang="en-AU" dirty="0" err="1" smtClean="0"/>
              <a:t>melalui</a:t>
            </a:r>
            <a:r>
              <a:rPr lang="en-AU" dirty="0" smtClean="0"/>
              <a:t> </a:t>
            </a:r>
            <a:r>
              <a:rPr lang="en-AU" dirty="0" err="1" smtClean="0"/>
              <a:t>percakapan</a:t>
            </a:r>
            <a:r>
              <a:rPr lang="en-AU" dirty="0" smtClean="0"/>
              <a:t> </a:t>
            </a:r>
            <a:r>
              <a:rPr lang="en-AU" dirty="0" err="1" smtClean="0"/>
              <a:t>terstruktur</a:t>
            </a:r>
            <a:r>
              <a:rPr lang="en-AU" dirty="0" smtClean="0"/>
              <a:t> </a:t>
            </a:r>
            <a:r>
              <a:rPr lang="en-AU" dirty="0" err="1" smtClean="0"/>
              <a:t>dimana</a:t>
            </a:r>
            <a:r>
              <a:rPr lang="en-AU" dirty="0" smtClean="0"/>
              <a:t> interviewer </a:t>
            </a:r>
            <a:r>
              <a:rPr lang="en-AU" dirty="0" err="1" smtClean="0"/>
              <a:t>menanyakan</a:t>
            </a:r>
            <a:r>
              <a:rPr lang="en-AU" dirty="0" smtClean="0"/>
              <a:t> </a:t>
            </a:r>
            <a:r>
              <a:rPr lang="en-AU" dirty="0" err="1" smtClean="0"/>
              <a:t>pertanyaan</a:t>
            </a:r>
            <a:r>
              <a:rPr lang="en-AU" dirty="0" smtClean="0"/>
              <a:t> yang </a:t>
            </a:r>
            <a:r>
              <a:rPr lang="en-AU" dirty="0" err="1" smtClean="0"/>
              <a:t>telah</a:t>
            </a:r>
            <a:r>
              <a:rPr lang="en-AU" dirty="0" smtClean="0"/>
              <a:t> </a:t>
            </a:r>
            <a:r>
              <a:rPr lang="en-AU" dirty="0" err="1" smtClean="0"/>
              <a:t>disiapkan</a:t>
            </a:r>
            <a:r>
              <a:rPr lang="en-AU" dirty="0" smtClean="0"/>
              <a:t>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merekam</a:t>
            </a:r>
            <a:r>
              <a:rPr lang="en-AU" dirty="0" smtClean="0"/>
              <a:t> </a:t>
            </a:r>
            <a:r>
              <a:rPr lang="en-AU" dirty="0" err="1" smtClean="0"/>
              <a:t>jawaban</a:t>
            </a:r>
            <a:r>
              <a:rPr lang="en-AU" dirty="0" smtClean="0"/>
              <a:t> </a:t>
            </a:r>
            <a:r>
              <a:rPr lang="en-AU" dirty="0" err="1" smtClean="0"/>
              <a:t>responden</a:t>
            </a:r>
            <a:endParaRPr lang="en-AU" dirty="0" smtClean="0"/>
          </a:p>
          <a:p>
            <a:pPr eaLnBrk="1" hangingPunct="1">
              <a:defRPr/>
            </a:pPr>
            <a:r>
              <a:rPr lang="en-AU" dirty="0" err="1" smtClean="0"/>
              <a:t>Bermanfaat</a:t>
            </a:r>
            <a:r>
              <a:rPr lang="en-AU" dirty="0" smtClean="0"/>
              <a:t> </a:t>
            </a:r>
            <a:r>
              <a:rPr lang="en-AU" dirty="0" err="1" smtClean="0"/>
              <a:t>ketika</a:t>
            </a:r>
            <a:r>
              <a:rPr lang="en-AU" dirty="0" smtClean="0"/>
              <a:t> </a:t>
            </a:r>
            <a:r>
              <a:rPr lang="en-AU" dirty="0" err="1" smtClean="0"/>
              <a:t>diperlukan</a:t>
            </a:r>
            <a:r>
              <a:rPr lang="en-AU" dirty="0" smtClean="0"/>
              <a:t> </a:t>
            </a:r>
            <a:r>
              <a:rPr lang="en-AU" dirty="0" err="1" smtClean="0"/>
              <a:t>informasi</a:t>
            </a:r>
            <a:r>
              <a:rPr lang="en-AU" dirty="0" smtClean="0"/>
              <a:t> </a:t>
            </a:r>
            <a:r>
              <a:rPr lang="en-AU" dirty="0" err="1" smtClean="0"/>
              <a:t>mendalam</a:t>
            </a:r>
            <a:r>
              <a:rPr lang="en-AU" dirty="0" smtClean="0"/>
              <a:t>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tidak</a:t>
            </a:r>
            <a:r>
              <a:rPr lang="en-AU" dirty="0" smtClean="0"/>
              <a:t> </a:t>
            </a:r>
            <a:r>
              <a:rPr lang="en-AU" dirty="0" err="1" smtClean="0"/>
              <a:t>terstruktur</a:t>
            </a:r>
            <a:endParaRPr lang="en-AU" dirty="0" smtClean="0"/>
          </a:p>
          <a:p>
            <a:pPr eaLnBrk="1" hangingPunct="1">
              <a:defRPr/>
            </a:pPr>
            <a:r>
              <a:rPr lang="en-AU" dirty="0" err="1" smtClean="0"/>
              <a:t>Berhubungan</a:t>
            </a:r>
            <a:r>
              <a:rPr lang="en-AU" dirty="0" smtClean="0"/>
              <a:t> </a:t>
            </a:r>
            <a:r>
              <a:rPr lang="en-AU" dirty="0" err="1" smtClean="0"/>
              <a:t>dengan</a:t>
            </a:r>
            <a:r>
              <a:rPr lang="en-AU" dirty="0" smtClean="0"/>
              <a:t> </a:t>
            </a:r>
            <a:r>
              <a:rPr lang="en-AU" dirty="0" err="1" smtClean="0"/>
              <a:t>subyek</a:t>
            </a:r>
            <a:r>
              <a:rPr lang="en-AU" dirty="0" smtClean="0"/>
              <a:t> yang </a:t>
            </a:r>
            <a:r>
              <a:rPr lang="en-AU" dirty="0" err="1" smtClean="0"/>
              <a:t>lebih</a:t>
            </a:r>
            <a:r>
              <a:rPr lang="en-AU" dirty="0" smtClean="0"/>
              <a:t> </a:t>
            </a:r>
            <a:r>
              <a:rPr lang="en-AU" dirty="0" err="1" smtClean="0"/>
              <a:t>sedikit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Interviews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218488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dirty="0" err="1" smtClean="0"/>
              <a:t>Keuntungan</a:t>
            </a:r>
            <a:endParaRPr lang="en-AU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dirty="0" err="1" smtClean="0"/>
              <a:t>Kondisi</a:t>
            </a:r>
            <a:r>
              <a:rPr lang="en-AU" dirty="0" smtClean="0"/>
              <a:t> </a:t>
            </a:r>
            <a:r>
              <a:rPr lang="en-AU" dirty="0" err="1" smtClean="0"/>
              <a:t>lingkungan</a:t>
            </a:r>
            <a:r>
              <a:rPr lang="en-AU" dirty="0" smtClean="0"/>
              <a:t>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komunikasi</a:t>
            </a:r>
            <a:r>
              <a:rPr lang="en-AU" dirty="0" smtClean="0"/>
              <a:t> non-verbal </a:t>
            </a:r>
            <a:r>
              <a:rPr lang="en-AU" dirty="0" err="1" smtClean="0"/>
              <a:t>dapat</a:t>
            </a:r>
            <a:r>
              <a:rPr lang="en-AU" dirty="0" smtClean="0"/>
              <a:t> </a:t>
            </a:r>
            <a:r>
              <a:rPr lang="en-AU" dirty="0" err="1" smtClean="0"/>
              <a:t>direkam</a:t>
            </a:r>
            <a:endParaRPr lang="en-AU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dirty="0" err="1" smtClean="0"/>
              <a:t>Pertanyaan</a:t>
            </a:r>
            <a:r>
              <a:rPr lang="en-AU" dirty="0" smtClean="0"/>
              <a:t> </a:t>
            </a:r>
            <a:r>
              <a:rPr lang="en-AU" dirty="0" err="1" smtClean="0"/>
              <a:t>dapat</a:t>
            </a:r>
            <a:r>
              <a:rPr lang="en-AU" dirty="0" smtClean="0"/>
              <a:t> </a:t>
            </a:r>
            <a:r>
              <a:rPr lang="en-AU" dirty="0" err="1" smtClean="0"/>
              <a:t>dilengkapi</a:t>
            </a:r>
            <a:r>
              <a:rPr lang="en-AU" dirty="0" smtClean="0"/>
              <a:t>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diperjelas</a:t>
            </a:r>
            <a:r>
              <a:rPr lang="en-AU" dirty="0" smtClean="0"/>
              <a:t> </a:t>
            </a:r>
            <a:r>
              <a:rPr lang="en-AU" dirty="0" err="1" smtClean="0"/>
              <a:t>oleh</a:t>
            </a:r>
            <a:r>
              <a:rPr lang="en-AU" dirty="0" smtClean="0"/>
              <a:t> interviewer (probing)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 err="1" smtClean="0"/>
              <a:t>Kelemahan</a:t>
            </a:r>
            <a:endParaRPr lang="en-AU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dirty="0" err="1" smtClean="0"/>
              <a:t>Membutuhkan</a:t>
            </a:r>
            <a:r>
              <a:rPr lang="en-AU" dirty="0" smtClean="0"/>
              <a:t> </a:t>
            </a:r>
            <a:r>
              <a:rPr lang="en-AU" dirty="0" err="1" smtClean="0"/>
              <a:t>banyak</a:t>
            </a:r>
            <a:r>
              <a:rPr lang="en-AU" dirty="0" smtClean="0"/>
              <a:t> </a:t>
            </a:r>
            <a:r>
              <a:rPr lang="en-AU" dirty="0" err="1" smtClean="0"/>
              <a:t>biaya</a:t>
            </a:r>
            <a:endParaRPr lang="en-AU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dirty="0" err="1" smtClean="0"/>
              <a:t>Mencakup</a:t>
            </a:r>
            <a:r>
              <a:rPr lang="en-AU" dirty="0" smtClean="0"/>
              <a:t> area yang </a:t>
            </a:r>
            <a:r>
              <a:rPr lang="en-AU" dirty="0" err="1" smtClean="0"/>
              <a:t>lebih</a:t>
            </a:r>
            <a:r>
              <a:rPr lang="en-AU" dirty="0" smtClean="0"/>
              <a:t> </a:t>
            </a:r>
            <a:r>
              <a:rPr lang="en-AU" dirty="0" err="1" smtClean="0"/>
              <a:t>kecil</a:t>
            </a:r>
            <a:endParaRPr lang="en-AU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dirty="0" err="1" smtClean="0"/>
              <a:t>Membutuhkan</a:t>
            </a:r>
            <a:r>
              <a:rPr lang="en-AU" dirty="0" smtClean="0"/>
              <a:t> interviewer yang </a:t>
            </a:r>
            <a:r>
              <a:rPr lang="en-AU" dirty="0" err="1" smtClean="0"/>
              <a:t>handal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menghindari</a:t>
            </a:r>
            <a:r>
              <a:rPr lang="en-AU" dirty="0" smtClean="0"/>
              <a:t> bias, </a:t>
            </a:r>
            <a:r>
              <a:rPr lang="en-AU" dirty="0" err="1" smtClean="0"/>
              <a:t>menjamin</a:t>
            </a:r>
            <a:r>
              <a:rPr lang="en-AU" dirty="0" smtClean="0"/>
              <a:t> </a:t>
            </a:r>
            <a:r>
              <a:rPr lang="en-AU" dirty="0" err="1" smtClean="0"/>
              <a:t>konsistensi</a:t>
            </a:r>
            <a:r>
              <a:rPr lang="en-AU" dirty="0" smtClean="0"/>
              <a:t> </a:t>
            </a:r>
            <a:r>
              <a:rPr lang="en-AU" dirty="0" err="1" smtClean="0"/>
              <a:t>dsb</a:t>
            </a:r>
            <a:r>
              <a:rPr lang="en-A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err="1" smtClean="0"/>
              <a:t>Pertanyaan</a:t>
            </a:r>
            <a:r>
              <a:rPr lang="en-AU" dirty="0" smtClean="0"/>
              <a:t> Survey yang </a:t>
            </a:r>
            <a:r>
              <a:rPr lang="en-AU" dirty="0" err="1" smtClean="0"/>
              <a:t>Baik</a:t>
            </a:r>
            <a:endParaRPr 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557338"/>
            <a:ext cx="4013200" cy="4500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sz="3200" b="1" dirty="0" err="1" smtClean="0"/>
              <a:t>Hindari</a:t>
            </a:r>
            <a:r>
              <a:rPr lang="en-AU" sz="3200" b="1" dirty="0" smtClean="0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800" dirty="0" smtClean="0"/>
              <a:t>Jargon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800" dirty="0" smtClean="0"/>
              <a:t>Ambiguity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800" dirty="0" smtClean="0"/>
              <a:t>Emotional language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800" dirty="0" smtClean="0"/>
              <a:t>Double negatives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800" dirty="0" smtClean="0"/>
              <a:t>Leading questions</a:t>
            </a:r>
            <a:endParaRPr lang="en-US" sz="2800" dirty="0" smtClean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2076450"/>
            <a:ext cx="5292725" cy="4171950"/>
          </a:xfrm>
        </p:spPr>
        <p:txBody>
          <a:bodyPr/>
          <a:lstStyle/>
          <a:p>
            <a:pPr lvl="1" eaLnBrk="1" hangingPunct="1">
              <a:defRPr/>
            </a:pPr>
            <a:r>
              <a:rPr lang="en-AU" sz="2800" smtClean="0"/>
              <a:t>Double barrelled questions </a:t>
            </a:r>
          </a:p>
          <a:p>
            <a:pPr lvl="1" eaLnBrk="1" hangingPunct="1">
              <a:defRPr/>
            </a:pPr>
            <a:r>
              <a:rPr lang="en-AU" sz="2800" smtClean="0"/>
              <a:t>Hypothetical questions</a:t>
            </a:r>
          </a:p>
          <a:p>
            <a:pPr lvl="1" eaLnBrk="1" hangingPunct="1">
              <a:defRPr/>
            </a:pPr>
            <a:r>
              <a:rPr lang="en-AU" sz="2800" smtClean="0"/>
              <a:t>Distant future intentions</a:t>
            </a:r>
          </a:p>
          <a:p>
            <a:pPr lvl="1" eaLnBrk="1" hangingPunct="1">
              <a:defRPr/>
            </a:pPr>
            <a:r>
              <a:rPr lang="en-AU" sz="2800" smtClean="0"/>
              <a:t>Questions beyond respondent capabilities</a:t>
            </a:r>
          </a:p>
          <a:p>
            <a:pPr lvl="1" eaLnBrk="1" hangingPunct="1">
              <a:defRPr/>
            </a:pPr>
            <a:r>
              <a:rPr lang="en-AU" sz="2800" smtClean="0"/>
              <a:t>Unbalanced response categories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4000" dirty="0" smtClean="0"/>
              <a:t>Phase 2: </a:t>
            </a:r>
            <a:r>
              <a:rPr lang="en-AU" sz="4000" dirty="0" err="1" smtClean="0"/>
              <a:t>Uji</a:t>
            </a:r>
            <a:r>
              <a:rPr lang="en-AU" sz="4000" dirty="0" smtClean="0"/>
              <a:t> </a:t>
            </a:r>
            <a:r>
              <a:rPr lang="en-AU" sz="4000" dirty="0" err="1" smtClean="0"/>
              <a:t>Instrumen</a:t>
            </a:r>
            <a:endParaRPr lang="en-US" sz="4000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AU" dirty="0" smtClean="0"/>
              <a:t>Pilot test </a:t>
            </a:r>
            <a:r>
              <a:rPr lang="en-AU" dirty="0" err="1" smtClean="0"/>
              <a:t>instrumen</a:t>
            </a:r>
            <a:r>
              <a:rPr lang="en-AU" dirty="0" smtClean="0"/>
              <a:t> survey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 smtClean="0"/>
              <a:t>Reliability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dirty="0" err="1" smtClean="0"/>
              <a:t>Coba</a:t>
            </a:r>
            <a:r>
              <a:rPr lang="en-AU" dirty="0" smtClean="0"/>
              <a:t> </a:t>
            </a:r>
            <a:r>
              <a:rPr lang="en-AU" dirty="0" err="1" smtClean="0"/>
              <a:t>instrumen</a:t>
            </a:r>
            <a:r>
              <a:rPr lang="en-AU" dirty="0" smtClean="0"/>
              <a:t> </a:t>
            </a:r>
            <a:r>
              <a:rPr lang="en-AU" dirty="0" err="1" smtClean="0"/>
              <a:t>di</a:t>
            </a:r>
            <a:r>
              <a:rPr lang="en-AU" dirty="0" smtClean="0"/>
              <a:t> </a:t>
            </a:r>
            <a:r>
              <a:rPr lang="en-AU" dirty="0" err="1" smtClean="0"/>
              <a:t>populasi</a:t>
            </a:r>
            <a:r>
              <a:rPr lang="en-AU" dirty="0" smtClean="0"/>
              <a:t> yang </a:t>
            </a:r>
            <a:r>
              <a:rPr lang="en-AU" dirty="0" err="1" smtClean="0"/>
              <a:t>kecil</a:t>
            </a:r>
            <a:endParaRPr lang="en-AU" dirty="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dirty="0" err="1" smtClean="0"/>
              <a:t>Lihat</a:t>
            </a:r>
            <a:r>
              <a:rPr lang="en-AU" dirty="0" smtClean="0"/>
              <a:t> </a:t>
            </a:r>
            <a:r>
              <a:rPr lang="en-AU" dirty="0" err="1" smtClean="0"/>
              <a:t>apakah</a:t>
            </a:r>
            <a:r>
              <a:rPr lang="en-AU" dirty="0" smtClean="0"/>
              <a:t> </a:t>
            </a:r>
            <a:r>
              <a:rPr lang="en-AU" dirty="0" err="1" smtClean="0"/>
              <a:t>ada</a:t>
            </a:r>
            <a:r>
              <a:rPr lang="en-AU" dirty="0" smtClean="0"/>
              <a:t> </a:t>
            </a:r>
            <a:r>
              <a:rPr lang="en-AU" dirty="0" err="1" smtClean="0"/>
              <a:t>masalah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mengartikan</a:t>
            </a:r>
            <a:r>
              <a:rPr lang="en-AU" dirty="0" smtClean="0"/>
              <a:t> </a:t>
            </a:r>
            <a:r>
              <a:rPr lang="en-AU" dirty="0" err="1" smtClean="0"/>
              <a:t>pertanyaan</a:t>
            </a:r>
            <a:r>
              <a:rPr lang="en-AU" dirty="0" smtClean="0"/>
              <a:t> survey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 smtClean="0"/>
              <a:t>Validity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dirty="0" err="1" smtClean="0"/>
              <a:t>Konsultasikan</a:t>
            </a:r>
            <a:r>
              <a:rPr lang="en-AU" dirty="0" smtClean="0"/>
              <a:t> </a:t>
            </a:r>
            <a:r>
              <a:rPr lang="en-AU" dirty="0" err="1" smtClean="0"/>
              <a:t>dengan</a:t>
            </a:r>
            <a:r>
              <a:rPr lang="en-AU" dirty="0" smtClean="0"/>
              <a:t> </a:t>
            </a:r>
            <a:r>
              <a:rPr lang="en-AU" dirty="0" err="1" smtClean="0"/>
              <a:t>ahli</a:t>
            </a:r>
            <a:r>
              <a:rPr lang="en-AU" dirty="0" smtClean="0"/>
              <a:t> </a:t>
            </a:r>
            <a:r>
              <a:rPr lang="en-AU" dirty="0" err="1" smtClean="0"/>
              <a:t>di</a:t>
            </a:r>
            <a:r>
              <a:rPr lang="en-AU" dirty="0" smtClean="0"/>
              <a:t> </a:t>
            </a:r>
            <a:r>
              <a:rPr lang="en-AU" dirty="0" err="1" smtClean="0"/>
              <a:t>bidangnya</a:t>
            </a:r>
            <a:endParaRPr lang="en-AU" dirty="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dirty="0" err="1" smtClean="0"/>
              <a:t>Validasi</a:t>
            </a:r>
            <a:r>
              <a:rPr lang="en-AU" dirty="0" smtClean="0"/>
              <a:t> </a:t>
            </a:r>
            <a:r>
              <a:rPr lang="en-AU" dirty="0" err="1" smtClean="0"/>
              <a:t>pertanyaan</a:t>
            </a:r>
            <a:r>
              <a:rPr lang="en-AU" dirty="0" smtClean="0"/>
              <a:t>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jawabannya</a:t>
            </a:r>
            <a:endParaRPr lang="en-AU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AU" dirty="0" err="1" smtClean="0"/>
              <a:t>Siapkan</a:t>
            </a:r>
            <a:r>
              <a:rPr lang="en-AU" dirty="0" smtClean="0"/>
              <a:t> </a:t>
            </a:r>
            <a:r>
              <a:rPr lang="en-AU" dirty="0" err="1" smtClean="0"/>
              <a:t>prosedur</a:t>
            </a:r>
            <a:r>
              <a:rPr lang="en-AU" dirty="0" smtClean="0"/>
              <a:t> </a:t>
            </a:r>
            <a:r>
              <a:rPr lang="en-AU" dirty="0" err="1" smtClean="0"/>
              <a:t>reka</a:t>
            </a:r>
            <a:r>
              <a:rPr lang="id-ID" dirty="0" smtClean="0"/>
              <a:t>m</a:t>
            </a:r>
            <a:r>
              <a:rPr lang="en-AU" dirty="0" smtClean="0"/>
              <a:t>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 smtClean="0"/>
              <a:t>Anonymity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 err="1" smtClean="0"/>
              <a:t>Numerasi</a:t>
            </a:r>
            <a:r>
              <a:rPr lang="en-AU" dirty="0" smtClean="0"/>
              <a:t> / </a:t>
            </a:r>
            <a:r>
              <a:rPr lang="en-AU" dirty="0" err="1" smtClean="0"/>
              <a:t>pengkodean</a:t>
            </a:r>
            <a:r>
              <a:rPr lang="en-AU" dirty="0" smtClean="0"/>
              <a:t> </a:t>
            </a:r>
            <a:r>
              <a:rPr lang="en-AU" dirty="0" err="1" smtClean="0"/>
              <a:t>subyek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4000" dirty="0" smtClean="0"/>
              <a:t>Phase 3: </a:t>
            </a:r>
            <a:r>
              <a:rPr lang="en-AU" sz="4000" dirty="0" err="1" smtClean="0"/>
              <a:t>Tentukan</a:t>
            </a:r>
            <a:r>
              <a:rPr lang="id-ID" sz="4000" dirty="0" smtClean="0"/>
              <a:t> </a:t>
            </a:r>
            <a:r>
              <a:rPr lang="en-AU" sz="4000" dirty="0" smtClean="0"/>
              <a:t>Sample</a:t>
            </a:r>
            <a:endParaRPr lang="en-US" sz="4000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id-ID" sz="2800" dirty="0" smtClean="0"/>
              <a:t>Sample yang tidak tepat akan memberikan hasil yang melenceng</a:t>
            </a:r>
            <a:endParaRPr lang="en-AU" sz="280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endParaRPr lang="id-ID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 err="1" smtClean="0"/>
              <a:t>Tentukan</a:t>
            </a:r>
            <a:r>
              <a:rPr lang="en-AU" sz="2800" dirty="0" smtClean="0"/>
              <a:t> target </a:t>
            </a:r>
            <a:r>
              <a:rPr lang="en-AU" sz="2800" dirty="0" err="1" smtClean="0"/>
              <a:t>populasi</a:t>
            </a:r>
            <a:r>
              <a:rPr lang="id-ID" sz="2800" dirty="0" smtClean="0"/>
              <a:t> dan sampling frame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id-ID" sz="2800" dirty="0" smtClean="0"/>
              <a:t>	Contoh :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id-ID" sz="2800" dirty="0" smtClean="0"/>
              <a:t>	Target populasi : Mahasiswa Ubaya, Karyawan di PT X, dll...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id-ID" sz="2800" dirty="0" smtClean="0"/>
              <a:t>	Sampling Frame : Mhs yang berat badannya lebih dari 60 kg utk wanita dan lebih dari 80 kg untuk pria, Karyawan yang sudah menikah, dll...</a:t>
            </a:r>
            <a:endParaRPr lang="id-ID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 err="1" smtClean="0"/>
              <a:t>Tentukan</a:t>
            </a:r>
            <a:r>
              <a:rPr lang="en-AU" sz="2800" dirty="0" smtClean="0"/>
              <a:t> sampling size</a:t>
            </a:r>
            <a:endParaRPr lang="id-ID" sz="280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4000" dirty="0" smtClean="0"/>
              <a:t>Phase 3: </a:t>
            </a:r>
            <a:r>
              <a:rPr lang="en-AU" sz="4000" dirty="0" err="1" smtClean="0"/>
              <a:t>Tentukan</a:t>
            </a:r>
            <a:r>
              <a:rPr lang="id-ID" sz="4000" dirty="0" smtClean="0"/>
              <a:t> </a:t>
            </a:r>
            <a:r>
              <a:rPr lang="en-AU" sz="4000" dirty="0" smtClean="0"/>
              <a:t>Sample</a:t>
            </a:r>
            <a:endParaRPr lang="en-US" sz="4000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AU" sz="2800" dirty="0" err="1" smtClean="0"/>
              <a:t>Tentukan</a:t>
            </a:r>
            <a:r>
              <a:rPr lang="en-AU" sz="2800" dirty="0" smtClean="0"/>
              <a:t> sampling strategy</a:t>
            </a:r>
            <a:r>
              <a:rPr lang="id-ID" sz="2800" dirty="0" smtClean="0"/>
              <a:t>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id-ID" sz="2800" dirty="0" smtClean="0"/>
              <a:t>	- Simple Random Sampling (pick one from a hat)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id-ID" sz="2800" dirty="0" smtClean="0"/>
              <a:t>	- Systematic Sampling (pick every 10th person from the list)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id-ID" sz="2800" dirty="0" smtClean="0"/>
              <a:t>	- Stratified Random Sampling (divide into groups of homogen people and do the simple random sampling for each group, combine the result)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id-ID" sz="2800" dirty="0" smtClean="0"/>
              <a:t>	ex. Group of male vs female, group of children vs teenage vs young adult, group of housewives vs executive, group of people from the country vs city, etc.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id-ID" sz="2800" dirty="0" smtClean="0"/>
              <a:t>	- Cluster Sampling (divide into groups, randomly pick some groups, all the people join the groups would be invited)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4000" dirty="0" smtClean="0"/>
              <a:t>Phase 4: </a:t>
            </a:r>
            <a:r>
              <a:rPr lang="en-AU" sz="4000" dirty="0" err="1" smtClean="0"/>
              <a:t>Interaksi</a:t>
            </a:r>
            <a:r>
              <a:rPr lang="en-AU" sz="4000" dirty="0" smtClean="0"/>
              <a:t> </a:t>
            </a:r>
            <a:r>
              <a:rPr lang="en-AU" sz="4000" dirty="0" err="1" smtClean="0"/>
              <a:t>dengan</a:t>
            </a:r>
            <a:r>
              <a:rPr lang="en-AU" sz="4000" dirty="0" smtClean="0"/>
              <a:t> </a:t>
            </a:r>
            <a:r>
              <a:rPr lang="en-AU" sz="4000" dirty="0" err="1" smtClean="0"/>
              <a:t>subyek</a:t>
            </a:r>
            <a:endParaRPr lang="en-US" sz="40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9785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err="1" smtClean="0"/>
              <a:t>Siapkan</a:t>
            </a:r>
            <a:r>
              <a:rPr lang="en-AU" dirty="0" smtClean="0"/>
              <a:t> Materials</a:t>
            </a:r>
          </a:p>
          <a:p>
            <a:pPr lvl="1" eaLnBrk="1" hangingPunct="1">
              <a:defRPr/>
            </a:pPr>
            <a:endParaRPr lang="en-AU" dirty="0" smtClean="0"/>
          </a:p>
          <a:p>
            <a:pPr eaLnBrk="1" hangingPunct="1">
              <a:defRPr/>
            </a:pPr>
            <a:r>
              <a:rPr lang="en-AU" dirty="0" err="1" smtClean="0"/>
              <a:t>Menin</a:t>
            </a:r>
            <a:r>
              <a:rPr lang="id-ID" dirty="0" smtClean="0"/>
              <a:t>g</a:t>
            </a:r>
            <a:r>
              <a:rPr lang="en-AU" dirty="0" err="1" smtClean="0"/>
              <a:t>katkan</a:t>
            </a:r>
            <a:r>
              <a:rPr lang="en-AU" dirty="0" smtClean="0"/>
              <a:t> Response rates</a:t>
            </a:r>
          </a:p>
          <a:p>
            <a:pPr lvl="1" eaLnBrk="1" hangingPunct="1">
              <a:defRPr/>
            </a:pPr>
            <a:r>
              <a:rPr lang="en-AU" dirty="0" smtClean="0"/>
              <a:t>Incentives?</a:t>
            </a:r>
          </a:p>
          <a:p>
            <a:pPr lvl="1" eaLnBrk="1" hangingPunct="1">
              <a:defRPr/>
            </a:pPr>
            <a:r>
              <a:rPr lang="en-AU" dirty="0" smtClean="0"/>
              <a:t>Follow up letters/phone calls</a:t>
            </a:r>
          </a:p>
          <a:p>
            <a:pPr lvl="1" eaLnBrk="1" hangingPunct="1">
              <a:defRPr/>
            </a:pPr>
            <a:r>
              <a:rPr lang="en-AU" dirty="0" smtClean="0"/>
              <a:t>Timing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id-ID" dirty="0" smtClean="0"/>
              <a:t>, </a:t>
            </a:r>
            <a:r>
              <a:rPr lang="en-US" dirty="0" err="1" smtClean="0"/>
              <a:t>permasalahannya</a:t>
            </a:r>
            <a:r>
              <a:rPr lang="id-ID" dirty="0" smtClean="0"/>
              <a:t> dan perkiraan solusinya.</a:t>
            </a:r>
            <a:endParaRPr lang="en-US" dirty="0" smtClean="0"/>
          </a:p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id-ID" dirty="0" smtClean="0"/>
              <a:t>yang saat ini dipakai</a:t>
            </a:r>
            <a:r>
              <a:rPr lang="en-US" dirty="0" smtClean="0"/>
              <a:t>,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4000" dirty="0" smtClean="0"/>
              <a:t>Phase 5: </a:t>
            </a:r>
            <a:r>
              <a:rPr lang="en-AU" sz="4000" dirty="0" err="1" smtClean="0"/>
              <a:t>Analisa</a:t>
            </a:r>
            <a:r>
              <a:rPr lang="en-AU" sz="4000" dirty="0" smtClean="0"/>
              <a:t> Data</a:t>
            </a:r>
            <a:endParaRPr lang="en-US" sz="40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112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/>
              <a:t>Input data</a:t>
            </a:r>
          </a:p>
          <a:p>
            <a:pPr eaLnBrk="1" hangingPunct="1">
              <a:defRPr/>
            </a:pPr>
            <a:r>
              <a:rPr lang="en-AU" dirty="0" smtClean="0"/>
              <a:t>Recheck data</a:t>
            </a:r>
          </a:p>
          <a:p>
            <a:pPr lvl="1" eaLnBrk="1" hangingPunct="1">
              <a:defRPr/>
            </a:pPr>
            <a:r>
              <a:rPr lang="en-AU" dirty="0" err="1" smtClean="0"/>
              <a:t>Solusikan</a:t>
            </a:r>
            <a:r>
              <a:rPr lang="en-AU" dirty="0" smtClean="0"/>
              <a:t> incomplete data</a:t>
            </a:r>
          </a:p>
          <a:p>
            <a:pPr eaLnBrk="1" hangingPunct="1">
              <a:defRPr/>
            </a:pPr>
            <a:r>
              <a:rPr lang="en-AU" dirty="0" err="1" smtClean="0"/>
              <a:t>Lakukan</a:t>
            </a:r>
            <a:r>
              <a:rPr lang="en-AU" dirty="0" smtClean="0"/>
              <a:t> </a:t>
            </a:r>
            <a:r>
              <a:rPr lang="en-AU" dirty="0" err="1" smtClean="0"/>
              <a:t>analisis</a:t>
            </a:r>
            <a:r>
              <a:rPr lang="en-AU" dirty="0" smtClean="0"/>
              <a:t> </a:t>
            </a:r>
            <a:r>
              <a:rPr lang="en-AU" dirty="0" err="1" smtClean="0"/>
              <a:t>statistik</a:t>
            </a:r>
            <a:r>
              <a:rPr lang="id-ID" dirty="0" smtClean="0"/>
              <a:t> </a:t>
            </a:r>
          </a:p>
          <a:p>
            <a:pPr eaLnBrk="1" hangingPunct="1">
              <a:buNone/>
              <a:defRPr/>
            </a:pPr>
            <a:r>
              <a:rPr lang="id-ID" dirty="0"/>
              <a:t>	</a:t>
            </a:r>
            <a:r>
              <a:rPr lang="id-ID" dirty="0" smtClean="0"/>
              <a:t>( mean, median, modus)</a:t>
            </a:r>
            <a:endParaRPr lang="en-US" dirty="0" smtClean="0"/>
          </a:p>
        </p:txBody>
      </p:sp>
      <p:pic>
        <p:nvPicPr>
          <p:cNvPr id="18436" name="Picture 4" descr="BS01597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300788" y="1844675"/>
            <a:ext cx="2649537" cy="27082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Sub bab dalam bab Analisa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8556655" cy="4498975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Analisis Kondisi Saat Ini </a:t>
            </a:r>
          </a:p>
          <a:p>
            <a:pPr>
              <a:buNone/>
            </a:pPr>
            <a:r>
              <a:rPr lang="id-ID" dirty="0" smtClean="0"/>
              <a:t>	Menggambarkan kondisi berjalan saat ini, tidak harus menunjukkan sisi negatif, bagian ini bukan untuk mencari masalah</a:t>
            </a:r>
          </a:p>
          <a:p>
            <a:r>
              <a:rPr lang="id-ID" dirty="0" smtClean="0"/>
              <a:t>Identifikasi Masalah</a:t>
            </a:r>
          </a:p>
          <a:p>
            <a:pPr>
              <a:buNone/>
            </a:pPr>
            <a:r>
              <a:rPr lang="id-ID" dirty="0" smtClean="0"/>
              <a:t>	Memetakan dengan detail dan mendalam permasalahan yang ditemukan dalam kondisi saat ini dan masalah yang mungkin akan terjadi (potential problem), serta hipotesa tentang sumber masalah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Sub bab dalam bab Analisa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8556655" cy="4498975"/>
          </a:xfrm>
        </p:spPr>
        <p:txBody>
          <a:bodyPr>
            <a:normAutofit/>
          </a:bodyPr>
          <a:lstStyle/>
          <a:p>
            <a:r>
              <a:rPr lang="id-ID" dirty="0" smtClean="0"/>
              <a:t>Analisis Aplikasi Sejenis</a:t>
            </a:r>
          </a:p>
          <a:p>
            <a:pPr>
              <a:buNone/>
            </a:pPr>
            <a:r>
              <a:rPr lang="id-ID" dirty="0" smtClean="0"/>
              <a:t>	Melihat solusi yang sudah ditawarkan, baik yang saat ini sudah dipakai di sistem, atau solusi yang dimiliki oleh sistem lain atau yang ditawarkan/dijual secara bebas untuk permasalahan serupa. Kelebihan dan kekurangan setiap solusi harus mengacu ke dasar teori atau identifikasi masalah.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Sub bab dalam bab Analisa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8556655" cy="4498975"/>
          </a:xfrm>
        </p:spPr>
        <p:txBody>
          <a:bodyPr>
            <a:normAutofit/>
          </a:bodyPr>
          <a:lstStyle/>
          <a:p>
            <a:r>
              <a:rPr lang="id-ID" dirty="0" smtClean="0"/>
              <a:t>Analisis Kebutuhan Sistem</a:t>
            </a:r>
          </a:p>
          <a:p>
            <a:pPr>
              <a:buNone/>
            </a:pPr>
            <a:r>
              <a:rPr lang="id-ID" dirty="0" smtClean="0"/>
              <a:t>	Hipotesa tentang bagaimana solusi harus dibangun berdasarkan seluruh analisa yang telah dilaksanakan.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Rule of Thumbs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8556655" cy="4498975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Semua yang ada di ruang lingkup harus terjelaskan di bab analisis</a:t>
            </a:r>
          </a:p>
          <a:p>
            <a:r>
              <a:rPr lang="id-ID" dirty="0" smtClean="0"/>
              <a:t>Semua yang ada di bagian desain harus terjelaskan di bab analisis</a:t>
            </a:r>
          </a:p>
          <a:p>
            <a:r>
              <a:rPr lang="id-ID" dirty="0" smtClean="0"/>
              <a:t>Analisis harus mempengaruhi uji coba sistem</a:t>
            </a:r>
          </a:p>
          <a:p>
            <a:r>
              <a:rPr lang="id-ID" dirty="0" smtClean="0"/>
              <a:t>Ingatlah bahwa bab ini dibuat sebelum desain, maka kebutuhan sistem tidak mungkin ditulis sedemikian detail seolah sistem telah selesai dibuat.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Project UAS</a:t>
            </a:r>
            <a:endParaRPr 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1" indent="-342900" eaLnBrk="1" hangingPunct="1"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id-ID" dirty="0" smtClean="0"/>
              <a:t>Buatlah dokumentasi tugas akhir anda sesuai topik yang telah disetujui. Dokumentasi yang dibuat adalah Bab 1 ( Pendahuluan ), Bab 2 ( Landasan Teori ) dan Bab 3 ( Analisa )</a:t>
            </a:r>
          </a:p>
          <a:p>
            <a:pPr marL="342900" lvl="1" indent="-342900" eaLnBrk="1" hangingPunct="1"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id-ID" dirty="0" smtClean="0"/>
              <a:t>Presentasikan dan pertahankan tugas akhir anda tersebut di hadapan dosen penguji ( menjelang UAS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moral yang </a:t>
            </a:r>
            <a:r>
              <a:rPr lang="en-US" dirty="0" err="1" smtClean="0"/>
              <a:t>terkandung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Rara</a:t>
            </a:r>
            <a:r>
              <a:rPr lang="en-US" dirty="0" smtClean="0"/>
              <a:t> </a:t>
            </a:r>
            <a:r>
              <a:rPr lang="en-US" dirty="0" err="1" smtClean="0"/>
              <a:t>Jonggrang</a:t>
            </a:r>
            <a:r>
              <a:rPr lang="en-US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Pilihlah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sukai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?</a:t>
            </a:r>
          </a:p>
          <a:p>
            <a:pPr marL="514350" indent="-514350">
              <a:buAutoNum type="arabicPeriod" startAt="5"/>
            </a:pPr>
            <a:r>
              <a:rPr lang="en-US" dirty="0" err="1" smtClean="0"/>
              <a:t>Sebutkan</a:t>
            </a:r>
            <a:r>
              <a:rPr lang="en-US" dirty="0" smtClean="0"/>
              <a:t> 5 film </a:t>
            </a:r>
            <a:r>
              <a:rPr lang="en-US" dirty="0" err="1" smtClean="0"/>
              <a:t>animasi</a:t>
            </a:r>
            <a:r>
              <a:rPr lang="en-US" dirty="0" smtClean="0"/>
              <a:t> yang paling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sukai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5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pikirkan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logo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5"/>
            </a:pP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yang paling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sukai</a:t>
            </a:r>
            <a:r>
              <a:rPr lang="en-US" dirty="0" smtClean="0"/>
              <a:t> ?</a:t>
            </a:r>
          </a:p>
          <a:p>
            <a:pPr marL="514350" indent="-514350">
              <a:buAutoNum type="arabicPeriod" startAt="9"/>
            </a:pPr>
            <a:r>
              <a:rPr lang="en-US" dirty="0" err="1" smtClean="0"/>
              <a:t>Pilihlah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yang paling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sukai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9"/>
            </a:pP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manakah</a:t>
            </a:r>
            <a:r>
              <a:rPr lang="en-US" dirty="0" smtClean="0"/>
              <a:t> yang paling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sukai</a:t>
            </a:r>
            <a:r>
              <a:rPr lang="en-US" dirty="0" smtClean="0"/>
              <a:t> ?</a:t>
            </a:r>
          </a:p>
          <a:p>
            <a:pPr marL="514350" indent="-514350">
              <a:buAutoNum type="arabicPeriod" startAt="9"/>
            </a:pP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Jatuh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?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Harus dapat menjawab pertanyaan : mengapa perlu dilakukan penelitian ini, dan ke arah mana penelitian ini akan dijalankan (hasil apa yang diharapkan, bagian mana yang menjadi titik berat, dsb).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Penelitian Qualitative dan Quantitative</a:t>
            </a:r>
            <a:endParaRPr lang="id-ID" dirty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250825" y="1668463"/>
            <a:ext cx="4013200" cy="4281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Quantitative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Mengikuti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jalur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penelitian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linear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Mengukur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variabel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menguji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hipotesa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terkait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penjelasan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causal (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sebab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akibat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Disajikan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konkrit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seperti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angka</a:t>
            </a:r>
            <a:endParaRPr kumimoji="0" lang="en-A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Rot="1" noChangeArrowheads="1"/>
          </p:cNvSpPr>
          <p:nvPr/>
        </p:nvSpPr>
        <p:spPr>
          <a:xfrm>
            <a:off x="4427538" y="1668463"/>
            <a:ext cx="4392612" cy="42084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Qualitative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AU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Mengikuti jalur nonlinear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AU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Melibatkan pengamatan mendetail terhadap kasus – kasus di kehidupan sosial yang alami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AU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Disajikan dalam data abstrak seperti simbol atau kalimat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sz="4000" smtClean="0"/>
              <a:t>Karakteristik Desain Penelitian Quantitative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884363"/>
            <a:ext cx="8529638" cy="4146550"/>
          </a:xfrm>
        </p:spPr>
        <p:txBody>
          <a:bodyPr/>
          <a:lstStyle/>
          <a:p>
            <a:pPr eaLnBrk="1" hangingPunct="1">
              <a:defRPr/>
            </a:pPr>
            <a:r>
              <a:rPr lang="en-AU" sz="2800" dirty="0" err="1" smtClean="0"/>
              <a:t>Menguji</a:t>
            </a:r>
            <a:r>
              <a:rPr lang="en-AU" sz="2800" dirty="0" smtClean="0"/>
              <a:t> </a:t>
            </a:r>
            <a:r>
              <a:rPr lang="en-AU" sz="2800" dirty="0" err="1" smtClean="0"/>
              <a:t>suatu</a:t>
            </a:r>
            <a:r>
              <a:rPr lang="en-AU" sz="2800" dirty="0" smtClean="0"/>
              <a:t> </a:t>
            </a:r>
            <a:r>
              <a:rPr lang="en-AU" sz="2800" dirty="0" err="1" smtClean="0"/>
              <a:t>hipotesa</a:t>
            </a:r>
            <a:r>
              <a:rPr lang="en-AU" sz="2800" dirty="0" smtClean="0"/>
              <a:t> </a:t>
            </a:r>
          </a:p>
          <a:p>
            <a:pPr eaLnBrk="1" hangingPunct="1">
              <a:defRPr/>
            </a:pPr>
            <a:r>
              <a:rPr lang="en-AU" sz="2800" dirty="0" err="1" smtClean="0"/>
              <a:t>Menjelaskan</a:t>
            </a:r>
            <a:r>
              <a:rPr lang="en-AU" sz="2800" dirty="0" smtClean="0"/>
              <a:t> </a:t>
            </a:r>
            <a:r>
              <a:rPr lang="en-AU" sz="2800" dirty="0" err="1" smtClean="0"/>
              <a:t>suatu</a:t>
            </a:r>
            <a:r>
              <a:rPr lang="en-AU" sz="2800" dirty="0" smtClean="0"/>
              <a:t> </a:t>
            </a:r>
            <a:r>
              <a:rPr lang="en-AU" sz="2800" dirty="0" err="1" smtClean="0"/>
              <a:t>situasi</a:t>
            </a:r>
            <a:r>
              <a:rPr lang="en-AU" sz="2800" dirty="0" smtClean="0"/>
              <a:t> / </a:t>
            </a:r>
            <a:r>
              <a:rPr lang="en-AU" sz="2800" dirty="0" err="1" smtClean="0"/>
              <a:t>fenomena</a:t>
            </a:r>
            <a:endParaRPr lang="en-AU" sz="2800" dirty="0" smtClean="0"/>
          </a:p>
          <a:p>
            <a:pPr eaLnBrk="1" hangingPunct="1">
              <a:defRPr/>
            </a:pPr>
            <a:r>
              <a:rPr lang="en-AU" sz="2800" dirty="0" err="1" smtClean="0"/>
              <a:t>Konsep</a:t>
            </a:r>
            <a:r>
              <a:rPr lang="en-AU" sz="2800" dirty="0" smtClean="0"/>
              <a:t> </a:t>
            </a:r>
            <a:r>
              <a:rPr lang="en-AU" sz="2800" dirty="0" err="1" smtClean="0"/>
              <a:t>penjelesan</a:t>
            </a:r>
            <a:r>
              <a:rPr lang="en-AU" sz="2800" dirty="0" smtClean="0"/>
              <a:t> </a:t>
            </a:r>
            <a:r>
              <a:rPr lang="en-AU" sz="2800" dirty="0" err="1" smtClean="0"/>
              <a:t>dalam</a:t>
            </a:r>
            <a:r>
              <a:rPr lang="en-AU" sz="2800" dirty="0" smtClean="0"/>
              <a:t> </a:t>
            </a:r>
            <a:r>
              <a:rPr lang="en-AU" sz="2800" dirty="0" err="1" smtClean="0"/>
              <a:t>bentuk</a:t>
            </a:r>
            <a:r>
              <a:rPr lang="en-AU" sz="2800" dirty="0" smtClean="0"/>
              <a:t> </a:t>
            </a:r>
            <a:r>
              <a:rPr lang="en-AU" sz="2800" dirty="0" err="1" smtClean="0"/>
              <a:t>variabel</a:t>
            </a:r>
            <a:r>
              <a:rPr lang="en-AU" sz="2800" dirty="0" smtClean="0"/>
              <a:t> </a:t>
            </a:r>
            <a:r>
              <a:rPr lang="en-AU" sz="2800" dirty="0" err="1" smtClean="0"/>
              <a:t>baku</a:t>
            </a:r>
            <a:endParaRPr lang="en-AU" sz="2800" dirty="0" smtClean="0"/>
          </a:p>
          <a:p>
            <a:pPr eaLnBrk="1" hangingPunct="1">
              <a:defRPr/>
            </a:pPr>
            <a:r>
              <a:rPr lang="en-AU" sz="2800" dirty="0" err="1" smtClean="0"/>
              <a:t>Prosedur</a:t>
            </a:r>
            <a:r>
              <a:rPr lang="en-AU" sz="2800" dirty="0" smtClean="0"/>
              <a:t> </a:t>
            </a:r>
            <a:r>
              <a:rPr lang="en-AU" sz="2800" dirty="0" err="1" smtClean="0"/>
              <a:t>penelitian</a:t>
            </a:r>
            <a:r>
              <a:rPr lang="en-AU" sz="2800" dirty="0" smtClean="0"/>
              <a:t> standard </a:t>
            </a:r>
            <a:r>
              <a:rPr lang="en-AU" sz="2800" dirty="0" err="1" smtClean="0"/>
              <a:t>dan</a:t>
            </a:r>
            <a:r>
              <a:rPr lang="en-AU" sz="2800" dirty="0" smtClean="0"/>
              <a:t> </a:t>
            </a:r>
            <a:r>
              <a:rPr lang="en-AU" sz="2800" dirty="0" err="1" smtClean="0"/>
              <a:t>dapat</a:t>
            </a:r>
            <a:r>
              <a:rPr lang="en-AU" sz="2800" dirty="0" smtClean="0"/>
              <a:t> </a:t>
            </a:r>
            <a:r>
              <a:rPr lang="en-AU" sz="2800" dirty="0" err="1" smtClean="0"/>
              <a:t>direplikasi</a:t>
            </a:r>
            <a:endParaRPr lang="en-AU" sz="2800" dirty="0" smtClean="0"/>
          </a:p>
          <a:p>
            <a:pPr eaLnBrk="1" hangingPunct="1">
              <a:defRPr/>
            </a:pPr>
            <a:r>
              <a:rPr lang="en-AU" sz="2800" dirty="0" err="1" smtClean="0"/>
              <a:t>Menggunakan</a:t>
            </a:r>
            <a:r>
              <a:rPr lang="en-AU" sz="2800" dirty="0" smtClean="0"/>
              <a:t> </a:t>
            </a:r>
            <a:r>
              <a:rPr lang="en-AU" sz="2800" dirty="0" err="1" smtClean="0"/>
              <a:t>analisis</a:t>
            </a:r>
            <a:r>
              <a:rPr lang="en-AU" sz="2800" dirty="0" smtClean="0"/>
              <a:t> </a:t>
            </a:r>
            <a:r>
              <a:rPr lang="en-AU" sz="2800" dirty="0" err="1" smtClean="0"/>
              <a:t>statistik</a:t>
            </a:r>
            <a:r>
              <a:rPr lang="en-AU" sz="2800" dirty="0" smtClean="0"/>
              <a:t>, </a:t>
            </a:r>
            <a:r>
              <a:rPr lang="en-AU" sz="2800" dirty="0" err="1" smtClean="0"/>
              <a:t>tabel</a:t>
            </a:r>
            <a:r>
              <a:rPr lang="en-AU" sz="2800" dirty="0" smtClean="0"/>
              <a:t> </a:t>
            </a:r>
            <a:r>
              <a:rPr lang="en-AU" sz="2800" dirty="0" err="1" smtClean="0"/>
              <a:t>atau</a:t>
            </a:r>
            <a:r>
              <a:rPr lang="en-AU" sz="2800" dirty="0" smtClean="0"/>
              <a:t> </a:t>
            </a:r>
            <a:r>
              <a:rPr lang="en-AU" sz="2800" dirty="0" err="1" smtClean="0"/>
              <a:t>grafik</a:t>
            </a:r>
            <a:endParaRPr lang="en-AU" sz="2800" dirty="0" smtClean="0"/>
          </a:p>
        </p:txBody>
      </p:sp>
      <p:pic>
        <p:nvPicPr>
          <p:cNvPr id="6148" name="Picture 4" descr="j029918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27763" y="4424363"/>
            <a:ext cx="2916237" cy="24336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Karakteristik Desain Penelitian Qualitative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2136775"/>
            <a:ext cx="8362950" cy="4171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Menangkap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</a:t>
            </a:r>
            <a:r>
              <a:rPr lang="en-US" sz="2800" dirty="0" err="1" smtClean="0"/>
              <a:t>arti</a:t>
            </a:r>
            <a:r>
              <a:rPr lang="en-US" sz="2800" dirty="0" smtClean="0"/>
              <a:t> data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menyelami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ditemukan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Konsep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tema</a:t>
            </a:r>
            <a:r>
              <a:rPr lang="en-US" sz="2800" dirty="0" smtClean="0"/>
              <a:t>/</a:t>
            </a:r>
            <a:r>
              <a:rPr lang="en-US" sz="2800" dirty="0" err="1" smtClean="0"/>
              <a:t>topik</a:t>
            </a:r>
            <a:r>
              <a:rPr lang="en-US" sz="2800" dirty="0" smtClean="0"/>
              <a:t>, </a:t>
            </a:r>
            <a:r>
              <a:rPr lang="en-US" sz="2800" dirty="0" err="1" smtClean="0"/>
              <a:t>generalisasi</a:t>
            </a:r>
            <a:r>
              <a:rPr lang="en-US" sz="2800" dirty="0" smtClean="0"/>
              <a:t>, </a:t>
            </a:r>
            <a:r>
              <a:rPr lang="en-US" sz="2800" dirty="0" err="1" smtClean="0"/>
              <a:t>taksonomi</a:t>
            </a:r>
            <a:r>
              <a:rPr lang="en-US" sz="2800" dirty="0" smtClean="0"/>
              <a:t> (</a:t>
            </a:r>
            <a:r>
              <a:rPr lang="en-US" sz="2800" dirty="0" err="1" smtClean="0"/>
              <a:t>pengelompokan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Prosedur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</a:t>
            </a:r>
            <a:r>
              <a:rPr lang="en-US" sz="2800" dirty="0" err="1" smtClean="0"/>
              <a:t>unik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jarang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direplikasi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Tema</a:t>
            </a:r>
            <a:r>
              <a:rPr lang="en-US" sz="2800" dirty="0" smtClean="0"/>
              <a:t>/</a:t>
            </a:r>
            <a:r>
              <a:rPr lang="en-US" sz="2800" dirty="0" err="1" smtClean="0"/>
              <a:t>topik</a:t>
            </a:r>
            <a:r>
              <a:rPr lang="en-US" sz="2800" dirty="0" smtClean="0"/>
              <a:t> </a:t>
            </a:r>
            <a:r>
              <a:rPr lang="en-US" sz="2800" dirty="0" err="1" smtClean="0"/>
              <a:t>diekstrak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bukti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pengolahan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menyajikan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gambaran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menyeluruh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konsisten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Survey Research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85938"/>
            <a:ext cx="8153400" cy="4538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sz="2800" dirty="0" err="1" smtClean="0"/>
              <a:t>Digunakan</a:t>
            </a:r>
            <a:r>
              <a:rPr lang="en-AU" sz="2800" dirty="0" smtClean="0"/>
              <a:t> </a:t>
            </a:r>
            <a:r>
              <a:rPr lang="en-AU" sz="2800" dirty="0" err="1" smtClean="0"/>
              <a:t>untuk</a:t>
            </a:r>
            <a:r>
              <a:rPr lang="en-AU" sz="2800" dirty="0" smtClean="0"/>
              <a:t> </a:t>
            </a:r>
            <a:r>
              <a:rPr lang="en-AU" sz="2800" dirty="0" err="1" smtClean="0"/>
              <a:t>memperoleh</a:t>
            </a:r>
            <a:r>
              <a:rPr lang="en-AU" sz="2800" dirty="0" smtClean="0"/>
              <a:t> </a:t>
            </a:r>
            <a:r>
              <a:rPr lang="en-AU" sz="2800" dirty="0" err="1" smtClean="0"/>
              <a:t>gambaran</a:t>
            </a:r>
            <a:r>
              <a:rPr lang="en-AU" sz="2800" dirty="0" smtClean="0"/>
              <a:t> </a:t>
            </a:r>
            <a:r>
              <a:rPr lang="en-AU" sz="2800" dirty="0" err="1" smtClean="0"/>
              <a:t>atas</a:t>
            </a:r>
            <a:r>
              <a:rPr lang="en-AU" sz="2800" dirty="0" smtClean="0"/>
              <a:t> </a:t>
            </a:r>
            <a:r>
              <a:rPr lang="en-AU" sz="2800" dirty="0" err="1" smtClean="0"/>
              <a:t>suatu</a:t>
            </a:r>
            <a:r>
              <a:rPr lang="en-AU" sz="2800" dirty="0" smtClean="0"/>
              <a:t> </a:t>
            </a:r>
            <a:r>
              <a:rPr lang="en-AU" sz="2800" dirty="0" err="1" smtClean="0"/>
              <a:t>kejadian</a:t>
            </a:r>
            <a:r>
              <a:rPr lang="en-AU" sz="2800" dirty="0" smtClean="0"/>
              <a:t> </a:t>
            </a:r>
            <a:r>
              <a:rPr lang="en-AU" sz="2800" dirty="0" err="1" smtClean="0"/>
              <a:t>atau</a:t>
            </a:r>
            <a:r>
              <a:rPr lang="en-AU" sz="2800" dirty="0" smtClean="0"/>
              <a:t> </a:t>
            </a:r>
            <a:r>
              <a:rPr lang="en-AU" sz="2800" dirty="0" err="1" smtClean="0"/>
              <a:t>situasi</a:t>
            </a:r>
            <a:r>
              <a:rPr lang="en-AU" sz="2800" dirty="0" smtClean="0"/>
              <a:t> </a:t>
            </a:r>
            <a:r>
              <a:rPr lang="en-AU" sz="2800" dirty="0" err="1" smtClean="0"/>
              <a:t>di</a:t>
            </a:r>
            <a:r>
              <a:rPr lang="en-AU" sz="2800" dirty="0" smtClean="0"/>
              <a:t> </a:t>
            </a:r>
            <a:r>
              <a:rPr lang="en-AU" sz="2800" dirty="0" err="1" smtClean="0"/>
              <a:t>suatu</a:t>
            </a:r>
            <a:r>
              <a:rPr lang="en-AU" sz="2800" dirty="0" smtClean="0"/>
              <a:t> </a:t>
            </a:r>
            <a:r>
              <a:rPr lang="en-AU" sz="2800" dirty="0" err="1" smtClean="0"/>
              <a:t>waktu</a:t>
            </a:r>
            <a:r>
              <a:rPr lang="en-AU" sz="28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 err="1" smtClean="0"/>
              <a:t>Diambil</a:t>
            </a:r>
            <a:r>
              <a:rPr lang="en-AU" sz="2800" dirty="0" smtClean="0"/>
              <a:t> </a:t>
            </a: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 err="1" smtClean="0"/>
              <a:t>contoh</a:t>
            </a:r>
            <a:r>
              <a:rPr lang="en-AU" sz="2800" dirty="0" smtClean="0"/>
              <a:t> </a:t>
            </a:r>
            <a:r>
              <a:rPr lang="en-AU" sz="2800" dirty="0" err="1" smtClean="0"/>
              <a:t>perwakilan</a:t>
            </a:r>
            <a:r>
              <a:rPr lang="en-AU" sz="2800" dirty="0" smtClean="0"/>
              <a:t> (sample) </a:t>
            </a: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 err="1" smtClean="0"/>
              <a:t>populasi</a:t>
            </a:r>
            <a:r>
              <a:rPr lang="en-AU" sz="2800" dirty="0" smtClean="0"/>
              <a:t> yang </a:t>
            </a:r>
            <a:r>
              <a:rPr lang="en-AU" sz="2800" dirty="0" err="1" smtClean="0"/>
              <a:t>diinginkan</a:t>
            </a:r>
            <a:endParaRPr lang="en-AU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 err="1" smtClean="0"/>
              <a:t>Informasi</a:t>
            </a:r>
            <a:r>
              <a:rPr lang="en-AU" sz="2800" dirty="0" smtClean="0"/>
              <a:t> </a:t>
            </a:r>
            <a:r>
              <a:rPr lang="en-AU" sz="2800" dirty="0" err="1" smtClean="0"/>
              <a:t>diperoleh</a:t>
            </a:r>
            <a:r>
              <a:rPr lang="en-AU" sz="2800" dirty="0" smtClean="0"/>
              <a:t> </a:t>
            </a:r>
            <a:r>
              <a:rPr lang="en-AU" sz="2800" dirty="0" err="1" smtClean="0"/>
              <a:t>menggunakan</a:t>
            </a:r>
            <a:r>
              <a:rPr lang="en-AU" sz="2800" dirty="0" smtClean="0"/>
              <a:t> </a:t>
            </a:r>
            <a:r>
              <a:rPr lang="en-AU" sz="2800" dirty="0" err="1" smtClean="0"/>
              <a:t>kumpulan</a:t>
            </a:r>
            <a:r>
              <a:rPr lang="en-AU" sz="2800" dirty="0" smtClean="0"/>
              <a:t> </a:t>
            </a:r>
            <a:r>
              <a:rPr lang="en-AU" sz="2800" dirty="0" err="1" smtClean="0"/>
              <a:t>pertanyaan</a:t>
            </a:r>
            <a:r>
              <a:rPr lang="en-AU" sz="2800" dirty="0" smtClean="0"/>
              <a:t> yang </a:t>
            </a:r>
            <a:r>
              <a:rPr lang="en-AU" sz="2800" dirty="0" err="1" smtClean="0"/>
              <a:t>disusun</a:t>
            </a:r>
            <a:r>
              <a:rPr lang="en-AU" sz="2800" dirty="0" smtClean="0"/>
              <a:t> </a:t>
            </a:r>
            <a:r>
              <a:rPr lang="en-AU" sz="2800" dirty="0" err="1" smtClean="0"/>
              <a:t>secara</a:t>
            </a:r>
            <a:r>
              <a:rPr lang="en-AU" sz="2800" dirty="0" smtClean="0"/>
              <a:t> formal </a:t>
            </a:r>
            <a:r>
              <a:rPr lang="en-AU" sz="2800" dirty="0" err="1" smtClean="0"/>
              <a:t>dalam</a:t>
            </a:r>
            <a:r>
              <a:rPr lang="en-AU" sz="2800" dirty="0" smtClean="0"/>
              <a:t> </a:t>
            </a:r>
            <a:r>
              <a:rPr lang="en-AU" sz="2800" dirty="0" err="1" smtClean="0"/>
              <a:t>bentuk</a:t>
            </a:r>
            <a:r>
              <a:rPr lang="en-AU" sz="2800" dirty="0" smtClean="0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400" dirty="0" smtClean="0"/>
              <a:t>Questionnaires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400" dirty="0" smtClean="0"/>
              <a:t>Interviews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4000" dirty="0" err="1" smtClean="0"/>
              <a:t>Pertimbangan</a:t>
            </a:r>
            <a:r>
              <a:rPr lang="en-AU" sz="4000" dirty="0" smtClean="0"/>
              <a:t> Survey Research</a:t>
            </a:r>
            <a:endParaRPr lang="en-US" sz="40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smtClean="0"/>
              <a:t>Survey </a:t>
            </a:r>
            <a:r>
              <a:rPr lang="en-AU" dirty="0" err="1" smtClean="0"/>
              <a:t>sangat</a:t>
            </a:r>
            <a:r>
              <a:rPr lang="en-AU" dirty="0" smtClean="0"/>
              <a:t> </a:t>
            </a:r>
            <a:r>
              <a:rPr lang="en-AU" dirty="0" err="1" smtClean="0"/>
              <a:t>baik</a:t>
            </a:r>
            <a:r>
              <a:rPr lang="en-AU" dirty="0" smtClean="0"/>
              <a:t> </a:t>
            </a:r>
            <a:r>
              <a:rPr lang="en-AU" dirty="0" err="1" smtClean="0"/>
              <a:t>digunakan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mencari</a:t>
            </a:r>
            <a:r>
              <a:rPr lang="en-AU" dirty="0" smtClean="0"/>
              <a:t> </a:t>
            </a:r>
            <a:r>
              <a:rPr lang="en-AU" dirty="0" err="1" smtClean="0"/>
              <a:t>informasi</a:t>
            </a:r>
            <a:r>
              <a:rPr lang="en-AU" dirty="0" smtClean="0"/>
              <a:t> </a:t>
            </a:r>
            <a:r>
              <a:rPr lang="en-AU" dirty="0" err="1" smtClean="0"/>
              <a:t>terkait</a:t>
            </a:r>
            <a:r>
              <a:rPr lang="en-AU" dirty="0" smtClean="0"/>
              <a:t>:</a:t>
            </a:r>
          </a:p>
          <a:p>
            <a:pPr lvl="1" eaLnBrk="1" hangingPunct="1">
              <a:defRPr/>
            </a:pPr>
            <a:r>
              <a:rPr lang="en-AU" dirty="0" err="1" smtClean="0"/>
              <a:t>Perilaku</a:t>
            </a:r>
            <a:r>
              <a:rPr lang="en-AU" dirty="0" smtClean="0"/>
              <a:t> / Behaviour</a:t>
            </a:r>
          </a:p>
          <a:p>
            <a:pPr lvl="1" eaLnBrk="1" hangingPunct="1">
              <a:defRPr/>
            </a:pPr>
            <a:r>
              <a:rPr lang="en-AU" dirty="0" err="1" smtClean="0"/>
              <a:t>Sifat</a:t>
            </a:r>
            <a:r>
              <a:rPr lang="en-AU" dirty="0" smtClean="0"/>
              <a:t> / Attitude</a:t>
            </a:r>
          </a:p>
          <a:p>
            <a:pPr lvl="1" eaLnBrk="1" hangingPunct="1">
              <a:defRPr/>
            </a:pPr>
            <a:r>
              <a:rPr lang="en-AU" dirty="0" err="1" smtClean="0"/>
              <a:t>Karakterisitik</a:t>
            </a:r>
            <a:endParaRPr lang="en-AU" dirty="0" smtClean="0"/>
          </a:p>
          <a:p>
            <a:pPr lvl="1" eaLnBrk="1" hangingPunct="1">
              <a:defRPr/>
            </a:pPr>
            <a:r>
              <a:rPr lang="en-AU" dirty="0" err="1" smtClean="0"/>
              <a:t>Harapan</a:t>
            </a:r>
            <a:r>
              <a:rPr lang="en-AU" dirty="0" smtClean="0"/>
              <a:t> / Expectations</a:t>
            </a:r>
          </a:p>
          <a:p>
            <a:pPr lvl="1" eaLnBrk="1" hangingPunct="1">
              <a:defRPr/>
            </a:pPr>
            <a:r>
              <a:rPr lang="en-AU" dirty="0" err="1" smtClean="0"/>
              <a:t>Klasifikasi</a:t>
            </a:r>
            <a:endParaRPr lang="en-AU" dirty="0" smtClean="0"/>
          </a:p>
          <a:p>
            <a:pPr lvl="1" eaLnBrk="1" hangingPunct="1">
              <a:defRPr/>
            </a:pPr>
            <a:r>
              <a:rPr lang="en-AU" dirty="0" err="1" smtClean="0"/>
              <a:t>Pengetahuan</a:t>
            </a:r>
            <a:r>
              <a:rPr lang="en-AU" dirty="0" smtClean="0"/>
              <a:t> / Knowledge 		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903913" y="3581400"/>
            <a:ext cx="3240087" cy="1943100"/>
          </a:xfrm>
          <a:prstGeom prst="cloudCallout">
            <a:avLst>
              <a:gd name="adj1" fmla="val -44463"/>
              <a:gd name="adj2" fmla="val 70019"/>
            </a:avLst>
          </a:prstGeom>
          <a:gradFill rotWithShape="1">
            <a:gsLst>
              <a:gs pos="0">
                <a:srgbClr val="5E6D76"/>
              </a:gs>
              <a:gs pos="100000">
                <a:srgbClr val="CCECFF"/>
              </a:gs>
            </a:gsLst>
            <a:lin ang="18900000" scaled="1"/>
          </a:gradFill>
          <a:ln w="9525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AU" sz="2800" b="1">
                <a:solidFill>
                  <a:srgbClr val="000099"/>
                </a:solidFill>
                <a:latin typeface="Times New Roman" pitchFamily="18" charset="0"/>
              </a:rPr>
              <a:t>Best to avoid asking Why…</a:t>
            </a:r>
            <a:endParaRPr lang="en-US" sz="2800" b="1">
              <a:solidFill>
                <a:srgbClr val="0000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err="1" smtClean="0"/>
              <a:t>Tahapan</a:t>
            </a:r>
            <a:r>
              <a:rPr lang="en-AU" dirty="0" smtClean="0"/>
              <a:t> Survey</a:t>
            </a:r>
            <a:endParaRPr lang="en-US" dirty="0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762250" y="1676400"/>
            <a:ext cx="4552950" cy="5238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>
                <a:solidFill>
                  <a:srgbClr val="006600"/>
                </a:solidFill>
                <a:latin typeface="Times New Roman" pitchFamily="18" charset="0"/>
              </a:rPr>
              <a:t>Buat Instrumen</a:t>
            </a:r>
            <a:endParaRPr lang="en-US" sz="28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762250" y="2695575"/>
            <a:ext cx="4537075" cy="5286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>
                <a:solidFill>
                  <a:srgbClr val="006600"/>
                </a:solidFill>
                <a:latin typeface="Times New Roman" pitchFamily="18" charset="0"/>
              </a:rPr>
              <a:t>Uji Instrumen</a:t>
            </a:r>
            <a:endParaRPr lang="en-US" sz="28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762250" y="3716338"/>
            <a:ext cx="4537075" cy="5286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>
                <a:solidFill>
                  <a:srgbClr val="006600"/>
                </a:solidFill>
                <a:latin typeface="Times New Roman" pitchFamily="18" charset="0"/>
              </a:rPr>
              <a:t>Tentukan Sample</a:t>
            </a:r>
            <a:endParaRPr lang="en-US" sz="28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762250" y="4735513"/>
            <a:ext cx="4537075" cy="5286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>
                <a:solidFill>
                  <a:srgbClr val="006600"/>
                </a:solidFill>
                <a:latin typeface="Times New Roman" pitchFamily="18" charset="0"/>
              </a:rPr>
              <a:t>Interaksi dengan Subyek</a:t>
            </a:r>
            <a:endParaRPr lang="en-US" sz="28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762250" y="5756275"/>
            <a:ext cx="4537075" cy="5286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>
                <a:solidFill>
                  <a:srgbClr val="006600"/>
                </a:solidFill>
                <a:latin typeface="Times New Roman" pitchFamily="18" charset="0"/>
              </a:rPr>
              <a:t>Analisis Data</a:t>
            </a:r>
            <a:endParaRPr lang="en-US" sz="2800" b="1">
              <a:solidFill>
                <a:srgbClr val="006600"/>
              </a:solidFill>
              <a:latin typeface="Times New Roman" pitchFamily="18" charset="0"/>
            </a:endParaRPr>
          </a:p>
        </p:txBody>
      </p:sp>
      <p:cxnSp>
        <p:nvCxnSpPr>
          <p:cNvPr id="6152" name="AutoShape 8"/>
          <p:cNvCxnSpPr>
            <a:cxnSpLocks noChangeShapeType="1"/>
            <a:stCxn id="6147" idx="2"/>
            <a:endCxn id="6148" idx="0"/>
          </p:cNvCxnSpPr>
          <p:nvPr/>
        </p:nvCxnSpPr>
        <p:spPr bwMode="auto">
          <a:xfrm rot="5400000">
            <a:off x="4787107" y="2443956"/>
            <a:ext cx="495300" cy="79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6153" name="AutoShape 9"/>
          <p:cNvCxnSpPr>
            <a:cxnSpLocks noChangeShapeType="1"/>
            <a:stCxn id="6148" idx="2"/>
            <a:endCxn id="6149" idx="0"/>
          </p:cNvCxnSpPr>
          <p:nvPr/>
        </p:nvCxnSpPr>
        <p:spPr bwMode="auto">
          <a:xfrm>
            <a:off x="5030788" y="3224213"/>
            <a:ext cx="0" cy="4921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6154" name="AutoShape 10"/>
          <p:cNvCxnSpPr>
            <a:cxnSpLocks noChangeShapeType="1"/>
            <a:stCxn id="6149" idx="2"/>
            <a:endCxn id="6150" idx="0"/>
          </p:cNvCxnSpPr>
          <p:nvPr/>
        </p:nvCxnSpPr>
        <p:spPr bwMode="auto">
          <a:xfrm>
            <a:off x="5030788" y="4244975"/>
            <a:ext cx="0" cy="4905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6155" name="AutoShape 11"/>
          <p:cNvCxnSpPr>
            <a:cxnSpLocks noChangeShapeType="1"/>
            <a:stCxn id="6150" idx="2"/>
            <a:endCxn id="6151" idx="0"/>
          </p:cNvCxnSpPr>
          <p:nvPr/>
        </p:nvCxnSpPr>
        <p:spPr bwMode="auto">
          <a:xfrm>
            <a:off x="5030788" y="5264150"/>
            <a:ext cx="0" cy="4921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6156" name="AutoShape 12"/>
          <p:cNvCxnSpPr>
            <a:cxnSpLocks noChangeShapeType="1"/>
            <a:stCxn id="6148" idx="3"/>
            <a:endCxn id="6147" idx="3"/>
          </p:cNvCxnSpPr>
          <p:nvPr/>
        </p:nvCxnSpPr>
        <p:spPr bwMode="auto">
          <a:xfrm flipV="1">
            <a:off x="7299325" y="1938338"/>
            <a:ext cx="15875" cy="1022350"/>
          </a:xfrm>
          <a:prstGeom prst="curvedConnector3">
            <a:avLst>
              <a:gd name="adj1" fmla="val 154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6157" name="Text Box 16"/>
          <p:cNvSpPr txBox="1">
            <a:spLocks noChangeArrowheads="1"/>
          </p:cNvSpPr>
          <p:nvPr/>
        </p:nvSpPr>
        <p:spPr bwMode="auto">
          <a:xfrm>
            <a:off x="1555750" y="1724025"/>
            <a:ext cx="133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400">
                <a:latin typeface="Times New Roman" pitchFamily="18" charset="0"/>
              </a:rPr>
              <a:t>Phase 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1555750" y="2755900"/>
            <a:ext cx="133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400">
                <a:latin typeface="Times New Roman" pitchFamily="18" charset="0"/>
              </a:rPr>
              <a:t>Phase 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59" name="Text Box 18"/>
          <p:cNvSpPr txBox="1">
            <a:spLocks noChangeArrowheads="1"/>
          </p:cNvSpPr>
          <p:nvPr/>
        </p:nvSpPr>
        <p:spPr bwMode="auto">
          <a:xfrm>
            <a:off x="1555750" y="3763963"/>
            <a:ext cx="133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400">
                <a:latin typeface="Times New Roman" pitchFamily="18" charset="0"/>
              </a:rPr>
              <a:t>Phase 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60" name="Text Box 19"/>
          <p:cNvSpPr txBox="1">
            <a:spLocks noChangeArrowheads="1"/>
          </p:cNvSpPr>
          <p:nvPr/>
        </p:nvSpPr>
        <p:spPr bwMode="auto">
          <a:xfrm>
            <a:off x="1555750" y="4772025"/>
            <a:ext cx="133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400">
                <a:latin typeface="Times New Roman" pitchFamily="18" charset="0"/>
              </a:rPr>
              <a:t>Phase 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61" name="Text Box 20"/>
          <p:cNvSpPr txBox="1">
            <a:spLocks noChangeArrowheads="1"/>
          </p:cNvSpPr>
          <p:nvPr/>
        </p:nvSpPr>
        <p:spPr bwMode="auto">
          <a:xfrm>
            <a:off x="1555750" y="5781675"/>
            <a:ext cx="133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400">
                <a:latin typeface="Times New Roman" pitchFamily="18" charset="0"/>
              </a:rPr>
              <a:t>Phase 5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861</Words>
  <Application>Microsoft Office PowerPoint</Application>
  <PresentationFormat>On-screen Show (4:3)</PresentationFormat>
  <Paragraphs>172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Analisa</vt:lpstr>
      <vt:lpstr>Slide 2</vt:lpstr>
      <vt:lpstr>Slide 3</vt:lpstr>
      <vt:lpstr>Penelitian Qualitative dan Quantitative</vt:lpstr>
      <vt:lpstr>Karakteristik Desain Penelitian Quantitative</vt:lpstr>
      <vt:lpstr>Karakteristik Desain Penelitian Qualitative</vt:lpstr>
      <vt:lpstr>Survey Research</vt:lpstr>
      <vt:lpstr>Pertimbangan Survey Research</vt:lpstr>
      <vt:lpstr>Tahapan Survey</vt:lpstr>
      <vt:lpstr>Phase 1: Buat Instrument</vt:lpstr>
      <vt:lpstr>Questionnaires</vt:lpstr>
      <vt:lpstr>Questionnaires</vt:lpstr>
      <vt:lpstr>Interviews</vt:lpstr>
      <vt:lpstr>Interviews</vt:lpstr>
      <vt:lpstr>Pertanyaan Survey yang Baik</vt:lpstr>
      <vt:lpstr>Phase 2: Uji Instrumen</vt:lpstr>
      <vt:lpstr>Phase 3: Tentukan Sample</vt:lpstr>
      <vt:lpstr>Phase 3: Tentukan Sample</vt:lpstr>
      <vt:lpstr>Phase 4: Interaksi dengan subyek</vt:lpstr>
      <vt:lpstr>Phase 5: Analisa Data</vt:lpstr>
      <vt:lpstr>Sub bab dalam bab Analisa</vt:lpstr>
      <vt:lpstr>Sub bab dalam bab Analisa</vt:lpstr>
      <vt:lpstr>Sub bab dalam bab Analisa</vt:lpstr>
      <vt:lpstr>Rule of Thumbs</vt:lpstr>
      <vt:lpstr>Project UAS</vt:lpstr>
      <vt:lpstr>Benar atau Salah</vt:lpstr>
      <vt:lpstr>Benar atau Salah</vt:lpstr>
      <vt:lpstr>Benar atau Salah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</dc:title>
  <dc:creator>USER</dc:creator>
  <cp:lastModifiedBy>lenovo2</cp:lastModifiedBy>
  <cp:revision>66</cp:revision>
  <dcterms:created xsi:type="dcterms:W3CDTF">2013-05-08T00:07:55Z</dcterms:created>
  <dcterms:modified xsi:type="dcterms:W3CDTF">2017-04-18T00:52:45Z</dcterms:modified>
</cp:coreProperties>
</file>