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2" r:id="rId5"/>
    <p:sldId id="284" r:id="rId6"/>
    <p:sldId id="287" r:id="rId7"/>
    <p:sldId id="285" r:id="rId8"/>
    <p:sldId id="288" r:id="rId9"/>
    <p:sldId id="286" r:id="rId10"/>
    <p:sldId id="289" r:id="rId11"/>
    <p:sldId id="266" r:id="rId12"/>
    <p:sldId id="270" r:id="rId13"/>
    <p:sldId id="265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79" r:id="rId37"/>
  </p:sldIdLst>
  <p:sldSz cx="9144000" cy="6858000" type="screen4x3"/>
  <p:notesSz cx="6858000" cy="9144000"/>
  <p:embeddedFontLs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5F359-F0A0-4EEF-A226-FBE4455CCB01}">
  <a:tblStyle styleId="{7FC5F359-F0A0-4EEF-A226-FBE4455CCB0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12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0889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2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0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67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9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948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26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74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1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434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3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0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315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73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093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90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49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48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17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86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480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81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47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367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41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47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5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109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45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6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9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9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87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914564"/>
            <a:ext cx="3534604" cy="4577146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432731"/>
            <a:ext cx="3068579" cy="2547879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3671766"/>
            <a:ext cx="5671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3541401"/>
            <a:ext cx="2971754" cy="3848104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3541401"/>
            <a:ext cx="2971754" cy="3848104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532966"/>
            <a:ext cx="57603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3541401"/>
            <a:ext cx="2971754" cy="3848104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3541401"/>
            <a:ext cx="2971754" cy="3848104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532966"/>
            <a:ext cx="57603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1336084"/>
            <a:ext cx="9144000" cy="6041136"/>
          </a:xfrm>
          <a:prstGeom prst="rect">
            <a:avLst/>
          </a:prstGeom>
        </p:spPr>
      </p:pic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4162090"/>
            <a:ext cx="5671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Introduction to Business Intelligence</a:t>
            </a:r>
            <a:br>
              <a:rPr lang="id-ID" dirty="0" smtClean="0"/>
            </a:br>
            <a:r>
              <a:rPr lang="id-ID" sz="2400" dirty="0" smtClean="0"/>
              <a:t>Universitas Surabaya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799" y="3396596"/>
            <a:ext cx="576800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81D1EC"/>
                </a:solidFill>
              </a:rPr>
              <a:t>Challenges</a:t>
            </a:r>
            <a:endParaRPr lang="en"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4853535"/>
            <a:ext cx="529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Mobile devices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Quality of real time information</a:t>
            </a:r>
            <a:endParaRPr lang="en" dirty="0"/>
          </a:p>
        </p:txBody>
      </p:sp>
      <p:sp>
        <p:nvSpPr>
          <p:cNvPr id="197" name="Shape 197"/>
          <p:cNvSpPr/>
          <p:nvPr/>
        </p:nvSpPr>
        <p:spPr>
          <a:xfrm>
            <a:off x="5858742" y="3487408"/>
            <a:ext cx="282132" cy="3591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>
            <a:off x="5508636" y="1470461"/>
            <a:ext cx="1208685" cy="1611993"/>
            <a:chOff x="6654650" y="3665275"/>
            <a:chExt cx="409100" cy="409125"/>
          </a:xfrm>
        </p:grpSpPr>
        <p:sp>
          <p:nvSpPr>
            <p:cNvPr id="199" name="Shape 1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1376808">
            <a:off x="4329746" y="2748146"/>
            <a:ext cx="826505" cy="1043267"/>
            <a:chOff x="570875" y="4322250"/>
            <a:chExt cx="443300" cy="443325"/>
          </a:xfrm>
        </p:grpSpPr>
        <p:sp>
          <p:nvSpPr>
            <p:cNvPr id="202" name="Shape 2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rot="2959405">
            <a:off x="4402758" y="1807661"/>
            <a:ext cx="453131" cy="4493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2039358">
            <a:off x="4995828" y="2105000"/>
            <a:ext cx="303604" cy="3427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3400810">
            <a:off x="6695870" y="2399148"/>
            <a:ext cx="253497" cy="233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2039028">
            <a:off x="5830619" y="585152"/>
            <a:ext cx="204824" cy="231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575574" y="4340700"/>
            <a:ext cx="5772217" cy="183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400" dirty="0" smtClean="0">
                <a:solidFill>
                  <a:srgbClr val="FFFFFF"/>
                </a:solidFill>
              </a:rPr>
              <a:t>PUTTING BUSINESS INTELLIGENCE INTO CONTEXT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9600" dirty="0" smtClean="0">
                <a:solidFill>
                  <a:srgbClr val="FF9900"/>
                </a:solidFill>
              </a:rPr>
              <a:t>BI Scenarios</a:t>
            </a:r>
            <a:endParaRPr lang="en" sz="96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BI separated from strategic management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BI support monitoring of strategy performance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BI feedback on strategy formulation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BI as a strategic resource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493528"/>
            <a:ext cx="6891130" cy="2852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BI separates from strategic management 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Concerned of short term target</a:t>
            </a:r>
          </a:p>
          <a:p>
            <a:pPr marL="342900" indent="-342900"/>
            <a:r>
              <a:rPr lang="id-ID" dirty="0" smtClean="0"/>
              <a:t>Ex: a department of an enterprise, clinic in a hospital</a:t>
            </a:r>
          </a:p>
          <a:p>
            <a:pPr marL="342900" indent="-342900"/>
            <a:r>
              <a:rPr lang="id-ID" dirty="0" smtClean="0"/>
              <a:t>Standardized reports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25" y="0"/>
            <a:ext cx="495300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BI support monitoring of strategy performance 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Overall strategic goals</a:t>
            </a:r>
          </a:p>
          <a:p>
            <a:pPr marL="342900" indent="-342900"/>
            <a:r>
              <a:rPr lang="id-ID" dirty="0" smtClean="0"/>
              <a:t>Data warehouse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02" y="1451171"/>
            <a:ext cx="4762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BI feedback on strategy formulation 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Evaluation of the performance using analytical methods</a:t>
            </a:r>
          </a:p>
          <a:p>
            <a:pPr marL="342900" indent="-342900"/>
            <a:r>
              <a:rPr lang="id-ID" dirty="0" smtClean="0"/>
              <a:t>Optimization of a strategy</a:t>
            </a:r>
          </a:p>
          <a:p>
            <a:pPr marL="342900" indent="-342900"/>
            <a:r>
              <a:rPr lang="id-ID" dirty="0" smtClean="0"/>
              <a:t>Balanced scorecard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3" y="394578"/>
            <a:ext cx="5297557" cy="31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BI as strategic resource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Input for the definition of the strategy</a:t>
            </a:r>
          </a:p>
          <a:p>
            <a:pPr marL="342900" indent="-342900"/>
            <a:r>
              <a:rPr lang="id-ID" dirty="0" smtClean="0"/>
              <a:t>Ex: customer based marketing, development of SOP for patient treatment.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0" y="2902226"/>
            <a:ext cx="7651482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9600" dirty="0" smtClean="0">
                <a:solidFill>
                  <a:srgbClr val="FF9900"/>
                </a:solidFill>
              </a:rPr>
              <a:t>Perspectives</a:t>
            </a:r>
            <a:endParaRPr lang="en" sz="96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Production perspective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Customer perspective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Organizational perspective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219789"/>
            <a:ext cx="2381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Production Perspective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What kind of products should be offered to customers</a:t>
            </a:r>
          </a:p>
          <a:p>
            <a:pPr marL="342900" indent="-342900"/>
            <a:r>
              <a:rPr lang="id-ID" dirty="0" smtClean="0"/>
              <a:t>How the production should be operated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5" y="-501517"/>
            <a:ext cx="6427305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Customer Perspective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Customer behaviour</a:t>
            </a:r>
          </a:p>
          <a:p>
            <a:pPr marL="342900" indent="-342900"/>
            <a:r>
              <a:rPr lang="id-ID" dirty="0" smtClean="0"/>
              <a:t>How customers perceive products or services</a:t>
            </a:r>
          </a:p>
          <a:p>
            <a:pPr marL="342900" indent="-342900"/>
            <a:r>
              <a:rPr lang="id-ID" dirty="0" smtClean="0"/>
              <a:t>How they react to this offer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34" y="0"/>
            <a:ext cx="5866693" cy="25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685800" y="2791400"/>
            <a:ext cx="4924200" cy="9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6000" dirty="0" smtClean="0">
                <a:solidFill>
                  <a:srgbClr val="FF9900"/>
                </a:solidFill>
              </a:rPr>
              <a:t>Definition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685800" y="3478246"/>
            <a:ext cx="4924200" cy="26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3600" b="1" dirty="0" smtClean="0">
                <a:solidFill>
                  <a:srgbClr val="3796BF"/>
                </a:solidFill>
              </a:rPr>
              <a:t>Of Business Intelligence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id-ID" dirty="0" smtClean="0"/>
              <a:t>Features of BI: Task of BI, Foundation of BI, Realization of BI, Delivery of BI</a:t>
            </a:r>
            <a:endParaRPr lang="en" dirty="0"/>
          </a:p>
        </p:txBody>
      </p:sp>
      <p:pic>
        <p:nvPicPr>
          <p:cNvPr id="173" name="Shape 173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Organizational Perspective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Organizational background of the business process</a:t>
            </a:r>
          </a:p>
          <a:p>
            <a:pPr marL="342900" indent="-342900"/>
            <a:r>
              <a:rPr lang="id-ID" dirty="0" smtClean="0"/>
              <a:t>Organizational background – production perspective</a:t>
            </a:r>
          </a:p>
          <a:p>
            <a:pPr marL="342900" indent="-342900"/>
            <a:r>
              <a:rPr lang="id-ID" dirty="0" smtClean="0"/>
              <a:t>Influence of social networks on customer behaviour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22" y="0"/>
            <a:ext cx="4821537" cy="3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9600" dirty="0" smtClean="0">
                <a:solidFill>
                  <a:srgbClr val="FF9900"/>
                </a:solidFill>
              </a:rPr>
              <a:t>Roles in Context of BI</a:t>
            </a:r>
            <a:endParaRPr lang="en" sz="96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Process owner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Process subjects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Process actors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9" y="166480"/>
            <a:ext cx="5143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Process Owner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Setting the rules governing the process</a:t>
            </a:r>
          </a:p>
          <a:p>
            <a:pPr marL="342900" indent="-342900"/>
            <a:r>
              <a:rPr lang="id-ID" dirty="0" smtClean="0"/>
              <a:t>Enterprise or customers</a:t>
            </a:r>
          </a:p>
          <a:p>
            <a:pPr marL="342900" indent="-342900"/>
            <a:r>
              <a:rPr lang="id-ID" dirty="0" smtClean="0"/>
              <a:t>Ex: patient....what?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5" y="0"/>
            <a:ext cx="4736508" cy="4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Process Subject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Entities that identify the process instances</a:t>
            </a:r>
          </a:p>
          <a:p>
            <a:pPr marL="342900" indent="-342900"/>
            <a:r>
              <a:rPr lang="id-ID" dirty="0" smtClean="0"/>
              <a:t>Customers, specific products, networks of people</a:t>
            </a:r>
          </a:p>
          <a:p>
            <a:pPr marL="342900" indent="-342900"/>
            <a:r>
              <a:rPr lang="id-ID" dirty="0" smtClean="0"/>
              <a:t>Ex: a patient with a certain health problem shows up at the hospital triggering a certain treatment process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458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Process Actors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Part of the organization responsible for the production of goods or services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695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6" y="4414066"/>
            <a:ext cx="5327374" cy="2443933"/>
          </a:xfrm>
          <a:prstGeom prst="rect">
            <a:avLst/>
          </a:prstGeom>
        </p:spPr>
      </p:pic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FF9900"/>
                </a:solidFill>
              </a:rPr>
              <a:t>BI Views on Business Processes</a:t>
            </a:r>
            <a:endParaRPr lang="en" sz="80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Event view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State view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Cross-sectional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56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Event view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Characterized by time stamp for the start, end, or resumption.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7" y="726284"/>
            <a:ext cx="4688161" cy="32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State view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Values of attributes</a:t>
            </a:r>
          </a:p>
          <a:p>
            <a:pPr marL="342900" indent="-342900"/>
            <a:r>
              <a:rPr lang="id-ID" dirty="0" smtClean="0"/>
              <a:t>State variables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2087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Cross-sectional view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Events and state</a:t>
            </a:r>
            <a:endParaRPr lang="en" dirty="0"/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4" y="0"/>
            <a:ext cx="394802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2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FF9900"/>
                </a:solidFill>
              </a:rPr>
              <a:t>KPIs as Goals for BI</a:t>
            </a:r>
            <a:endParaRPr lang="en" sz="80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Key Performance Indicator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Influential factors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02" y="0"/>
            <a:ext cx="231489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Task of BI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Providing decision support for specific goals defined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2009533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KPI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Link activities and objectives</a:t>
            </a:r>
          </a:p>
          <a:p>
            <a:pPr marL="342900" indent="-342900"/>
            <a:r>
              <a:rPr lang="id-ID" dirty="0" smtClean="0"/>
              <a:t>Measurable quantity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22" y="951464"/>
            <a:ext cx="4267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Influential factors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Attribute that may influence the behaviour of the KPI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25" y="244736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685799" y="3127133"/>
            <a:ext cx="796787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FF9900"/>
                </a:solidFill>
              </a:rPr>
              <a:t>Typology of Analytical Goals</a:t>
            </a:r>
            <a:endParaRPr lang="en" sz="8000" dirty="0">
              <a:solidFill>
                <a:srgbClr val="FF99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39"/>
            <a:ext cx="6078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Descriptive goals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Predictive goals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Understanding goals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30" y="1816824"/>
            <a:ext cx="2620617" cy="26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373" y="1081323"/>
            <a:ext cx="7065302" cy="2732086"/>
          </a:xfrm>
          <a:prstGeom prst="rect">
            <a:avLst/>
          </a:prstGeom>
        </p:spPr>
      </p:pic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24189" y="224858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Descriptive goals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Reporting: information for decisions</a:t>
            </a:r>
          </a:p>
          <a:p>
            <a:pPr marL="342900" indent="-342900"/>
            <a:r>
              <a:rPr lang="id-ID" dirty="0" smtClean="0"/>
              <a:t>Segmentation: group the instances</a:t>
            </a:r>
          </a:p>
          <a:p>
            <a:pPr marL="342900" indent="-342900"/>
            <a:r>
              <a:rPr lang="id-ID" dirty="0" smtClean="0"/>
              <a:t>Detect interesting behaviour: process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7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Predictive goals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Regression: function that allows the prediction of the output from a number of input variables (influential factors)</a:t>
            </a:r>
          </a:p>
          <a:p>
            <a:pPr marL="342900" indent="-342900"/>
            <a:r>
              <a:rPr lang="id-ID" dirty="0" smtClean="0"/>
              <a:t>Classification: given a partition for observed instances into disjoin classes, assign a new instance to one of the classes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65" y="1152939"/>
            <a:ext cx="4993047" cy="21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31425" y="2447366"/>
            <a:ext cx="34182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Understanding goals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031425" y="3283900"/>
            <a:ext cx="34182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id-ID" dirty="0" smtClean="0"/>
              <a:t>Process identification: Identify the rules</a:t>
            </a:r>
          </a:p>
          <a:p>
            <a:pPr marL="342900" indent="-342900"/>
            <a:r>
              <a:rPr lang="id-ID" dirty="0" smtClean="0"/>
              <a:t>Process analysis: investigate the performance of the instances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25" y="2000250"/>
            <a:ext cx="4762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685800" y="2791400"/>
            <a:ext cx="4924200" cy="9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85800" y="3478246"/>
            <a:ext cx="4924200" cy="26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id-ID" dirty="0" smtClean="0"/>
              <a:t>Next week: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id-ID" dirty="0" smtClean="0"/>
              <a:t>Tasks and analysis formats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id-ID" dirty="0" smtClean="0"/>
              <a:t>Use cases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90" y="2791400"/>
            <a:ext cx="209550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799" y="3396596"/>
            <a:ext cx="576800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81D1EC"/>
                </a:solidFill>
              </a:rPr>
              <a:t>Challenges</a:t>
            </a:r>
            <a:endParaRPr lang="en"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4853535"/>
            <a:ext cx="529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Well structured understanding of the business logic in almost all domain areas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New organizational structures, i.e decentralized</a:t>
            </a:r>
            <a:endParaRPr lang="en" dirty="0"/>
          </a:p>
        </p:txBody>
      </p:sp>
      <p:sp>
        <p:nvSpPr>
          <p:cNvPr id="197" name="Shape 197"/>
          <p:cNvSpPr/>
          <p:nvPr/>
        </p:nvSpPr>
        <p:spPr>
          <a:xfrm>
            <a:off x="5858742" y="3487408"/>
            <a:ext cx="282132" cy="3591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>
            <a:off x="5508636" y="1470461"/>
            <a:ext cx="1208685" cy="1611993"/>
            <a:chOff x="6654650" y="3665275"/>
            <a:chExt cx="409100" cy="409125"/>
          </a:xfrm>
        </p:grpSpPr>
        <p:sp>
          <p:nvSpPr>
            <p:cNvPr id="199" name="Shape 1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1376808">
            <a:off x="4329746" y="2748146"/>
            <a:ext cx="826505" cy="1043267"/>
            <a:chOff x="570875" y="4322250"/>
            <a:chExt cx="443300" cy="443325"/>
          </a:xfrm>
        </p:grpSpPr>
        <p:sp>
          <p:nvSpPr>
            <p:cNvPr id="202" name="Shape 2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rot="2959405">
            <a:off x="4402758" y="1807661"/>
            <a:ext cx="453131" cy="4493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2039358">
            <a:off x="4995828" y="2105000"/>
            <a:ext cx="303604" cy="3427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3400810">
            <a:off x="6695870" y="2399148"/>
            <a:ext cx="253497" cy="233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2039028">
            <a:off x="5830619" y="585152"/>
            <a:ext cx="204824" cy="231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7200" b="0" dirty="0">
                <a:solidFill>
                  <a:srgbClr val="3796BF"/>
                </a:solidFill>
              </a:rPr>
              <a:t>2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Foundation of BI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Empirical information, knowledge, and theories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63" y="157606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799" y="3396596"/>
            <a:ext cx="576800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81D1EC"/>
                </a:solidFill>
              </a:rPr>
              <a:t>Challenges</a:t>
            </a:r>
            <a:endParaRPr lang="en"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4853535"/>
            <a:ext cx="529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Not well-structured data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Visual mining, text mining, opinion mining, social network analysis</a:t>
            </a:r>
            <a:endParaRPr lang="en" dirty="0"/>
          </a:p>
        </p:txBody>
      </p:sp>
      <p:sp>
        <p:nvSpPr>
          <p:cNvPr id="197" name="Shape 197"/>
          <p:cNvSpPr/>
          <p:nvPr/>
        </p:nvSpPr>
        <p:spPr>
          <a:xfrm>
            <a:off x="5858742" y="3487408"/>
            <a:ext cx="282132" cy="3591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>
            <a:off x="5508636" y="1470461"/>
            <a:ext cx="1208685" cy="1611993"/>
            <a:chOff x="6654650" y="3665275"/>
            <a:chExt cx="409100" cy="409125"/>
          </a:xfrm>
        </p:grpSpPr>
        <p:sp>
          <p:nvSpPr>
            <p:cNvPr id="199" name="Shape 1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1376808">
            <a:off x="4329746" y="2748146"/>
            <a:ext cx="826505" cy="1043267"/>
            <a:chOff x="570875" y="4322250"/>
            <a:chExt cx="443300" cy="443325"/>
          </a:xfrm>
        </p:grpSpPr>
        <p:sp>
          <p:nvSpPr>
            <p:cNvPr id="202" name="Shape 2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rot="2959405">
            <a:off x="4402758" y="1807661"/>
            <a:ext cx="453131" cy="4493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2039358">
            <a:off x="4995828" y="2105000"/>
            <a:ext cx="303604" cy="3427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3400810">
            <a:off x="6695870" y="2399148"/>
            <a:ext cx="253497" cy="233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2039028">
            <a:off x="5830619" y="585152"/>
            <a:ext cx="204824" cy="231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7200" b="0" dirty="0">
                <a:solidFill>
                  <a:srgbClr val="3796BF"/>
                </a:solidFill>
              </a:rPr>
              <a:t>3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Realization of BI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This is a system using the actual capabilites in ICT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97" y="1577009"/>
            <a:ext cx="5214255" cy="26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799" y="3396596"/>
            <a:ext cx="576800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8000" dirty="0" smtClean="0">
                <a:solidFill>
                  <a:srgbClr val="81D1EC"/>
                </a:solidFill>
              </a:rPr>
              <a:t>Challenges</a:t>
            </a:r>
            <a:endParaRPr lang="en"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4853535"/>
            <a:ext cx="529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id-ID" dirty="0" smtClean="0"/>
              <a:t>Software as a Service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Large and complex data sets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 smtClean="0"/>
              <a:t>Cloud computing and distributed computing</a:t>
            </a:r>
            <a:endParaRPr lang="en" dirty="0"/>
          </a:p>
        </p:txBody>
      </p:sp>
      <p:sp>
        <p:nvSpPr>
          <p:cNvPr id="197" name="Shape 197"/>
          <p:cNvSpPr/>
          <p:nvPr/>
        </p:nvSpPr>
        <p:spPr>
          <a:xfrm>
            <a:off x="5858742" y="3487408"/>
            <a:ext cx="282132" cy="3591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>
            <a:off x="5508636" y="1470461"/>
            <a:ext cx="1208685" cy="1611993"/>
            <a:chOff x="6654650" y="3665275"/>
            <a:chExt cx="409100" cy="409125"/>
          </a:xfrm>
        </p:grpSpPr>
        <p:sp>
          <p:nvSpPr>
            <p:cNvPr id="199" name="Shape 1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1376808">
            <a:off x="4329746" y="2748146"/>
            <a:ext cx="826505" cy="1043267"/>
            <a:chOff x="570875" y="4322250"/>
            <a:chExt cx="443300" cy="443325"/>
          </a:xfrm>
        </p:grpSpPr>
        <p:sp>
          <p:nvSpPr>
            <p:cNvPr id="202" name="Shape 2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rot="2959405">
            <a:off x="4402758" y="1807661"/>
            <a:ext cx="453131" cy="4493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2039358">
            <a:off x="4995828" y="2105000"/>
            <a:ext cx="303604" cy="3427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3400810">
            <a:off x="6695870" y="2399148"/>
            <a:ext cx="253497" cy="233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2039028">
            <a:off x="5830619" y="585152"/>
            <a:ext cx="204824" cy="231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7200" b="0" dirty="0">
                <a:solidFill>
                  <a:srgbClr val="3796BF"/>
                </a:solidFill>
              </a:rPr>
              <a:t>4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Delivery of BI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Right time, right people, appropriate form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5" y="1001022"/>
            <a:ext cx="3179702" cy="30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547</Words>
  <Application>Microsoft Office PowerPoint</Application>
  <PresentationFormat>On-screen Show (4:3)</PresentationFormat>
  <Paragraphs>116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Roboto Condensed</vt:lpstr>
      <vt:lpstr>Arial</vt:lpstr>
      <vt:lpstr>Oswald</vt:lpstr>
      <vt:lpstr>Wolsey template</vt:lpstr>
      <vt:lpstr>Introduction to Business Intelligence Universitas Surabaya</vt:lpstr>
      <vt:lpstr>Definition</vt:lpstr>
      <vt:lpstr>1. Task of BI</vt:lpstr>
      <vt:lpstr>Challenges</vt:lpstr>
      <vt:lpstr>2. Foundation of BI</vt:lpstr>
      <vt:lpstr>Challenges</vt:lpstr>
      <vt:lpstr>3. Realization of BI</vt:lpstr>
      <vt:lpstr>Challenges</vt:lpstr>
      <vt:lpstr>4. Delivery of BI</vt:lpstr>
      <vt:lpstr>Challenges</vt:lpstr>
      <vt:lpstr>PUTTING BUSINESS INTELLIGENCE INTO CONTEXT</vt:lpstr>
      <vt:lpstr>BI Scenarios</vt:lpstr>
      <vt:lpstr>BI separates from strategic management </vt:lpstr>
      <vt:lpstr>BI support monitoring of strategy performance </vt:lpstr>
      <vt:lpstr>BI feedback on strategy formulation </vt:lpstr>
      <vt:lpstr>BI as strategic resource</vt:lpstr>
      <vt:lpstr>Perspectives</vt:lpstr>
      <vt:lpstr>Production Perspective</vt:lpstr>
      <vt:lpstr>Customer Perspective</vt:lpstr>
      <vt:lpstr>Organizational Perspective</vt:lpstr>
      <vt:lpstr>Roles in Context of BI</vt:lpstr>
      <vt:lpstr>Process Owner</vt:lpstr>
      <vt:lpstr>Process Subject</vt:lpstr>
      <vt:lpstr>Process Actors</vt:lpstr>
      <vt:lpstr>BI Views on Business Processes</vt:lpstr>
      <vt:lpstr>Event view</vt:lpstr>
      <vt:lpstr>State view</vt:lpstr>
      <vt:lpstr>Cross-sectional view</vt:lpstr>
      <vt:lpstr>KPIs as Goals for BI</vt:lpstr>
      <vt:lpstr>KPI</vt:lpstr>
      <vt:lpstr>Influential factors</vt:lpstr>
      <vt:lpstr>Typology of Analytical Goals</vt:lpstr>
      <vt:lpstr>Descriptive goals</vt:lpstr>
      <vt:lpstr>Predictive goals</vt:lpstr>
      <vt:lpstr>Understanding goals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Intelligence Universitas Surabaya</dc:title>
  <cp:lastModifiedBy>Daniel Soesanto</cp:lastModifiedBy>
  <cp:revision>95</cp:revision>
  <dcterms:modified xsi:type="dcterms:W3CDTF">2017-02-15T16:45:53Z</dcterms:modified>
</cp:coreProperties>
</file>