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
  </p:notesMasterIdLst>
  <p:sldIdLst>
    <p:sldId id="256" r:id="rId2"/>
    <p:sldId id="257" r:id="rId3"/>
    <p:sldId id="299"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Reem Kufi" pitchFamily="2" charset="0"/>
      <p:regular r:id="rId10"/>
    </p:embeddedFont>
    <p:embeddedFont>
      <p:font typeface="Rokkitt" pitchFamily="2" charset="77"/>
      <p:regular r:id="rId11"/>
      <p:bold r:id="rId12"/>
    </p:embeddedFont>
    <p:embeddedFont>
      <p:font typeface="Rokkitt Regular" pitchFamily="2" charset="77"/>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75EA3F-CD8D-4752-8228-9F16517F03C8}">
  <a:tblStyle styleId="{0475EA3F-CD8D-4752-8228-9F16517F03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showGuides="1">
      <p:cViewPr varScale="1">
        <p:scale>
          <a:sx n="117" d="100"/>
          <a:sy n="117" d="100"/>
        </p:scale>
        <p:origin x="184" y="5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2077077c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2077077c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93190a56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93190a56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93190a56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93190a56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69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31350" y="1479425"/>
            <a:ext cx="2281800" cy="16287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2F2F2F"/>
              </a:buClr>
              <a:buSzPts val="5200"/>
              <a:buFont typeface="Reem Kufi"/>
              <a:buNone/>
              <a:defRPr sz="3000">
                <a:solidFill>
                  <a:srgbClr val="2F2F2F"/>
                </a:solidFill>
              </a:defRPr>
            </a:lvl1pPr>
            <a:lvl2pPr lvl="1"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2pPr>
            <a:lvl3pPr lvl="2"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3pPr>
            <a:lvl4pPr lvl="3"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4pPr>
            <a:lvl5pPr lvl="4"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5pPr>
            <a:lvl6pPr lvl="5"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6pPr>
            <a:lvl7pPr lvl="6"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7pPr>
            <a:lvl8pPr lvl="7"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8pPr>
            <a:lvl9pPr lvl="8" algn="ctr">
              <a:spcBef>
                <a:spcPts val="0"/>
              </a:spcBef>
              <a:spcAft>
                <a:spcPts val="0"/>
              </a:spcAft>
              <a:buClr>
                <a:srgbClr val="2F2F2F"/>
              </a:buClr>
              <a:buSzPts val="5200"/>
              <a:buFont typeface="Reem Kufi"/>
              <a:buNone/>
              <a:defRPr sz="5200">
                <a:solidFill>
                  <a:srgbClr val="2F2F2F"/>
                </a:solidFill>
                <a:latin typeface="Reem Kufi"/>
                <a:ea typeface="Reem Kufi"/>
                <a:cs typeface="Reem Kufi"/>
                <a:sym typeface="Reem Kufi"/>
              </a:defRPr>
            </a:lvl9pPr>
          </a:lstStyle>
          <a:p>
            <a:endParaRPr/>
          </a:p>
        </p:txBody>
      </p:sp>
      <p:sp>
        <p:nvSpPr>
          <p:cNvPr id="10" name="Google Shape;10;p2"/>
          <p:cNvSpPr txBox="1">
            <a:spLocks noGrp="1"/>
          </p:cNvSpPr>
          <p:nvPr>
            <p:ph type="subTitle" idx="1"/>
          </p:nvPr>
        </p:nvSpPr>
        <p:spPr>
          <a:xfrm>
            <a:off x="3113950" y="3045175"/>
            <a:ext cx="2916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2F2F2F"/>
              </a:buClr>
              <a:buSzPts val="1400"/>
              <a:buFont typeface="Rokkitt Regular"/>
              <a:buNone/>
              <a:defRPr sz="1200">
                <a:solidFill>
                  <a:srgbClr val="2F2F2F"/>
                </a:solidFill>
                <a:latin typeface="Rokkitt Regular"/>
                <a:ea typeface="Rokkitt Regular"/>
                <a:cs typeface="Rokkitt Regular"/>
                <a:sym typeface="Rokkitt Regular"/>
              </a:defRPr>
            </a:lvl1pPr>
            <a:lvl2pPr lvl="1"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2pPr>
            <a:lvl3pPr lvl="2"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3pPr>
            <a:lvl4pPr lvl="3"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4pPr>
            <a:lvl5pPr lvl="4"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5pPr>
            <a:lvl6pPr lvl="5"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6pPr>
            <a:lvl7pPr lvl="6"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7pPr>
            <a:lvl8pPr lvl="7"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8pPr>
            <a:lvl9pPr lvl="8" algn="ctr">
              <a:lnSpc>
                <a:spcPct val="100000"/>
              </a:lnSpc>
              <a:spcBef>
                <a:spcPts val="0"/>
              </a:spcBef>
              <a:spcAft>
                <a:spcPts val="0"/>
              </a:spcAft>
              <a:buClr>
                <a:srgbClr val="2F2F2F"/>
              </a:buClr>
              <a:buSzPts val="1400"/>
              <a:buFont typeface="Rokkitt Regular"/>
              <a:buNone/>
              <a:defRPr>
                <a:solidFill>
                  <a:srgbClr val="2F2F2F"/>
                </a:solidFill>
                <a:latin typeface="Rokkitt Regular"/>
                <a:ea typeface="Rokkitt Regular"/>
                <a:cs typeface="Rokkitt Regular"/>
                <a:sym typeface="Rokkitt Regul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3F3F3"/>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720000" y="2131305"/>
            <a:ext cx="2003700" cy="946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400"/>
              <a:buNone/>
              <a:defRPr sz="2400">
                <a:solidFill>
                  <a:srgbClr val="2F2F2F"/>
                </a:solidFill>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111" name="Google Shape;111;p17"/>
          <p:cNvSpPr txBox="1">
            <a:spLocks noGrp="1"/>
          </p:cNvSpPr>
          <p:nvPr>
            <p:ph type="subTitle" idx="1"/>
          </p:nvPr>
        </p:nvSpPr>
        <p:spPr>
          <a:xfrm>
            <a:off x="3089950" y="768600"/>
            <a:ext cx="5334000" cy="40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Rokkitt"/>
              <a:buAutoNum type="arabicPeriod"/>
              <a:defRPr sz="1100">
                <a:solidFill>
                  <a:srgbClr val="2F2F2F"/>
                </a:solidFill>
              </a:defRPr>
            </a:lvl1pPr>
            <a:lvl2pPr lvl="1" algn="ctr" rtl="0">
              <a:lnSpc>
                <a:spcPct val="100000"/>
              </a:lnSpc>
              <a:spcBef>
                <a:spcPts val="0"/>
              </a:spcBef>
              <a:spcAft>
                <a:spcPts val="0"/>
              </a:spcAft>
              <a:buClr>
                <a:srgbClr val="434343"/>
              </a:buClr>
              <a:buSzPts val="1200"/>
              <a:buFont typeface="Roboto Condensed Light"/>
              <a:buAutoNum type="alphaLcPeriod"/>
              <a:defRPr sz="1000">
                <a:solidFill>
                  <a:srgbClr val="2F2F2F"/>
                </a:solidFill>
              </a:defRPr>
            </a:lvl2pPr>
            <a:lvl3pPr lvl="2" algn="ctr" rtl="0">
              <a:lnSpc>
                <a:spcPct val="100000"/>
              </a:lnSpc>
              <a:spcBef>
                <a:spcPts val="0"/>
              </a:spcBef>
              <a:spcAft>
                <a:spcPts val="0"/>
              </a:spcAft>
              <a:buClr>
                <a:srgbClr val="434343"/>
              </a:buClr>
              <a:buSzPts val="1200"/>
              <a:buFont typeface="Roboto Condensed Light"/>
              <a:buAutoNum type="romanLcPeriod"/>
              <a:defRPr sz="1000">
                <a:solidFill>
                  <a:srgbClr val="2F2F2F"/>
                </a:solidFill>
              </a:defRPr>
            </a:lvl3pPr>
            <a:lvl4pPr lvl="3" algn="ctr" rtl="0">
              <a:lnSpc>
                <a:spcPct val="100000"/>
              </a:lnSpc>
              <a:spcBef>
                <a:spcPts val="0"/>
              </a:spcBef>
              <a:spcAft>
                <a:spcPts val="0"/>
              </a:spcAft>
              <a:buClr>
                <a:srgbClr val="434343"/>
              </a:buClr>
              <a:buSzPts val="1200"/>
              <a:buFont typeface="Roboto Condensed Light"/>
              <a:buAutoNum type="arabicPeriod"/>
              <a:defRPr sz="1000">
                <a:solidFill>
                  <a:srgbClr val="2F2F2F"/>
                </a:solidFill>
              </a:defRPr>
            </a:lvl4pPr>
            <a:lvl5pPr lvl="4" algn="ctr" rtl="0">
              <a:lnSpc>
                <a:spcPct val="100000"/>
              </a:lnSpc>
              <a:spcBef>
                <a:spcPts val="0"/>
              </a:spcBef>
              <a:spcAft>
                <a:spcPts val="0"/>
              </a:spcAft>
              <a:buClr>
                <a:srgbClr val="434343"/>
              </a:buClr>
              <a:buSzPts val="1200"/>
              <a:buFont typeface="Roboto Condensed Light"/>
              <a:buAutoNum type="alphaLcPeriod"/>
              <a:defRPr sz="1000">
                <a:solidFill>
                  <a:srgbClr val="2F2F2F"/>
                </a:solidFill>
              </a:defRPr>
            </a:lvl5pPr>
            <a:lvl6pPr lvl="5" algn="ctr" rtl="0">
              <a:lnSpc>
                <a:spcPct val="100000"/>
              </a:lnSpc>
              <a:spcBef>
                <a:spcPts val="0"/>
              </a:spcBef>
              <a:spcAft>
                <a:spcPts val="0"/>
              </a:spcAft>
              <a:buClr>
                <a:srgbClr val="434343"/>
              </a:buClr>
              <a:buSzPts val="1200"/>
              <a:buFont typeface="Roboto Condensed Light"/>
              <a:buAutoNum type="romanLcPeriod"/>
              <a:defRPr sz="1000">
                <a:solidFill>
                  <a:srgbClr val="2F2F2F"/>
                </a:solidFill>
              </a:defRPr>
            </a:lvl6pPr>
            <a:lvl7pPr lvl="6" algn="ctr" rtl="0">
              <a:lnSpc>
                <a:spcPct val="100000"/>
              </a:lnSpc>
              <a:spcBef>
                <a:spcPts val="0"/>
              </a:spcBef>
              <a:spcAft>
                <a:spcPts val="0"/>
              </a:spcAft>
              <a:buClr>
                <a:srgbClr val="434343"/>
              </a:buClr>
              <a:buSzPts val="1200"/>
              <a:buFont typeface="Roboto Condensed Light"/>
              <a:buAutoNum type="arabicPeriod"/>
              <a:defRPr sz="1000">
                <a:solidFill>
                  <a:srgbClr val="2F2F2F"/>
                </a:solidFill>
              </a:defRPr>
            </a:lvl7pPr>
            <a:lvl8pPr lvl="7" algn="ctr" rtl="0">
              <a:lnSpc>
                <a:spcPct val="100000"/>
              </a:lnSpc>
              <a:spcBef>
                <a:spcPts val="0"/>
              </a:spcBef>
              <a:spcAft>
                <a:spcPts val="0"/>
              </a:spcAft>
              <a:buClr>
                <a:srgbClr val="434343"/>
              </a:buClr>
              <a:buSzPts val="1200"/>
              <a:buFont typeface="Roboto Condensed Light"/>
              <a:buAutoNum type="alphaLcPeriod"/>
              <a:defRPr sz="1000">
                <a:solidFill>
                  <a:srgbClr val="2F2F2F"/>
                </a:solidFill>
              </a:defRPr>
            </a:lvl8pPr>
            <a:lvl9pPr lvl="8" algn="ctr" rtl="0">
              <a:lnSpc>
                <a:spcPct val="100000"/>
              </a:lnSpc>
              <a:spcBef>
                <a:spcPts val="0"/>
              </a:spcBef>
              <a:spcAft>
                <a:spcPts val="0"/>
              </a:spcAft>
              <a:buClr>
                <a:srgbClr val="434343"/>
              </a:buClr>
              <a:buSzPts val="1200"/>
              <a:buFont typeface="Roboto Condensed Light"/>
              <a:buAutoNum type="romanLcPeriod"/>
              <a:defRPr sz="1000">
                <a:solidFill>
                  <a:srgbClr val="2F2F2F"/>
                </a:solidFill>
              </a:defRPr>
            </a:lvl9pPr>
          </a:lstStyle>
          <a:p>
            <a:endParaRPr/>
          </a:p>
        </p:txBody>
      </p:sp>
      <p:cxnSp>
        <p:nvCxnSpPr>
          <p:cNvPr id="112" name="Google Shape;112;p17"/>
          <p:cNvCxnSpPr/>
          <p:nvPr/>
        </p:nvCxnSpPr>
        <p:spPr>
          <a:xfrm>
            <a:off x="2242592" y="1923280"/>
            <a:ext cx="380700" cy="0"/>
          </a:xfrm>
          <a:prstGeom prst="straightConnector1">
            <a:avLst/>
          </a:prstGeom>
          <a:noFill/>
          <a:ln w="19050" cap="flat" cmpd="sng">
            <a:solidFill>
              <a:srgbClr val="2F2F2F"/>
            </a:solidFill>
            <a:prstDash val="solid"/>
            <a:round/>
            <a:headEnd type="none" w="med" len="med"/>
            <a:tailEnd type="none" w="med" len="med"/>
          </a:ln>
        </p:spPr>
      </p:cxnSp>
      <p:sp>
        <p:nvSpPr>
          <p:cNvPr id="113" name="Google Shape;113;p17"/>
          <p:cNvSpPr/>
          <p:nvPr/>
        </p:nvSpPr>
        <p:spPr>
          <a:xfrm rot="5400000">
            <a:off x="2230186" y="2464000"/>
            <a:ext cx="892500" cy="280800"/>
          </a:xfrm>
          <a:prstGeom prst="rect">
            <a:avLst/>
          </a:prstGeom>
          <a:solidFill>
            <a:srgbClr val="EC8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F3F3F3"/>
        </a:solidFill>
        <a:effectLst/>
      </p:bgPr>
    </p:bg>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F2F2F"/>
              </a:buClr>
              <a:buSzPts val="2800"/>
              <a:buFont typeface="Reem Kufi"/>
              <a:buNone/>
              <a:defRPr sz="2800" b="1">
                <a:solidFill>
                  <a:srgbClr val="2F2F2F"/>
                </a:solidFill>
                <a:latin typeface="Reem Kufi"/>
                <a:ea typeface="Reem Kufi"/>
                <a:cs typeface="Reem Kufi"/>
                <a:sym typeface="Reem Kufi"/>
              </a:defRPr>
            </a:lvl1pPr>
            <a:lvl2pPr lvl="1">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2pPr>
            <a:lvl3pPr lvl="2">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3pPr>
            <a:lvl4pPr lvl="3">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4pPr>
            <a:lvl5pPr lvl="4">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5pPr>
            <a:lvl6pPr lvl="5">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6pPr>
            <a:lvl7pPr lvl="6">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7pPr>
            <a:lvl8pPr lvl="7">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8pPr>
            <a:lvl9pPr lvl="8">
              <a:spcBef>
                <a:spcPts val="0"/>
              </a:spcBef>
              <a:spcAft>
                <a:spcPts val="0"/>
              </a:spcAft>
              <a:buClr>
                <a:srgbClr val="2F2F2F"/>
              </a:buClr>
              <a:buSzPts val="2800"/>
              <a:buFont typeface="Reem Kufi"/>
              <a:buNone/>
              <a:defRPr sz="2800">
                <a:solidFill>
                  <a:srgbClr val="2F2F2F"/>
                </a:solidFill>
                <a:latin typeface="Reem Kufi"/>
                <a:ea typeface="Reem Kufi"/>
                <a:cs typeface="Reem Kufi"/>
                <a:sym typeface="Reem Kuf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F2F2F"/>
              </a:buClr>
              <a:buSzPts val="1800"/>
              <a:buFont typeface="Rokkitt Regular"/>
              <a:buChar char="●"/>
              <a:defRPr sz="1800">
                <a:solidFill>
                  <a:srgbClr val="2F2F2F"/>
                </a:solidFill>
                <a:latin typeface="Rokkitt Regular"/>
                <a:ea typeface="Rokkitt Regular"/>
                <a:cs typeface="Rokkitt Regular"/>
                <a:sym typeface="Rokkitt Regular"/>
              </a:defRPr>
            </a:lvl1pPr>
            <a:lvl2pPr marL="914400" lvl="1"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2pPr>
            <a:lvl3pPr marL="1371600" lvl="2"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3pPr>
            <a:lvl4pPr marL="1828800" lvl="3"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4pPr>
            <a:lvl5pPr marL="2286000" lvl="4"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5pPr>
            <a:lvl6pPr marL="2743200" lvl="5"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6pPr>
            <a:lvl7pPr marL="3200400" lvl="6"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7pPr>
            <a:lvl8pPr marL="3657600" lvl="7" indent="-317500">
              <a:lnSpc>
                <a:spcPct val="115000"/>
              </a:lnSpc>
              <a:spcBef>
                <a:spcPts val="1600"/>
              </a:spcBef>
              <a:spcAft>
                <a:spcPts val="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8pPr>
            <a:lvl9pPr marL="4114800" lvl="8" indent="-317500">
              <a:lnSpc>
                <a:spcPct val="115000"/>
              </a:lnSpc>
              <a:spcBef>
                <a:spcPts val="1600"/>
              </a:spcBef>
              <a:spcAft>
                <a:spcPts val="1600"/>
              </a:spcAft>
              <a:buClr>
                <a:srgbClr val="2F2F2F"/>
              </a:buClr>
              <a:buSzPts val="1400"/>
              <a:buFont typeface="Rokkitt Regular"/>
              <a:buChar char="■"/>
              <a:defRPr>
                <a:solidFill>
                  <a:srgbClr val="2F2F2F"/>
                </a:solidFill>
                <a:latin typeface="Rokkitt Regular"/>
                <a:ea typeface="Rokkitt Regular"/>
                <a:cs typeface="Rokkitt Regular"/>
                <a:sym typeface="Rokkitt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66" r:id="rId3"/>
    <p:sldLayoutId id="21474836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4"/>
          <p:cNvSpPr/>
          <p:nvPr/>
        </p:nvSpPr>
        <p:spPr>
          <a:xfrm>
            <a:off x="2386150" y="478625"/>
            <a:ext cx="4462200" cy="4351500"/>
          </a:xfrm>
          <a:prstGeom prst="ellipse">
            <a:avLst/>
          </a:prstGeom>
          <a:gradFill>
            <a:gsLst>
              <a:gs pos="0">
                <a:srgbClr val="2F2F2F">
                  <a:alpha val="49411"/>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ctrTitle"/>
          </p:nvPr>
        </p:nvSpPr>
        <p:spPr>
          <a:xfrm>
            <a:off x="3113950" y="1821980"/>
            <a:ext cx="4191426" cy="12882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F3F3F3"/>
                </a:solidFill>
              </a:rPr>
              <a:t>RESTAURANT  MANAGEMENT KPIs</a:t>
            </a:r>
            <a:endParaRPr dirty="0">
              <a:solidFill>
                <a:srgbClr val="F3F3F3"/>
              </a:solidFill>
            </a:endParaRPr>
          </a:p>
        </p:txBody>
      </p:sp>
      <p:sp>
        <p:nvSpPr>
          <p:cNvPr id="133" name="Google Shape;133;p24"/>
          <p:cNvSpPr/>
          <p:nvPr/>
        </p:nvSpPr>
        <p:spPr>
          <a:xfrm>
            <a:off x="3733000" y="2185325"/>
            <a:ext cx="892500" cy="280800"/>
          </a:xfrm>
          <a:prstGeom prst="rect">
            <a:avLst/>
          </a:prstGeom>
          <a:solidFill>
            <a:srgbClr val="EC8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subTitle" idx="1"/>
          </p:nvPr>
        </p:nvSpPr>
        <p:spPr>
          <a:xfrm>
            <a:off x="3089950" y="931886"/>
            <a:ext cx="5334000" cy="40635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GB" b="1" dirty="0">
                <a:latin typeface="Calibri" panose="020F0502020204030204" pitchFamily="34" charset="0"/>
                <a:cs typeface="Calibri" panose="020F0502020204030204" pitchFamily="34" charset="0"/>
              </a:rPr>
              <a:t>Sales:</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GB" b="1" dirty="0">
                <a:latin typeface="Calibri" panose="020F0502020204030204" pitchFamily="34" charset="0"/>
                <a:cs typeface="Calibri" panose="020F0502020204030204" pitchFamily="34" charset="0"/>
              </a:rPr>
              <a:t>Break Even point </a:t>
            </a:r>
            <a:r>
              <a:rPr lang="en-GB" dirty="0">
                <a:latin typeface="Calibri" panose="020F0502020204030204" pitchFamily="34" charset="0"/>
                <a:cs typeface="Calibri" panose="020F0502020204030204" pitchFamily="34" charset="0"/>
              </a:rPr>
              <a:t>– Sales volume needed to earn back the amount invested</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Gross Profit </a:t>
            </a:r>
            <a:r>
              <a:rPr lang="en-US" dirty="0">
                <a:latin typeface="Calibri" panose="020F0502020204030204" pitchFamily="34" charset="0"/>
                <a:cs typeface="Calibri" panose="020F0502020204030204" pitchFamily="34" charset="0"/>
              </a:rPr>
              <a:t>– This KPI defines how much money the restaurant is making after the cost of goods sold </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FR" b="1" dirty="0">
                <a:latin typeface="Calibri" panose="020F0502020204030204" pitchFamily="34" charset="0"/>
                <a:cs typeface="Calibri" panose="020F0502020204030204" pitchFamily="34" charset="0"/>
              </a:rPr>
              <a:t>Cash Flow </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this </a:t>
            </a:r>
            <a:r>
              <a:rPr lang="en-US" dirty="0" err="1">
                <a:latin typeface="Calibri" panose="020F0502020204030204" pitchFamily="34" charset="0"/>
                <a:cs typeface="Calibri" panose="020F0502020204030204" pitchFamily="34" charset="0"/>
              </a:rPr>
              <a:t>ist</a:t>
            </a:r>
            <a:r>
              <a:rPr lang="en-US" dirty="0">
                <a:latin typeface="Calibri" panose="020F0502020204030204" pitchFamily="34" charset="0"/>
                <a:cs typeface="Calibri" panose="020F0502020204030204" pitchFamily="34" charset="0"/>
              </a:rPr>
              <a:t> he total cash that goes in vs what flows out. It is given by: </a:t>
            </a:r>
            <a:r>
              <a:rPr lang="en-FR" dirty="0">
                <a:latin typeface="Calibri" panose="020F0502020204030204" pitchFamily="34" charset="0"/>
                <a:cs typeface="Calibri" panose="020F0502020204030204" pitchFamily="34" charset="0"/>
              </a:rPr>
              <a:t> Cash Input- Cash Output</a:t>
            </a:r>
          </a:p>
          <a:p>
            <a:pPr>
              <a:buFont typeface="Arial" panose="020B0604020202020204" pitchFamily="34" charset="0"/>
              <a:buChar char="•"/>
            </a:pPr>
            <a:r>
              <a:rPr lang="de-DE" b="1" dirty="0" err="1">
                <a:latin typeface="Calibri" panose="020F0502020204030204" pitchFamily="34" charset="0"/>
                <a:cs typeface="Calibri" panose="020F0502020204030204" pitchFamily="34" charset="0"/>
              </a:rPr>
              <a:t>Social</a:t>
            </a:r>
            <a:r>
              <a:rPr lang="de-DE" b="1" dirty="0">
                <a:latin typeface="Calibri" panose="020F0502020204030204" pitchFamily="34" charset="0"/>
                <a:cs typeface="Calibri" panose="020F0502020204030204" pitchFamily="34" charset="0"/>
              </a:rPr>
              <a:t> Media:</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Engagement – </a:t>
            </a:r>
            <a:r>
              <a:rPr lang="en-US" dirty="0">
                <a:latin typeface="Calibri" panose="020F0502020204030204" pitchFamily="34" charset="0"/>
                <a:cs typeface="Calibri" panose="020F0502020204030204" pitchFamily="34" charset="0"/>
              </a:rPr>
              <a:t>The number of likes, shares, retweets or comments that posts receive</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Reach</a:t>
            </a:r>
            <a:r>
              <a:rPr lang="en-US" dirty="0">
                <a:latin typeface="Calibri" panose="020F0502020204030204" pitchFamily="34" charset="0"/>
                <a:cs typeface="Calibri" panose="020F0502020204030204" pitchFamily="34" charset="0"/>
              </a:rPr>
              <a:t> – The ‘reach’ to the social media audience – number of followers, traffic data etc.</a:t>
            </a:r>
            <a:endParaRPr lang="en-FR" dirty="0">
              <a:latin typeface="Calibri" panose="020F0502020204030204" pitchFamily="34" charset="0"/>
              <a:cs typeface="Calibri" panose="020F0502020204030204" pitchFamily="34" charset="0"/>
            </a:endParaRPr>
          </a:p>
          <a:p>
            <a:pPr>
              <a:buFont typeface="Arial" panose="020B0604020202020204" pitchFamily="34" charset="0"/>
              <a:buChar char="•"/>
            </a:pPr>
            <a:r>
              <a:rPr lang="de-DE" b="1" dirty="0">
                <a:latin typeface="Calibri" panose="020F0502020204030204" pitchFamily="34" charset="0"/>
                <a:cs typeface="Calibri" panose="020F0502020204030204" pitchFamily="34" charset="0"/>
              </a:rPr>
              <a:t>Customer Feedback:</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Customer Reviews – </a:t>
            </a:r>
            <a:r>
              <a:rPr lang="en-US" dirty="0">
                <a:latin typeface="Calibri" panose="020F0502020204030204" pitchFamily="34" charset="0"/>
                <a:cs typeface="Calibri" panose="020F0502020204030204" pitchFamily="34" charset="0"/>
              </a:rPr>
              <a:t>reviews on Facebook, TripAdvisor, </a:t>
            </a:r>
            <a:r>
              <a:rPr lang="en-US" dirty="0" err="1">
                <a:latin typeface="Calibri" panose="020F0502020204030204" pitchFamily="34" charset="0"/>
                <a:cs typeface="Calibri" panose="020F0502020204030204" pitchFamily="34" charset="0"/>
              </a:rPr>
              <a:t>booking.com</a:t>
            </a:r>
            <a:r>
              <a:rPr lang="en-US" dirty="0">
                <a:latin typeface="Calibri" panose="020F0502020204030204" pitchFamily="34" charset="0"/>
                <a:cs typeface="Calibri" panose="020F0502020204030204" pitchFamily="34" charset="0"/>
              </a:rPr>
              <a:t> etc.</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Overall Customer Satisfaction (CSAT) –</a:t>
            </a:r>
            <a:r>
              <a:rPr lang="en-US" dirty="0">
                <a:latin typeface="Calibri" panose="020F0502020204030204" pitchFamily="34" charset="0"/>
                <a:cs typeface="Calibri" panose="020F0502020204030204" pitchFamily="34" charset="0"/>
              </a:rPr>
              <a:t> </a:t>
            </a:r>
            <a:r>
              <a:rPr lang="en-FR" dirty="0">
                <a:latin typeface="Calibri" panose="020F0502020204030204" pitchFamily="34" charset="0"/>
                <a:cs typeface="Calibri" panose="020F0502020204030204" pitchFamily="34" charset="0"/>
              </a:rPr>
              <a:t>Overall CSAT measures how well a product or service meets your customer’s expectations. This information is gathered via customer surveys where customers rate their overall satisfaction for a given experience on a scale of 1 to 7, and only responses of 5 or above are considered towards the positive score, meaning the percentage of customers who were somewhat satisfied to very satisfied.</a:t>
            </a: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Time per table turn and table turnover rate</a:t>
            </a:r>
            <a:r>
              <a:rPr lang="en-US" dirty="0">
                <a:latin typeface="Calibri" panose="020F0502020204030204" pitchFamily="34" charset="0"/>
                <a:cs typeface="Calibri" panose="020F0502020204030204" pitchFamily="34" charset="0"/>
              </a:rPr>
              <a:t> – If a customer waits too long for a table, it may affect the CSAT score. Therefore, it is important to keep account of TTR and TTT to provide an adequate wait time. </a:t>
            </a:r>
            <a:r>
              <a:rPr lang="en-FR" dirty="0">
                <a:latin typeface="Calibri" panose="020F0502020204030204" pitchFamily="34" charset="0"/>
                <a:cs typeface="Calibri" panose="020F0502020204030204" pitchFamily="34" charset="0"/>
              </a:rPr>
              <a:t>TTR: (Number of Guests Served in Restaurant / Total Number of Tables)</a:t>
            </a:r>
          </a:p>
          <a:p>
            <a:pPr lvl="1" algn="l">
              <a:buFont typeface="Arial" panose="020B0604020202020204" pitchFamily="34" charset="0"/>
              <a:buChar char="•"/>
            </a:pPr>
            <a:r>
              <a:rPr lang="en-US" dirty="0">
                <a:latin typeface="Calibri" panose="020F0502020204030204" pitchFamily="34" charset="0"/>
                <a:cs typeface="Calibri" panose="020F0502020204030204" pitchFamily="34" charset="0"/>
              </a:rPr>
              <a:t>And </a:t>
            </a:r>
            <a:r>
              <a:rPr lang="en-FR" dirty="0">
                <a:latin typeface="Calibri" panose="020F0502020204030204" pitchFamily="34" charset="0"/>
                <a:cs typeface="Calibri" panose="020F0502020204030204" pitchFamily="34" charset="0"/>
              </a:rPr>
              <a:t>TTT: Time When the Table Cashes out — Time When an Order Is First Inputted</a:t>
            </a:r>
            <a:r>
              <a:rPr lang="en-US" dirty="0">
                <a:latin typeface="Calibri" panose="020F0502020204030204" pitchFamily="34" charset="0"/>
                <a:cs typeface="Calibri" panose="020F0502020204030204" pitchFamily="34" charset="0"/>
              </a:rPr>
              <a:t>.</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Customer Retention</a:t>
            </a:r>
            <a:r>
              <a:rPr lang="en-US" dirty="0">
                <a:latin typeface="Calibri" panose="020F0502020204030204" pitchFamily="34" charset="0"/>
                <a:cs typeface="Calibri" panose="020F0502020204030204" pitchFamily="34" charset="0"/>
              </a:rPr>
              <a:t> - </a:t>
            </a:r>
            <a:r>
              <a:rPr lang="en-FR" dirty="0">
                <a:latin typeface="Calibri" panose="020F0502020204030204" pitchFamily="34" charset="0"/>
                <a:cs typeface="Calibri" panose="020F0502020204030204" pitchFamily="34" charset="0"/>
              </a:rPr>
              <a:t>Customer Retention Rate (%) = (# of Customers at the End of the Period - # of Customers for That Period) / (# of Customers at the Beginning of the Period)</a:t>
            </a:r>
            <a:r>
              <a:rPr lang="en-US" dirty="0">
                <a:latin typeface="Calibri" panose="020F0502020204030204" pitchFamily="34" charset="0"/>
                <a:cs typeface="Calibri" panose="020F0502020204030204" pitchFamily="34" charset="0"/>
              </a:rPr>
              <a:t>. A Harvard study indicates that a 5% increase in customer retention can lead to up to 90% increase in profits.</a:t>
            </a:r>
            <a:endParaRPr lang="en-FR" dirty="0">
              <a:latin typeface="Calibri" panose="020F0502020204030204" pitchFamily="34" charset="0"/>
              <a:cs typeface="Calibri" panose="020F0502020204030204" pitchFamily="34" charset="0"/>
            </a:endParaRPr>
          </a:p>
          <a:p>
            <a:pPr marL="228600" indent="-228600">
              <a:buFont typeface="Arial" panose="020B0604020202020204" pitchFamily="34" charset="0"/>
              <a:buChar char="•"/>
            </a:pPr>
            <a:endParaRPr lang="de-DE" b="1" dirty="0">
              <a:latin typeface="Calibri" panose="020F0502020204030204" pitchFamily="34" charset="0"/>
              <a:cs typeface="Calibri" panose="020F0502020204030204" pitchFamily="34" charset="0"/>
            </a:endParaRPr>
          </a:p>
        </p:txBody>
      </p:sp>
      <p:sp>
        <p:nvSpPr>
          <p:cNvPr id="140" name="Google Shape;140;p25"/>
          <p:cNvSpPr txBox="1">
            <a:spLocks noGrp="1"/>
          </p:cNvSpPr>
          <p:nvPr>
            <p:ph type="ctrTitle"/>
          </p:nvPr>
        </p:nvSpPr>
        <p:spPr>
          <a:xfrm>
            <a:off x="514829" y="1969809"/>
            <a:ext cx="1925841" cy="120388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solidFill>
                  <a:srgbClr val="2F2F2F"/>
                </a:solidFill>
              </a:rPr>
              <a:t>Ke</a:t>
            </a:r>
            <a:r>
              <a:rPr lang="de-DE" dirty="0"/>
              <a:t>y Performance </a:t>
            </a:r>
            <a:r>
              <a:rPr lang="de-DE" dirty="0" err="1"/>
              <a:t>Indicators</a:t>
            </a:r>
            <a:r>
              <a:rPr lang="de-DE" dirty="0"/>
              <a:t> </a:t>
            </a:r>
            <a:endParaRPr dirty="0">
              <a:solidFill>
                <a:srgbClr val="2F2F2F"/>
              </a:solidFill>
            </a:endParaRPr>
          </a:p>
        </p:txBody>
      </p:sp>
      <p:pic>
        <p:nvPicPr>
          <p:cNvPr id="141" name="Google Shape;141;p25"/>
          <p:cNvPicPr preferRelativeResize="0"/>
          <p:nvPr/>
        </p:nvPicPr>
        <p:blipFill rotWithShape="1">
          <a:blip r:embed="rId3">
            <a:alphaModFix/>
          </a:blip>
          <a:srcRect t="90895"/>
          <a:stretch/>
        </p:blipFill>
        <p:spPr>
          <a:xfrm>
            <a:off x="0" y="6"/>
            <a:ext cx="9144003" cy="6244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subTitle" idx="1"/>
          </p:nvPr>
        </p:nvSpPr>
        <p:spPr>
          <a:xfrm>
            <a:off x="3089950" y="931886"/>
            <a:ext cx="5334000" cy="4063500"/>
          </a:xfrm>
          <a:prstGeom prst="rect">
            <a:avLst/>
          </a:prstGeom>
        </p:spPr>
        <p:txBody>
          <a:bodyPr spcFirstLastPara="1" wrap="square" lIns="91425" tIns="91425" rIns="91425" bIns="91425" anchor="ctr" anchorCtr="0">
            <a:noAutofit/>
          </a:bodyPr>
          <a:lstStyle/>
          <a:p>
            <a:pPr lvl="0">
              <a:buFont typeface="Arial" panose="020B0604020202020204" pitchFamily="34" charset="0"/>
              <a:buChar char="•"/>
            </a:pPr>
            <a:r>
              <a:rPr lang="de-DE" b="1" dirty="0" err="1">
                <a:latin typeface="Calibri" panose="020F0502020204030204" pitchFamily="34" charset="0"/>
                <a:cs typeface="Calibri" panose="020F0502020204030204" pitchFamily="34" charset="0"/>
              </a:rPr>
              <a:t>Employee</a:t>
            </a:r>
            <a:r>
              <a:rPr lang="de-DE" b="1" dirty="0">
                <a:latin typeface="Calibri" panose="020F0502020204030204" pitchFamily="34" charset="0"/>
                <a:cs typeface="Calibri" panose="020F0502020204030204" pitchFamily="34" charset="0"/>
              </a:rPr>
              <a:t> Engagement KPIs :</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Employee Turnover</a:t>
            </a:r>
            <a:r>
              <a:rPr lang="en-US" dirty="0">
                <a:latin typeface="Calibri" panose="020F0502020204030204" pitchFamily="34" charset="0"/>
                <a:cs typeface="Calibri" panose="020F0502020204030204" pitchFamily="34" charset="0"/>
              </a:rPr>
              <a:t> – The hiring and training of new employees and the cost and effort that goes into the same. </a:t>
            </a:r>
            <a:r>
              <a:rPr lang="en-FR" dirty="0">
                <a:latin typeface="Calibri" panose="020F0502020204030204" pitchFamily="34" charset="0"/>
                <a:cs typeface="Calibri" panose="020F0502020204030204" pitchFamily="34" charset="0"/>
              </a:rPr>
              <a:t> It’s important to define an “acceptable” level of turnover that works best for </a:t>
            </a:r>
            <a:r>
              <a:rPr lang="en-US" dirty="0">
                <a:latin typeface="Calibri" panose="020F0502020204030204" pitchFamily="34" charset="0"/>
                <a:cs typeface="Calibri" panose="020F0502020204030204" pitchFamily="34" charset="0"/>
              </a:rPr>
              <a:t>the </a:t>
            </a:r>
            <a:r>
              <a:rPr lang="en-FR" dirty="0">
                <a:latin typeface="Calibri" panose="020F0502020204030204" pitchFamily="34" charset="0"/>
                <a:cs typeface="Calibri" panose="020F0502020204030204" pitchFamily="34" charset="0"/>
              </a:rPr>
              <a:t>restaurant.</a:t>
            </a:r>
            <a:r>
              <a:rPr lang="en-US" dirty="0">
                <a:latin typeface="Calibri" panose="020F0502020204030204" pitchFamily="34" charset="0"/>
                <a:cs typeface="Calibri" panose="020F0502020204030204" pitchFamily="34" charset="0"/>
              </a:rPr>
              <a:t> Since London is a cosmopolitan city, the average turnover rate will be high, likewise. The goal, however, is to make sure it does not exceed the average. Employee retention can be improved by Employee feedbacks.</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FR" b="1" dirty="0">
                <a:latin typeface="Calibri" panose="020F0502020204030204" pitchFamily="34" charset="0"/>
                <a:cs typeface="Calibri" panose="020F0502020204030204" pitchFamily="34" charset="0"/>
              </a:rPr>
              <a:t>Employee Satisfaction (ESAT) </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Companies that have a high ESAT rate tend to outperform their competitors. It can be measured through team meetings, feedbacks and surveys.</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Sales per labor hour -</a:t>
            </a:r>
            <a:r>
              <a:rPr lang="en-US" dirty="0">
                <a:latin typeface="Calibri" panose="020F0502020204030204" pitchFamily="34" charset="0"/>
                <a:cs typeface="Calibri" panose="020F0502020204030204" pitchFamily="34" charset="0"/>
              </a:rPr>
              <a:t> T</a:t>
            </a:r>
            <a:r>
              <a:rPr lang="en-FR" dirty="0">
                <a:latin typeface="Calibri" panose="020F0502020204030204" pitchFamily="34" charset="0"/>
                <a:cs typeface="Calibri" panose="020F0502020204030204" pitchFamily="34" charset="0"/>
              </a:rPr>
              <a:t>arget SPLH shows the dollar sales per each hour scheduled. To calculate Target SPLH, the sales (per departments) are totalled and divided by the number of hours scheduled. </a:t>
            </a:r>
          </a:p>
          <a:p>
            <a:pPr lvl="0">
              <a:buFont typeface="Arial" panose="020B0604020202020204" pitchFamily="34" charset="0"/>
              <a:buChar char="•"/>
            </a:pPr>
            <a:r>
              <a:rPr lang="en-US" b="1" dirty="0">
                <a:latin typeface="Calibri" panose="020F0502020204030204" pitchFamily="34" charset="0"/>
                <a:cs typeface="Calibri" panose="020F0502020204030204" pitchFamily="34" charset="0"/>
              </a:rPr>
              <a:t>Kitchen and front house management: </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Revenue per available seat hour - </a:t>
            </a:r>
            <a:r>
              <a:rPr lang="en-FR" dirty="0">
                <a:latin typeface="Calibri" panose="020F0502020204030204" pitchFamily="34" charset="0"/>
                <a:cs typeface="Calibri" panose="020F0502020204030204" pitchFamily="34" charset="0"/>
              </a:rPr>
              <a:t>RevPash = Total revenue / (available seats x opening hours)</a:t>
            </a:r>
            <a:r>
              <a:rPr lang="en-US" dirty="0">
                <a:latin typeface="Calibri" panose="020F0502020204030204" pitchFamily="34" charset="0"/>
                <a:cs typeface="Calibri" panose="020F0502020204030204" pitchFamily="34" charset="0"/>
              </a:rPr>
              <a:t>. </a:t>
            </a:r>
            <a:r>
              <a:rPr lang="en-FR" dirty="0">
                <a:latin typeface="Calibri" panose="020F0502020204030204" pitchFamily="34" charset="0"/>
                <a:cs typeface="Calibri" panose="020F0502020204030204" pitchFamily="34" charset="0"/>
              </a:rPr>
              <a:t> RevPASH is used to optimize labor scheduling, plan food purchasing, and to improve table turn times.</a:t>
            </a:r>
          </a:p>
          <a:p>
            <a:pPr lvl="1" algn="l">
              <a:buFont typeface="Arial" panose="020B0604020202020204" pitchFamily="34" charset="0"/>
              <a:buChar char="•"/>
            </a:pPr>
            <a:r>
              <a:rPr lang="en-FR" b="1" dirty="0">
                <a:latin typeface="Calibri" panose="020F0502020204030204" pitchFamily="34" charset="0"/>
                <a:cs typeface="Calibri" panose="020F0502020204030204" pitchFamily="34" charset="0"/>
              </a:rPr>
              <a:t>Food and beverage sales per guest </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Allows to understand if menu needs to be restructured based on favorites of the customers or time of the day.</a:t>
            </a:r>
            <a:endParaRPr lang="en-FR" dirty="0">
              <a:latin typeface="Calibri" panose="020F0502020204030204" pitchFamily="34" charset="0"/>
              <a:cs typeface="Calibri" panose="020F0502020204030204" pitchFamily="34" charset="0"/>
            </a:endParaRPr>
          </a:p>
          <a:p>
            <a:pPr lvl="1" algn="l">
              <a:buFont typeface="Arial" panose="020B0604020202020204" pitchFamily="34" charset="0"/>
              <a:buChar char="•"/>
            </a:pPr>
            <a:r>
              <a:rPr lang="en-US" b="1" dirty="0">
                <a:latin typeface="Calibri" panose="020F0502020204030204" pitchFamily="34" charset="0"/>
                <a:cs typeface="Calibri" panose="020F0502020204030204" pitchFamily="34" charset="0"/>
              </a:rPr>
              <a:t>Menu Item profit and popularity – </a:t>
            </a:r>
            <a:r>
              <a:rPr lang="en-US" dirty="0">
                <a:latin typeface="Calibri" panose="020F0502020204030204" pitchFamily="34" charset="0"/>
                <a:cs typeface="Calibri" panose="020F0502020204030204" pitchFamily="34" charset="0"/>
              </a:rPr>
              <a:t>Strategic pricing of items on the menu to drive sales and make decisions for promotions and discounts.</a:t>
            </a:r>
            <a:endParaRPr lang="en-FR" dirty="0">
              <a:latin typeface="Calibri" panose="020F0502020204030204" pitchFamily="34" charset="0"/>
              <a:cs typeface="Calibri" panose="020F0502020204030204" pitchFamily="34" charset="0"/>
            </a:endParaRPr>
          </a:p>
          <a:p>
            <a:pPr marL="228600" indent="-228600">
              <a:buFont typeface="Arial" panose="020B0604020202020204" pitchFamily="34" charset="0"/>
              <a:buChar char="•"/>
            </a:pPr>
            <a:endParaRPr lang="de-DE" b="1" dirty="0">
              <a:latin typeface="Calibri" panose="020F0502020204030204" pitchFamily="34" charset="0"/>
              <a:cs typeface="Calibri" panose="020F0502020204030204" pitchFamily="34" charset="0"/>
            </a:endParaRPr>
          </a:p>
        </p:txBody>
      </p:sp>
      <p:sp>
        <p:nvSpPr>
          <p:cNvPr id="140" name="Google Shape;140;p25"/>
          <p:cNvSpPr txBox="1">
            <a:spLocks noGrp="1"/>
          </p:cNvSpPr>
          <p:nvPr>
            <p:ph type="ctrTitle"/>
          </p:nvPr>
        </p:nvSpPr>
        <p:spPr>
          <a:xfrm>
            <a:off x="514829" y="1969809"/>
            <a:ext cx="1925841" cy="120388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solidFill>
                  <a:srgbClr val="2F2F2F"/>
                </a:solidFill>
              </a:rPr>
              <a:t>Ke</a:t>
            </a:r>
            <a:r>
              <a:rPr lang="de-DE" dirty="0"/>
              <a:t>y Performance </a:t>
            </a:r>
            <a:r>
              <a:rPr lang="de-DE" dirty="0" err="1"/>
              <a:t>Indicators</a:t>
            </a:r>
            <a:r>
              <a:rPr lang="de-DE" dirty="0"/>
              <a:t> </a:t>
            </a:r>
            <a:endParaRPr dirty="0">
              <a:solidFill>
                <a:srgbClr val="2F2F2F"/>
              </a:solidFill>
            </a:endParaRPr>
          </a:p>
        </p:txBody>
      </p:sp>
      <p:pic>
        <p:nvPicPr>
          <p:cNvPr id="141" name="Google Shape;141;p25"/>
          <p:cNvPicPr preferRelativeResize="0"/>
          <p:nvPr/>
        </p:nvPicPr>
        <p:blipFill rotWithShape="1">
          <a:blip r:embed="rId3">
            <a:alphaModFix/>
          </a:blip>
          <a:srcRect t="90895"/>
          <a:stretch/>
        </p:blipFill>
        <p:spPr>
          <a:xfrm>
            <a:off x="0" y="6"/>
            <a:ext cx="9144003" cy="624452"/>
          </a:xfrm>
          <a:prstGeom prst="rect">
            <a:avLst/>
          </a:prstGeom>
          <a:noFill/>
          <a:ln>
            <a:noFill/>
          </a:ln>
        </p:spPr>
      </p:pic>
    </p:spTree>
    <p:extLst>
      <p:ext uri="{BB962C8B-B14F-4D97-AF65-F5344CB8AC3E}">
        <p14:creationId xmlns:p14="http://schemas.microsoft.com/office/powerpoint/2010/main" val="655232007"/>
      </p:ext>
    </p:extLst>
  </p:cSld>
  <p:clrMapOvr>
    <a:masterClrMapping/>
  </p:clrMapOvr>
</p:sld>
</file>

<file path=ppt/theme/theme1.xml><?xml version="1.0" encoding="utf-8"?>
<a:theme xmlns:a="http://schemas.openxmlformats.org/drawingml/2006/main" name="F&amp;B Meeting by Slidesgo">
  <a:themeElements>
    <a:clrScheme name="Simple Light">
      <a:dk1>
        <a:srgbClr val="FFFFFF"/>
      </a:dk1>
      <a:lt1>
        <a:srgbClr val="2F2F2F"/>
      </a:lt1>
      <a:dk2>
        <a:srgbClr val="EC8037"/>
      </a:dk2>
      <a:lt2>
        <a:srgbClr val="434343"/>
      </a:lt2>
      <a:accent1>
        <a:srgbClr val="363636"/>
      </a:accent1>
      <a:accent2>
        <a:srgbClr val="666666"/>
      </a:accent2>
      <a:accent3>
        <a:srgbClr val="999999"/>
      </a:accent3>
      <a:accent4>
        <a:srgbClr val="2F2F2F"/>
      </a:accent4>
      <a:accent5>
        <a:srgbClr val="EC8037"/>
      </a:accent5>
      <a:accent6>
        <a:srgbClr val="666666"/>
      </a:accent6>
      <a:hlink>
        <a:srgbClr val="2F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585</Words>
  <Application>Microsoft Macintosh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Roboto Condensed Light</vt:lpstr>
      <vt:lpstr>Rokkitt</vt:lpstr>
      <vt:lpstr>Reem Kufi</vt:lpstr>
      <vt:lpstr>Rokkitt Regular</vt:lpstr>
      <vt:lpstr>Calibri</vt:lpstr>
      <vt:lpstr>Arial</vt:lpstr>
      <vt:lpstr>F&amp;B Meeting by Slidesgo</vt:lpstr>
      <vt:lpstr>RESTAURANT  MANAGEMENT KPIs</vt:lpstr>
      <vt:lpstr>Key Performance Indicators </vt:lpstr>
      <vt:lpstr>Key Performance Indicators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KPIs</dc:title>
  <cp:lastModifiedBy>Akhila VANGARA MSCT2019</cp:lastModifiedBy>
  <cp:revision>11</cp:revision>
  <dcterms:modified xsi:type="dcterms:W3CDTF">2020-02-23T20:10:16Z</dcterms:modified>
</cp:coreProperties>
</file>