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showGuides="1">
      <p:cViewPr varScale="1">
        <p:scale>
          <a:sx n="117" d="100"/>
          <a:sy n="117" d="100"/>
        </p:scale>
        <p:origin x="36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svg"/><Relationship Id="rId1" Type="http://schemas.openxmlformats.org/officeDocument/2006/relationships/image" Target="../media/image17.png"/><Relationship Id="rId6" Type="http://schemas.openxmlformats.org/officeDocument/2006/relationships/image" Target="../media/image16.svg"/><Relationship Id="rId5" Type="http://schemas.openxmlformats.org/officeDocument/2006/relationships/image" Target="../media/image19.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svg"/><Relationship Id="rId1"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3DDAE9F-F245-40F4-AD04-63A68D18A7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D4129B1-705B-4A0A-8007-42BB22302527}">
      <dgm:prSet/>
      <dgm:spPr/>
      <dgm:t>
        <a:bodyPr/>
        <a:lstStyle/>
        <a:p>
          <a:r>
            <a:rPr lang="en-US"/>
            <a:t>A hospitality group that owns, manages and franchises hotels, resorts and vacation properties</a:t>
          </a:r>
        </a:p>
      </dgm:t>
    </dgm:pt>
    <dgm:pt modelId="{5221D39C-6065-452F-84DE-6B887C0CC1AC}" type="parTrans" cxnId="{1B9C6D35-DCBB-4060-A405-6BE7345D04EA}">
      <dgm:prSet/>
      <dgm:spPr/>
      <dgm:t>
        <a:bodyPr/>
        <a:lstStyle/>
        <a:p>
          <a:endParaRPr lang="en-US"/>
        </a:p>
      </dgm:t>
    </dgm:pt>
    <dgm:pt modelId="{30DE057F-3F93-4C19-A5EF-62E3C5918BD2}" type="sibTrans" cxnId="{1B9C6D35-DCBB-4060-A405-6BE7345D04EA}">
      <dgm:prSet/>
      <dgm:spPr/>
      <dgm:t>
        <a:bodyPr/>
        <a:lstStyle/>
        <a:p>
          <a:endParaRPr lang="en-US"/>
        </a:p>
      </dgm:t>
    </dgm:pt>
    <dgm:pt modelId="{EDDC7D45-0D56-43E1-9F4C-310C7D54F009}">
      <dgm:prSet/>
      <dgm:spPr/>
      <dgm:t>
        <a:bodyPr/>
        <a:lstStyle/>
        <a:p>
          <a:r>
            <a:rPr lang="en-US"/>
            <a:t>Headquartered in France</a:t>
          </a:r>
        </a:p>
      </dgm:t>
    </dgm:pt>
    <dgm:pt modelId="{395874B0-8C74-4AC6-8272-94832784285D}" type="parTrans" cxnId="{F384A649-178D-4325-BF87-BE05851CA743}">
      <dgm:prSet/>
      <dgm:spPr/>
      <dgm:t>
        <a:bodyPr/>
        <a:lstStyle/>
        <a:p>
          <a:endParaRPr lang="en-US"/>
        </a:p>
      </dgm:t>
    </dgm:pt>
    <dgm:pt modelId="{0A1397A7-6E49-48E0-A817-4DF21C730570}" type="sibTrans" cxnId="{F384A649-178D-4325-BF87-BE05851CA743}">
      <dgm:prSet/>
      <dgm:spPr/>
      <dgm:t>
        <a:bodyPr/>
        <a:lstStyle/>
        <a:p>
          <a:endParaRPr lang="en-US"/>
        </a:p>
      </dgm:t>
    </dgm:pt>
    <dgm:pt modelId="{5C155503-0F75-483E-85CB-7B6AD2D4E19D}">
      <dgm:prSet/>
      <dgm:spPr/>
      <dgm:t>
        <a:bodyPr/>
        <a:lstStyle/>
        <a:p>
          <a:r>
            <a:rPr lang="en-US"/>
            <a:t>Operates in 100 countries, with more than 4800 hotels and 280,000 employees worldwide.</a:t>
          </a:r>
        </a:p>
      </dgm:t>
    </dgm:pt>
    <dgm:pt modelId="{44849199-3E3D-4C9F-A7DA-D4A4B2486FDB}" type="parTrans" cxnId="{BEE557BF-EFBC-49A6-B2B0-16EB098CC138}">
      <dgm:prSet/>
      <dgm:spPr/>
      <dgm:t>
        <a:bodyPr/>
        <a:lstStyle/>
        <a:p>
          <a:endParaRPr lang="en-US"/>
        </a:p>
      </dgm:t>
    </dgm:pt>
    <dgm:pt modelId="{0C39E886-0721-4C3C-AA54-15C0435289A8}" type="sibTrans" cxnId="{BEE557BF-EFBC-49A6-B2B0-16EB098CC138}">
      <dgm:prSet/>
      <dgm:spPr/>
      <dgm:t>
        <a:bodyPr/>
        <a:lstStyle/>
        <a:p>
          <a:endParaRPr lang="en-US"/>
        </a:p>
      </dgm:t>
    </dgm:pt>
    <dgm:pt modelId="{08F05466-A39E-4417-AE17-BDE3B43C30CC}" type="pres">
      <dgm:prSet presAssocID="{F3DDAE9F-F245-40F4-AD04-63A68D18A72E}" presName="root" presStyleCnt="0">
        <dgm:presLayoutVars>
          <dgm:dir/>
          <dgm:resizeHandles val="exact"/>
        </dgm:presLayoutVars>
      </dgm:prSet>
      <dgm:spPr/>
    </dgm:pt>
    <dgm:pt modelId="{AFEDB4C4-5D08-4A9B-B2C4-13592C95063A}" type="pres">
      <dgm:prSet presAssocID="{1D4129B1-705B-4A0A-8007-42BB22302527}" presName="compNode" presStyleCnt="0"/>
      <dgm:spPr/>
    </dgm:pt>
    <dgm:pt modelId="{ED5A9491-A612-44F7-ADA8-695791A2A7CF}" type="pres">
      <dgm:prSet presAssocID="{1D4129B1-705B-4A0A-8007-42BB22302527}" presName="bgRect" presStyleLbl="bgShp" presStyleIdx="0" presStyleCnt="3"/>
      <dgm:spPr/>
    </dgm:pt>
    <dgm:pt modelId="{6B22F380-BB92-482C-AD4E-9A025912DC24}" type="pres">
      <dgm:prSet presAssocID="{1D4129B1-705B-4A0A-8007-42BB223025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ilding"/>
        </a:ext>
      </dgm:extLst>
    </dgm:pt>
    <dgm:pt modelId="{7BDE7C7D-232E-4126-9418-7DBCF0C229D9}" type="pres">
      <dgm:prSet presAssocID="{1D4129B1-705B-4A0A-8007-42BB22302527}" presName="spaceRect" presStyleCnt="0"/>
      <dgm:spPr/>
    </dgm:pt>
    <dgm:pt modelId="{BE2CA564-48BB-4314-9C92-80705C06271A}" type="pres">
      <dgm:prSet presAssocID="{1D4129B1-705B-4A0A-8007-42BB22302527}" presName="parTx" presStyleLbl="revTx" presStyleIdx="0" presStyleCnt="3">
        <dgm:presLayoutVars>
          <dgm:chMax val="0"/>
          <dgm:chPref val="0"/>
        </dgm:presLayoutVars>
      </dgm:prSet>
      <dgm:spPr/>
    </dgm:pt>
    <dgm:pt modelId="{A091BA0B-E845-4214-99C4-74D2B61C6747}" type="pres">
      <dgm:prSet presAssocID="{30DE057F-3F93-4C19-A5EF-62E3C5918BD2}" presName="sibTrans" presStyleCnt="0"/>
      <dgm:spPr/>
    </dgm:pt>
    <dgm:pt modelId="{3EC41945-3BF9-44F1-9D7C-B72AE6D30DEC}" type="pres">
      <dgm:prSet presAssocID="{EDDC7D45-0D56-43E1-9F4C-310C7D54F009}" presName="compNode" presStyleCnt="0"/>
      <dgm:spPr/>
    </dgm:pt>
    <dgm:pt modelId="{098BB8D1-8FA8-4337-BA44-44C178046CC0}" type="pres">
      <dgm:prSet presAssocID="{EDDC7D45-0D56-43E1-9F4C-310C7D54F009}" presName="bgRect" presStyleLbl="bgShp" presStyleIdx="1" presStyleCnt="3"/>
      <dgm:spPr/>
    </dgm:pt>
    <dgm:pt modelId="{FF0CF59C-1063-4732-B0C9-89A60AE5709E}" type="pres">
      <dgm:prSet presAssocID="{EDDC7D45-0D56-43E1-9F4C-310C7D54F0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B8094114-12F1-4BFC-ACFF-2C2C3028E109}" type="pres">
      <dgm:prSet presAssocID="{EDDC7D45-0D56-43E1-9F4C-310C7D54F009}" presName="spaceRect" presStyleCnt="0"/>
      <dgm:spPr/>
    </dgm:pt>
    <dgm:pt modelId="{5A5D6C98-1421-46D8-B39C-DB5B90219547}" type="pres">
      <dgm:prSet presAssocID="{EDDC7D45-0D56-43E1-9F4C-310C7D54F009}" presName="parTx" presStyleLbl="revTx" presStyleIdx="1" presStyleCnt="3">
        <dgm:presLayoutVars>
          <dgm:chMax val="0"/>
          <dgm:chPref val="0"/>
        </dgm:presLayoutVars>
      </dgm:prSet>
      <dgm:spPr/>
    </dgm:pt>
    <dgm:pt modelId="{31598BD7-5B69-4EE3-8135-C08E86818BDB}" type="pres">
      <dgm:prSet presAssocID="{0A1397A7-6E49-48E0-A817-4DF21C730570}" presName="sibTrans" presStyleCnt="0"/>
      <dgm:spPr/>
    </dgm:pt>
    <dgm:pt modelId="{054A754A-5CBD-4115-8CD3-7F21BFD81BB5}" type="pres">
      <dgm:prSet presAssocID="{5C155503-0F75-483E-85CB-7B6AD2D4E19D}" presName="compNode" presStyleCnt="0"/>
      <dgm:spPr/>
    </dgm:pt>
    <dgm:pt modelId="{8BECEC4E-3EB8-44CE-BF7E-0DBAF92DD01D}" type="pres">
      <dgm:prSet presAssocID="{5C155503-0F75-483E-85CB-7B6AD2D4E19D}" presName="bgRect" presStyleLbl="bgShp" presStyleIdx="2" presStyleCnt="3"/>
      <dgm:spPr/>
    </dgm:pt>
    <dgm:pt modelId="{DEC4923D-37E1-4F55-BCFE-DED38F78A6F4}" type="pres">
      <dgm:prSet presAssocID="{5C155503-0F75-483E-85CB-7B6AD2D4E1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15AA089E-8805-4288-9860-6C65613382EF}" type="pres">
      <dgm:prSet presAssocID="{5C155503-0F75-483E-85CB-7B6AD2D4E19D}" presName="spaceRect" presStyleCnt="0"/>
      <dgm:spPr/>
    </dgm:pt>
    <dgm:pt modelId="{89A7DE8A-3C89-49D7-83FC-148901401AA3}" type="pres">
      <dgm:prSet presAssocID="{5C155503-0F75-483E-85CB-7B6AD2D4E19D}" presName="parTx" presStyleLbl="revTx" presStyleIdx="2" presStyleCnt="3">
        <dgm:presLayoutVars>
          <dgm:chMax val="0"/>
          <dgm:chPref val="0"/>
        </dgm:presLayoutVars>
      </dgm:prSet>
      <dgm:spPr/>
    </dgm:pt>
  </dgm:ptLst>
  <dgm:cxnLst>
    <dgm:cxn modelId="{682EF209-D982-46A4-A832-DC01C529F4DC}" type="presOf" srcId="{5C155503-0F75-483E-85CB-7B6AD2D4E19D}" destId="{89A7DE8A-3C89-49D7-83FC-148901401AA3}" srcOrd="0" destOrd="0" presId="urn:microsoft.com/office/officeart/2018/2/layout/IconVerticalSolidList"/>
    <dgm:cxn modelId="{AB9DA21C-80FE-4E63-A20F-F13E9749CB2A}" type="presOf" srcId="{F3DDAE9F-F245-40F4-AD04-63A68D18A72E}" destId="{08F05466-A39E-4417-AE17-BDE3B43C30CC}" srcOrd="0" destOrd="0" presId="urn:microsoft.com/office/officeart/2018/2/layout/IconVerticalSolidList"/>
    <dgm:cxn modelId="{1B9C6D35-DCBB-4060-A405-6BE7345D04EA}" srcId="{F3DDAE9F-F245-40F4-AD04-63A68D18A72E}" destId="{1D4129B1-705B-4A0A-8007-42BB22302527}" srcOrd="0" destOrd="0" parTransId="{5221D39C-6065-452F-84DE-6B887C0CC1AC}" sibTransId="{30DE057F-3F93-4C19-A5EF-62E3C5918BD2}"/>
    <dgm:cxn modelId="{F384A649-178D-4325-BF87-BE05851CA743}" srcId="{F3DDAE9F-F245-40F4-AD04-63A68D18A72E}" destId="{EDDC7D45-0D56-43E1-9F4C-310C7D54F009}" srcOrd="1" destOrd="0" parTransId="{395874B0-8C74-4AC6-8272-94832784285D}" sibTransId="{0A1397A7-6E49-48E0-A817-4DF21C730570}"/>
    <dgm:cxn modelId="{0CB182B1-27E0-4D6A-AD5A-9399DE0F4466}" type="presOf" srcId="{EDDC7D45-0D56-43E1-9F4C-310C7D54F009}" destId="{5A5D6C98-1421-46D8-B39C-DB5B90219547}" srcOrd="0" destOrd="0" presId="urn:microsoft.com/office/officeart/2018/2/layout/IconVerticalSolidList"/>
    <dgm:cxn modelId="{BEE557BF-EFBC-49A6-B2B0-16EB098CC138}" srcId="{F3DDAE9F-F245-40F4-AD04-63A68D18A72E}" destId="{5C155503-0F75-483E-85CB-7B6AD2D4E19D}" srcOrd="2" destOrd="0" parTransId="{44849199-3E3D-4C9F-A7DA-D4A4B2486FDB}" sibTransId="{0C39E886-0721-4C3C-AA54-15C0435289A8}"/>
    <dgm:cxn modelId="{B87B37DB-178B-4700-834D-909D1C8D13D8}" type="presOf" srcId="{1D4129B1-705B-4A0A-8007-42BB22302527}" destId="{BE2CA564-48BB-4314-9C92-80705C06271A}" srcOrd="0" destOrd="0" presId="urn:microsoft.com/office/officeart/2018/2/layout/IconVerticalSolidList"/>
    <dgm:cxn modelId="{DAD87469-AF07-4C13-9AA7-0680CADA193C}" type="presParOf" srcId="{08F05466-A39E-4417-AE17-BDE3B43C30CC}" destId="{AFEDB4C4-5D08-4A9B-B2C4-13592C95063A}" srcOrd="0" destOrd="0" presId="urn:microsoft.com/office/officeart/2018/2/layout/IconVerticalSolidList"/>
    <dgm:cxn modelId="{BEBBCF13-5188-4686-832F-C0FEA47247B0}" type="presParOf" srcId="{AFEDB4C4-5D08-4A9B-B2C4-13592C95063A}" destId="{ED5A9491-A612-44F7-ADA8-695791A2A7CF}" srcOrd="0" destOrd="0" presId="urn:microsoft.com/office/officeart/2018/2/layout/IconVerticalSolidList"/>
    <dgm:cxn modelId="{6220388E-8D4C-4642-BDA6-9D47F89EDCC9}" type="presParOf" srcId="{AFEDB4C4-5D08-4A9B-B2C4-13592C95063A}" destId="{6B22F380-BB92-482C-AD4E-9A025912DC24}" srcOrd="1" destOrd="0" presId="urn:microsoft.com/office/officeart/2018/2/layout/IconVerticalSolidList"/>
    <dgm:cxn modelId="{28C045B1-4B84-4638-8FDC-D54CA5462D9A}" type="presParOf" srcId="{AFEDB4C4-5D08-4A9B-B2C4-13592C95063A}" destId="{7BDE7C7D-232E-4126-9418-7DBCF0C229D9}" srcOrd="2" destOrd="0" presId="urn:microsoft.com/office/officeart/2018/2/layout/IconVerticalSolidList"/>
    <dgm:cxn modelId="{D79BE785-C6F7-4868-8B79-4BE9BCB2AE6B}" type="presParOf" srcId="{AFEDB4C4-5D08-4A9B-B2C4-13592C95063A}" destId="{BE2CA564-48BB-4314-9C92-80705C06271A}" srcOrd="3" destOrd="0" presId="urn:microsoft.com/office/officeart/2018/2/layout/IconVerticalSolidList"/>
    <dgm:cxn modelId="{F3B5F9AB-4F33-400E-8C0D-BDC54308E0C8}" type="presParOf" srcId="{08F05466-A39E-4417-AE17-BDE3B43C30CC}" destId="{A091BA0B-E845-4214-99C4-74D2B61C6747}" srcOrd="1" destOrd="0" presId="urn:microsoft.com/office/officeart/2018/2/layout/IconVerticalSolidList"/>
    <dgm:cxn modelId="{992EB935-0588-410F-BE2E-5F34B48908F8}" type="presParOf" srcId="{08F05466-A39E-4417-AE17-BDE3B43C30CC}" destId="{3EC41945-3BF9-44F1-9D7C-B72AE6D30DEC}" srcOrd="2" destOrd="0" presId="urn:microsoft.com/office/officeart/2018/2/layout/IconVerticalSolidList"/>
    <dgm:cxn modelId="{6964A4FB-3F34-4FCE-BDB7-FF163930BA19}" type="presParOf" srcId="{3EC41945-3BF9-44F1-9D7C-B72AE6D30DEC}" destId="{098BB8D1-8FA8-4337-BA44-44C178046CC0}" srcOrd="0" destOrd="0" presId="urn:microsoft.com/office/officeart/2018/2/layout/IconVerticalSolidList"/>
    <dgm:cxn modelId="{E7F27EB6-5715-4FAB-9CED-6C806AEB76F2}" type="presParOf" srcId="{3EC41945-3BF9-44F1-9D7C-B72AE6D30DEC}" destId="{FF0CF59C-1063-4732-B0C9-89A60AE5709E}" srcOrd="1" destOrd="0" presId="urn:microsoft.com/office/officeart/2018/2/layout/IconVerticalSolidList"/>
    <dgm:cxn modelId="{52990C17-B8A8-4659-9433-889308DD792F}" type="presParOf" srcId="{3EC41945-3BF9-44F1-9D7C-B72AE6D30DEC}" destId="{B8094114-12F1-4BFC-ACFF-2C2C3028E109}" srcOrd="2" destOrd="0" presId="urn:microsoft.com/office/officeart/2018/2/layout/IconVerticalSolidList"/>
    <dgm:cxn modelId="{C96B89E1-A491-45AF-BC85-6F1627D870E8}" type="presParOf" srcId="{3EC41945-3BF9-44F1-9D7C-B72AE6D30DEC}" destId="{5A5D6C98-1421-46D8-B39C-DB5B90219547}" srcOrd="3" destOrd="0" presId="urn:microsoft.com/office/officeart/2018/2/layout/IconVerticalSolidList"/>
    <dgm:cxn modelId="{52A88AD6-1C71-4639-B546-42E6C222760C}" type="presParOf" srcId="{08F05466-A39E-4417-AE17-BDE3B43C30CC}" destId="{31598BD7-5B69-4EE3-8135-C08E86818BDB}" srcOrd="3" destOrd="0" presId="urn:microsoft.com/office/officeart/2018/2/layout/IconVerticalSolidList"/>
    <dgm:cxn modelId="{3EA52499-7F50-40FE-BF91-8410226B1EE0}" type="presParOf" srcId="{08F05466-A39E-4417-AE17-BDE3B43C30CC}" destId="{054A754A-5CBD-4115-8CD3-7F21BFD81BB5}" srcOrd="4" destOrd="0" presId="urn:microsoft.com/office/officeart/2018/2/layout/IconVerticalSolidList"/>
    <dgm:cxn modelId="{EFCA95FC-789E-43EE-83B4-A3A94188A54A}" type="presParOf" srcId="{054A754A-5CBD-4115-8CD3-7F21BFD81BB5}" destId="{8BECEC4E-3EB8-44CE-BF7E-0DBAF92DD01D}" srcOrd="0" destOrd="0" presId="urn:microsoft.com/office/officeart/2018/2/layout/IconVerticalSolidList"/>
    <dgm:cxn modelId="{171C5CA2-1011-434E-878C-F2F3BBAEBF16}" type="presParOf" srcId="{054A754A-5CBD-4115-8CD3-7F21BFD81BB5}" destId="{DEC4923D-37E1-4F55-BCFE-DED38F78A6F4}" srcOrd="1" destOrd="0" presId="urn:microsoft.com/office/officeart/2018/2/layout/IconVerticalSolidList"/>
    <dgm:cxn modelId="{4E59244A-E286-475B-BA11-FBC51D5FEFB8}" type="presParOf" srcId="{054A754A-5CBD-4115-8CD3-7F21BFD81BB5}" destId="{15AA089E-8805-4288-9860-6C65613382EF}" srcOrd="2" destOrd="0" presId="urn:microsoft.com/office/officeart/2018/2/layout/IconVerticalSolidList"/>
    <dgm:cxn modelId="{CBD295FE-B4EA-4686-AD4F-FCEA5FDA6261}" type="presParOf" srcId="{054A754A-5CBD-4115-8CD3-7F21BFD81BB5}" destId="{89A7DE8A-3C89-49D7-83FC-148901401A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408AAB-D4BE-4866-9E98-D030A05C5CA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996FED-0B59-4BFD-BE1B-7A272A3CEF45}">
      <dgm:prSet/>
      <dgm:spPr/>
      <dgm:t>
        <a:bodyPr/>
        <a:lstStyle/>
        <a:p>
          <a:r>
            <a:rPr lang="en-US"/>
            <a:t>Loyal customers: Loyalty programmes enabling customers to enjoy discounts and perks from several partner organizations worldwide.</a:t>
          </a:r>
        </a:p>
      </dgm:t>
    </dgm:pt>
    <dgm:pt modelId="{9884FB07-CC5A-4879-8789-A899D3C7CF89}" type="parTrans" cxnId="{082916D9-5DE9-4C2E-84D6-ABF7179D6AA2}">
      <dgm:prSet/>
      <dgm:spPr/>
      <dgm:t>
        <a:bodyPr/>
        <a:lstStyle/>
        <a:p>
          <a:endParaRPr lang="en-US"/>
        </a:p>
      </dgm:t>
    </dgm:pt>
    <dgm:pt modelId="{433601B5-2FC8-45C4-A789-B381C7735FEF}" type="sibTrans" cxnId="{082916D9-5DE9-4C2E-84D6-ABF7179D6AA2}">
      <dgm:prSet/>
      <dgm:spPr/>
      <dgm:t>
        <a:bodyPr/>
        <a:lstStyle/>
        <a:p>
          <a:endParaRPr lang="en-US"/>
        </a:p>
      </dgm:t>
    </dgm:pt>
    <dgm:pt modelId="{99178784-7310-4D48-802F-8F87CDE1AB34}">
      <dgm:prSet/>
      <dgm:spPr/>
      <dgm:t>
        <a:bodyPr/>
        <a:lstStyle/>
        <a:p>
          <a:r>
            <a:rPr lang="en-US" dirty="0"/>
            <a:t>Brands: A number of brands who are their partners, thus providing services ranging from luxurious to economical. Some examples are – Swissotel, Pullman, Movenpick and Adagio.</a:t>
          </a:r>
        </a:p>
      </dgm:t>
    </dgm:pt>
    <dgm:pt modelId="{D5552454-2D32-4D80-B114-7CB108979588}" type="parTrans" cxnId="{452CE202-69E2-4B6E-8550-2D7C4F7B13AA}">
      <dgm:prSet/>
      <dgm:spPr/>
      <dgm:t>
        <a:bodyPr/>
        <a:lstStyle/>
        <a:p>
          <a:endParaRPr lang="en-US"/>
        </a:p>
      </dgm:t>
    </dgm:pt>
    <dgm:pt modelId="{6AB481C5-B69B-4333-B80D-596EFF637235}" type="sibTrans" cxnId="{452CE202-69E2-4B6E-8550-2D7C4F7B13AA}">
      <dgm:prSet/>
      <dgm:spPr/>
      <dgm:t>
        <a:bodyPr/>
        <a:lstStyle/>
        <a:p>
          <a:endParaRPr lang="en-US"/>
        </a:p>
      </dgm:t>
    </dgm:pt>
    <dgm:pt modelId="{86E15067-135D-41B3-A5B4-2754A1A3AB36}">
      <dgm:prSet/>
      <dgm:spPr/>
      <dgm:t>
        <a:bodyPr/>
        <a:lstStyle/>
        <a:p>
          <a:r>
            <a:rPr lang="en-US"/>
            <a:t>Leader in Sustainability: Well known to engage in sustainability, environment management and coporate social responsibility, attracting green customers.</a:t>
          </a:r>
        </a:p>
      </dgm:t>
    </dgm:pt>
    <dgm:pt modelId="{04375AEB-2126-48DE-9819-D91ADF3B1381}" type="parTrans" cxnId="{C445A805-04C0-42E6-9409-4E055B31F182}">
      <dgm:prSet/>
      <dgm:spPr/>
      <dgm:t>
        <a:bodyPr/>
        <a:lstStyle/>
        <a:p>
          <a:endParaRPr lang="en-US"/>
        </a:p>
      </dgm:t>
    </dgm:pt>
    <dgm:pt modelId="{45BA2F42-1AF9-4F2F-8FB2-44C5A219FFA7}" type="sibTrans" cxnId="{C445A805-04C0-42E6-9409-4E055B31F182}">
      <dgm:prSet/>
      <dgm:spPr/>
      <dgm:t>
        <a:bodyPr/>
        <a:lstStyle/>
        <a:p>
          <a:endParaRPr lang="en-US"/>
        </a:p>
      </dgm:t>
    </dgm:pt>
    <dgm:pt modelId="{BBAC1F55-8DE7-4DAF-A581-87BB03D5DA1F}" type="pres">
      <dgm:prSet presAssocID="{D6408AAB-D4BE-4866-9E98-D030A05C5CAD}" presName="root" presStyleCnt="0">
        <dgm:presLayoutVars>
          <dgm:dir/>
          <dgm:resizeHandles val="exact"/>
        </dgm:presLayoutVars>
      </dgm:prSet>
      <dgm:spPr/>
    </dgm:pt>
    <dgm:pt modelId="{6FA42CE2-7B3B-4E28-ACD2-275DDF71C852}" type="pres">
      <dgm:prSet presAssocID="{68996FED-0B59-4BFD-BE1B-7A272A3CEF45}" presName="compNode" presStyleCnt="0"/>
      <dgm:spPr/>
    </dgm:pt>
    <dgm:pt modelId="{3F30738E-A0DE-40C3-9678-69818D213332}" type="pres">
      <dgm:prSet presAssocID="{68996FED-0B59-4BFD-BE1B-7A272A3CEF45}" presName="bgRect" presStyleLbl="bgShp" presStyleIdx="0" presStyleCnt="3"/>
      <dgm:spPr/>
    </dgm:pt>
    <dgm:pt modelId="{EFB72600-3B4B-4C50-B873-FBCDCBB445E5}" type="pres">
      <dgm:prSet presAssocID="{68996FED-0B59-4BFD-BE1B-7A272A3CEF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472E8C3D-1396-441C-965D-78C333C68AFA}" type="pres">
      <dgm:prSet presAssocID="{68996FED-0B59-4BFD-BE1B-7A272A3CEF45}" presName="spaceRect" presStyleCnt="0"/>
      <dgm:spPr/>
    </dgm:pt>
    <dgm:pt modelId="{1E50E2C0-9134-4619-875B-26110EC5BB1D}" type="pres">
      <dgm:prSet presAssocID="{68996FED-0B59-4BFD-BE1B-7A272A3CEF45}" presName="parTx" presStyleLbl="revTx" presStyleIdx="0" presStyleCnt="3">
        <dgm:presLayoutVars>
          <dgm:chMax val="0"/>
          <dgm:chPref val="0"/>
        </dgm:presLayoutVars>
      </dgm:prSet>
      <dgm:spPr/>
    </dgm:pt>
    <dgm:pt modelId="{6A573B57-177A-45D1-8059-87F71F19DA27}" type="pres">
      <dgm:prSet presAssocID="{433601B5-2FC8-45C4-A789-B381C7735FEF}" presName="sibTrans" presStyleCnt="0"/>
      <dgm:spPr/>
    </dgm:pt>
    <dgm:pt modelId="{A58CB9BD-9F19-40DF-AE9F-11EF4C389CE7}" type="pres">
      <dgm:prSet presAssocID="{99178784-7310-4D48-802F-8F87CDE1AB34}" presName="compNode" presStyleCnt="0"/>
      <dgm:spPr/>
    </dgm:pt>
    <dgm:pt modelId="{BCB17F15-8B83-4CC4-93AD-7DEFB5CAEA79}" type="pres">
      <dgm:prSet presAssocID="{99178784-7310-4D48-802F-8F87CDE1AB34}" presName="bgRect" presStyleLbl="bgShp" presStyleIdx="1" presStyleCnt="3"/>
      <dgm:spPr/>
    </dgm:pt>
    <dgm:pt modelId="{258BD2C0-EEDE-4CC7-9F1D-4B54D3AAC24D}" type="pres">
      <dgm:prSet presAssocID="{99178784-7310-4D48-802F-8F87CDE1AB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EE0A11D9-C444-43B1-A741-77062924B1FA}" type="pres">
      <dgm:prSet presAssocID="{99178784-7310-4D48-802F-8F87CDE1AB34}" presName="spaceRect" presStyleCnt="0"/>
      <dgm:spPr/>
    </dgm:pt>
    <dgm:pt modelId="{5482C3BF-FE6F-441C-A43C-D78EC7F6EFBD}" type="pres">
      <dgm:prSet presAssocID="{99178784-7310-4D48-802F-8F87CDE1AB34}" presName="parTx" presStyleLbl="revTx" presStyleIdx="1" presStyleCnt="3">
        <dgm:presLayoutVars>
          <dgm:chMax val="0"/>
          <dgm:chPref val="0"/>
        </dgm:presLayoutVars>
      </dgm:prSet>
      <dgm:spPr/>
    </dgm:pt>
    <dgm:pt modelId="{1136E11D-8B6A-4D61-967D-81B2A40E703B}" type="pres">
      <dgm:prSet presAssocID="{6AB481C5-B69B-4333-B80D-596EFF637235}" presName="sibTrans" presStyleCnt="0"/>
      <dgm:spPr/>
    </dgm:pt>
    <dgm:pt modelId="{9D4D5268-3D29-4CD4-9A18-3F712E21FA06}" type="pres">
      <dgm:prSet presAssocID="{86E15067-135D-41B3-A5B4-2754A1A3AB36}" presName="compNode" presStyleCnt="0"/>
      <dgm:spPr/>
    </dgm:pt>
    <dgm:pt modelId="{1495DF45-097D-4808-8ED8-CD2115851187}" type="pres">
      <dgm:prSet presAssocID="{86E15067-135D-41B3-A5B4-2754A1A3AB36}" presName="bgRect" presStyleLbl="bgShp" presStyleIdx="2" presStyleCnt="3"/>
      <dgm:spPr/>
    </dgm:pt>
    <dgm:pt modelId="{9B66574D-DE12-4F6D-A004-A44BABEFFC51}" type="pres">
      <dgm:prSet presAssocID="{86E15067-135D-41B3-A5B4-2754A1A3AB3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stainability"/>
        </a:ext>
      </dgm:extLst>
    </dgm:pt>
    <dgm:pt modelId="{48841D54-41E3-4E6C-AA56-544545CFA65B}" type="pres">
      <dgm:prSet presAssocID="{86E15067-135D-41B3-A5B4-2754A1A3AB36}" presName="spaceRect" presStyleCnt="0"/>
      <dgm:spPr/>
    </dgm:pt>
    <dgm:pt modelId="{768DBCC5-559B-46A4-A4CE-9677B4CBD06A}" type="pres">
      <dgm:prSet presAssocID="{86E15067-135D-41B3-A5B4-2754A1A3AB36}" presName="parTx" presStyleLbl="revTx" presStyleIdx="2" presStyleCnt="3">
        <dgm:presLayoutVars>
          <dgm:chMax val="0"/>
          <dgm:chPref val="0"/>
        </dgm:presLayoutVars>
      </dgm:prSet>
      <dgm:spPr/>
    </dgm:pt>
  </dgm:ptLst>
  <dgm:cxnLst>
    <dgm:cxn modelId="{DB5E0301-FE2D-48E4-AAE2-F5BF3A565E79}" type="presOf" srcId="{86E15067-135D-41B3-A5B4-2754A1A3AB36}" destId="{768DBCC5-559B-46A4-A4CE-9677B4CBD06A}" srcOrd="0" destOrd="0" presId="urn:microsoft.com/office/officeart/2018/2/layout/IconVerticalSolidList"/>
    <dgm:cxn modelId="{452CE202-69E2-4B6E-8550-2D7C4F7B13AA}" srcId="{D6408AAB-D4BE-4866-9E98-D030A05C5CAD}" destId="{99178784-7310-4D48-802F-8F87CDE1AB34}" srcOrd="1" destOrd="0" parTransId="{D5552454-2D32-4D80-B114-7CB108979588}" sibTransId="{6AB481C5-B69B-4333-B80D-596EFF637235}"/>
    <dgm:cxn modelId="{C445A805-04C0-42E6-9409-4E055B31F182}" srcId="{D6408AAB-D4BE-4866-9E98-D030A05C5CAD}" destId="{86E15067-135D-41B3-A5B4-2754A1A3AB36}" srcOrd="2" destOrd="0" parTransId="{04375AEB-2126-48DE-9819-D91ADF3B1381}" sibTransId="{45BA2F42-1AF9-4F2F-8FB2-44C5A219FFA7}"/>
    <dgm:cxn modelId="{C3DC0E0E-E52E-4040-808E-E314D5F869F5}" type="presOf" srcId="{99178784-7310-4D48-802F-8F87CDE1AB34}" destId="{5482C3BF-FE6F-441C-A43C-D78EC7F6EFBD}" srcOrd="0" destOrd="0" presId="urn:microsoft.com/office/officeart/2018/2/layout/IconVerticalSolidList"/>
    <dgm:cxn modelId="{4470AC45-D956-476F-B4A6-0B062506C4CD}" type="presOf" srcId="{D6408AAB-D4BE-4866-9E98-D030A05C5CAD}" destId="{BBAC1F55-8DE7-4DAF-A581-87BB03D5DA1F}" srcOrd="0" destOrd="0" presId="urn:microsoft.com/office/officeart/2018/2/layout/IconVerticalSolidList"/>
    <dgm:cxn modelId="{A6E7E372-0A98-40DD-8EFA-899E1EF1E024}" type="presOf" srcId="{68996FED-0B59-4BFD-BE1B-7A272A3CEF45}" destId="{1E50E2C0-9134-4619-875B-26110EC5BB1D}" srcOrd="0" destOrd="0" presId="urn:microsoft.com/office/officeart/2018/2/layout/IconVerticalSolidList"/>
    <dgm:cxn modelId="{082916D9-5DE9-4C2E-84D6-ABF7179D6AA2}" srcId="{D6408AAB-D4BE-4866-9E98-D030A05C5CAD}" destId="{68996FED-0B59-4BFD-BE1B-7A272A3CEF45}" srcOrd="0" destOrd="0" parTransId="{9884FB07-CC5A-4879-8789-A899D3C7CF89}" sibTransId="{433601B5-2FC8-45C4-A789-B381C7735FEF}"/>
    <dgm:cxn modelId="{E7FE6677-2546-4355-BD59-A259047DECA6}" type="presParOf" srcId="{BBAC1F55-8DE7-4DAF-A581-87BB03D5DA1F}" destId="{6FA42CE2-7B3B-4E28-ACD2-275DDF71C852}" srcOrd="0" destOrd="0" presId="urn:microsoft.com/office/officeart/2018/2/layout/IconVerticalSolidList"/>
    <dgm:cxn modelId="{BDA07009-33FD-4E2B-95AB-EAE01D2DE59D}" type="presParOf" srcId="{6FA42CE2-7B3B-4E28-ACD2-275DDF71C852}" destId="{3F30738E-A0DE-40C3-9678-69818D213332}" srcOrd="0" destOrd="0" presId="urn:microsoft.com/office/officeart/2018/2/layout/IconVerticalSolidList"/>
    <dgm:cxn modelId="{58D9B2D9-AB5E-42AF-89D2-17FCBBE5EBC6}" type="presParOf" srcId="{6FA42CE2-7B3B-4E28-ACD2-275DDF71C852}" destId="{EFB72600-3B4B-4C50-B873-FBCDCBB445E5}" srcOrd="1" destOrd="0" presId="urn:microsoft.com/office/officeart/2018/2/layout/IconVerticalSolidList"/>
    <dgm:cxn modelId="{983234DE-D031-4F7B-912E-F1EF16C856BA}" type="presParOf" srcId="{6FA42CE2-7B3B-4E28-ACD2-275DDF71C852}" destId="{472E8C3D-1396-441C-965D-78C333C68AFA}" srcOrd="2" destOrd="0" presId="urn:microsoft.com/office/officeart/2018/2/layout/IconVerticalSolidList"/>
    <dgm:cxn modelId="{AE1253DE-E659-4C71-AE79-C0F2E7906498}" type="presParOf" srcId="{6FA42CE2-7B3B-4E28-ACD2-275DDF71C852}" destId="{1E50E2C0-9134-4619-875B-26110EC5BB1D}" srcOrd="3" destOrd="0" presId="urn:microsoft.com/office/officeart/2018/2/layout/IconVerticalSolidList"/>
    <dgm:cxn modelId="{D2935593-5E94-44D7-B4BF-7738558241B9}" type="presParOf" srcId="{BBAC1F55-8DE7-4DAF-A581-87BB03D5DA1F}" destId="{6A573B57-177A-45D1-8059-87F71F19DA27}" srcOrd="1" destOrd="0" presId="urn:microsoft.com/office/officeart/2018/2/layout/IconVerticalSolidList"/>
    <dgm:cxn modelId="{2F57B668-A596-4822-B801-1FE8764060D0}" type="presParOf" srcId="{BBAC1F55-8DE7-4DAF-A581-87BB03D5DA1F}" destId="{A58CB9BD-9F19-40DF-AE9F-11EF4C389CE7}" srcOrd="2" destOrd="0" presId="urn:microsoft.com/office/officeart/2018/2/layout/IconVerticalSolidList"/>
    <dgm:cxn modelId="{88DD8F12-3F7B-46F9-823D-F6F449B9E0B6}" type="presParOf" srcId="{A58CB9BD-9F19-40DF-AE9F-11EF4C389CE7}" destId="{BCB17F15-8B83-4CC4-93AD-7DEFB5CAEA79}" srcOrd="0" destOrd="0" presId="urn:microsoft.com/office/officeart/2018/2/layout/IconVerticalSolidList"/>
    <dgm:cxn modelId="{3EA467E3-1010-44F6-8CA2-A8ECA7A456B3}" type="presParOf" srcId="{A58CB9BD-9F19-40DF-AE9F-11EF4C389CE7}" destId="{258BD2C0-EEDE-4CC7-9F1D-4B54D3AAC24D}" srcOrd="1" destOrd="0" presId="urn:microsoft.com/office/officeart/2018/2/layout/IconVerticalSolidList"/>
    <dgm:cxn modelId="{4E90A6D0-85AB-436A-8DFA-4C90EDF19720}" type="presParOf" srcId="{A58CB9BD-9F19-40DF-AE9F-11EF4C389CE7}" destId="{EE0A11D9-C444-43B1-A741-77062924B1FA}" srcOrd="2" destOrd="0" presId="urn:microsoft.com/office/officeart/2018/2/layout/IconVerticalSolidList"/>
    <dgm:cxn modelId="{8693579C-2724-4F34-A562-9F0797F034C8}" type="presParOf" srcId="{A58CB9BD-9F19-40DF-AE9F-11EF4C389CE7}" destId="{5482C3BF-FE6F-441C-A43C-D78EC7F6EFBD}" srcOrd="3" destOrd="0" presId="urn:microsoft.com/office/officeart/2018/2/layout/IconVerticalSolidList"/>
    <dgm:cxn modelId="{11CAF474-BCEB-450F-B666-7DB6571377BD}" type="presParOf" srcId="{BBAC1F55-8DE7-4DAF-A581-87BB03D5DA1F}" destId="{1136E11D-8B6A-4D61-967D-81B2A40E703B}" srcOrd="3" destOrd="0" presId="urn:microsoft.com/office/officeart/2018/2/layout/IconVerticalSolidList"/>
    <dgm:cxn modelId="{A851552D-3410-49CA-A31A-1A77B05D14B6}" type="presParOf" srcId="{BBAC1F55-8DE7-4DAF-A581-87BB03D5DA1F}" destId="{9D4D5268-3D29-4CD4-9A18-3F712E21FA06}" srcOrd="4" destOrd="0" presId="urn:microsoft.com/office/officeart/2018/2/layout/IconVerticalSolidList"/>
    <dgm:cxn modelId="{5A6715ED-4AD2-4F6F-9FD4-A478FDF1F959}" type="presParOf" srcId="{9D4D5268-3D29-4CD4-9A18-3F712E21FA06}" destId="{1495DF45-097D-4808-8ED8-CD2115851187}" srcOrd="0" destOrd="0" presId="urn:microsoft.com/office/officeart/2018/2/layout/IconVerticalSolidList"/>
    <dgm:cxn modelId="{DC399F36-F824-414D-AA36-0FE16287F72C}" type="presParOf" srcId="{9D4D5268-3D29-4CD4-9A18-3F712E21FA06}" destId="{9B66574D-DE12-4F6D-A004-A44BABEFFC51}" srcOrd="1" destOrd="0" presId="urn:microsoft.com/office/officeart/2018/2/layout/IconVerticalSolidList"/>
    <dgm:cxn modelId="{4FD34F15-1365-4476-9CEB-413BE13D5EE1}" type="presParOf" srcId="{9D4D5268-3D29-4CD4-9A18-3F712E21FA06}" destId="{48841D54-41E3-4E6C-AA56-544545CFA65B}" srcOrd="2" destOrd="0" presId="urn:microsoft.com/office/officeart/2018/2/layout/IconVerticalSolidList"/>
    <dgm:cxn modelId="{E8B3C0A3-C88F-4199-8565-A3EDCE4AFB81}" type="presParOf" srcId="{9D4D5268-3D29-4CD4-9A18-3F712E21FA06}" destId="{768DBCC5-559B-46A4-A4CE-9677B4CBD0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E1626C-9A64-4569-83C5-B9B6A642BC3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CF61B78-7D39-4793-AD35-747FEF4EA7C4}">
      <dgm:prSet/>
      <dgm:spPr/>
      <dgm:t>
        <a:bodyPr/>
        <a:lstStyle/>
        <a:p>
          <a:r>
            <a:rPr lang="en-US" dirty="0">
              <a:solidFill>
                <a:schemeClr val="bg2"/>
              </a:solidFill>
            </a:rPr>
            <a:t>Relatability: Since Accor hotels appeal to all segments, customers find it difficult to relate to Accor hotels as a brand.</a:t>
          </a:r>
        </a:p>
      </dgm:t>
    </dgm:pt>
    <dgm:pt modelId="{2447D252-EA32-414F-A89F-76103BC98E95}" type="parTrans" cxnId="{BE2506F8-703A-4527-8748-ABC759183935}">
      <dgm:prSet/>
      <dgm:spPr/>
      <dgm:t>
        <a:bodyPr/>
        <a:lstStyle/>
        <a:p>
          <a:endParaRPr lang="en-US"/>
        </a:p>
      </dgm:t>
    </dgm:pt>
    <dgm:pt modelId="{FBAE4DE2-99C3-449F-A60E-06DF1C310C90}" type="sibTrans" cxnId="{BE2506F8-703A-4527-8748-ABC759183935}">
      <dgm:prSet/>
      <dgm:spPr/>
      <dgm:t>
        <a:bodyPr/>
        <a:lstStyle/>
        <a:p>
          <a:endParaRPr lang="en-US"/>
        </a:p>
      </dgm:t>
    </dgm:pt>
    <dgm:pt modelId="{68B39FBD-7588-4908-9906-399D17B42208}">
      <dgm:prSet/>
      <dgm:spPr/>
      <dgm:t>
        <a:bodyPr/>
        <a:lstStyle/>
        <a:p>
          <a:r>
            <a:rPr lang="en-GB" dirty="0">
              <a:solidFill>
                <a:schemeClr val="bg2"/>
              </a:solidFill>
            </a:rPr>
            <a:t>Losing to online businesses: the mid-tier and economy segments, Accor Hotels is losing its business to online businesses like Airbnb or Oyo Rooms. Heavy investments are flowing into improving food and beverages to combat the same.</a:t>
          </a:r>
          <a:endParaRPr lang="en-US" dirty="0">
            <a:solidFill>
              <a:schemeClr val="bg2"/>
            </a:solidFill>
          </a:endParaRPr>
        </a:p>
      </dgm:t>
    </dgm:pt>
    <dgm:pt modelId="{F9F48A8D-59AD-4DF6-AEF2-76BFB8BCFE11}" type="parTrans" cxnId="{0B8EECDF-CB3F-4800-9C42-300EAE31C39E}">
      <dgm:prSet/>
      <dgm:spPr/>
      <dgm:t>
        <a:bodyPr/>
        <a:lstStyle/>
        <a:p>
          <a:endParaRPr lang="en-US"/>
        </a:p>
      </dgm:t>
    </dgm:pt>
    <dgm:pt modelId="{18A41F54-535B-4EB4-9F0F-9EC4C9FFE652}" type="sibTrans" cxnId="{0B8EECDF-CB3F-4800-9C42-300EAE31C39E}">
      <dgm:prSet/>
      <dgm:spPr/>
      <dgm:t>
        <a:bodyPr/>
        <a:lstStyle/>
        <a:p>
          <a:endParaRPr lang="en-US"/>
        </a:p>
      </dgm:t>
    </dgm:pt>
    <dgm:pt modelId="{771B6A19-C583-4AA8-BDC9-C54E283FDBB2}" type="pres">
      <dgm:prSet presAssocID="{C6E1626C-9A64-4569-83C5-B9B6A642BC31}" presName="root" presStyleCnt="0">
        <dgm:presLayoutVars>
          <dgm:dir/>
          <dgm:resizeHandles val="exact"/>
        </dgm:presLayoutVars>
      </dgm:prSet>
      <dgm:spPr/>
    </dgm:pt>
    <dgm:pt modelId="{ABC8D80E-0AB7-45BE-B9F7-E84EA25C1448}" type="pres">
      <dgm:prSet presAssocID="{9CF61B78-7D39-4793-AD35-747FEF4EA7C4}" presName="compNode" presStyleCnt="0"/>
      <dgm:spPr/>
    </dgm:pt>
    <dgm:pt modelId="{AB09C3C4-2B99-4D86-8380-1154E773F8B4}" type="pres">
      <dgm:prSet presAssocID="{9CF61B78-7D39-4793-AD35-747FEF4EA7C4}" presName="bgRect" presStyleLbl="bgShp" presStyleIdx="0" presStyleCnt="2"/>
      <dgm:spPr>
        <a:solidFill>
          <a:schemeClr val="accent2"/>
        </a:solidFill>
      </dgm:spPr>
    </dgm:pt>
    <dgm:pt modelId="{73DF9888-FCE6-4588-BFAF-67878E1FB553}" type="pres">
      <dgm:prSet presAssocID="{9CF61B78-7D39-4793-AD35-747FEF4EA7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E9524A1A-2CF1-4C12-B759-B5733856F104}" type="pres">
      <dgm:prSet presAssocID="{9CF61B78-7D39-4793-AD35-747FEF4EA7C4}" presName="spaceRect" presStyleCnt="0"/>
      <dgm:spPr/>
    </dgm:pt>
    <dgm:pt modelId="{B22CE416-92EA-4ED6-8B7E-E38536F9E726}" type="pres">
      <dgm:prSet presAssocID="{9CF61B78-7D39-4793-AD35-747FEF4EA7C4}" presName="parTx" presStyleLbl="revTx" presStyleIdx="0" presStyleCnt="2">
        <dgm:presLayoutVars>
          <dgm:chMax val="0"/>
          <dgm:chPref val="0"/>
        </dgm:presLayoutVars>
      </dgm:prSet>
      <dgm:spPr/>
    </dgm:pt>
    <dgm:pt modelId="{E8D9DBD2-B9F7-44B6-AA9B-C83246690CF2}" type="pres">
      <dgm:prSet presAssocID="{FBAE4DE2-99C3-449F-A60E-06DF1C310C90}" presName="sibTrans" presStyleCnt="0"/>
      <dgm:spPr/>
    </dgm:pt>
    <dgm:pt modelId="{3E68C2DC-65C4-4D74-A8A9-1474E70BF8F3}" type="pres">
      <dgm:prSet presAssocID="{68B39FBD-7588-4908-9906-399D17B42208}" presName="compNode" presStyleCnt="0"/>
      <dgm:spPr/>
    </dgm:pt>
    <dgm:pt modelId="{963944BA-9622-4026-A838-3FE85E7A0BED}" type="pres">
      <dgm:prSet presAssocID="{68B39FBD-7588-4908-9906-399D17B42208}" presName="bgRect" presStyleLbl="bgShp" presStyleIdx="1" presStyleCnt="2"/>
      <dgm:spPr>
        <a:solidFill>
          <a:schemeClr val="accent3"/>
        </a:solidFill>
      </dgm:spPr>
    </dgm:pt>
    <dgm:pt modelId="{A8414E39-754A-4ABA-B209-72FDF474A404}" type="pres">
      <dgm:prSet presAssocID="{68B39FBD-7588-4908-9906-399D17B4220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4F30C705-94A4-4749-95D9-D0B5BD428DD6}" type="pres">
      <dgm:prSet presAssocID="{68B39FBD-7588-4908-9906-399D17B42208}" presName="spaceRect" presStyleCnt="0"/>
      <dgm:spPr/>
    </dgm:pt>
    <dgm:pt modelId="{F531EF77-9248-4E50-BFA3-052A3C03909B}" type="pres">
      <dgm:prSet presAssocID="{68B39FBD-7588-4908-9906-399D17B42208}" presName="parTx" presStyleLbl="revTx" presStyleIdx="1" presStyleCnt="2">
        <dgm:presLayoutVars>
          <dgm:chMax val="0"/>
          <dgm:chPref val="0"/>
        </dgm:presLayoutVars>
      </dgm:prSet>
      <dgm:spPr/>
    </dgm:pt>
  </dgm:ptLst>
  <dgm:cxnLst>
    <dgm:cxn modelId="{1D660842-AA60-462C-A432-9B08E7EF6A0B}" type="presOf" srcId="{9CF61B78-7D39-4793-AD35-747FEF4EA7C4}" destId="{B22CE416-92EA-4ED6-8B7E-E38536F9E726}" srcOrd="0" destOrd="0" presId="urn:microsoft.com/office/officeart/2018/2/layout/IconVerticalSolidList"/>
    <dgm:cxn modelId="{D6B96090-AC41-422C-8BC9-F153F03A06BA}" type="presOf" srcId="{C6E1626C-9A64-4569-83C5-B9B6A642BC31}" destId="{771B6A19-C583-4AA8-BDC9-C54E283FDBB2}" srcOrd="0" destOrd="0" presId="urn:microsoft.com/office/officeart/2018/2/layout/IconVerticalSolidList"/>
    <dgm:cxn modelId="{1D9EB9DC-BA86-4608-B18F-C727A4E79A0D}" type="presOf" srcId="{68B39FBD-7588-4908-9906-399D17B42208}" destId="{F531EF77-9248-4E50-BFA3-052A3C03909B}" srcOrd="0" destOrd="0" presId="urn:microsoft.com/office/officeart/2018/2/layout/IconVerticalSolidList"/>
    <dgm:cxn modelId="{0B8EECDF-CB3F-4800-9C42-300EAE31C39E}" srcId="{C6E1626C-9A64-4569-83C5-B9B6A642BC31}" destId="{68B39FBD-7588-4908-9906-399D17B42208}" srcOrd="1" destOrd="0" parTransId="{F9F48A8D-59AD-4DF6-AEF2-76BFB8BCFE11}" sibTransId="{18A41F54-535B-4EB4-9F0F-9EC4C9FFE652}"/>
    <dgm:cxn modelId="{BE2506F8-703A-4527-8748-ABC759183935}" srcId="{C6E1626C-9A64-4569-83C5-B9B6A642BC31}" destId="{9CF61B78-7D39-4793-AD35-747FEF4EA7C4}" srcOrd="0" destOrd="0" parTransId="{2447D252-EA32-414F-A89F-76103BC98E95}" sibTransId="{FBAE4DE2-99C3-449F-A60E-06DF1C310C90}"/>
    <dgm:cxn modelId="{B158A3CD-26CE-4D3C-B01D-4047CF471481}" type="presParOf" srcId="{771B6A19-C583-4AA8-BDC9-C54E283FDBB2}" destId="{ABC8D80E-0AB7-45BE-B9F7-E84EA25C1448}" srcOrd="0" destOrd="0" presId="urn:microsoft.com/office/officeart/2018/2/layout/IconVerticalSolidList"/>
    <dgm:cxn modelId="{E184AEAA-2465-4570-B305-8B569F0C81F1}" type="presParOf" srcId="{ABC8D80E-0AB7-45BE-B9F7-E84EA25C1448}" destId="{AB09C3C4-2B99-4D86-8380-1154E773F8B4}" srcOrd="0" destOrd="0" presId="urn:microsoft.com/office/officeart/2018/2/layout/IconVerticalSolidList"/>
    <dgm:cxn modelId="{BD1750A3-939B-42E7-A142-98C3BBF63A9E}" type="presParOf" srcId="{ABC8D80E-0AB7-45BE-B9F7-E84EA25C1448}" destId="{73DF9888-FCE6-4588-BFAF-67878E1FB553}" srcOrd="1" destOrd="0" presId="urn:microsoft.com/office/officeart/2018/2/layout/IconVerticalSolidList"/>
    <dgm:cxn modelId="{0A060BCE-425D-42EC-8A9F-1449CCE5F739}" type="presParOf" srcId="{ABC8D80E-0AB7-45BE-B9F7-E84EA25C1448}" destId="{E9524A1A-2CF1-4C12-B759-B5733856F104}" srcOrd="2" destOrd="0" presId="urn:microsoft.com/office/officeart/2018/2/layout/IconVerticalSolidList"/>
    <dgm:cxn modelId="{F9642C18-1DC4-46EA-8B95-CF61F3EE8F4A}" type="presParOf" srcId="{ABC8D80E-0AB7-45BE-B9F7-E84EA25C1448}" destId="{B22CE416-92EA-4ED6-8B7E-E38536F9E726}" srcOrd="3" destOrd="0" presId="urn:microsoft.com/office/officeart/2018/2/layout/IconVerticalSolidList"/>
    <dgm:cxn modelId="{BE4B4CCB-0854-4FC3-8B33-92CD2DE14851}" type="presParOf" srcId="{771B6A19-C583-4AA8-BDC9-C54E283FDBB2}" destId="{E8D9DBD2-B9F7-44B6-AA9B-C83246690CF2}" srcOrd="1" destOrd="0" presId="urn:microsoft.com/office/officeart/2018/2/layout/IconVerticalSolidList"/>
    <dgm:cxn modelId="{BC7C2F39-0D80-4E37-9822-D7812CBB1EA8}" type="presParOf" srcId="{771B6A19-C583-4AA8-BDC9-C54E283FDBB2}" destId="{3E68C2DC-65C4-4D74-A8A9-1474E70BF8F3}" srcOrd="2" destOrd="0" presId="urn:microsoft.com/office/officeart/2018/2/layout/IconVerticalSolidList"/>
    <dgm:cxn modelId="{16CBC86D-B759-47CF-A222-227D69695681}" type="presParOf" srcId="{3E68C2DC-65C4-4D74-A8A9-1474E70BF8F3}" destId="{963944BA-9622-4026-A838-3FE85E7A0BED}" srcOrd="0" destOrd="0" presId="urn:microsoft.com/office/officeart/2018/2/layout/IconVerticalSolidList"/>
    <dgm:cxn modelId="{26D73CEE-C0AF-4123-B1FB-594F14FF1BB6}" type="presParOf" srcId="{3E68C2DC-65C4-4D74-A8A9-1474E70BF8F3}" destId="{A8414E39-754A-4ABA-B209-72FDF474A404}" srcOrd="1" destOrd="0" presId="urn:microsoft.com/office/officeart/2018/2/layout/IconVerticalSolidList"/>
    <dgm:cxn modelId="{E37D8ADB-7C0E-444B-B1E4-93B5ACA6E573}" type="presParOf" srcId="{3E68C2DC-65C4-4D74-A8A9-1474E70BF8F3}" destId="{4F30C705-94A4-4749-95D9-D0B5BD428DD6}" srcOrd="2" destOrd="0" presId="urn:microsoft.com/office/officeart/2018/2/layout/IconVerticalSolidList"/>
    <dgm:cxn modelId="{EC0664E6-A993-4E47-B95C-C62AB07FF9C7}" type="presParOf" srcId="{3E68C2DC-65C4-4D74-A8A9-1474E70BF8F3}" destId="{F531EF77-9248-4E50-BFA3-052A3C0390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E1626C-9A64-4569-83C5-B9B6A642BC3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CF61B78-7D39-4793-AD35-747FEF4EA7C4}">
      <dgm:prSet custT="1"/>
      <dgm:spPr/>
      <dgm:t>
        <a:bodyPr/>
        <a:lstStyle/>
        <a:p>
          <a:r>
            <a:rPr lang="en-CA" sz="2000" kern="1200" dirty="0">
              <a:solidFill>
                <a:srgbClr val="E2E8E8"/>
              </a:solidFill>
              <a:latin typeface="Garamond" panose="020F0502020204030204"/>
              <a:ea typeface="+mn-ea"/>
              <a:cs typeface="+mn-cs"/>
            </a:rPr>
            <a:t>Location: location in Canary Wharf targets business clients, which make for a regular and more predictable client base.</a:t>
          </a:r>
        </a:p>
      </dgm:t>
    </dgm:pt>
    <dgm:pt modelId="{2447D252-EA32-414F-A89F-76103BC98E95}" type="parTrans" cxnId="{BE2506F8-703A-4527-8748-ABC759183935}">
      <dgm:prSet/>
      <dgm:spPr/>
      <dgm:t>
        <a:bodyPr/>
        <a:lstStyle/>
        <a:p>
          <a:endParaRPr lang="en-US"/>
        </a:p>
      </dgm:t>
    </dgm:pt>
    <dgm:pt modelId="{FBAE4DE2-99C3-449F-A60E-06DF1C310C90}" type="sibTrans" cxnId="{BE2506F8-703A-4527-8748-ABC759183935}">
      <dgm:prSet/>
      <dgm:spPr/>
      <dgm:t>
        <a:bodyPr/>
        <a:lstStyle/>
        <a:p>
          <a:endParaRPr lang="en-US"/>
        </a:p>
      </dgm:t>
    </dgm:pt>
    <dgm:pt modelId="{68B39FBD-7588-4908-9906-399D17B42208}">
      <dgm:prSet custT="1"/>
      <dgm:spPr/>
      <dgm:t>
        <a:bodyPr/>
        <a:lstStyle/>
        <a:p>
          <a:r>
            <a:rPr lang="en-CA" sz="2000" dirty="0">
              <a:solidFill>
                <a:srgbClr val="E2E8E8"/>
              </a:solidFill>
              <a:latin typeface="Garamond" panose="020F0502020204030204"/>
              <a:ea typeface="+mn-ea"/>
              <a:cs typeface="+mn-cs"/>
            </a:rPr>
            <a:t>Pricing power: business clients tend to be less sensitive to prices (banks, etc.). Location (next to offices) and quality tend to be more important than prices.</a:t>
          </a:r>
        </a:p>
      </dgm:t>
    </dgm:pt>
    <dgm:pt modelId="{F9F48A8D-59AD-4DF6-AEF2-76BFB8BCFE11}" type="parTrans" cxnId="{0B8EECDF-CB3F-4800-9C42-300EAE31C39E}">
      <dgm:prSet/>
      <dgm:spPr/>
      <dgm:t>
        <a:bodyPr/>
        <a:lstStyle/>
        <a:p>
          <a:endParaRPr lang="en-US"/>
        </a:p>
      </dgm:t>
    </dgm:pt>
    <dgm:pt modelId="{18A41F54-535B-4EB4-9F0F-9EC4C9FFE652}" type="sibTrans" cxnId="{0B8EECDF-CB3F-4800-9C42-300EAE31C39E}">
      <dgm:prSet/>
      <dgm:spPr/>
      <dgm:t>
        <a:bodyPr/>
        <a:lstStyle/>
        <a:p>
          <a:endParaRPr lang="en-US"/>
        </a:p>
      </dgm:t>
    </dgm:pt>
    <dgm:pt modelId="{771B6A19-C583-4AA8-BDC9-C54E283FDBB2}" type="pres">
      <dgm:prSet presAssocID="{C6E1626C-9A64-4569-83C5-B9B6A642BC31}" presName="root" presStyleCnt="0">
        <dgm:presLayoutVars>
          <dgm:dir/>
          <dgm:resizeHandles val="exact"/>
        </dgm:presLayoutVars>
      </dgm:prSet>
      <dgm:spPr/>
    </dgm:pt>
    <dgm:pt modelId="{ABC8D80E-0AB7-45BE-B9F7-E84EA25C1448}" type="pres">
      <dgm:prSet presAssocID="{9CF61B78-7D39-4793-AD35-747FEF4EA7C4}" presName="compNode" presStyleCnt="0"/>
      <dgm:spPr/>
    </dgm:pt>
    <dgm:pt modelId="{AB09C3C4-2B99-4D86-8380-1154E773F8B4}" type="pres">
      <dgm:prSet presAssocID="{9CF61B78-7D39-4793-AD35-747FEF4EA7C4}" presName="bgRect" presStyleLbl="bgShp" presStyleIdx="0" presStyleCnt="2"/>
      <dgm:spPr>
        <a:solidFill>
          <a:schemeClr val="accent2"/>
        </a:solidFill>
      </dgm:spPr>
    </dgm:pt>
    <dgm:pt modelId="{73DF9888-FCE6-4588-BFAF-67878E1FB553}" type="pres">
      <dgm:prSet presAssocID="{9CF61B78-7D39-4793-AD35-747FEF4EA7C4}"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E9524A1A-2CF1-4C12-B759-B5733856F104}" type="pres">
      <dgm:prSet presAssocID="{9CF61B78-7D39-4793-AD35-747FEF4EA7C4}" presName="spaceRect" presStyleCnt="0"/>
      <dgm:spPr/>
    </dgm:pt>
    <dgm:pt modelId="{B22CE416-92EA-4ED6-8B7E-E38536F9E726}" type="pres">
      <dgm:prSet presAssocID="{9CF61B78-7D39-4793-AD35-747FEF4EA7C4}" presName="parTx" presStyleLbl="revTx" presStyleIdx="0" presStyleCnt="2">
        <dgm:presLayoutVars>
          <dgm:chMax val="0"/>
          <dgm:chPref val="0"/>
        </dgm:presLayoutVars>
      </dgm:prSet>
      <dgm:spPr/>
    </dgm:pt>
    <dgm:pt modelId="{E8D9DBD2-B9F7-44B6-AA9B-C83246690CF2}" type="pres">
      <dgm:prSet presAssocID="{FBAE4DE2-99C3-449F-A60E-06DF1C310C90}" presName="sibTrans" presStyleCnt="0"/>
      <dgm:spPr/>
    </dgm:pt>
    <dgm:pt modelId="{3E68C2DC-65C4-4D74-A8A9-1474E70BF8F3}" type="pres">
      <dgm:prSet presAssocID="{68B39FBD-7588-4908-9906-399D17B42208}" presName="compNode" presStyleCnt="0"/>
      <dgm:spPr/>
    </dgm:pt>
    <dgm:pt modelId="{963944BA-9622-4026-A838-3FE85E7A0BED}" type="pres">
      <dgm:prSet presAssocID="{68B39FBD-7588-4908-9906-399D17B42208}" presName="bgRect" presStyleLbl="bgShp" presStyleIdx="1" presStyleCnt="2"/>
      <dgm:spPr>
        <a:solidFill>
          <a:schemeClr val="accent3"/>
        </a:solidFill>
      </dgm:spPr>
    </dgm:pt>
    <dgm:pt modelId="{A8414E39-754A-4ABA-B209-72FDF474A404}" type="pres">
      <dgm:prSet presAssocID="{68B39FBD-7588-4908-9906-399D17B4220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4F30C705-94A4-4749-95D9-D0B5BD428DD6}" type="pres">
      <dgm:prSet presAssocID="{68B39FBD-7588-4908-9906-399D17B42208}" presName="spaceRect" presStyleCnt="0"/>
      <dgm:spPr/>
    </dgm:pt>
    <dgm:pt modelId="{F531EF77-9248-4E50-BFA3-052A3C03909B}" type="pres">
      <dgm:prSet presAssocID="{68B39FBD-7588-4908-9906-399D17B42208}" presName="parTx" presStyleLbl="revTx" presStyleIdx="1" presStyleCnt="2">
        <dgm:presLayoutVars>
          <dgm:chMax val="0"/>
          <dgm:chPref val="0"/>
        </dgm:presLayoutVars>
      </dgm:prSet>
      <dgm:spPr/>
    </dgm:pt>
  </dgm:ptLst>
  <dgm:cxnLst>
    <dgm:cxn modelId="{1D660842-AA60-462C-A432-9B08E7EF6A0B}" type="presOf" srcId="{9CF61B78-7D39-4793-AD35-747FEF4EA7C4}" destId="{B22CE416-92EA-4ED6-8B7E-E38536F9E726}" srcOrd="0" destOrd="0" presId="urn:microsoft.com/office/officeart/2018/2/layout/IconVerticalSolidList"/>
    <dgm:cxn modelId="{D6B96090-AC41-422C-8BC9-F153F03A06BA}" type="presOf" srcId="{C6E1626C-9A64-4569-83C5-B9B6A642BC31}" destId="{771B6A19-C583-4AA8-BDC9-C54E283FDBB2}" srcOrd="0" destOrd="0" presId="urn:microsoft.com/office/officeart/2018/2/layout/IconVerticalSolidList"/>
    <dgm:cxn modelId="{1D9EB9DC-BA86-4608-B18F-C727A4E79A0D}" type="presOf" srcId="{68B39FBD-7588-4908-9906-399D17B42208}" destId="{F531EF77-9248-4E50-BFA3-052A3C03909B}" srcOrd="0" destOrd="0" presId="urn:microsoft.com/office/officeart/2018/2/layout/IconVerticalSolidList"/>
    <dgm:cxn modelId="{0B8EECDF-CB3F-4800-9C42-300EAE31C39E}" srcId="{C6E1626C-9A64-4569-83C5-B9B6A642BC31}" destId="{68B39FBD-7588-4908-9906-399D17B42208}" srcOrd="1" destOrd="0" parTransId="{F9F48A8D-59AD-4DF6-AEF2-76BFB8BCFE11}" sibTransId="{18A41F54-535B-4EB4-9F0F-9EC4C9FFE652}"/>
    <dgm:cxn modelId="{BE2506F8-703A-4527-8748-ABC759183935}" srcId="{C6E1626C-9A64-4569-83C5-B9B6A642BC31}" destId="{9CF61B78-7D39-4793-AD35-747FEF4EA7C4}" srcOrd="0" destOrd="0" parTransId="{2447D252-EA32-414F-A89F-76103BC98E95}" sibTransId="{FBAE4DE2-99C3-449F-A60E-06DF1C310C90}"/>
    <dgm:cxn modelId="{B158A3CD-26CE-4D3C-B01D-4047CF471481}" type="presParOf" srcId="{771B6A19-C583-4AA8-BDC9-C54E283FDBB2}" destId="{ABC8D80E-0AB7-45BE-B9F7-E84EA25C1448}" srcOrd="0" destOrd="0" presId="urn:microsoft.com/office/officeart/2018/2/layout/IconVerticalSolidList"/>
    <dgm:cxn modelId="{E184AEAA-2465-4570-B305-8B569F0C81F1}" type="presParOf" srcId="{ABC8D80E-0AB7-45BE-B9F7-E84EA25C1448}" destId="{AB09C3C4-2B99-4D86-8380-1154E773F8B4}" srcOrd="0" destOrd="0" presId="urn:microsoft.com/office/officeart/2018/2/layout/IconVerticalSolidList"/>
    <dgm:cxn modelId="{BD1750A3-939B-42E7-A142-98C3BBF63A9E}" type="presParOf" srcId="{ABC8D80E-0AB7-45BE-B9F7-E84EA25C1448}" destId="{73DF9888-FCE6-4588-BFAF-67878E1FB553}" srcOrd="1" destOrd="0" presId="urn:microsoft.com/office/officeart/2018/2/layout/IconVerticalSolidList"/>
    <dgm:cxn modelId="{0A060BCE-425D-42EC-8A9F-1449CCE5F739}" type="presParOf" srcId="{ABC8D80E-0AB7-45BE-B9F7-E84EA25C1448}" destId="{E9524A1A-2CF1-4C12-B759-B5733856F104}" srcOrd="2" destOrd="0" presId="urn:microsoft.com/office/officeart/2018/2/layout/IconVerticalSolidList"/>
    <dgm:cxn modelId="{F9642C18-1DC4-46EA-8B95-CF61F3EE8F4A}" type="presParOf" srcId="{ABC8D80E-0AB7-45BE-B9F7-E84EA25C1448}" destId="{B22CE416-92EA-4ED6-8B7E-E38536F9E726}" srcOrd="3" destOrd="0" presId="urn:microsoft.com/office/officeart/2018/2/layout/IconVerticalSolidList"/>
    <dgm:cxn modelId="{BE4B4CCB-0854-4FC3-8B33-92CD2DE14851}" type="presParOf" srcId="{771B6A19-C583-4AA8-BDC9-C54E283FDBB2}" destId="{E8D9DBD2-B9F7-44B6-AA9B-C83246690CF2}" srcOrd="1" destOrd="0" presId="urn:microsoft.com/office/officeart/2018/2/layout/IconVerticalSolidList"/>
    <dgm:cxn modelId="{BC7C2F39-0D80-4E37-9822-D7812CBB1EA8}" type="presParOf" srcId="{771B6A19-C583-4AA8-BDC9-C54E283FDBB2}" destId="{3E68C2DC-65C4-4D74-A8A9-1474E70BF8F3}" srcOrd="2" destOrd="0" presId="urn:microsoft.com/office/officeart/2018/2/layout/IconVerticalSolidList"/>
    <dgm:cxn modelId="{16CBC86D-B759-47CF-A222-227D69695681}" type="presParOf" srcId="{3E68C2DC-65C4-4D74-A8A9-1474E70BF8F3}" destId="{963944BA-9622-4026-A838-3FE85E7A0BED}" srcOrd="0" destOrd="0" presId="urn:microsoft.com/office/officeart/2018/2/layout/IconVerticalSolidList"/>
    <dgm:cxn modelId="{26D73CEE-C0AF-4123-B1FB-594F14FF1BB6}" type="presParOf" srcId="{3E68C2DC-65C4-4D74-A8A9-1474E70BF8F3}" destId="{A8414E39-754A-4ABA-B209-72FDF474A404}" srcOrd="1" destOrd="0" presId="urn:microsoft.com/office/officeart/2018/2/layout/IconVerticalSolidList"/>
    <dgm:cxn modelId="{E37D8ADB-7C0E-444B-B1E4-93B5ACA6E573}" type="presParOf" srcId="{3E68C2DC-65C4-4D74-A8A9-1474E70BF8F3}" destId="{4F30C705-94A4-4749-95D9-D0B5BD428DD6}" srcOrd="2" destOrd="0" presId="urn:microsoft.com/office/officeart/2018/2/layout/IconVerticalSolidList"/>
    <dgm:cxn modelId="{EC0664E6-A993-4E47-B95C-C62AB07FF9C7}" type="presParOf" srcId="{3E68C2DC-65C4-4D74-A8A9-1474E70BF8F3}" destId="{F531EF77-9248-4E50-BFA3-052A3C0390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408AAB-D4BE-4866-9E98-D030A05C5CA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996FED-0B59-4BFD-BE1B-7A272A3CEF45}">
      <dgm:prSet custT="1"/>
      <dgm:spPr/>
      <dgm:t>
        <a:bodyPr/>
        <a:lstStyle/>
        <a:p>
          <a:r>
            <a:rPr lang="en-CA" sz="2000" kern="1200" dirty="0">
              <a:solidFill>
                <a:srgbClr val="FFFFFF">
                  <a:hueOff val="0"/>
                  <a:satOff val="0"/>
                  <a:lumOff val="0"/>
                  <a:alphaOff val="0"/>
                </a:srgbClr>
              </a:solidFill>
              <a:latin typeface="Garamond" panose="020F0502020204030204"/>
              <a:ea typeface="+mn-ea"/>
              <a:cs typeface="+mn-cs"/>
            </a:rPr>
            <a:t>Competition from new business: fast-growing online businesses such as Airbnb for Business and lower-tier </a:t>
          </a:r>
          <a:r>
            <a:rPr lang="en-CA" sz="2000" kern="1200">
              <a:solidFill>
                <a:srgbClr val="FFFFFF">
                  <a:hueOff val="0"/>
                  <a:satOff val="0"/>
                  <a:lumOff val="0"/>
                  <a:alphaOff val="0"/>
                </a:srgbClr>
              </a:solidFill>
              <a:latin typeface="Garamond" panose="020F0502020204030204"/>
              <a:ea typeface="+mn-ea"/>
              <a:cs typeface="+mn-cs"/>
            </a:rPr>
            <a:t>brands could </a:t>
          </a:r>
          <a:r>
            <a:rPr lang="en-CA" sz="2000" kern="1200" dirty="0">
              <a:solidFill>
                <a:srgbClr val="FFFFFF">
                  <a:hueOff val="0"/>
                  <a:satOff val="0"/>
                  <a:lumOff val="0"/>
                  <a:alphaOff val="0"/>
                </a:srgbClr>
              </a:solidFill>
              <a:latin typeface="Garamond" panose="020F0502020204030204"/>
              <a:ea typeface="+mn-ea"/>
              <a:cs typeface="+mn-cs"/>
            </a:rPr>
            <a:t>capture market shares.</a:t>
          </a:r>
        </a:p>
      </dgm:t>
    </dgm:pt>
    <dgm:pt modelId="{9884FB07-CC5A-4879-8789-A899D3C7CF89}" type="parTrans" cxnId="{082916D9-5DE9-4C2E-84D6-ABF7179D6AA2}">
      <dgm:prSet/>
      <dgm:spPr/>
      <dgm:t>
        <a:bodyPr/>
        <a:lstStyle/>
        <a:p>
          <a:endParaRPr lang="en-US"/>
        </a:p>
      </dgm:t>
    </dgm:pt>
    <dgm:pt modelId="{433601B5-2FC8-45C4-A789-B381C7735FEF}" type="sibTrans" cxnId="{082916D9-5DE9-4C2E-84D6-ABF7179D6AA2}">
      <dgm:prSet/>
      <dgm:spPr/>
      <dgm:t>
        <a:bodyPr/>
        <a:lstStyle/>
        <a:p>
          <a:endParaRPr lang="en-US"/>
        </a:p>
      </dgm:t>
    </dgm:pt>
    <dgm:pt modelId="{99178784-7310-4D48-802F-8F87CDE1AB34}">
      <dgm:prSet custT="1"/>
      <dgm:spPr/>
      <dgm:t>
        <a:bodyPr/>
        <a:lstStyle/>
        <a:p>
          <a:r>
            <a:rPr lang="en-CA" sz="2000" dirty="0">
              <a:solidFill>
                <a:srgbClr val="FFFFFF">
                  <a:hueOff val="0"/>
                  <a:satOff val="0"/>
                  <a:lumOff val="0"/>
                  <a:alphaOff val="0"/>
                </a:srgbClr>
              </a:solidFill>
              <a:latin typeface="Garamond" panose="020F0502020204030204"/>
              <a:ea typeface="+mn-ea"/>
              <a:cs typeface="+mn-cs"/>
            </a:rPr>
            <a:t>Competition from existing business: companies might want to keep it simple and stick with the long-established brands in Canary Wharf when planning business trips.</a:t>
          </a:r>
          <a:endParaRPr lang="en-US" sz="2000" dirty="0"/>
        </a:p>
      </dgm:t>
    </dgm:pt>
    <dgm:pt modelId="{D5552454-2D32-4D80-B114-7CB108979588}" type="parTrans" cxnId="{452CE202-69E2-4B6E-8550-2D7C4F7B13AA}">
      <dgm:prSet/>
      <dgm:spPr/>
      <dgm:t>
        <a:bodyPr/>
        <a:lstStyle/>
        <a:p>
          <a:endParaRPr lang="en-US"/>
        </a:p>
      </dgm:t>
    </dgm:pt>
    <dgm:pt modelId="{6AB481C5-B69B-4333-B80D-596EFF637235}" type="sibTrans" cxnId="{452CE202-69E2-4B6E-8550-2D7C4F7B13AA}">
      <dgm:prSet/>
      <dgm:spPr/>
      <dgm:t>
        <a:bodyPr/>
        <a:lstStyle/>
        <a:p>
          <a:endParaRPr lang="en-US"/>
        </a:p>
      </dgm:t>
    </dgm:pt>
    <dgm:pt modelId="{86E15067-135D-41B3-A5B4-2754A1A3AB36}">
      <dgm:prSet custT="1"/>
      <dgm:spPr/>
      <dgm:t>
        <a:bodyPr/>
        <a:lstStyle/>
        <a:p>
          <a:r>
            <a:rPr lang="en-CA" sz="2000" dirty="0">
              <a:solidFill>
                <a:srgbClr val="FFFFFF">
                  <a:hueOff val="0"/>
                  <a:satOff val="0"/>
                  <a:lumOff val="0"/>
                  <a:alphaOff val="0"/>
                </a:srgbClr>
              </a:solidFill>
              <a:latin typeface="Garamond" panose="020F0502020204030204"/>
              <a:ea typeface="+mn-ea"/>
              <a:cs typeface="+mn-cs"/>
            </a:rPr>
            <a:t>Slowdown in activity with Brexit: banks moving offices to France or other EU countries might impact hospitality and restauration industries in Canary Wharf.</a:t>
          </a:r>
          <a:endParaRPr lang="en-US" sz="2000" dirty="0"/>
        </a:p>
      </dgm:t>
    </dgm:pt>
    <dgm:pt modelId="{04375AEB-2126-48DE-9819-D91ADF3B1381}" type="parTrans" cxnId="{C445A805-04C0-42E6-9409-4E055B31F182}">
      <dgm:prSet/>
      <dgm:spPr/>
      <dgm:t>
        <a:bodyPr/>
        <a:lstStyle/>
        <a:p>
          <a:endParaRPr lang="en-US"/>
        </a:p>
      </dgm:t>
    </dgm:pt>
    <dgm:pt modelId="{45BA2F42-1AF9-4F2F-8FB2-44C5A219FFA7}" type="sibTrans" cxnId="{C445A805-04C0-42E6-9409-4E055B31F182}">
      <dgm:prSet/>
      <dgm:spPr/>
      <dgm:t>
        <a:bodyPr/>
        <a:lstStyle/>
        <a:p>
          <a:endParaRPr lang="en-US"/>
        </a:p>
      </dgm:t>
    </dgm:pt>
    <dgm:pt modelId="{BBAC1F55-8DE7-4DAF-A581-87BB03D5DA1F}" type="pres">
      <dgm:prSet presAssocID="{D6408AAB-D4BE-4866-9E98-D030A05C5CAD}" presName="root" presStyleCnt="0">
        <dgm:presLayoutVars>
          <dgm:dir/>
          <dgm:resizeHandles val="exact"/>
        </dgm:presLayoutVars>
      </dgm:prSet>
      <dgm:spPr/>
    </dgm:pt>
    <dgm:pt modelId="{6FA42CE2-7B3B-4E28-ACD2-275DDF71C852}" type="pres">
      <dgm:prSet presAssocID="{68996FED-0B59-4BFD-BE1B-7A272A3CEF45}" presName="compNode" presStyleCnt="0"/>
      <dgm:spPr/>
    </dgm:pt>
    <dgm:pt modelId="{3F30738E-A0DE-40C3-9678-69818D213332}" type="pres">
      <dgm:prSet presAssocID="{68996FED-0B59-4BFD-BE1B-7A272A3CEF45}" presName="bgRect" presStyleLbl="bgShp" presStyleIdx="0" presStyleCnt="3"/>
      <dgm:spPr/>
    </dgm:pt>
    <dgm:pt modelId="{EFB72600-3B4B-4C50-B873-FBCDCBB445E5}" type="pres">
      <dgm:prSet presAssocID="{68996FED-0B59-4BFD-BE1B-7A272A3CEF45}"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472E8C3D-1396-441C-965D-78C333C68AFA}" type="pres">
      <dgm:prSet presAssocID="{68996FED-0B59-4BFD-BE1B-7A272A3CEF45}" presName="spaceRect" presStyleCnt="0"/>
      <dgm:spPr/>
    </dgm:pt>
    <dgm:pt modelId="{1E50E2C0-9134-4619-875B-26110EC5BB1D}" type="pres">
      <dgm:prSet presAssocID="{68996FED-0B59-4BFD-BE1B-7A272A3CEF45}" presName="parTx" presStyleLbl="revTx" presStyleIdx="0" presStyleCnt="3">
        <dgm:presLayoutVars>
          <dgm:chMax val="0"/>
          <dgm:chPref val="0"/>
        </dgm:presLayoutVars>
      </dgm:prSet>
      <dgm:spPr/>
    </dgm:pt>
    <dgm:pt modelId="{6A573B57-177A-45D1-8059-87F71F19DA27}" type="pres">
      <dgm:prSet presAssocID="{433601B5-2FC8-45C4-A789-B381C7735FEF}" presName="sibTrans" presStyleCnt="0"/>
      <dgm:spPr/>
    </dgm:pt>
    <dgm:pt modelId="{A58CB9BD-9F19-40DF-AE9F-11EF4C389CE7}" type="pres">
      <dgm:prSet presAssocID="{99178784-7310-4D48-802F-8F87CDE1AB34}" presName="compNode" presStyleCnt="0"/>
      <dgm:spPr/>
    </dgm:pt>
    <dgm:pt modelId="{BCB17F15-8B83-4CC4-93AD-7DEFB5CAEA79}" type="pres">
      <dgm:prSet presAssocID="{99178784-7310-4D48-802F-8F87CDE1AB34}" presName="bgRect" presStyleLbl="bgShp" presStyleIdx="1" presStyleCnt="3"/>
      <dgm:spPr/>
    </dgm:pt>
    <dgm:pt modelId="{258BD2C0-EEDE-4CC7-9F1D-4B54D3AAC24D}" type="pres">
      <dgm:prSet presAssocID="{99178784-7310-4D48-802F-8F87CDE1AB34}"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EE0A11D9-C444-43B1-A741-77062924B1FA}" type="pres">
      <dgm:prSet presAssocID="{99178784-7310-4D48-802F-8F87CDE1AB34}" presName="spaceRect" presStyleCnt="0"/>
      <dgm:spPr/>
    </dgm:pt>
    <dgm:pt modelId="{5482C3BF-FE6F-441C-A43C-D78EC7F6EFBD}" type="pres">
      <dgm:prSet presAssocID="{99178784-7310-4D48-802F-8F87CDE1AB34}" presName="parTx" presStyleLbl="revTx" presStyleIdx="1" presStyleCnt="3">
        <dgm:presLayoutVars>
          <dgm:chMax val="0"/>
          <dgm:chPref val="0"/>
        </dgm:presLayoutVars>
      </dgm:prSet>
      <dgm:spPr/>
    </dgm:pt>
    <dgm:pt modelId="{1136E11D-8B6A-4D61-967D-81B2A40E703B}" type="pres">
      <dgm:prSet presAssocID="{6AB481C5-B69B-4333-B80D-596EFF637235}" presName="sibTrans" presStyleCnt="0"/>
      <dgm:spPr/>
    </dgm:pt>
    <dgm:pt modelId="{9D4D5268-3D29-4CD4-9A18-3F712E21FA06}" type="pres">
      <dgm:prSet presAssocID="{86E15067-135D-41B3-A5B4-2754A1A3AB36}" presName="compNode" presStyleCnt="0"/>
      <dgm:spPr/>
    </dgm:pt>
    <dgm:pt modelId="{1495DF45-097D-4808-8ED8-CD2115851187}" type="pres">
      <dgm:prSet presAssocID="{86E15067-135D-41B3-A5B4-2754A1A3AB36}" presName="bgRect" presStyleLbl="bgShp" presStyleIdx="2" presStyleCnt="3"/>
      <dgm:spPr/>
    </dgm:pt>
    <dgm:pt modelId="{9B66574D-DE12-4F6D-A004-A44BABEFFC51}" type="pres">
      <dgm:prSet presAssocID="{86E15067-135D-41B3-A5B4-2754A1A3AB36}"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48841D54-41E3-4E6C-AA56-544545CFA65B}" type="pres">
      <dgm:prSet presAssocID="{86E15067-135D-41B3-A5B4-2754A1A3AB36}" presName="spaceRect" presStyleCnt="0"/>
      <dgm:spPr/>
    </dgm:pt>
    <dgm:pt modelId="{768DBCC5-559B-46A4-A4CE-9677B4CBD06A}" type="pres">
      <dgm:prSet presAssocID="{86E15067-135D-41B3-A5B4-2754A1A3AB36}" presName="parTx" presStyleLbl="revTx" presStyleIdx="2" presStyleCnt="3">
        <dgm:presLayoutVars>
          <dgm:chMax val="0"/>
          <dgm:chPref val="0"/>
        </dgm:presLayoutVars>
      </dgm:prSet>
      <dgm:spPr/>
    </dgm:pt>
  </dgm:ptLst>
  <dgm:cxnLst>
    <dgm:cxn modelId="{DB5E0301-FE2D-48E4-AAE2-F5BF3A565E79}" type="presOf" srcId="{86E15067-135D-41B3-A5B4-2754A1A3AB36}" destId="{768DBCC5-559B-46A4-A4CE-9677B4CBD06A}" srcOrd="0" destOrd="0" presId="urn:microsoft.com/office/officeart/2018/2/layout/IconVerticalSolidList"/>
    <dgm:cxn modelId="{452CE202-69E2-4B6E-8550-2D7C4F7B13AA}" srcId="{D6408AAB-D4BE-4866-9E98-D030A05C5CAD}" destId="{99178784-7310-4D48-802F-8F87CDE1AB34}" srcOrd="1" destOrd="0" parTransId="{D5552454-2D32-4D80-B114-7CB108979588}" sibTransId="{6AB481C5-B69B-4333-B80D-596EFF637235}"/>
    <dgm:cxn modelId="{C445A805-04C0-42E6-9409-4E055B31F182}" srcId="{D6408AAB-D4BE-4866-9E98-D030A05C5CAD}" destId="{86E15067-135D-41B3-A5B4-2754A1A3AB36}" srcOrd="2" destOrd="0" parTransId="{04375AEB-2126-48DE-9819-D91ADF3B1381}" sibTransId="{45BA2F42-1AF9-4F2F-8FB2-44C5A219FFA7}"/>
    <dgm:cxn modelId="{C3DC0E0E-E52E-4040-808E-E314D5F869F5}" type="presOf" srcId="{99178784-7310-4D48-802F-8F87CDE1AB34}" destId="{5482C3BF-FE6F-441C-A43C-D78EC7F6EFBD}" srcOrd="0" destOrd="0" presId="urn:microsoft.com/office/officeart/2018/2/layout/IconVerticalSolidList"/>
    <dgm:cxn modelId="{4470AC45-D956-476F-B4A6-0B062506C4CD}" type="presOf" srcId="{D6408AAB-D4BE-4866-9E98-D030A05C5CAD}" destId="{BBAC1F55-8DE7-4DAF-A581-87BB03D5DA1F}" srcOrd="0" destOrd="0" presId="urn:microsoft.com/office/officeart/2018/2/layout/IconVerticalSolidList"/>
    <dgm:cxn modelId="{A6E7E372-0A98-40DD-8EFA-899E1EF1E024}" type="presOf" srcId="{68996FED-0B59-4BFD-BE1B-7A272A3CEF45}" destId="{1E50E2C0-9134-4619-875B-26110EC5BB1D}" srcOrd="0" destOrd="0" presId="urn:microsoft.com/office/officeart/2018/2/layout/IconVerticalSolidList"/>
    <dgm:cxn modelId="{082916D9-5DE9-4C2E-84D6-ABF7179D6AA2}" srcId="{D6408AAB-D4BE-4866-9E98-D030A05C5CAD}" destId="{68996FED-0B59-4BFD-BE1B-7A272A3CEF45}" srcOrd="0" destOrd="0" parTransId="{9884FB07-CC5A-4879-8789-A899D3C7CF89}" sibTransId="{433601B5-2FC8-45C4-A789-B381C7735FEF}"/>
    <dgm:cxn modelId="{E7FE6677-2546-4355-BD59-A259047DECA6}" type="presParOf" srcId="{BBAC1F55-8DE7-4DAF-A581-87BB03D5DA1F}" destId="{6FA42CE2-7B3B-4E28-ACD2-275DDF71C852}" srcOrd="0" destOrd="0" presId="urn:microsoft.com/office/officeart/2018/2/layout/IconVerticalSolidList"/>
    <dgm:cxn modelId="{BDA07009-33FD-4E2B-95AB-EAE01D2DE59D}" type="presParOf" srcId="{6FA42CE2-7B3B-4E28-ACD2-275DDF71C852}" destId="{3F30738E-A0DE-40C3-9678-69818D213332}" srcOrd="0" destOrd="0" presId="urn:microsoft.com/office/officeart/2018/2/layout/IconVerticalSolidList"/>
    <dgm:cxn modelId="{58D9B2D9-AB5E-42AF-89D2-17FCBBE5EBC6}" type="presParOf" srcId="{6FA42CE2-7B3B-4E28-ACD2-275DDF71C852}" destId="{EFB72600-3B4B-4C50-B873-FBCDCBB445E5}" srcOrd="1" destOrd="0" presId="urn:microsoft.com/office/officeart/2018/2/layout/IconVerticalSolidList"/>
    <dgm:cxn modelId="{983234DE-D031-4F7B-912E-F1EF16C856BA}" type="presParOf" srcId="{6FA42CE2-7B3B-4E28-ACD2-275DDF71C852}" destId="{472E8C3D-1396-441C-965D-78C333C68AFA}" srcOrd="2" destOrd="0" presId="urn:microsoft.com/office/officeart/2018/2/layout/IconVerticalSolidList"/>
    <dgm:cxn modelId="{AE1253DE-E659-4C71-AE79-C0F2E7906498}" type="presParOf" srcId="{6FA42CE2-7B3B-4E28-ACD2-275DDF71C852}" destId="{1E50E2C0-9134-4619-875B-26110EC5BB1D}" srcOrd="3" destOrd="0" presId="urn:microsoft.com/office/officeart/2018/2/layout/IconVerticalSolidList"/>
    <dgm:cxn modelId="{D2935593-5E94-44D7-B4BF-7738558241B9}" type="presParOf" srcId="{BBAC1F55-8DE7-4DAF-A581-87BB03D5DA1F}" destId="{6A573B57-177A-45D1-8059-87F71F19DA27}" srcOrd="1" destOrd="0" presId="urn:microsoft.com/office/officeart/2018/2/layout/IconVerticalSolidList"/>
    <dgm:cxn modelId="{2F57B668-A596-4822-B801-1FE8764060D0}" type="presParOf" srcId="{BBAC1F55-8DE7-4DAF-A581-87BB03D5DA1F}" destId="{A58CB9BD-9F19-40DF-AE9F-11EF4C389CE7}" srcOrd="2" destOrd="0" presId="urn:microsoft.com/office/officeart/2018/2/layout/IconVerticalSolidList"/>
    <dgm:cxn modelId="{88DD8F12-3F7B-46F9-823D-F6F449B9E0B6}" type="presParOf" srcId="{A58CB9BD-9F19-40DF-AE9F-11EF4C389CE7}" destId="{BCB17F15-8B83-4CC4-93AD-7DEFB5CAEA79}" srcOrd="0" destOrd="0" presId="urn:microsoft.com/office/officeart/2018/2/layout/IconVerticalSolidList"/>
    <dgm:cxn modelId="{3EA467E3-1010-44F6-8CA2-A8ECA7A456B3}" type="presParOf" srcId="{A58CB9BD-9F19-40DF-AE9F-11EF4C389CE7}" destId="{258BD2C0-EEDE-4CC7-9F1D-4B54D3AAC24D}" srcOrd="1" destOrd="0" presId="urn:microsoft.com/office/officeart/2018/2/layout/IconVerticalSolidList"/>
    <dgm:cxn modelId="{4E90A6D0-85AB-436A-8DFA-4C90EDF19720}" type="presParOf" srcId="{A58CB9BD-9F19-40DF-AE9F-11EF4C389CE7}" destId="{EE0A11D9-C444-43B1-A741-77062924B1FA}" srcOrd="2" destOrd="0" presId="urn:microsoft.com/office/officeart/2018/2/layout/IconVerticalSolidList"/>
    <dgm:cxn modelId="{8693579C-2724-4F34-A562-9F0797F034C8}" type="presParOf" srcId="{A58CB9BD-9F19-40DF-AE9F-11EF4C389CE7}" destId="{5482C3BF-FE6F-441C-A43C-D78EC7F6EFBD}" srcOrd="3" destOrd="0" presId="urn:microsoft.com/office/officeart/2018/2/layout/IconVerticalSolidList"/>
    <dgm:cxn modelId="{11CAF474-BCEB-450F-B666-7DB6571377BD}" type="presParOf" srcId="{BBAC1F55-8DE7-4DAF-A581-87BB03D5DA1F}" destId="{1136E11D-8B6A-4D61-967D-81B2A40E703B}" srcOrd="3" destOrd="0" presId="urn:microsoft.com/office/officeart/2018/2/layout/IconVerticalSolidList"/>
    <dgm:cxn modelId="{A851552D-3410-49CA-A31A-1A77B05D14B6}" type="presParOf" srcId="{BBAC1F55-8DE7-4DAF-A581-87BB03D5DA1F}" destId="{9D4D5268-3D29-4CD4-9A18-3F712E21FA06}" srcOrd="4" destOrd="0" presId="urn:microsoft.com/office/officeart/2018/2/layout/IconVerticalSolidList"/>
    <dgm:cxn modelId="{5A6715ED-4AD2-4F6F-9FD4-A478FDF1F959}" type="presParOf" srcId="{9D4D5268-3D29-4CD4-9A18-3F712E21FA06}" destId="{1495DF45-097D-4808-8ED8-CD2115851187}" srcOrd="0" destOrd="0" presId="urn:microsoft.com/office/officeart/2018/2/layout/IconVerticalSolidList"/>
    <dgm:cxn modelId="{DC399F36-F824-414D-AA36-0FE16287F72C}" type="presParOf" srcId="{9D4D5268-3D29-4CD4-9A18-3F712E21FA06}" destId="{9B66574D-DE12-4F6D-A004-A44BABEFFC51}" srcOrd="1" destOrd="0" presId="urn:microsoft.com/office/officeart/2018/2/layout/IconVerticalSolidList"/>
    <dgm:cxn modelId="{4FD34F15-1365-4476-9CEB-413BE13D5EE1}" type="presParOf" srcId="{9D4D5268-3D29-4CD4-9A18-3F712E21FA06}" destId="{48841D54-41E3-4E6C-AA56-544545CFA65B}" srcOrd="2" destOrd="0" presId="urn:microsoft.com/office/officeart/2018/2/layout/IconVerticalSolidList"/>
    <dgm:cxn modelId="{E8B3C0A3-C88F-4199-8565-A3EDCE4AFB81}" type="presParOf" srcId="{9D4D5268-3D29-4CD4-9A18-3F712E21FA06}" destId="{768DBCC5-559B-46A4-A4CE-9677B4CBD0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9491-A612-44F7-ADA8-695791A2A7CF}">
      <dsp:nvSpPr>
        <dsp:cNvPr id="0" name=""/>
        <dsp:cNvSpPr/>
      </dsp:nvSpPr>
      <dsp:spPr>
        <a:xfrm>
          <a:off x="0" y="689"/>
          <a:ext cx="6797675" cy="16138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22F380-BB92-482C-AD4E-9A025912DC24}">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2CA564-48BB-4314-9C92-80705C06271A}">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US" sz="2500" kern="1200"/>
            <a:t>A hospitality group that owns, manages and franchises hotels, resorts and vacation properties</a:t>
          </a:r>
        </a:p>
      </dsp:txBody>
      <dsp:txXfrm>
        <a:off x="1864015" y="689"/>
        <a:ext cx="4933659" cy="1613866"/>
      </dsp:txXfrm>
    </dsp:sp>
    <dsp:sp modelId="{098BB8D1-8FA8-4337-BA44-44C178046CC0}">
      <dsp:nvSpPr>
        <dsp:cNvPr id="0" name=""/>
        <dsp:cNvSpPr/>
      </dsp:nvSpPr>
      <dsp:spPr>
        <a:xfrm>
          <a:off x="0" y="2018022"/>
          <a:ext cx="6797675" cy="16138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0CF59C-1063-4732-B0C9-89A60AE5709E}">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5D6C98-1421-46D8-B39C-DB5B90219547}">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US" sz="2500" kern="1200"/>
            <a:t>Headquartered in France</a:t>
          </a:r>
        </a:p>
      </dsp:txBody>
      <dsp:txXfrm>
        <a:off x="1864015" y="2018022"/>
        <a:ext cx="4933659" cy="1613866"/>
      </dsp:txXfrm>
    </dsp:sp>
    <dsp:sp modelId="{8BECEC4E-3EB8-44CE-BF7E-0DBAF92DD01D}">
      <dsp:nvSpPr>
        <dsp:cNvPr id="0" name=""/>
        <dsp:cNvSpPr/>
      </dsp:nvSpPr>
      <dsp:spPr>
        <a:xfrm>
          <a:off x="0" y="4035355"/>
          <a:ext cx="6797675" cy="16138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4923D-37E1-4F55-BCFE-DED38F78A6F4}">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A7DE8A-3C89-49D7-83FC-148901401AA3}">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US" sz="2500" kern="1200"/>
            <a:t>Operates in 100 countries, with more than 4800 hotels and 280,000 employees worldwide.</a:t>
          </a:r>
        </a:p>
      </dsp:txBody>
      <dsp:txXfrm>
        <a:off x="1864015" y="4035355"/>
        <a:ext cx="4933659" cy="1613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0738E-A0DE-40C3-9678-69818D213332}">
      <dsp:nvSpPr>
        <dsp:cNvPr id="0" name=""/>
        <dsp:cNvSpPr/>
      </dsp:nvSpPr>
      <dsp:spPr>
        <a:xfrm>
          <a:off x="0" y="689"/>
          <a:ext cx="6797675" cy="16138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72600-3B4B-4C50-B873-FBCDCBB445E5}">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50E2C0-9134-4619-875B-26110EC5BB1D}">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US" sz="2000" kern="1200"/>
            <a:t>Loyal customers: Loyalty programmes enabling customers to enjoy discounts and perks from several partner organizations worldwide.</a:t>
          </a:r>
        </a:p>
      </dsp:txBody>
      <dsp:txXfrm>
        <a:off x="1864015" y="689"/>
        <a:ext cx="4933659" cy="1613866"/>
      </dsp:txXfrm>
    </dsp:sp>
    <dsp:sp modelId="{BCB17F15-8B83-4CC4-93AD-7DEFB5CAEA79}">
      <dsp:nvSpPr>
        <dsp:cNvPr id="0" name=""/>
        <dsp:cNvSpPr/>
      </dsp:nvSpPr>
      <dsp:spPr>
        <a:xfrm>
          <a:off x="0" y="2018022"/>
          <a:ext cx="6797675" cy="16138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BD2C0-EEDE-4CC7-9F1D-4B54D3AAC24D}">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82C3BF-FE6F-441C-A43C-D78EC7F6EFBD}">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US" sz="2000" kern="1200" dirty="0"/>
            <a:t>Brands: A number of brands who are their partners, thus providing services ranging from luxurious to economical. Some examples are – Swissotel, Pullman, Movenpick and Adagio.</a:t>
          </a:r>
        </a:p>
      </dsp:txBody>
      <dsp:txXfrm>
        <a:off x="1864015" y="2018022"/>
        <a:ext cx="4933659" cy="1613866"/>
      </dsp:txXfrm>
    </dsp:sp>
    <dsp:sp modelId="{1495DF45-097D-4808-8ED8-CD2115851187}">
      <dsp:nvSpPr>
        <dsp:cNvPr id="0" name=""/>
        <dsp:cNvSpPr/>
      </dsp:nvSpPr>
      <dsp:spPr>
        <a:xfrm>
          <a:off x="0" y="4035355"/>
          <a:ext cx="6797675" cy="16138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6574D-DE12-4F6D-A004-A44BABEFFC51}">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8DBCC5-559B-46A4-A4CE-9677B4CBD06A}">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US" sz="2000" kern="1200"/>
            <a:t>Leader in Sustainability: Well known to engage in sustainability, environment management and coporate social responsibility, attracting green customers.</a:t>
          </a:r>
        </a:p>
      </dsp:txBody>
      <dsp:txXfrm>
        <a:off x="1864015" y="4035355"/>
        <a:ext cx="4933659" cy="1613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9C3C4-2B99-4D86-8380-1154E773F8B4}">
      <dsp:nvSpPr>
        <dsp:cNvPr id="0" name=""/>
        <dsp:cNvSpPr/>
      </dsp:nvSpPr>
      <dsp:spPr>
        <a:xfrm>
          <a:off x="0" y="918110"/>
          <a:ext cx="6797675" cy="1694973"/>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73DF9888-FCE6-4588-BFAF-67878E1FB553}">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2CE416-92EA-4ED6-8B7E-E38536F9E726}">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2"/>
              </a:solidFill>
            </a:rPr>
            <a:t>Relatability: Since Accor hotels appeal to all segments, customers find it difficult to relate to Accor hotels as a brand.</a:t>
          </a:r>
        </a:p>
      </dsp:txBody>
      <dsp:txXfrm>
        <a:off x="1957694" y="918110"/>
        <a:ext cx="4839980" cy="1694973"/>
      </dsp:txXfrm>
    </dsp:sp>
    <dsp:sp modelId="{963944BA-9622-4026-A838-3FE85E7A0BED}">
      <dsp:nvSpPr>
        <dsp:cNvPr id="0" name=""/>
        <dsp:cNvSpPr/>
      </dsp:nvSpPr>
      <dsp:spPr>
        <a:xfrm>
          <a:off x="0" y="3036827"/>
          <a:ext cx="6797675" cy="1694973"/>
        </a:xfrm>
        <a:prstGeom prst="roundRect">
          <a:avLst>
            <a:gd name="adj" fmla="val 10000"/>
          </a:avLst>
        </a:prstGeom>
        <a:solidFill>
          <a:schemeClr val="accent3"/>
        </a:solidFill>
        <a:ln>
          <a:noFill/>
        </a:ln>
        <a:effectLst/>
      </dsp:spPr>
      <dsp:style>
        <a:lnRef idx="0">
          <a:scrgbClr r="0" g="0" b="0"/>
        </a:lnRef>
        <a:fillRef idx="1">
          <a:scrgbClr r="0" g="0" b="0"/>
        </a:fillRef>
        <a:effectRef idx="0">
          <a:scrgbClr r="0" g="0" b="0"/>
        </a:effectRef>
        <a:fontRef idx="minor"/>
      </dsp:style>
    </dsp:sp>
    <dsp:sp modelId="{A8414E39-754A-4ABA-B209-72FDF474A404}">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31EF77-9248-4E50-BFA3-052A3C03909B}">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755650">
            <a:lnSpc>
              <a:spcPct val="90000"/>
            </a:lnSpc>
            <a:spcBef>
              <a:spcPct val="0"/>
            </a:spcBef>
            <a:spcAft>
              <a:spcPct val="35000"/>
            </a:spcAft>
            <a:buNone/>
          </a:pPr>
          <a:r>
            <a:rPr lang="en-GB" sz="1700" kern="1200" dirty="0">
              <a:solidFill>
                <a:schemeClr val="bg2"/>
              </a:solidFill>
            </a:rPr>
            <a:t>Losing to online businesses: the mid-tier and economy segments, Accor Hotels is losing its business to online businesses like Airbnb or Oyo Rooms. Heavy investments are flowing into improving food and beverages to combat the same.</a:t>
          </a:r>
          <a:endParaRPr lang="en-US" sz="1700" kern="1200" dirty="0">
            <a:solidFill>
              <a:schemeClr val="bg2"/>
            </a:solidFill>
          </a:endParaRPr>
        </a:p>
      </dsp:txBody>
      <dsp:txXfrm>
        <a:off x="1957694" y="3036827"/>
        <a:ext cx="4839980" cy="16949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9C3C4-2B99-4D86-8380-1154E773F8B4}">
      <dsp:nvSpPr>
        <dsp:cNvPr id="0" name=""/>
        <dsp:cNvSpPr/>
      </dsp:nvSpPr>
      <dsp:spPr>
        <a:xfrm>
          <a:off x="0" y="918110"/>
          <a:ext cx="6797675" cy="1694973"/>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73DF9888-FCE6-4588-BFAF-67878E1FB553}">
      <dsp:nvSpPr>
        <dsp:cNvPr id="0" name=""/>
        <dsp:cNvSpPr/>
      </dsp:nvSpPr>
      <dsp:spPr>
        <a:xfrm>
          <a:off x="512729" y="1299479"/>
          <a:ext cx="932235" cy="93223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2CE416-92EA-4ED6-8B7E-E38536F9E726}">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889000">
            <a:lnSpc>
              <a:spcPct val="90000"/>
            </a:lnSpc>
            <a:spcBef>
              <a:spcPct val="0"/>
            </a:spcBef>
            <a:spcAft>
              <a:spcPct val="35000"/>
            </a:spcAft>
            <a:buNone/>
          </a:pPr>
          <a:r>
            <a:rPr lang="en-CA" sz="2000" kern="1200" dirty="0">
              <a:solidFill>
                <a:srgbClr val="E2E8E8"/>
              </a:solidFill>
              <a:latin typeface="Garamond" panose="020F0502020204030204"/>
              <a:ea typeface="+mn-ea"/>
              <a:cs typeface="+mn-cs"/>
            </a:rPr>
            <a:t>Location: location in Canary Wharf targets business clients, which make for a regular and more predictable client base.</a:t>
          </a:r>
        </a:p>
      </dsp:txBody>
      <dsp:txXfrm>
        <a:off x="1957694" y="918110"/>
        <a:ext cx="4839980" cy="1694973"/>
      </dsp:txXfrm>
    </dsp:sp>
    <dsp:sp modelId="{963944BA-9622-4026-A838-3FE85E7A0BED}">
      <dsp:nvSpPr>
        <dsp:cNvPr id="0" name=""/>
        <dsp:cNvSpPr/>
      </dsp:nvSpPr>
      <dsp:spPr>
        <a:xfrm>
          <a:off x="0" y="3036827"/>
          <a:ext cx="6797675" cy="1694973"/>
        </a:xfrm>
        <a:prstGeom prst="roundRect">
          <a:avLst>
            <a:gd name="adj" fmla="val 10000"/>
          </a:avLst>
        </a:prstGeom>
        <a:solidFill>
          <a:schemeClr val="accent3"/>
        </a:solidFill>
        <a:ln>
          <a:noFill/>
        </a:ln>
        <a:effectLst/>
      </dsp:spPr>
      <dsp:style>
        <a:lnRef idx="0">
          <a:scrgbClr r="0" g="0" b="0"/>
        </a:lnRef>
        <a:fillRef idx="1">
          <a:scrgbClr r="0" g="0" b="0"/>
        </a:fillRef>
        <a:effectRef idx="0">
          <a:scrgbClr r="0" g="0" b="0"/>
        </a:effectRef>
        <a:fontRef idx="minor"/>
      </dsp:style>
    </dsp:sp>
    <dsp:sp modelId="{A8414E39-754A-4ABA-B209-72FDF474A404}">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31EF77-9248-4E50-BFA3-052A3C03909B}">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889000">
            <a:lnSpc>
              <a:spcPct val="90000"/>
            </a:lnSpc>
            <a:spcBef>
              <a:spcPct val="0"/>
            </a:spcBef>
            <a:spcAft>
              <a:spcPct val="35000"/>
            </a:spcAft>
            <a:buNone/>
          </a:pPr>
          <a:r>
            <a:rPr lang="en-CA" sz="2000" kern="1200" dirty="0">
              <a:solidFill>
                <a:srgbClr val="E2E8E8"/>
              </a:solidFill>
              <a:latin typeface="Garamond" panose="020F0502020204030204"/>
              <a:ea typeface="+mn-ea"/>
              <a:cs typeface="+mn-cs"/>
            </a:rPr>
            <a:t>Pricing power: business clients tend to be less sensitive to prices (banks, etc.). Location (next to offices) and quality tend to be more important than prices.</a:t>
          </a:r>
        </a:p>
      </dsp:txBody>
      <dsp:txXfrm>
        <a:off x="1957694" y="3036827"/>
        <a:ext cx="4839980" cy="16949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0738E-A0DE-40C3-9678-69818D213332}">
      <dsp:nvSpPr>
        <dsp:cNvPr id="0" name=""/>
        <dsp:cNvSpPr/>
      </dsp:nvSpPr>
      <dsp:spPr>
        <a:xfrm>
          <a:off x="0" y="689"/>
          <a:ext cx="6797675" cy="16138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72600-3B4B-4C50-B873-FBCDCBB445E5}">
      <dsp:nvSpPr>
        <dsp:cNvPr id="0" name=""/>
        <dsp:cNvSpPr/>
      </dsp:nvSpPr>
      <dsp:spPr>
        <a:xfrm>
          <a:off x="488194" y="363809"/>
          <a:ext cx="887626" cy="8876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50E2C0-9134-4619-875B-26110EC5BB1D}">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CA" sz="2000" kern="1200" dirty="0">
              <a:solidFill>
                <a:srgbClr val="FFFFFF">
                  <a:hueOff val="0"/>
                  <a:satOff val="0"/>
                  <a:lumOff val="0"/>
                  <a:alphaOff val="0"/>
                </a:srgbClr>
              </a:solidFill>
              <a:latin typeface="Garamond" panose="020F0502020204030204"/>
              <a:ea typeface="+mn-ea"/>
              <a:cs typeface="+mn-cs"/>
            </a:rPr>
            <a:t>Competition from new business: fast-growing online businesses such as Airbnb for Business and lower-tier </a:t>
          </a:r>
          <a:r>
            <a:rPr lang="en-CA" sz="2000" kern="1200">
              <a:solidFill>
                <a:srgbClr val="FFFFFF">
                  <a:hueOff val="0"/>
                  <a:satOff val="0"/>
                  <a:lumOff val="0"/>
                  <a:alphaOff val="0"/>
                </a:srgbClr>
              </a:solidFill>
              <a:latin typeface="Garamond" panose="020F0502020204030204"/>
              <a:ea typeface="+mn-ea"/>
              <a:cs typeface="+mn-cs"/>
            </a:rPr>
            <a:t>brands could </a:t>
          </a:r>
          <a:r>
            <a:rPr lang="en-CA" sz="2000" kern="1200" dirty="0">
              <a:solidFill>
                <a:srgbClr val="FFFFFF">
                  <a:hueOff val="0"/>
                  <a:satOff val="0"/>
                  <a:lumOff val="0"/>
                  <a:alphaOff val="0"/>
                </a:srgbClr>
              </a:solidFill>
              <a:latin typeface="Garamond" panose="020F0502020204030204"/>
              <a:ea typeface="+mn-ea"/>
              <a:cs typeface="+mn-cs"/>
            </a:rPr>
            <a:t>capture market shares.</a:t>
          </a:r>
        </a:p>
      </dsp:txBody>
      <dsp:txXfrm>
        <a:off x="1864015" y="689"/>
        <a:ext cx="4933659" cy="1613866"/>
      </dsp:txXfrm>
    </dsp:sp>
    <dsp:sp modelId="{BCB17F15-8B83-4CC4-93AD-7DEFB5CAEA79}">
      <dsp:nvSpPr>
        <dsp:cNvPr id="0" name=""/>
        <dsp:cNvSpPr/>
      </dsp:nvSpPr>
      <dsp:spPr>
        <a:xfrm>
          <a:off x="0" y="2018022"/>
          <a:ext cx="6797675" cy="16138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BD2C0-EEDE-4CC7-9F1D-4B54D3AAC24D}">
      <dsp:nvSpPr>
        <dsp:cNvPr id="0" name=""/>
        <dsp:cNvSpPr/>
      </dsp:nvSpPr>
      <dsp:spPr>
        <a:xfrm>
          <a:off x="488194" y="2381142"/>
          <a:ext cx="887626" cy="88762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82C3BF-FE6F-441C-A43C-D78EC7F6EFBD}">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CA" sz="2000" kern="1200" dirty="0">
              <a:solidFill>
                <a:srgbClr val="FFFFFF">
                  <a:hueOff val="0"/>
                  <a:satOff val="0"/>
                  <a:lumOff val="0"/>
                  <a:alphaOff val="0"/>
                </a:srgbClr>
              </a:solidFill>
              <a:latin typeface="Garamond" panose="020F0502020204030204"/>
              <a:ea typeface="+mn-ea"/>
              <a:cs typeface="+mn-cs"/>
            </a:rPr>
            <a:t>Competition from existing business: companies might want to keep it simple and stick with the long-established brands in Canary Wharf when planning business trips.</a:t>
          </a:r>
          <a:endParaRPr lang="en-US" sz="2000" kern="1200" dirty="0"/>
        </a:p>
      </dsp:txBody>
      <dsp:txXfrm>
        <a:off x="1864015" y="2018022"/>
        <a:ext cx="4933659" cy="1613866"/>
      </dsp:txXfrm>
    </dsp:sp>
    <dsp:sp modelId="{1495DF45-097D-4808-8ED8-CD2115851187}">
      <dsp:nvSpPr>
        <dsp:cNvPr id="0" name=""/>
        <dsp:cNvSpPr/>
      </dsp:nvSpPr>
      <dsp:spPr>
        <a:xfrm>
          <a:off x="0" y="4035355"/>
          <a:ext cx="6797675" cy="16138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6574D-DE12-4F6D-A004-A44BABEFFC51}">
      <dsp:nvSpPr>
        <dsp:cNvPr id="0" name=""/>
        <dsp:cNvSpPr/>
      </dsp:nvSpPr>
      <dsp:spPr>
        <a:xfrm>
          <a:off x="488194" y="4398475"/>
          <a:ext cx="887626" cy="88762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8DBCC5-559B-46A4-A4CE-9677B4CBD06A}">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CA" sz="2000" kern="1200" dirty="0">
              <a:solidFill>
                <a:srgbClr val="FFFFFF">
                  <a:hueOff val="0"/>
                  <a:satOff val="0"/>
                  <a:lumOff val="0"/>
                  <a:alphaOff val="0"/>
                </a:srgbClr>
              </a:solidFill>
              <a:latin typeface="Garamond" panose="020F0502020204030204"/>
              <a:ea typeface="+mn-ea"/>
              <a:cs typeface="+mn-cs"/>
            </a:rPr>
            <a:t>Slowdown in activity with Brexit: banks moving offices to France or other EU countries might impact hospitality and restauration industries in Canary Wharf.</a:t>
          </a:r>
          <a:endParaRPr lang="en-US" sz="2000" kern="1200" dirty="0"/>
        </a:p>
      </dsp:txBody>
      <dsp:txXfrm>
        <a:off x="1864015" y="4035355"/>
        <a:ext cx="4933659" cy="16138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2/9/20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291952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2/9/20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6422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2/9/20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376439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2/9/20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3405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2/9/20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77633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2/9/20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4843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2/9/20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40305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2/9/20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1860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2/9/20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04223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2/9/20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61431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2/9/20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89873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2/9/20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14294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A92D3F3F-C1E9-4304-8E75-47D6D44E8ADB}"/>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93B93-D7C5-DC41-BD13-5963311A7C81}"/>
              </a:ext>
            </a:extLst>
          </p:cNvPr>
          <p:cNvSpPr>
            <a:spLocks noGrp="1"/>
          </p:cNvSpPr>
          <p:nvPr>
            <p:ph type="ctrTitle"/>
          </p:nvPr>
        </p:nvSpPr>
        <p:spPr>
          <a:xfrm>
            <a:off x="735791" y="3331444"/>
            <a:ext cx="6470692" cy="1229306"/>
          </a:xfrm>
        </p:spPr>
        <p:txBody>
          <a:bodyPr>
            <a:normAutofit/>
          </a:bodyPr>
          <a:lstStyle/>
          <a:p>
            <a:r>
              <a:rPr lang="en-FR" sz="5400" dirty="0">
                <a:solidFill>
                  <a:schemeClr val="tx1"/>
                </a:solidFill>
              </a:rPr>
              <a:t>ACCOR UK</a:t>
            </a:r>
          </a:p>
        </p:txBody>
      </p:sp>
      <p:sp>
        <p:nvSpPr>
          <p:cNvPr id="3" name="Subtitle 2">
            <a:extLst>
              <a:ext uri="{FF2B5EF4-FFF2-40B4-BE49-F238E27FC236}">
                <a16:creationId xmlns:a16="http://schemas.microsoft.com/office/drawing/2014/main" id="{8944140A-2248-B549-AB5F-A01168CA8716}"/>
              </a:ext>
            </a:extLst>
          </p:cNvPr>
          <p:cNvSpPr>
            <a:spLocks noGrp="1"/>
          </p:cNvSpPr>
          <p:nvPr>
            <p:ph type="subTitle" idx="1"/>
          </p:nvPr>
        </p:nvSpPr>
        <p:spPr>
          <a:xfrm>
            <a:off x="735791" y="4735799"/>
            <a:ext cx="6470693" cy="605256"/>
          </a:xfrm>
        </p:spPr>
        <p:txBody>
          <a:bodyPr>
            <a:normAutofit/>
          </a:bodyPr>
          <a:lstStyle/>
          <a:p>
            <a:r>
              <a:rPr lang="en-GB"/>
              <a:t>A swot analysis</a:t>
            </a:r>
            <a:r>
              <a:rPr lang="en-FR"/>
              <a:t> N </a:t>
            </a:r>
          </a:p>
        </p:txBody>
      </p:sp>
      <p:cxnSp>
        <p:nvCxnSpPr>
          <p:cNvPr id="25" name="Straight Connector 24">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83709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C4A450-0BDC-3F4C-822E-335136C55E10}"/>
              </a:ext>
            </a:extLst>
          </p:cNvPr>
          <p:cNvSpPr>
            <a:spLocks noGrp="1"/>
          </p:cNvSpPr>
          <p:nvPr>
            <p:ph type="title"/>
          </p:nvPr>
        </p:nvSpPr>
        <p:spPr>
          <a:xfrm>
            <a:off x="492370" y="516835"/>
            <a:ext cx="3084844" cy="5772840"/>
          </a:xfrm>
        </p:spPr>
        <p:txBody>
          <a:bodyPr anchor="ctr">
            <a:normAutofit/>
          </a:bodyPr>
          <a:lstStyle/>
          <a:p>
            <a:r>
              <a:rPr lang="en-FR" sz="3600">
                <a:solidFill>
                  <a:schemeClr val="bg1"/>
                </a:solidFill>
              </a:rPr>
              <a:t>About Accor </a:t>
            </a:r>
          </a:p>
        </p:txBody>
      </p:sp>
      <p:graphicFrame>
        <p:nvGraphicFramePr>
          <p:cNvPr id="5" name="Content Placeholder 2">
            <a:extLst>
              <a:ext uri="{FF2B5EF4-FFF2-40B4-BE49-F238E27FC236}">
                <a16:creationId xmlns:a16="http://schemas.microsoft.com/office/drawing/2014/main" id="{DCFE9BE8-EAAE-4EA2-988B-B17708335369}"/>
              </a:ext>
            </a:extLst>
          </p:cNvPr>
          <p:cNvGraphicFramePr>
            <a:graphicFrameLocks noGrp="1"/>
          </p:cNvGraphicFramePr>
          <p:nvPr>
            <p:ph idx="1"/>
            <p:extLst>
              <p:ext uri="{D42A27DB-BD31-4B8C-83A1-F6EECF244321}">
                <p14:modId xmlns:p14="http://schemas.microsoft.com/office/powerpoint/2010/main" val="312300945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84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4AD7705-B95B-7C48-8E58-8CA9BE7445A6}"/>
              </a:ext>
            </a:extLst>
          </p:cNvPr>
          <p:cNvSpPr>
            <a:spLocks noGrp="1"/>
          </p:cNvSpPr>
          <p:nvPr>
            <p:ph type="title"/>
          </p:nvPr>
        </p:nvSpPr>
        <p:spPr>
          <a:xfrm>
            <a:off x="492370" y="516835"/>
            <a:ext cx="3084844" cy="5772840"/>
          </a:xfrm>
        </p:spPr>
        <p:txBody>
          <a:bodyPr anchor="ctr">
            <a:normAutofit/>
          </a:bodyPr>
          <a:lstStyle/>
          <a:p>
            <a:r>
              <a:rPr lang="en-FR" sz="3600" dirty="0">
                <a:solidFill>
                  <a:schemeClr val="bg1"/>
                </a:solidFill>
              </a:rPr>
              <a:t>Strengths</a:t>
            </a:r>
          </a:p>
        </p:txBody>
      </p:sp>
      <p:graphicFrame>
        <p:nvGraphicFramePr>
          <p:cNvPr id="5" name="Content Placeholder 2">
            <a:extLst>
              <a:ext uri="{FF2B5EF4-FFF2-40B4-BE49-F238E27FC236}">
                <a16:creationId xmlns:a16="http://schemas.microsoft.com/office/drawing/2014/main" id="{84A8B799-2FC8-4066-98CA-A2D5325D7EDC}"/>
              </a:ext>
            </a:extLst>
          </p:cNvPr>
          <p:cNvGraphicFramePr>
            <a:graphicFrameLocks noGrp="1"/>
          </p:cNvGraphicFramePr>
          <p:nvPr>
            <p:ph idx="1"/>
            <p:extLst>
              <p:ext uri="{D42A27DB-BD31-4B8C-83A1-F6EECF244321}">
                <p14:modId xmlns:p14="http://schemas.microsoft.com/office/powerpoint/2010/main" val="124147336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93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8AC0A8-F262-7B4B-8CF4-F9319957C44C}"/>
              </a:ext>
            </a:extLst>
          </p:cNvPr>
          <p:cNvSpPr>
            <a:spLocks noGrp="1"/>
          </p:cNvSpPr>
          <p:nvPr>
            <p:ph type="title"/>
          </p:nvPr>
        </p:nvSpPr>
        <p:spPr>
          <a:xfrm>
            <a:off x="492370" y="516835"/>
            <a:ext cx="3084844" cy="5772840"/>
          </a:xfrm>
        </p:spPr>
        <p:txBody>
          <a:bodyPr anchor="ctr">
            <a:normAutofit/>
          </a:bodyPr>
          <a:lstStyle/>
          <a:p>
            <a:r>
              <a:rPr lang="en-FR" sz="3600">
                <a:solidFill>
                  <a:schemeClr val="bg1"/>
                </a:solidFill>
              </a:rPr>
              <a:t>Weaknesses</a:t>
            </a:r>
          </a:p>
        </p:txBody>
      </p:sp>
      <p:graphicFrame>
        <p:nvGraphicFramePr>
          <p:cNvPr id="6" name="Content Placeholder 2">
            <a:extLst>
              <a:ext uri="{FF2B5EF4-FFF2-40B4-BE49-F238E27FC236}">
                <a16:creationId xmlns:a16="http://schemas.microsoft.com/office/drawing/2014/main" id="{F32E6E14-B33A-47B4-9CF6-079C82F7E1F3}"/>
              </a:ext>
            </a:extLst>
          </p:cNvPr>
          <p:cNvGraphicFramePr>
            <a:graphicFrameLocks noGrp="1"/>
          </p:cNvGraphicFramePr>
          <p:nvPr>
            <p:ph idx="1"/>
            <p:extLst>
              <p:ext uri="{D42A27DB-BD31-4B8C-83A1-F6EECF244321}">
                <p14:modId xmlns:p14="http://schemas.microsoft.com/office/powerpoint/2010/main" val="354850925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103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8AC0A8-F262-7B4B-8CF4-F9319957C44C}"/>
              </a:ext>
            </a:extLst>
          </p:cNvPr>
          <p:cNvSpPr>
            <a:spLocks noGrp="1"/>
          </p:cNvSpPr>
          <p:nvPr>
            <p:ph type="title"/>
          </p:nvPr>
        </p:nvSpPr>
        <p:spPr>
          <a:xfrm>
            <a:off x="492370" y="516835"/>
            <a:ext cx="3084844" cy="5772840"/>
          </a:xfrm>
        </p:spPr>
        <p:txBody>
          <a:bodyPr anchor="ctr">
            <a:normAutofit/>
          </a:bodyPr>
          <a:lstStyle/>
          <a:p>
            <a:r>
              <a:rPr lang="fr-FR" sz="3600" dirty="0" err="1">
                <a:solidFill>
                  <a:schemeClr val="bg1"/>
                </a:solidFill>
              </a:rPr>
              <a:t>Opportunities</a:t>
            </a:r>
            <a:endParaRPr lang="en-FR" sz="3600">
              <a:solidFill>
                <a:schemeClr val="bg1"/>
              </a:solidFill>
            </a:endParaRPr>
          </a:p>
        </p:txBody>
      </p:sp>
      <p:graphicFrame>
        <p:nvGraphicFramePr>
          <p:cNvPr id="6" name="Content Placeholder 2">
            <a:extLst>
              <a:ext uri="{FF2B5EF4-FFF2-40B4-BE49-F238E27FC236}">
                <a16:creationId xmlns:a16="http://schemas.microsoft.com/office/drawing/2014/main" id="{F32E6E14-B33A-47B4-9CF6-079C82F7E1F3}"/>
              </a:ext>
            </a:extLst>
          </p:cNvPr>
          <p:cNvGraphicFramePr>
            <a:graphicFrameLocks noGrp="1"/>
          </p:cNvGraphicFramePr>
          <p:nvPr>
            <p:ph idx="1"/>
            <p:extLst>
              <p:ext uri="{D42A27DB-BD31-4B8C-83A1-F6EECF244321}">
                <p14:modId xmlns:p14="http://schemas.microsoft.com/office/powerpoint/2010/main" val="174662867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16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4AD7705-B95B-7C48-8E58-8CA9BE7445A6}"/>
              </a:ext>
            </a:extLst>
          </p:cNvPr>
          <p:cNvSpPr>
            <a:spLocks noGrp="1"/>
          </p:cNvSpPr>
          <p:nvPr>
            <p:ph type="title"/>
          </p:nvPr>
        </p:nvSpPr>
        <p:spPr>
          <a:xfrm>
            <a:off x="492370" y="516835"/>
            <a:ext cx="3084844" cy="5772840"/>
          </a:xfrm>
        </p:spPr>
        <p:txBody>
          <a:bodyPr anchor="ctr">
            <a:normAutofit/>
          </a:bodyPr>
          <a:lstStyle/>
          <a:p>
            <a:r>
              <a:rPr lang="fr-FR" sz="3600" dirty="0" err="1">
                <a:solidFill>
                  <a:schemeClr val="bg1"/>
                </a:solidFill>
              </a:rPr>
              <a:t>Threats</a:t>
            </a:r>
            <a:endParaRPr lang="en-FR" sz="3600" dirty="0">
              <a:solidFill>
                <a:schemeClr val="bg1"/>
              </a:solidFill>
            </a:endParaRPr>
          </a:p>
        </p:txBody>
      </p:sp>
      <p:graphicFrame>
        <p:nvGraphicFramePr>
          <p:cNvPr id="5" name="Content Placeholder 2">
            <a:extLst>
              <a:ext uri="{FF2B5EF4-FFF2-40B4-BE49-F238E27FC236}">
                <a16:creationId xmlns:a16="http://schemas.microsoft.com/office/drawing/2014/main" id="{84A8B799-2FC8-4066-98CA-A2D5325D7EDC}"/>
              </a:ext>
            </a:extLst>
          </p:cNvPr>
          <p:cNvGraphicFramePr>
            <a:graphicFrameLocks noGrp="1"/>
          </p:cNvGraphicFramePr>
          <p:nvPr>
            <p:ph idx="1"/>
            <p:extLst>
              <p:ext uri="{D42A27DB-BD31-4B8C-83A1-F6EECF244321}">
                <p14:modId xmlns:p14="http://schemas.microsoft.com/office/powerpoint/2010/main" val="137059734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1235333"/>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372441"/>
      </a:dk2>
      <a:lt2>
        <a:srgbClr val="E2E8E8"/>
      </a:lt2>
      <a:accent1>
        <a:srgbClr val="C34D55"/>
      </a:accent1>
      <a:accent2>
        <a:srgbClr val="B13B75"/>
      </a:accent2>
      <a:accent3>
        <a:srgbClr val="C34DB8"/>
      </a:accent3>
      <a:accent4>
        <a:srgbClr val="8B3BB1"/>
      </a:accent4>
      <a:accent5>
        <a:srgbClr val="6B4DC3"/>
      </a:accent5>
      <a:accent6>
        <a:srgbClr val="3E50B3"/>
      </a:accent6>
      <a:hlink>
        <a:srgbClr val="8C5EC9"/>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29</TotalTime>
  <Words>306</Words>
  <Application>Microsoft Macintosh PowerPoint</Application>
  <PresentationFormat>Grand écran</PresentationFormat>
  <Paragraphs>20</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Calibri</vt:lpstr>
      <vt:lpstr>Garamond</vt:lpstr>
      <vt:lpstr>RetrospectVTI</vt:lpstr>
      <vt:lpstr>ACCOR UK</vt:lpstr>
      <vt:lpstr>About Accor </vt:lpstr>
      <vt:lpstr>Strengths</vt:lpstr>
      <vt:lpstr>Weaknesses</vt:lpstr>
      <vt:lpstr>Opportunities</vt:lpstr>
      <vt:lpstr>Threats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ACCOR UK</dc:title>
  <dc:creator>Akhila VANGARA MSCT2019</dc:creator>
  <cp:lastModifiedBy>Thomas DEMAREUIL</cp:lastModifiedBy>
  <cp:revision>6</cp:revision>
  <dcterms:created xsi:type="dcterms:W3CDTF">2020-02-09T19:13:58Z</dcterms:created>
  <dcterms:modified xsi:type="dcterms:W3CDTF">2020-02-09T19:57:53Z</dcterms:modified>
</cp:coreProperties>
</file>