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96" r:id="rId3"/>
    <p:sldId id="297" r:id="rId4"/>
    <p:sldId id="298" r:id="rId5"/>
    <p:sldId id="301" r:id="rId6"/>
    <p:sldId id="302" r:id="rId7"/>
    <p:sldId id="303" r:id="rId8"/>
    <p:sldId id="304" r:id="rId9"/>
    <p:sldId id="299" r:id="rId10"/>
    <p:sldId id="305" r:id="rId11"/>
    <p:sldId id="307" r:id="rId12"/>
    <p:sldId id="306" r:id="rId13"/>
    <p:sldId id="308" r:id="rId14"/>
    <p:sldId id="309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noFill/>
              <a:miter lim="400000"/>
            </a:ln>
          </a:left>
          <a:right>
            <a:ln w="50800" cap="flat">
              <a:solidFill>
                <a:srgbClr val="03A8D6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50800" cap="flat">
              <a:solidFill>
                <a:srgbClr val="0BA8D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50800" cap="flat">
              <a:solidFill>
                <a:srgbClr val="03A8D6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8ABA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008AB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ADEFF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AEAEB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90196"/>
              <a:satOff val="16169"/>
              <a:lumOff val="-19584"/>
            </a:schemeClr>
          </a:solidFill>
        </a:fill>
      </a:tcStyle>
    </a:firstCol>
    <a:lastRow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12616"/>
              <a:satOff val="21048"/>
              <a:lumOff val="-2941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D238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F7EA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A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19922"/>
              <a:satOff val="-56679"/>
              <a:lumOff val="-26479"/>
            </a:schemeClr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AEBEB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28106"/>
              <a:satOff val="-38633"/>
              <a:lumOff val="-17889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wholeTbl>
    <a:band2H>
      <a:tcTxStyle/>
      <a:tcStyle>
        <a:tcBdr/>
        <a:fill>
          <a:solidFill>
            <a:srgbClr val="BBBBB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48"/>
    <p:restoredTop sz="94794"/>
  </p:normalViewPr>
  <p:slideViewPr>
    <p:cSldViewPr snapToGrid="0">
      <p:cViewPr>
        <p:scale>
          <a:sx n="72" d="100"/>
          <a:sy n="72" d="100"/>
        </p:scale>
        <p:origin x="5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403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299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506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338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482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922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909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724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292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420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917700"/>
            <a:ext cx="21945600" cy="706628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8648700"/>
            <a:ext cx="21945600" cy="20955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127375"/>
            <a:ext cx="21945600" cy="5524500"/>
          </a:xfrm>
          <a:prstGeom prst="rect">
            <a:avLst/>
          </a:prstGeom>
        </p:spPr>
        <p:txBody>
          <a:bodyPr/>
          <a:lstStyle>
            <a:lvl1pPr defTabSz="584200">
              <a:defRPr sz="22000" spc="-220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9100800" y="8229600"/>
            <a:ext cx="4584700" cy="31237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Caption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3" name="A person’s lower body with blue trousers and green shoes on a yellow and pink floor"/>
          <p:cNvSpPr>
            <a:spLocks noGrp="1"/>
          </p:cNvSpPr>
          <p:nvPr>
            <p:ph type="pic" idx="21"/>
          </p:nvPr>
        </p:nvSpPr>
        <p:spPr>
          <a:xfrm>
            <a:off x="528828" y="0"/>
            <a:ext cx="17992344" cy="12001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35000" y="7937906"/>
            <a:ext cx="17780000" cy="5651592"/>
          </a:xfrm>
          <a:prstGeom prst="rect">
            <a:avLst/>
          </a:prstGeom>
        </p:spPr>
        <p:txBody>
          <a:bodyPr anchor="b"/>
          <a:lstStyle>
            <a:lvl1pPr algn="ctr" defTabSz="584200">
              <a:defRPr sz="22000" spc="-220">
                <a:solidFill>
                  <a:srgbClr val="FFD74C"/>
                </a:solidFill>
              </a:defRPr>
            </a:lvl1pPr>
          </a:lstStyle>
          <a:p>
            <a:r>
              <a:t>Slide Title</a:t>
            </a:r>
          </a:p>
        </p:txBody>
      </p:sp>
      <p:sp>
        <p:nvSpPr>
          <p:cNvPr id="35" name="Line"/>
          <p:cNvSpPr/>
          <p:nvPr/>
        </p:nvSpPr>
        <p:spPr>
          <a:xfrm>
            <a:off x="19169012" y="11874500"/>
            <a:ext cx="1549401" cy="0"/>
          </a:xfrm>
          <a:prstGeom prst="ellipse">
            <a:avLst/>
          </a:prstGeom>
          <a:ln w="254000">
            <a:solidFill>
              <a:srgbClr val="FFD74C"/>
            </a:solidFill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728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6311900"/>
            <a:ext cx="8356600" cy="618490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2439639"/>
            <a:ext cx="8356600" cy="3068291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2" name="Rectangle"/>
          <p:cNvSpPr/>
          <p:nvPr/>
        </p:nvSpPr>
        <p:spPr>
          <a:xfrm>
            <a:off x="10795000" y="0"/>
            <a:ext cx="13614400" cy="13716000"/>
          </a:xfrm>
          <a:prstGeom prst="rect">
            <a:avLst/>
          </a:prstGeom>
          <a:solidFill>
            <a:srgbClr val="00BFF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63" name="Partial view of a building exterior painted yellow with blue window shutters and a curtained doorway"/>
          <p:cNvSpPr>
            <a:spLocks noGrp="1"/>
          </p:cNvSpPr>
          <p:nvPr>
            <p:ph type="pic" idx="21"/>
          </p:nvPr>
        </p:nvSpPr>
        <p:spPr>
          <a:xfrm>
            <a:off x="9156700" y="-38100"/>
            <a:ext cx="19693467" cy="13106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574800"/>
            <a:ext cx="8356600" cy="77012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00C7FC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4048125"/>
            <a:ext cx="21945600" cy="5930900"/>
          </a:xfrm>
          <a:prstGeom prst="rect">
            <a:avLst/>
          </a:prstGeom>
        </p:spPr>
        <p:txBody>
          <a:bodyPr anchor="ctr"/>
          <a:lstStyle>
            <a:lvl1pPr marL="431800" indent="-431800">
              <a:defRPr sz="14000" spc="0">
                <a:solidFill>
                  <a:srgbClr val="FFFFFF"/>
                </a:soli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bg>
      <p:bgPr>
        <a:solidFill>
          <a:srgbClr val="FFC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2334623"/>
            <a:ext cx="21945600" cy="7612249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0" indent="4572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0" indent="9144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0" indent="13716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0" indent="18288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9779000"/>
            <a:ext cx="21945599" cy="62992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 sz="3200" b="0" cap="all" spc="-32">
                <a:solidFill>
                  <a:srgbClr val="0000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A person’s lower body with blue trousers and green shoes on a yellow and pink floor"/>
          <p:cNvSpPr>
            <a:spLocks noGrp="1"/>
          </p:cNvSpPr>
          <p:nvPr>
            <p:ph type="pic" sz="half" idx="21"/>
          </p:nvPr>
        </p:nvSpPr>
        <p:spPr>
          <a:xfrm>
            <a:off x="635000" y="6832600"/>
            <a:ext cx="12877800" cy="858992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4" name="Two adults wearing outfits with bold, solid colours — green, blue, pink and yellow"/>
          <p:cNvSpPr>
            <a:spLocks noGrp="1"/>
          </p:cNvSpPr>
          <p:nvPr>
            <p:ph type="pic" sz="half" idx="22"/>
          </p:nvPr>
        </p:nvSpPr>
        <p:spPr>
          <a:xfrm>
            <a:off x="88900" y="-177800"/>
            <a:ext cx="14008100" cy="81576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Person blowing pink bubblegum against a solid pink and blue background"/>
          <p:cNvSpPr>
            <a:spLocks noGrp="1"/>
          </p:cNvSpPr>
          <p:nvPr>
            <p:ph type="pic" idx="23"/>
          </p:nvPr>
        </p:nvSpPr>
        <p:spPr>
          <a:xfrm>
            <a:off x="12814300" y="-355600"/>
            <a:ext cx="1203395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733800"/>
            <a:ext cx="21945600" cy="876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1219200"/>
            <a:ext cx="21945600" cy="229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22000" y="13080999"/>
            <a:ext cx="336728" cy="4137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l">
              <a:lnSpc>
                <a:spcPts val="2600"/>
              </a:lnSpc>
              <a:defRPr sz="1800">
                <a:latin typeface="Proxima Nova Medium"/>
                <a:ea typeface="Proxima Nova Medium"/>
                <a:cs typeface="Proxima Nova Medium"/>
                <a:sym typeface="Proxima Nova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9" r:id="rId6"/>
    <p:sldLayoutId id="2147483661" r:id="rId7"/>
  </p:sldLayoutIdLst>
  <p:transition spd="med"/>
  <p:txStyles>
    <p:titleStyle>
      <a:lvl1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1pPr>
      <a:lvl2pPr marL="0" marR="0" indent="457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2pPr>
      <a:lvl3pPr marL="0" marR="0" indent="914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3pPr>
      <a:lvl4pPr marL="0" marR="0" indent="1371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4pPr>
      <a:lvl5pPr marL="0" marR="0" indent="18288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5pPr>
      <a:lvl6pPr marL="0" marR="0" indent="22860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6pPr>
      <a:lvl7pPr marL="0" marR="0" indent="2743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7pPr>
      <a:lvl8pPr marL="0" marR="0" indent="3200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8pPr>
      <a:lvl9pPr marL="0" marR="0" indent="3657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9pPr>
    </p:titleStyle>
    <p:bodyStyle>
      <a:lvl1pPr marL="685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1371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2057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2743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34290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4114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4800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5486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6172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9pPr>
    </p:bodyStyle>
    <p:otherStyle>
      <a:lvl1pPr marL="0" marR="0" indent="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1pPr>
      <a:lvl2pPr marL="0" marR="0" indent="457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2pPr>
      <a:lvl3pPr marL="0" marR="0" indent="914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3pPr>
      <a:lvl4pPr marL="0" marR="0" indent="1371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4pPr>
      <a:lvl5pPr marL="0" marR="0" indent="18288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5pPr>
      <a:lvl6pPr marL="0" marR="0" indent="22860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6pPr>
      <a:lvl7pPr marL="0" marR="0" indent="2743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7pPr>
      <a:lvl8pPr marL="0" marR="0" indent="3200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8pPr>
      <a:lvl9pPr marL="0" marR="0" indent="3657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13B - Wednesday 25th January 2023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Year 13</a:t>
            </a:r>
            <a:r>
              <a:rPr b="1" dirty="0"/>
              <a:t>  Wednesday </a:t>
            </a:r>
            <a:r>
              <a:rPr lang="en-GB" b="1" dirty="0"/>
              <a:t>22nd</a:t>
            </a:r>
            <a:r>
              <a:rPr b="1" dirty="0"/>
              <a:t> </a:t>
            </a:r>
            <a:r>
              <a:rPr lang="en-GB" b="1" dirty="0"/>
              <a:t>February</a:t>
            </a:r>
            <a:r>
              <a:rPr b="1" dirty="0"/>
              <a:t> 2023</a:t>
            </a:r>
            <a:r>
              <a:rPr lang="en-GB" b="1" dirty="0"/>
              <a:t> – Mr Woodley</a:t>
            </a:r>
            <a:endParaRPr b="1" dirty="0"/>
          </a:p>
        </p:txBody>
      </p:sp>
      <p:sp>
        <p:nvSpPr>
          <p:cNvPr id="151" name="Assembly Languag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GB" sz="16500" b="1" dirty="0"/>
              <a:t>Finite State machines</a:t>
            </a:r>
            <a:br>
              <a:rPr lang="en-GB" sz="16500" b="1" dirty="0"/>
            </a:br>
            <a:r>
              <a:rPr lang="en-GB" sz="16500" b="1" dirty="0"/>
              <a:t>&amp; Turing machines</a:t>
            </a:r>
            <a:endParaRPr sz="16500" b="1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AF29D610-0E90-6BB9-4D6E-9CBF4A5F4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674" y="2694653"/>
            <a:ext cx="16950651" cy="9802147"/>
          </a:xfrm>
          <a:prstGeom prst="rect">
            <a:avLst/>
          </a:prstGeom>
        </p:spPr>
      </p:pic>
      <p:sp>
        <p:nvSpPr>
          <p:cNvPr id="3" name="Tips for solving questions">
            <a:extLst>
              <a:ext uri="{FF2B5EF4-FFF2-40B4-BE49-F238E27FC236}">
                <a16:creationId xmlns:a16="http://schemas.microsoft.com/office/drawing/2014/main" id="{7A06A166-0BF3-7BBE-C11A-14770D6BB270}"/>
              </a:ext>
            </a:extLst>
          </p:cNvPr>
          <p:cNvSpPr txBox="1">
            <a:spLocks/>
          </p:cNvSpPr>
          <p:nvPr/>
        </p:nvSpPr>
        <p:spPr>
          <a:xfrm>
            <a:off x="1219200" y="554252"/>
            <a:ext cx="18623280" cy="417776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hangingPunct="1"/>
            <a:r>
              <a:rPr lang="en-GB" b="1" dirty="0">
                <a:solidFill>
                  <a:srgbClr val="FFFFFF"/>
                </a:solidFill>
              </a:rPr>
              <a:t>Your turn</a:t>
            </a:r>
          </a:p>
        </p:txBody>
      </p:sp>
    </p:spTree>
    <p:extLst>
      <p:ext uri="{BB962C8B-B14F-4D97-AF65-F5344CB8AC3E}">
        <p14:creationId xmlns:p14="http://schemas.microsoft.com/office/powerpoint/2010/main" val="321895192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ps for solving questions">
            <a:extLst>
              <a:ext uri="{FF2B5EF4-FFF2-40B4-BE49-F238E27FC236}">
                <a16:creationId xmlns:a16="http://schemas.microsoft.com/office/drawing/2014/main" id="{94319F86-7315-62F1-6A21-A97BFE8212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554252"/>
            <a:ext cx="8356600" cy="40830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sz="9600" b="1" dirty="0"/>
              <a:t>Answers</a:t>
            </a:r>
            <a:endParaRPr sz="9600" b="1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A2F7B811-B0A2-80AA-C43D-EC4DF9EC9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408" y="1934979"/>
            <a:ext cx="9346183" cy="54046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E22E48-4B58-D707-BF4E-88C445DD72F8}"/>
              </a:ext>
            </a:extLst>
          </p:cNvPr>
          <p:cNvSpPr txBox="1"/>
          <p:nvPr/>
        </p:nvSpPr>
        <p:spPr>
          <a:xfrm>
            <a:off x="11283872" y="1405225"/>
            <a:ext cx="13016673" cy="10905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914400" marR="0" indent="-9144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State Transition Table</a:t>
            </a:r>
          </a:p>
          <a:p>
            <a:pPr marL="914400" marR="0" indent="-9144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5400" b="1" dirty="0"/>
              <a:t>What does the double circle in the diagram represent?</a:t>
            </a:r>
          </a:p>
          <a:p>
            <a:pPr marL="914400" marR="0" indent="-9144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Are</a:t>
            </a:r>
            <a:r>
              <a:rPr kumimoji="0" lang="en-US" sz="5400" b="1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 the following 4 strings valid?</a:t>
            </a:r>
            <a:endParaRPr lang="en-US" sz="5400" b="1" dirty="0"/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5400" b="1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	</a:t>
            </a:r>
            <a:r>
              <a:rPr kumimoji="0" lang="en-US" sz="5400" b="1" i="0" u="none" strike="noStrike" cap="none" spc="0" normalizeH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-US" sz="5400" b="1" dirty="0"/>
              <a:t>. 101 -&gt; NO</a:t>
            </a: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5400" b="1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	ii. 000 -&gt; NO</a:t>
            </a: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5400" b="1" dirty="0"/>
              <a:t>	iii. 001 -&gt; YES “</a:t>
            </a:r>
            <a:r>
              <a:rPr lang="en-US" sz="5400" b="1" dirty="0" err="1"/>
              <a:t>bzf</a:t>
            </a:r>
            <a:r>
              <a:rPr lang="en-US" sz="5400" b="1" dirty="0"/>
              <a:t>”</a:t>
            </a: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5400" b="1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	iv. 010001101 -&gt; NO</a:t>
            </a: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5400" b="1" dirty="0"/>
              <a:t>	v. 0100011011 -&gt; YES “</a:t>
            </a:r>
            <a:r>
              <a:rPr lang="en-US" sz="5400" b="1" dirty="0" err="1"/>
              <a:t>bfgggpdgpd</a:t>
            </a:r>
            <a:r>
              <a:rPr lang="en-US" sz="5400" b="1" dirty="0"/>
              <a:t>”</a:t>
            </a: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5400" b="1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4. What kind of Strings does this FSM allow?</a:t>
            </a: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5400" b="1" dirty="0"/>
              <a:t>	They must start with a 0</a:t>
            </a: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5400" b="1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	And then contain an odd number of 1s</a:t>
            </a:r>
          </a:p>
        </p:txBody>
      </p:sp>
    </p:spTree>
    <p:extLst>
      <p:ext uri="{BB962C8B-B14F-4D97-AF65-F5344CB8AC3E}">
        <p14:creationId xmlns:p14="http://schemas.microsoft.com/office/powerpoint/2010/main" val="54419934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ps for solving questions">
            <a:extLst>
              <a:ext uri="{FF2B5EF4-FFF2-40B4-BE49-F238E27FC236}">
                <a16:creationId xmlns:a16="http://schemas.microsoft.com/office/drawing/2014/main" id="{B4B33F14-AADC-E1B1-A615-7F113DF408DD}"/>
              </a:ext>
            </a:extLst>
          </p:cNvPr>
          <p:cNvSpPr txBox="1">
            <a:spLocks/>
          </p:cNvSpPr>
          <p:nvPr/>
        </p:nvSpPr>
        <p:spPr>
          <a:xfrm>
            <a:off x="1219200" y="554252"/>
            <a:ext cx="18623280" cy="417776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hangingPunct="1"/>
            <a:r>
              <a:rPr lang="en-GB" b="1" dirty="0">
                <a:solidFill>
                  <a:srgbClr val="FFFFFF"/>
                </a:solidFill>
              </a:rPr>
              <a:t>Turing machines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EECABD-895A-3669-8619-CAA39230F8FD}"/>
              </a:ext>
            </a:extLst>
          </p:cNvPr>
          <p:cNvSpPr/>
          <p:nvPr/>
        </p:nvSpPr>
        <p:spPr>
          <a:xfrm>
            <a:off x="1219200" y="4181497"/>
            <a:ext cx="2520000" cy="2520000"/>
          </a:xfrm>
          <a:prstGeom prst="rect">
            <a:avLst/>
          </a:prstGeom>
          <a:ln w="127000"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71ADCD-FBAC-9FDB-19ED-8F7FFBE61ACF}"/>
              </a:ext>
            </a:extLst>
          </p:cNvPr>
          <p:cNvSpPr/>
          <p:nvPr/>
        </p:nvSpPr>
        <p:spPr>
          <a:xfrm>
            <a:off x="3739200" y="4181497"/>
            <a:ext cx="2520000" cy="2520000"/>
          </a:xfrm>
          <a:prstGeom prst="rect">
            <a:avLst/>
          </a:prstGeom>
          <a:ln w="127000"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11AFE9-AF87-80E8-4930-84142CF5E5DE}"/>
              </a:ext>
            </a:extLst>
          </p:cNvPr>
          <p:cNvSpPr/>
          <p:nvPr/>
        </p:nvSpPr>
        <p:spPr>
          <a:xfrm>
            <a:off x="6259200" y="4181497"/>
            <a:ext cx="2520000" cy="2520000"/>
          </a:xfrm>
          <a:prstGeom prst="rect">
            <a:avLst/>
          </a:prstGeom>
          <a:ln w="127000"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63BA08-B5CA-9C7F-9424-C1F8F1D4F0E1}"/>
              </a:ext>
            </a:extLst>
          </p:cNvPr>
          <p:cNvSpPr/>
          <p:nvPr/>
        </p:nvSpPr>
        <p:spPr>
          <a:xfrm>
            <a:off x="8779200" y="4181497"/>
            <a:ext cx="2520000" cy="2520000"/>
          </a:xfrm>
          <a:prstGeom prst="rect">
            <a:avLst/>
          </a:prstGeom>
          <a:ln w="127000"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29C770-256D-3069-BC3B-E2CD3CA7B792}"/>
              </a:ext>
            </a:extLst>
          </p:cNvPr>
          <p:cNvSpPr/>
          <p:nvPr/>
        </p:nvSpPr>
        <p:spPr>
          <a:xfrm>
            <a:off x="11299200" y="4181497"/>
            <a:ext cx="2520000" cy="2520000"/>
          </a:xfrm>
          <a:prstGeom prst="rect">
            <a:avLst/>
          </a:prstGeom>
          <a:ln w="127000"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47F8D9-0BC2-F441-0EE1-619D432AFB60}"/>
              </a:ext>
            </a:extLst>
          </p:cNvPr>
          <p:cNvSpPr/>
          <p:nvPr/>
        </p:nvSpPr>
        <p:spPr>
          <a:xfrm>
            <a:off x="13819200" y="4181497"/>
            <a:ext cx="2520000" cy="2520000"/>
          </a:xfrm>
          <a:prstGeom prst="rect">
            <a:avLst/>
          </a:prstGeom>
          <a:ln w="127000"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2B1CB3-91E3-2BA5-4641-71B24B0F9CD0}"/>
              </a:ext>
            </a:extLst>
          </p:cNvPr>
          <p:cNvSpPr/>
          <p:nvPr/>
        </p:nvSpPr>
        <p:spPr>
          <a:xfrm>
            <a:off x="16339200" y="4181497"/>
            <a:ext cx="2520000" cy="2520000"/>
          </a:xfrm>
          <a:prstGeom prst="rect">
            <a:avLst/>
          </a:prstGeom>
          <a:ln w="127000"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C5F4C9-16BD-CFA8-3B73-7D6C7F8044C5}"/>
              </a:ext>
            </a:extLst>
          </p:cNvPr>
          <p:cNvSpPr/>
          <p:nvPr/>
        </p:nvSpPr>
        <p:spPr>
          <a:xfrm>
            <a:off x="18859200" y="4181497"/>
            <a:ext cx="2520000" cy="2520000"/>
          </a:xfrm>
          <a:prstGeom prst="rect">
            <a:avLst/>
          </a:prstGeom>
          <a:ln w="127000"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04888E-1831-D649-A7F0-D7D87D0A5F3F}"/>
              </a:ext>
            </a:extLst>
          </p:cNvPr>
          <p:cNvSpPr txBox="1"/>
          <p:nvPr/>
        </p:nvSpPr>
        <p:spPr>
          <a:xfrm>
            <a:off x="4644936" y="4505343"/>
            <a:ext cx="708528" cy="18723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5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3F8A79-C4D2-C997-A30F-266DC05FBC0D}"/>
              </a:ext>
            </a:extLst>
          </p:cNvPr>
          <p:cNvSpPr txBox="1"/>
          <p:nvPr/>
        </p:nvSpPr>
        <p:spPr>
          <a:xfrm>
            <a:off x="2160106" y="4563959"/>
            <a:ext cx="708528" cy="18723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5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F1EC1C-8C09-A8BB-941E-41607614B473}"/>
              </a:ext>
            </a:extLst>
          </p:cNvPr>
          <p:cNvSpPr txBox="1"/>
          <p:nvPr/>
        </p:nvSpPr>
        <p:spPr>
          <a:xfrm>
            <a:off x="9514535" y="4477287"/>
            <a:ext cx="1016305" cy="18723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500" b="1" dirty="0"/>
              <a:t>0</a:t>
            </a:r>
            <a:endParaRPr kumimoji="0" lang="en-US" sz="11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483F0E-179D-9E0C-8B10-7825239B440D}"/>
              </a:ext>
            </a:extLst>
          </p:cNvPr>
          <p:cNvSpPr txBox="1"/>
          <p:nvPr/>
        </p:nvSpPr>
        <p:spPr>
          <a:xfrm>
            <a:off x="14505684" y="4439813"/>
            <a:ext cx="1016305" cy="18723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500" b="1" dirty="0"/>
              <a:t>0</a:t>
            </a:r>
            <a:endParaRPr kumimoji="0" lang="en-US" sz="11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884C90-2757-8347-8F62-70AD5BB87669}"/>
              </a:ext>
            </a:extLst>
          </p:cNvPr>
          <p:cNvSpPr txBox="1"/>
          <p:nvPr/>
        </p:nvSpPr>
        <p:spPr>
          <a:xfrm>
            <a:off x="19628495" y="4477286"/>
            <a:ext cx="1016305" cy="18723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500" b="1" dirty="0"/>
              <a:t>0</a:t>
            </a:r>
            <a:endParaRPr kumimoji="0" lang="en-US" sz="11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3CC941-DA48-E270-E7C2-CB7CB51E72E6}"/>
              </a:ext>
            </a:extLst>
          </p:cNvPr>
          <p:cNvSpPr/>
          <p:nvPr/>
        </p:nvSpPr>
        <p:spPr>
          <a:xfrm>
            <a:off x="7059647" y="5038388"/>
            <a:ext cx="900000" cy="900000"/>
          </a:xfrm>
          <a:prstGeom prst="rect">
            <a:avLst/>
          </a:prstGeom>
          <a:noFill/>
          <a:ln w="1270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688EBC-4EFF-9F55-3A5E-33C57623A85B}"/>
              </a:ext>
            </a:extLst>
          </p:cNvPr>
          <p:cNvSpPr/>
          <p:nvPr/>
        </p:nvSpPr>
        <p:spPr>
          <a:xfrm>
            <a:off x="12087519" y="5037216"/>
            <a:ext cx="900000" cy="900000"/>
          </a:xfrm>
          <a:prstGeom prst="rect">
            <a:avLst/>
          </a:prstGeom>
          <a:noFill/>
          <a:ln w="1270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98F9B8-4AC6-1D54-FE83-7AF34C66B685}"/>
              </a:ext>
            </a:extLst>
          </p:cNvPr>
          <p:cNvSpPr txBox="1"/>
          <p:nvPr/>
        </p:nvSpPr>
        <p:spPr>
          <a:xfrm>
            <a:off x="17170881" y="4505343"/>
            <a:ext cx="708528" cy="18723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5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1</a:t>
            </a:r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6F62FB52-C68D-F005-5A4A-05770E070288}"/>
              </a:ext>
            </a:extLst>
          </p:cNvPr>
          <p:cNvSpPr/>
          <p:nvPr/>
        </p:nvSpPr>
        <p:spPr>
          <a:xfrm>
            <a:off x="7059647" y="6858000"/>
            <a:ext cx="1060704" cy="914400"/>
          </a:xfrm>
          <a:prstGeom prst="triangl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43E5E3-EDF6-3924-2E1D-19C1AF4DB002}"/>
              </a:ext>
            </a:extLst>
          </p:cNvPr>
          <p:cNvSpPr txBox="1"/>
          <p:nvPr/>
        </p:nvSpPr>
        <p:spPr>
          <a:xfrm>
            <a:off x="21740231" y="4985693"/>
            <a:ext cx="1237519" cy="18723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500" b="1" dirty="0"/>
              <a:t>…</a:t>
            </a:r>
            <a:endParaRPr kumimoji="0" lang="en-US" sz="11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A1CBF1C-3508-739F-99E9-9113B7746861}"/>
                  </a:ext>
                </a:extLst>
              </p:cNvPr>
              <p:cNvSpPr txBox="1"/>
              <p:nvPr/>
            </p:nvSpPr>
            <p:spPr>
              <a:xfrm>
                <a:off x="6259200" y="8915509"/>
                <a:ext cx="13308900" cy="18723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15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Proxima Nova"/>
                        </a:rPr>
                        <m:t>𝜹</m:t>
                      </m:r>
                      <m:r>
                        <a:rPr kumimoji="0" lang="en-GB" sz="115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Proxima Nova"/>
                        </a:rPr>
                        <m:t>(</m:t>
                      </m:r>
                      <m:sSub>
                        <m:sSubPr>
                          <m:ctrlPr>
                            <a:rPr kumimoji="0" lang="en-GB" sz="115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Proxima Nova"/>
                            </a:rPr>
                          </m:ctrlPr>
                        </m:sSubPr>
                        <m:e>
                          <m:r>
                            <a:rPr kumimoji="0" lang="en-GB" sz="115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Proxima Nova"/>
                            </a:rPr>
                            <m:t>𝑺</m:t>
                          </m:r>
                        </m:e>
                        <m:sub>
                          <m:r>
                            <a:rPr kumimoji="0" lang="en-GB" sz="115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Proxima Nova"/>
                            </a:rPr>
                            <m:t>𝟎</m:t>
                          </m:r>
                        </m:sub>
                      </m:sSub>
                      <m:r>
                        <a:rPr kumimoji="0" lang="en-GB" sz="115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Proxima Nova"/>
                        </a:rPr>
                        <m:t>, □</m:t>
                      </m:r>
                      <m:r>
                        <a:rPr kumimoji="0" lang="en-GB" sz="11500" b="1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Proxima Nova"/>
                          <a:cs typeface="Proxima Nova"/>
                          <a:sym typeface="Proxima Nova"/>
                        </a:rPr>
                        <m:t>)=(</m:t>
                      </m:r>
                      <m:sSub>
                        <m:sSubPr>
                          <m:ctrlPr>
                            <a:rPr kumimoji="0" lang="en-GB" sz="11500" b="1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</m:ctrlPr>
                        </m:sSubPr>
                        <m:e>
                          <m:r>
                            <a:rPr kumimoji="0" lang="en-GB" sz="11500" b="1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  <m:t>𝑺</m:t>
                          </m:r>
                        </m:e>
                        <m:sub>
                          <m:r>
                            <a:rPr kumimoji="0" lang="en-GB" sz="11500" b="1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  <m:t>𝟏</m:t>
                          </m:r>
                        </m:sub>
                      </m:sSub>
                      <m:r>
                        <a:rPr kumimoji="0" lang="en-GB" sz="11500" b="1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, </m:t>
                      </m:r>
                      <m:r>
                        <a:rPr kumimoji="0" lang="en-GB" sz="11500" b="1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𝟏</m:t>
                      </m:r>
                      <m:r>
                        <a:rPr kumimoji="0" lang="en-GB" sz="11500" b="1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, </m:t>
                      </m:r>
                      <m:r>
                        <a:rPr kumimoji="0" lang="en-GB" sz="11500" b="1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𝑹</m:t>
                      </m:r>
                      <m:r>
                        <a:rPr kumimoji="0" lang="en-GB" sz="11500" b="1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)</m:t>
                      </m:r>
                    </m:oMath>
                  </m:oMathPara>
                </a14:m>
                <a:endParaRPr kumimoji="0" lang="en-US" sz="115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A1CBF1C-3508-739F-99E9-9113B7746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200" y="8915509"/>
                <a:ext cx="13308900" cy="1872307"/>
              </a:xfrm>
              <a:prstGeom prst="rect">
                <a:avLst/>
              </a:prstGeom>
              <a:blipFill>
                <a:blip r:embed="rId2"/>
                <a:stretch>
                  <a:fillRect l="-3051" r="-1430" b="-3243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DCEFF75-EEB2-D03E-D629-4785B200C0E6}"/>
                  </a:ext>
                </a:extLst>
              </p:cNvPr>
              <p:cNvSpPr txBox="1"/>
              <p:nvPr/>
            </p:nvSpPr>
            <p:spPr>
              <a:xfrm>
                <a:off x="17397906" y="8915508"/>
                <a:ext cx="1508426" cy="18723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11500" b="1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𝑹</m:t>
                      </m:r>
                    </m:oMath>
                  </m:oMathPara>
                </a14:m>
                <a:endParaRPr kumimoji="0" lang="en-US" sz="115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DCEFF75-EEB2-D03E-D629-4785B200C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7906" y="8915508"/>
                <a:ext cx="1508426" cy="1872307"/>
              </a:xfrm>
              <a:prstGeom prst="rect">
                <a:avLst/>
              </a:prstGeom>
              <a:blipFill>
                <a:blip r:embed="rId3"/>
                <a:stretch>
                  <a:fillRect l="-28333" r="-4167" b="-540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90D5888-6FEB-735F-B57D-CABCD6281283}"/>
                  </a:ext>
                </a:extLst>
              </p:cNvPr>
              <p:cNvSpPr txBox="1"/>
              <p:nvPr/>
            </p:nvSpPr>
            <p:spPr>
              <a:xfrm>
                <a:off x="15981567" y="8915509"/>
                <a:ext cx="1362552" cy="18723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11500" b="1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𝟏</m:t>
                      </m:r>
                    </m:oMath>
                  </m:oMathPara>
                </a14:m>
                <a:endParaRPr kumimoji="0" lang="en-US" sz="115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90D5888-6FEB-735F-B57D-CABCD6281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1567" y="8915509"/>
                <a:ext cx="1362552" cy="1872307"/>
              </a:xfrm>
              <a:prstGeom prst="rect">
                <a:avLst/>
              </a:prstGeom>
              <a:blipFill>
                <a:blip r:embed="rId4"/>
                <a:stretch>
                  <a:fillRect l="-32407" r="-4630" b="-540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27E5E16-B276-4EBA-4CC1-EF59279C7AF6}"/>
                  </a:ext>
                </a:extLst>
              </p:cNvPr>
              <p:cNvSpPr txBox="1"/>
              <p:nvPr/>
            </p:nvSpPr>
            <p:spPr>
              <a:xfrm>
                <a:off x="13904469" y="8915509"/>
                <a:ext cx="2023311" cy="18723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1500" b="1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</m:ctrlPr>
                        </m:sSubPr>
                        <m:e>
                          <m:r>
                            <a:rPr kumimoji="0" lang="en-GB" sz="11500" b="1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  <m:t>𝑺</m:t>
                          </m:r>
                        </m:e>
                        <m:sub>
                          <m:r>
                            <a:rPr kumimoji="0" lang="en-GB" sz="11500" b="1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15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27E5E16-B276-4EBA-4CC1-EF59279C7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4469" y="8915509"/>
                <a:ext cx="2023311" cy="1872307"/>
              </a:xfrm>
              <a:prstGeom prst="rect">
                <a:avLst/>
              </a:prstGeom>
              <a:blipFill>
                <a:blip r:embed="rId5"/>
                <a:stretch>
                  <a:fillRect l="-21739" b="-1418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01B6FD-723F-D80A-78D2-535F7ADCCDA7}"/>
                  </a:ext>
                </a:extLst>
              </p:cNvPr>
              <p:cNvSpPr txBox="1"/>
              <p:nvPr/>
            </p:nvSpPr>
            <p:spPr>
              <a:xfrm>
                <a:off x="21102918" y="798215"/>
                <a:ext cx="2061881" cy="15696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9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Proxima Nova"/>
                            </a:rPr>
                          </m:ctrlPr>
                        </m:sSubPr>
                        <m:e>
                          <m:r>
                            <a:rPr kumimoji="0" lang="en-GB" sz="9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Proxima Nova"/>
                            </a:rPr>
                            <m:t>𝑺</m:t>
                          </m:r>
                        </m:e>
                        <m:sub>
                          <m:r>
                            <a:rPr kumimoji="0" lang="en-GB" sz="9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Proxima Nova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01B6FD-723F-D80A-78D2-535F7ADCC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2918" y="798215"/>
                <a:ext cx="2061881" cy="1569660"/>
              </a:xfrm>
              <a:prstGeom prst="rect">
                <a:avLst/>
              </a:prstGeom>
              <a:blipFill>
                <a:blip r:embed="rId6"/>
                <a:stretch>
                  <a:fillRect l="-9146" b="-1520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D542159-6EDD-92FD-0B0B-D305D0FF780C}"/>
                  </a:ext>
                </a:extLst>
              </p:cNvPr>
              <p:cNvSpPr txBox="1"/>
              <p:nvPr/>
            </p:nvSpPr>
            <p:spPr>
              <a:xfrm>
                <a:off x="17713888" y="945591"/>
                <a:ext cx="3227081" cy="15696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4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Proxima Nova"/>
                        </a:rPr>
                        <m:t>𝑪𝒖𝒓𝒓𝒆𝒏𝒕</m:t>
                      </m:r>
                    </m:oMath>
                  </m:oMathPara>
                </a14:m>
                <a:endParaRPr kumimoji="0" lang="en-GB" sz="4800" b="1" i="1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mbria Math" panose="02040503050406030204" pitchFamily="18" charset="0"/>
                  <a:ea typeface="Cambria Math" panose="02040503050406030204" pitchFamily="18" charset="0"/>
                  <a:sym typeface="Proxima Nov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4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Proxima Nova"/>
                        </a:rPr>
                        <m:t>𝑺𝒕𝒂𝒕𝒆</m:t>
                      </m:r>
                      <m:r>
                        <a:rPr kumimoji="0" lang="en-GB" sz="4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Proxima Nova"/>
                        </a:rPr>
                        <m:t> 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D542159-6EDD-92FD-0B0B-D305D0FF7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3888" y="945591"/>
                <a:ext cx="3227081" cy="1569660"/>
              </a:xfrm>
              <a:prstGeom prst="rect">
                <a:avLst/>
              </a:prstGeom>
              <a:blipFill>
                <a:blip r:embed="rId7"/>
                <a:stretch>
                  <a:fillRect b="-1440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52947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2963E-6 C 0.12943 -0.0022 0.25905 -0.00428 0.30963 -0.10544 C 0.36022 -0.20671 0.30338 -0.60706 0.30338 -0.60694 L 0.30338 -0.60706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30" y="-303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2963E-6 C -0.06237 -0.04329 -0.12467 -0.08623 -0.18574 -0.14086 C -0.24687 -0.19537 -0.36634 -0.32731 -0.36634 -0.3272 L -0.36634 -0.32731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20" y="-16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1.2963E-6 L -0.42676 -0.10868 L -0.42676 -0.10856 " pathEditMode="relative" rAng="0" ptsTypes="AAA">
                                      <p:cBhvr>
                                        <p:cTn id="2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41" y="-5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2083E-6 -3.33333E-6 L 0.09759 -3.33333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76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  <p:bldP spid="29" grpId="0"/>
      <p:bldP spid="29" grpId="1"/>
      <p:bldP spid="30" grpId="0"/>
      <p:bldP spid="31" grpId="0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ps for solving questions">
            <a:extLst>
              <a:ext uri="{FF2B5EF4-FFF2-40B4-BE49-F238E27FC236}">
                <a16:creationId xmlns:a16="http://schemas.microsoft.com/office/drawing/2014/main" id="{94319F86-7315-62F1-6A21-A97BFE8212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554252"/>
            <a:ext cx="8356600" cy="40830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sz="9600" b="1" dirty="0"/>
              <a:t>Types of exam question</a:t>
            </a:r>
            <a:endParaRPr sz="9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8B757E-6F61-8A81-AB09-07507CBB7DA8}"/>
              </a:ext>
            </a:extLst>
          </p:cNvPr>
          <p:cNvSpPr txBox="1"/>
          <p:nvPr/>
        </p:nvSpPr>
        <p:spPr>
          <a:xfrm>
            <a:off x="1219200" y="3478022"/>
            <a:ext cx="835660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Turing Machine Traces</a:t>
            </a:r>
          </a:p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FSM -&gt; TM or TM -&gt; FSM</a:t>
            </a:r>
          </a:p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What does the Turing Machines do?</a:t>
            </a:r>
          </a:p>
          <a:p>
            <a:pPr marL="742950" indent="-742950" algn="l">
              <a:buFontTx/>
              <a:buAutoNum type="arabicPeriod"/>
            </a:pPr>
            <a:r>
              <a:rPr lang="en-US" sz="3600" b="1" dirty="0"/>
              <a:t>Universal Turing Machines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AF1442-17EB-15EA-6D46-08B0B0C10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5516" y="554252"/>
            <a:ext cx="12402671" cy="715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71247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ps for solving questions">
            <a:extLst>
              <a:ext uri="{FF2B5EF4-FFF2-40B4-BE49-F238E27FC236}">
                <a16:creationId xmlns:a16="http://schemas.microsoft.com/office/drawing/2014/main" id="{7A06A166-0BF3-7BBE-C11A-14770D6BB270}"/>
              </a:ext>
            </a:extLst>
          </p:cNvPr>
          <p:cNvSpPr txBox="1">
            <a:spLocks/>
          </p:cNvSpPr>
          <p:nvPr/>
        </p:nvSpPr>
        <p:spPr>
          <a:xfrm>
            <a:off x="1219200" y="554252"/>
            <a:ext cx="18623280" cy="417776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hangingPunct="1"/>
            <a:r>
              <a:rPr lang="en-GB" b="1" dirty="0">
                <a:solidFill>
                  <a:srgbClr val="FFFFFF"/>
                </a:solidFill>
              </a:rPr>
              <a:t>Your turn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29029B-A120-7D04-E94A-30F6EF3A8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295" y="2764939"/>
            <a:ext cx="19199409" cy="818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72359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ps for solving questions">
            <a:extLst>
              <a:ext uri="{FF2B5EF4-FFF2-40B4-BE49-F238E27FC236}">
                <a16:creationId xmlns:a16="http://schemas.microsoft.com/office/drawing/2014/main" id="{B4B33F14-AADC-E1B1-A615-7F113DF408DD}"/>
              </a:ext>
            </a:extLst>
          </p:cNvPr>
          <p:cNvSpPr txBox="1">
            <a:spLocks/>
          </p:cNvSpPr>
          <p:nvPr/>
        </p:nvSpPr>
        <p:spPr>
          <a:xfrm>
            <a:off x="1219200" y="554252"/>
            <a:ext cx="18623280" cy="417776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hangingPunct="1"/>
            <a:r>
              <a:rPr lang="en-GB" b="1" dirty="0">
                <a:solidFill>
                  <a:srgbClr val="FFFFFF"/>
                </a:solidFill>
              </a:rPr>
              <a:t>Finite state machines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4E1179D-AF75-91CA-042A-36145C6D0718}"/>
              </a:ext>
            </a:extLst>
          </p:cNvPr>
          <p:cNvGrpSpPr/>
          <p:nvPr/>
        </p:nvGrpSpPr>
        <p:grpSpPr>
          <a:xfrm>
            <a:off x="1231158" y="1323870"/>
            <a:ext cx="21057868" cy="10788602"/>
            <a:chOff x="438912" y="1681432"/>
            <a:chExt cx="21057868" cy="1078860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8701A83-12C3-4A95-8CB1-E7CB39847AA5}"/>
                </a:ext>
              </a:extLst>
            </p:cNvPr>
            <p:cNvCxnSpPr/>
            <p:nvPr/>
          </p:nvCxnSpPr>
          <p:spPr>
            <a:xfrm>
              <a:off x="438912" y="3547872"/>
              <a:ext cx="2340864" cy="1184148"/>
            </a:xfrm>
            <a:prstGeom prst="straightConnector1">
              <a:avLst/>
            </a:prstGeom>
            <a:noFill/>
            <a:ln w="254000" cap="flat">
              <a:solidFill>
                <a:srgbClr val="FFFFFF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BD1711D0-22F9-5081-050B-96AC822E66C5}"/>
                </a:ext>
              </a:extLst>
            </p:cNvPr>
            <p:cNvGrpSpPr/>
            <p:nvPr/>
          </p:nvGrpSpPr>
          <p:grpSpPr>
            <a:xfrm>
              <a:off x="2383971" y="1681432"/>
              <a:ext cx="19112809" cy="10788602"/>
              <a:chOff x="2383971" y="1681432"/>
              <a:chExt cx="19112809" cy="10788602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3C174D6-AE40-2A86-E922-3C424CAC6586}"/>
                  </a:ext>
                </a:extLst>
              </p:cNvPr>
              <p:cNvSpPr/>
              <p:nvPr/>
            </p:nvSpPr>
            <p:spPr>
              <a:xfrm>
                <a:off x="2383971" y="4082143"/>
                <a:ext cx="3240000" cy="3240000"/>
              </a:xfrm>
              <a:prstGeom prst="ellipse">
                <a:avLst/>
              </a:prstGeom>
              <a:ln w="127000"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000" b="0" i="0" u="none" strike="noStrike" cap="all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roxima Nova Extrabold"/>
                  <a:ea typeface="Proxima Nova Extrabold"/>
                  <a:cs typeface="Proxima Nova Extrabold"/>
                  <a:sym typeface="Proxima Nova Extrabold"/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4C784B7-62FC-3FF0-761B-4ED5776A70B4}"/>
                  </a:ext>
                </a:extLst>
              </p:cNvPr>
              <p:cNvSpPr/>
              <p:nvPr/>
            </p:nvSpPr>
            <p:spPr>
              <a:xfrm>
                <a:off x="10047628" y="4082143"/>
                <a:ext cx="3240000" cy="3240000"/>
              </a:xfrm>
              <a:prstGeom prst="ellipse">
                <a:avLst/>
              </a:prstGeom>
              <a:ln w="127000"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000" b="0" i="0" u="none" strike="noStrike" cap="all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roxima Nova Extrabold"/>
                  <a:ea typeface="Proxima Nova Extrabold"/>
                  <a:cs typeface="Proxima Nova Extrabold"/>
                  <a:sym typeface="Proxima Nova Extrabold"/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172F0A4-FD59-40DF-69A7-2DBD53271D5D}"/>
                  </a:ext>
                </a:extLst>
              </p:cNvPr>
              <p:cNvSpPr/>
              <p:nvPr/>
            </p:nvSpPr>
            <p:spPr>
              <a:xfrm>
                <a:off x="17711285" y="4082143"/>
                <a:ext cx="3240000" cy="3240000"/>
              </a:xfrm>
              <a:prstGeom prst="ellipse">
                <a:avLst/>
              </a:prstGeom>
              <a:ln w="127000"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000" b="0" i="0" u="none" strike="noStrike" cap="all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roxima Nova Extrabold"/>
                  <a:ea typeface="Proxima Nova Extrabold"/>
                  <a:cs typeface="Proxima Nova Extrabold"/>
                  <a:sym typeface="Proxima Nova Extrabold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4F74D9D-7CC5-1B7D-941E-B74B66652FA8}"/>
                  </a:ext>
                </a:extLst>
              </p:cNvPr>
              <p:cNvSpPr/>
              <p:nvPr/>
            </p:nvSpPr>
            <p:spPr>
              <a:xfrm>
                <a:off x="10047628" y="9230034"/>
                <a:ext cx="3240000" cy="3240000"/>
              </a:xfrm>
              <a:prstGeom prst="ellipse">
                <a:avLst/>
              </a:prstGeom>
              <a:ln w="127000"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000" b="0" i="0" u="none" strike="noStrike" cap="all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roxima Nova Extrabold"/>
                  <a:ea typeface="Proxima Nova Extrabold"/>
                  <a:cs typeface="Proxima Nova Extrabold"/>
                  <a:sym typeface="Proxima Nova Extrabold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9147ACC-D9C7-8F59-BFE9-6BFA41164ECC}"/>
                  </a:ext>
                </a:extLst>
              </p:cNvPr>
              <p:cNvSpPr/>
              <p:nvPr/>
            </p:nvSpPr>
            <p:spPr>
              <a:xfrm>
                <a:off x="17981285" y="4352143"/>
                <a:ext cx="2700000" cy="2700000"/>
              </a:xfrm>
              <a:prstGeom prst="ellipse">
                <a:avLst/>
              </a:prstGeom>
              <a:ln w="127000"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000" b="0" i="0" u="none" strike="noStrike" cap="all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roxima Nova Extrabold"/>
                  <a:ea typeface="Proxima Nova Extrabold"/>
                  <a:cs typeface="Proxima Nova Extrabold"/>
                  <a:sym typeface="Proxima Nova Extrabold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D722258B-C1E1-84B6-0E5F-E33A2B03FDCA}"/>
                  </a:ext>
                </a:extLst>
              </p:cNvPr>
              <p:cNvCxnSpPr/>
              <p:nvPr/>
            </p:nvCxnSpPr>
            <p:spPr>
              <a:xfrm>
                <a:off x="5151120" y="4376126"/>
                <a:ext cx="5379720" cy="0"/>
              </a:xfrm>
              <a:prstGeom prst="straightConnector1">
                <a:avLst/>
              </a:prstGeom>
              <a:noFill/>
              <a:ln w="2540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79D8AFF5-4F67-33DA-DA01-F852A6230878}"/>
                  </a:ext>
                </a:extLst>
              </p:cNvPr>
              <p:cNvCxnSpPr/>
              <p:nvPr/>
            </p:nvCxnSpPr>
            <p:spPr>
              <a:xfrm>
                <a:off x="5151120" y="7052143"/>
                <a:ext cx="5379720" cy="0"/>
              </a:xfrm>
              <a:prstGeom prst="straightConnector1">
                <a:avLst/>
              </a:prstGeom>
              <a:noFill/>
              <a:ln w="2540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7C81AFC3-DD1D-C828-226C-73DC31DE26A2}"/>
                  </a:ext>
                </a:extLst>
              </p:cNvPr>
              <p:cNvCxnSpPr>
                <a:cxnSpLocks/>
                <a:stCxn id="7" idx="5"/>
                <a:endCxn id="10" idx="7"/>
              </p:cNvCxnSpPr>
              <p:nvPr/>
            </p:nvCxnSpPr>
            <p:spPr>
              <a:xfrm>
                <a:off x="12813141" y="6847656"/>
                <a:ext cx="0" cy="2856865"/>
              </a:xfrm>
              <a:prstGeom prst="straightConnector1">
                <a:avLst/>
              </a:prstGeom>
              <a:noFill/>
              <a:ln w="2540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2126D2BC-2919-2814-CD8A-3C1873DDD8C6}"/>
                  </a:ext>
                </a:extLst>
              </p:cNvPr>
              <p:cNvCxnSpPr>
                <a:cxnSpLocks/>
                <a:stCxn id="10" idx="6"/>
                <a:endCxn id="8" idx="3"/>
              </p:cNvCxnSpPr>
              <p:nvPr/>
            </p:nvCxnSpPr>
            <p:spPr>
              <a:xfrm flipV="1">
                <a:off x="13287628" y="6847656"/>
                <a:ext cx="4898144" cy="4002378"/>
              </a:xfrm>
              <a:prstGeom prst="straightConnector1">
                <a:avLst/>
              </a:prstGeom>
              <a:noFill/>
              <a:ln w="2540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989FA8B7-AE85-F8A3-C21B-E277B0AB15C7}"/>
                  </a:ext>
                </a:extLst>
              </p:cNvPr>
              <p:cNvSpPr/>
              <p:nvPr/>
            </p:nvSpPr>
            <p:spPr>
              <a:xfrm>
                <a:off x="7952361" y="9642266"/>
                <a:ext cx="2160520" cy="1700379"/>
              </a:xfrm>
              <a:custGeom>
                <a:avLst/>
                <a:gdLst>
                  <a:gd name="connsiteX0" fmla="*/ 2160520 w 2160520"/>
                  <a:gd name="connsiteY0" fmla="*/ 228068 h 1700379"/>
                  <a:gd name="connsiteX1" fmla="*/ 270760 w 2160520"/>
                  <a:gd name="connsiteY1" fmla="*/ 106148 h 1700379"/>
                  <a:gd name="connsiteX2" fmla="*/ 179320 w 2160520"/>
                  <a:gd name="connsiteY2" fmla="*/ 1569188 h 1700379"/>
                  <a:gd name="connsiteX3" fmla="*/ 1855720 w 2160520"/>
                  <a:gd name="connsiteY3" fmla="*/ 1630148 h 1700379"/>
                  <a:gd name="connsiteX4" fmla="*/ 1855720 w 2160520"/>
                  <a:gd name="connsiteY4" fmla="*/ 1630148 h 1700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0520" h="1700379">
                    <a:moveTo>
                      <a:pt x="2160520" y="228068"/>
                    </a:moveTo>
                    <a:cubicBezTo>
                      <a:pt x="1380740" y="55348"/>
                      <a:pt x="600960" y="-117372"/>
                      <a:pt x="270760" y="106148"/>
                    </a:cubicBezTo>
                    <a:cubicBezTo>
                      <a:pt x="-59440" y="329668"/>
                      <a:pt x="-84840" y="1315188"/>
                      <a:pt x="179320" y="1569188"/>
                    </a:cubicBezTo>
                    <a:cubicBezTo>
                      <a:pt x="443480" y="1823188"/>
                      <a:pt x="1855720" y="1630148"/>
                      <a:pt x="1855720" y="1630148"/>
                    </a:cubicBezTo>
                    <a:lnTo>
                      <a:pt x="1855720" y="1630148"/>
                    </a:lnTo>
                  </a:path>
                </a:pathLst>
              </a:custGeom>
              <a:noFill/>
              <a:ln w="254000" cap="flat">
                <a:solidFill>
                  <a:srgbClr val="FFFFFF"/>
                </a:solidFill>
                <a:miter lim="400000"/>
                <a:tailEnd type="triangl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9" tIns="45719" rIns="91439" bIns="45719" numCol="1" spcCol="38100" rtlCol="0" anchor="t">
                <a:noAutofit/>
              </a:bodyPr>
              <a:lstStyle/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C303C86F-06F8-5004-42EE-816D67862730}"/>
                  </a:ext>
                </a:extLst>
              </p:cNvPr>
              <p:cNvSpPr/>
              <p:nvPr/>
            </p:nvSpPr>
            <p:spPr>
              <a:xfrm rot="3887882">
                <a:off x="17532972" y="2191160"/>
                <a:ext cx="2160520" cy="1700379"/>
              </a:xfrm>
              <a:custGeom>
                <a:avLst/>
                <a:gdLst>
                  <a:gd name="connsiteX0" fmla="*/ 2160520 w 2160520"/>
                  <a:gd name="connsiteY0" fmla="*/ 228068 h 1700379"/>
                  <a:gd name="connsiteX1" fmla="*/ 270760 w 2160520"/>
                  <a:gd name="connsiteY1" fmla="*/ 106148 h 1700379"/>
                  <a:gd name="connsiteX2" fmla="*/ 179320 w 2160520"/>
                  <a:gd name="connsiteY2" fmla="*/ 1569188 h 1700379"/>
                  <a:gd name="connsiteX3" fmla="*/ 1855720 w 2160520"/>
                  <a:gd name="connsiteY3" fmla="*/ 1630148 h 1700379"/>
                  <a:gd name="connsiteX4" fmla="*/ 1855720 w 2160520"/>
                  <a:gd name="connsiteY4" fmla="*/ 1630148 h 1700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0520" h="1700379">
                    <a:moveTo>
                      <a:pt x="2160520" y="228068"/>
                    </a:moveTo>
                    <a:cubicBezTo>
                      <a:pt x="1380740" y="55348"/>
                      <a:pt x="600960" y="-117372"/>
                      <a:pt x="270760" y="106148"/>
                    </a:cubicBezTo>
                    <a:cubicBezTo>
                      <a:pt x="-59440" y="329668"/>
                      <a:pt x="-84840" y="1315188"/>
                      <a:pt x="179320" y="1569188"/>
                    </a:cubicBezTo>
                    <a:cubicBezTo>
                      <a:pt x="443480" y="1823188"/>
                      <a:pt x="1855720" y="1630148"/>
                      <a:pt x="1855720" y="1630148"/>
                    </a:cubicBezTo>
                    <a:lnTo>
                      <a:pt x="1855720" y="1630148"/>
                    </a:lnTo>
                  </a:path>
                </a:pathLst>
              </a:custGeom>
              <a:noFill/>
              <a:ln w="254000" cap="flat">
                <a:solidFill>
                  <a:srgbClr val="FFFFFF"/>
                </a:solidFill>
                <a:miter lim="400000"/>
                <a:tailEnd type="triangl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9" tIns="45719" rIns="91439" bIns="45719" numCol="1" spcCol="38100" rtlCol="0" anchor="t">
                <a:noAutofit/>
              </a:bodyPr>
              <a:lstStyle/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4EF2502B-B1A3-609F-94F1-9DCB49C09E7A}"/>
                  </a:ext>
                </a:extLst>
              </p:cNvPr>
              <p:cNvSpPr/>
              <p:nvPr/>
            </p:nvSpPr>
            <p:spPr>
              <a:xfrm rot="14274904">
                <a:off x="19370265" y="7364329"/>
                <a:ext cx="2160520" cy="1700379"/>
              </a:xfrm>
              <a:custGeom>
                <a:avLst/>
                <a:gdLst>
                  <a:gd name="connsiteX0" fmla="*/ 2160520 w 2160520"/>
                  <a:gd name="connsiteY0" fmla="*/ 228068 h 1700379"/>
                  <a:gd name="connsiteX1" fmla="*/ 270760 w 2160520"/>
                  <a:gd name="connsiteY1" fmla="*/ 106148 h 1700379"/>
                  <a:gd name="connsiteX2" fmla="*/ 179320 w 2160520"/>
                  <a:gd name="connsiteY2" fmla="*/ 1569188 h 1700379"/>
                  <a:gd name="connsiteX3" fmla="*/ 1855720 w 2160520"/>
                  <a:gd name="connsiteY3" fmla="*/ 1630148 h 1700379"/>
                  <a:gd name="connsiteX4" fmla="*/ 1855720 w 2160520"/>
                  <a:gd name="connsiteY4" fmla="*/ 1630148 h 1700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0520" h="1700379">
                    <a:moveTo>
                      <a:pt x="2160520" y="228068"/>
                    </a:moveTo>
                    <a:cubicBezTo>
                      <a:pt x="1380740" y="55348"/>
                      <a:pt x="600960" y="-117372"/>
                      <a:pt x="270760" y="106148"/>
                    </a:cubicBezTo>
                    <a:cubicBezTo>
                      <a:pt x="-59440" y="329668"/>
                      <a:pt x="-84840" y="1315188"/>
                      <a:pt x="179320" y="1569188"/>
                    </a:cubicBezTo>
                    <a:cubicBezTo>
                      <a:pt x="443480" y="1823188"/>
                      <a:pt x="1855720" y="1630148"/>
                      <a:pt x="1855720" y="1630148"/>
                    </a:cubicBezTo>
                    <a:lnTo>
                      <a:pt x="1855720" y="1630148"/>
                    </a:lnTo>
                  </a:path>
                </a:pathLst>
              </a:custGeom>
              <a:noFill/>
              <a:ln w="254000" cap="flat">
                <a:solidFill>
                  <a:srgbClr val="FFFFFF"/>
                </a:solidFill>
                <a:miter lim="400000"/>
                <a:tailEnd type="triangl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9" tIns="45719" rIns="91439" bIns="45719" numCol="1" spcCol="38100" rtlCol="0" anchor="t">
                <a:noAutofit/>
              </a:bodyPr>
              <a:lstStyle/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FBF0CB4-1131-92F3-CB23-2707134CA7F6}"/>
                  </a:ext>
                </a:extLst>
              </p:cNvPr>
              <p:cNvSpPr txBox="1"/>
              <p:nvPr/>
            </p:nvSpPr>
            <p:spPr>
              <a:xfrm>
                <a:off x="3264986" y="4973738"/>
                <a:ext cx="1477970" cy="14568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800" b="1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Proxima Nova"/>
                    <a:ea typeface="Proxima Nova"/>
                    <a:cs typeface="Proxima Nova"/>
                    <a:sym typeface="Proxima Nova"/>
                  </a:rPr>
                  <a:t>S0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8907568-BB77-3BBB-5CF8-BF57B793E2BE}"/>
                  </a:ext>
                </a:extLst>
              </p:cNvPr>
              <p:cNvSpPr txBox="1"/>
              <p:nvPr/>
            </p:nvSpPr>
            <p:spPr>
              <a:xfrm>
                <a:off x="18610735" y="4973737"/>
                <a:ext cx="1441100" cy="14568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800" b="1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Proxima Nova"/>
                    <a:ea typeface="Proxima Nova"/>
                    <a:cs typeface="Proxima Nova"/>
                    <a:sym typeface="Proxima Nova"/>
                  </a:rPr>
                  <a:t>S3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3EDCA8C-6711-E6F6-B3DD-9C5606DF84D3}"/>
                  </a:ext>
                </a:extLst>
              </p:cNvPr>
              <p:cNvSpPr txBox="1"/>
              <p:nvPr/>
            </p:nvSpPr>
            <p:spPr>
              <a:xfrm>
                <a:off x="10939864" y="10121629"/>
                <a:ext cx="1455528" cy="14568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800" b="1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Proxima Nova"/>
                    <a:ea typeface="Proxima Nova"/>
                    <a:cs typeface="Proxima Nova"/>
                    <a:sym typeface="Proxima Nova"/>
                  </a:rPr>
                  <a:t>S2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0C797E7-BC3E-0973-1BC5-714120196553}"/>
                  </a:ext>
                </a:extLst>
              </p:cNvPr>
              <p:cNvSpPr txBox="1"/>
              <p:nvPr/>
            </p:nvSpPr>
            <p:spPr>
              <a:xfrm>
                <a:off x="11046464" y="4973738"/>
                <a:ext cx="1242327" cy="14568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800" b="1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Proxima Nova"/>
                    <a:ea typeface="Proxima Nova"/>
                    <a:cs typeface="Proxima Nova"/>
                    <a:sym typeface="Proxima Nova"/>
                  </a:rPr>
                  <a:t>S1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FDB4162-07E1-A542-94C1-3F3FFBB56647}"/>
                  </a:ext>
                </a:extLst>
              </p:cNvPr>
              <p:cNvSpPr txBox="1"/>
              <p:nvPr/>
            </p:nvSpPr>
            <p:spPr>
              <a:xfrm>
                <a:off x="6883960" y="2895539"/>
                <a:ext cx="1654300" cy="12105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7200" b="1" dirty="0">
                    <a:solidFill>
                      <a:srgbClr val="FFFFFF"/>
                    </a:solidFill>
                  </a:rPr>
                  <a:t>1 | a</a:t>
                </a:r>
                <a:endParaRPr kumimoji="0" lang="en-US" sz="7200" b="1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168E76D-21EC-273B-BD7D-9BBD5D825548}"/>
                  </a:ext>
                </a:extLst>
              </p:cNvPr>
              <p:cNvSpPr txBox="1"/>
              <p:nvPr/>
            </p:nvSpPr>
            <p:spPr>
              <a:xfrm>
                <a:off x="6767742" y="5751006"/>
                <a:ext cx="1886735" cy="12105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200" b="1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Proxima Nova"/>
                    <a:ea typeface="Proxima Nova"/>
                    <a:cs typeface="Proxima Nova"/>
                    <a:sym typeface="Proxima Nova"/>
                  </a:rPr>
                  <a:t>0 | b</a:t>
                </a:r>
              </a:p>
            </p:txBody>
          </p: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52C44F9F-9812-AC0E-70D0-CA67344A46D4}"/>
                  </a:ext>
                </a:extLst>
              </p:cNvPr>
              <p:cNvCxnSpPr>
                <a:cxnSpLocks/>
                <a:stCxn id="7" idx="7"/>
                <a:endCxn id="8" idx="2"/>
              </p:cNvCxnSpPr>
              <p:nvPr/>
            </p:nvCxnSpPr>
            <p:spPr>
              <a:xfrm>
                <a:off x="12813141" y="4556630"/>
                <a:ext cx="4898144" cy="1145513"/>
              </a:xfrm>
              <a:prstGeom prst="straightConnector1">
                <a:avLst/>
              </a:prstGeom>
              <a:noFill/>
              <a:ln w="2540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CFF6763-6E8B-0D54-4A98-7B2BB26A0A21}"/>
                  </a:ext>
                </a:extLst>
              </p:cNvPr>
              <p:cNvSpPr txBox="1"/>
              <p:nvPr/>
            </p:nvSpPr>
            <p:spPr>
              <a:xfrm>
                <a:off x="5652134" y="9907304"/>
                <a:ext cx="1886735" cy="12105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200" b="1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Proxima Nova"/>
                    <a:ea typeface="Proxima Nova"/>
                    <a:cs typeface="Proxima Nova"/>
                    <a:sym typeface="Proxima Nova"/>
                  </a:rPr>
                  <a:t>0 | b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0A5D38D-695B-B52E-AF46-45C38616A4FC}"/>
                  </a:ext>
                </a:extLst>
              </p:cNvPr>
              <p:cNvSpPr txBox="1"/>
              <p:nvPr/>
            </p:nvSpPr>
            <p:spPr>
              <a:xfrm>
                <a:off x="10756887" y="7608444"/>
                <a:ext cx="1886735" cy="12105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200" b="1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Proxima Nova"/>
                    <a:ea typeface="Proxima Nova"/>
                    <a:cs typeface="Proxima Nova"/>
                    <a:sym typeface="Proxima Nova"/>
                  </a:rPr>
                  <a:t>0 | b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BAD36B6-B777-5051-53E4-1709157EB82F}"/>
                  </a:ext>
                </a:extLst>
              </p:cNvPr>
              <p:cNvSpPr txBox="1"/>
              <p:nvPr/>
            </p:nvSpPr>
            <p:spPr>
              <a:xfrm>
                <a:off x="14228445" y="3626278"/>
                <a:ext cx="1654300" cy="12105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7200" b="1" dirty="0">
                    <a:solidFill>
                      <a:srgbClr val="FFFFFF"/>
                    </a:solidFill>
                  </a:rPr>
                  <a:t>1 | a</a:t>
                </a:r>
                <a:endParaRPr kumimoji="0" lang="en-US" sz="7200" b="1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3D37A4D-6DCB-0EA4-9F1E-5F0E4254FF1F}"/>
                  </a:ext>
                </a:extLst>
              </p:cNvPr>
              <p:cNvSpPr txBox="1"/>
              <p:nvPr/>
            </p:nvSpPr>
            <p:spPr>
              <a:xfrm>
                <a:off x="14331829" y="7350310"/>
                <a:ext cx="1654300" cy="12105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7200" b="1" dirty="0">
                    <a:solidFill>
                      <a:srgbClr val="FFFFFF"/>
                    </a:solidFill>
                  </a:rPr>
                  <a:t>1 | a</a:t>
                </a:r>
                <a:endParaRPr kumimoji="0" lang="en-US" sz="7200" b="1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E4C3B43-3770-642F-F9C6-7AA91AAD2808}"/>
                  </a:ext>
                </a:extLst>
              </p:cNvPr>
              <p:cNvSpPr txBox="1"/>
              <p:nvPr/>
            </p:nvSpPr>
            <p:spPr>
              <a:xfrm>
                <a:off x="19842480" y="1681432"/>
                <a:ext cx="1654300" cy="12105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7200" b="1" dirty="0">
                    <a:solidFill>
                      <a:srgbClr val="FFFFFF"/>
                    </a:solidFill>
                  </a:rPr>
                  <a:t>1 | a</a:t>
                </a:r>
                <a:endParaRPr kumimoji="0" lang="en-US" sz="7200" b="1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F8EFFDC-2F69-EEFE-79DB-5E9C572240F8}"/>
                  </a:ext>
                </a:extLst>
              </p:cNvPr>
              <p:cNvSpPr txBox="1"/>
              <p:nvPr/>
            </p:nvSpPr>
            <p:spPr>
              <a:xfrm>
                <a:off x="19315811" y="9482361"/>
                <a:ext cx="1886735" cy="12105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200" b="1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Proxima Nova"/>
                    <a:ea typeface="Proxima Nova"/>
                    <a:cs typeface="Proxima Nova"/>
                    <a:sym typeface="Proxima Nova"/>
                  </a:rPr>
                  <a:t>0 | 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5747950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ps for solving questions">
            <a:extLst>
              <a:ext uri="{FF2B5EF4-FFF2-40B4-BE49-F238E27FC236}">
                <a16:creationId xmlns:a16="http://schemas.microsoft.com/office/drawing/2014/main" id="{94319F86-7315-62F1-6A21-A97BFE8212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554252"/>
            <a:ext cx="8356600" cy="40830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sz="9600" b="1" dirty="0"/>
              <a:t>Types of exam question</a:t>
            </a:r>
            <a:endParaRPr sz="96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F545A0-21D8-12CD-9D53-C3E37F7D7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245545"/>
            <a:ext cx="7598643" cy="49840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8B757E-6F61-8A81-AB09-07507CBB7DA8}"/>
              </a:ext>
            </a:extLst>
          </p:cNvPr>
          <p:cNvSpPr txBox="1"/>
          <p:nvPr/>
        </p:nvSpPr>
        <p:spPr>
          <a:xfrm>
            <a:off x="1219200" y="9249264"/>
            <a:ext cx="8356600" cy="28725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Completing a State Transition Diagram</a:t>
            </a:r>
          </a:p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Accepted or Rejected Strings</a:t>
            </a:r>
          </a:p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Describe what the FSA will accept</a:t>
            </a:r>
          </a:p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Matching Events with labels</a:t>
            </a:r>
          </a:p>
        </p:txBody>
      </p:sp>
      <p:pic>
        <p:nvPicPr>
          <p:cNvPr id="78" name="Picture 7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AF19C23-FFEC-9131-87D3-5540CAB591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7469" y="374864"/>
            <a:ext cx="12735531" cy="6483136"/>
          </a:xfrm>
          <a:prstGeom prst="rect">
            <a:avLst/>
          </a:prstGeom>
        </p:spPr>
      </p:pic>
      <p:graphicFrame>
        <p:nvGraphicFramePr>
          <p:cNvPr id="80" name="Table 80">
            <a:extLst>
              <a:ext uri="{FF2B5EF4-FFF2-40B4-BE49-F238E27FC236}">
                <a16:creationId xmlns:a16="http://schemas.microsoft.com/office/drawing/2014/main" id="{E3737F41-B5FD-E941-1573-30FFBB1CE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071117"/>
              </p:ext>
            </p:extLst>
          </p:nvPr>
        </p:nvGraphicFramePr>
        <p:xfrm>
          <a:off x="11267468" y="8038738"/>
          <a:ext cx="12735528" cy="4984056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964438">
                  <a:extLst>
                    <a:ext uri="{9D8B030D-6E8A-4147-A177-3AD203B41FA5}">
                      <a16:colId xmlns:a16="http://schemas.microsoft.com/office/drawing/2014/main" val="1325588976"/>
                    </a:ext>
                  </a:extLst>
                </a:gridCol>
                <a:gridCol w="1721223">
                  <a:extLst>
                    <a:ext uri="{9D8B030D-6E8A-4147-A177-3AD203B41FA5}">
                      <a16:colId xmlns:a16="http://schemas.microsoft.com/office/drawing/2014/main" val="1250574131"/>
                    </a:ext>
                  </a:extLst>
                </a:gridCol>
                <a:gridCol w="1559859">
                  <a:extLst>
                    <a:ext uri="{9D8B030D-6E8A-4147-A177-3AD203B41FA5}">
                      <a16:colId xmlns:a16="http://schemas.microsoft.com/office/drawing/2014/main" val="2556980331"/>
                    </a:ext>
                  </a:extLst>
                </a:gridCol>
                <a:gridCol w="1667436">
                  <a:extLst>
                    <a:ext uri="{9D8B030D-6E8A-4147-A177-3AD203B41FA5}">
                      <a16:colId xmlns:a16="http://schemas.microsoft.com/office/drawing/2014/main" val="864881774"/>
                    </a:ext>
                  </a:extLst>
                </a:gridCol>
                <a:gridCol w="1586752">
                  <a:extLst>
                    <a:ext uri="{9D8B030D-6E8A-4147-A177-3AD203B41FA5}">
                      <a16:colId xmlns:a16="http://schemas.microsoft.com/office/drawing/2014/main" val="379486987"/>
                    </a:ext>
                  </a:extLst>
                </a:gridCol>
                <a:gridCol w="1613648">
                  <a:extLst>
                    <a:ext uri="{9D8B030D-6E8A-4147-A177-3AD203B41FA5}">
                      <a16:colId xmlns:a16="http://schemas.microsoft.com/office/drawing/2014/main" val="36939028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427592587"/>
                    </a:ext>
                  </a:extLst>
                </a:gridCol>
                <a:gridCol w="1250572">
                  <a:extLst>
                    <a:ext uri="{9D8B030D-6E8A-4147-A177-3AD203B41FA5}">
                      <a16:colId xmlns:a16="http://schemas.microsoft.com/office/drawing/2014/main" val="1963778963"/>
                    </a:ext>
                  </a:extLst>
                </a:gridCol>
              </a:tblGrid>
              <a:tr h="1661352"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017481"/>
                  </a:ext>
                </a:extLst>
              </a:tr>
              <a:tr h="1661352"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6772250"/>
                  </a:ext>
                </a:extLst>
              </a:tr>
              <a:tr h="1661352"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9421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89461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ps for solving questions">
            <a:extLst>
              <a:ext uri="{FF2B5EF4-FFF2-40B4-BE49-F238E27FC236}">
                <a16:creationId xmlns:a16="http://schemas.microsoft.com/office/drawing/2014/main" id="{94319F86-7315-62F1-6A21-A97BFE8212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554252"/>
            <a:ext cx="8356600" cy="40830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sz="9600" b="1" dirty="0"/>
              <a:t>Types of exam question</a:t>
            </a:r>
            <a:endParaRPr sz="96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F545A0-21D8-12CD-9D53-C3E37F7D7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245545"/>
            <a:ext cx="7598643" cy="49840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8B757E-6F61-8A81-AB09-07507CBB7DA8}"/>
              </a:ext>
            </a:extLst>
          </p:cNvPr>
          <p:cNvSpPr txBox="1"/>
          <p:nvPr/>
        </p:nvSpPr>
        <p:spPr>
          <a:xfrm>
            <a:off x="1219200" y="9249264"/>
            <a:ext cx="8356600" cy="28725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Completing a State Transition Diagram</a:t>
            </a:r>
          </a:p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Accepted or Rejected Strings</a:t>
            </a:r>
          </a:p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Describe what the FSA will accept</a:t>
            </a:r>
          </a:p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Matching Events with labels</a:t>
            </a:r>
          </a:p>
        </p:txBody>
      </p:sp>
      <p:pic>
        <p:nvPicPr>
          <p:cNvPr id="78" name="Picture 7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AF19C23-FFEC-9131-87D3-5540CAB591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7469" y="374864"/>
            <a:ext cx="12735531" cy="6483136"/>
          </a:xfrm>
          <a:prstGeom prst="rect">
            <a:avLst/>
          </a:prstGeom>
        </p:spPr>
      </p:pic>
      <p:graphicFrame>
        <p:nvGraphicFramePr>
          <p:cNvPr id="80" name="Table 80">
            <a:extLst>
              <a:ext uri="{FF2B5EF4-FFF2-40B4-BE49-F238E27FC236}">
                <a16:creationId xmlns:a16="http://schemas.microsoft.com/office/drawing/2014/main" id="{E3737F41-B5FD-E941-1573-30FFBB1CE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470153"/>
              </p:ext>
            </p:extLst>
          </p:nvPr>
        </p:nvGraphicFramePr>
        <p:xfrm>
          <a:off x="11267468" y="8038738"/>
          <a:ext cx="12735528" cy="4984056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964438">
                  <a:extLst>
                    <a:ext uri="{9D8B030D-6E8A-4147-A177-3AD203B41FA5}">
                      <a16:colId xmlns:a16="http://schemas.microsoft.com/office/drawing/2014/main" val="1325588976"/>
                    </a:ext>
                  </a:extLst>
                </a:gridCol>
                <a:gridCol w="1721223">
                  <a:extLst>
                    <a:ext uri="{9D8B030D-6E8A-4147-A177-3AD203B41FA5}">
                      <a16:colId xmlns:a16="http://schemas.microsoft.com/office/drawing/2014/main" val="1250574131"/>
                    </a:ext>
                  </a:extLst>
                </a:gridCol>
                <a:gridCol w="1559859">
                  <a:extLst>
                    <a:ext uri="{9D8B030D-6E8A-4147-A177-3AD203B41FA5}">
                      <a16:colId xmlns:a16="http://schemas.microsoft.com/office/drawing/2014/main" val="2556980331"/>
                    </a:ext>
                  </a:extLst>
                </a:gridCol>
                <a:gridCol w="1667436">
                  <a:extLst>
                    <a:ext uri="{9D8B030D-6E8A-4147-A177-3AD203B41FA5}">
                      <a16:colId xmlns:a16="http://schemas.microsoft.com/office/drawing/2014/main" val="864881774"/>
                    </a:ext>
                  </a:extLst>
                </a:gridCol>
                <a:gridCol w="1586752">
                  <a:extLst>
                    <a:ext uri="{9D8B030D-6E8A-4147-A177-3AD203B41FA5}">
                      <a16:colId xmlns:a16="http://schemas.microsoft.com/office/drawing/2014/main" val="379486987"/>
                    </a:ext>
                  </a:extLst>
                </a:gridCol>
                <a:gridCol w="1613648">
                  <a:extLst>
                    <a:ext uri="{9D8B030D-6E8A-4147-A177-3AD203B41FA5}">
                      <a16:colId xmlns:a16="http://schemas.microsoft.com/office/drawing/2014/main" val="36939028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427592587"/>
                    </a:ext>
                  </a:extLst>
                </a:gridCol>
                <a:gridCol w="1250572">
                  <a:extLst>
                    <a:ext uri="{9D8B030D-6E8A-4147-A177-3AD203B41FA5}">
                      <a16:colId xmlns:a16="http://schemas.microsoft.com/office/drawing/2014/main" val="1963778963"/>
                    </a:ext>
                  </a:extLst>
                </a:gridCol>
              </a:tblGrid>
              <a:tr h="1661352"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017481"/>
                  </a:ext>
                </a:extLst>
              </a:tr>
              <a:tr h="1661352"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6772250"/>
                  </a:ext>
                </a:extLst>
              </a:tr>
              <a:tr h="1661352"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9421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02174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ps for solving questions">
            <a:extLst>
              <a:ext uri="{FF2B5EF4-FFF2-40B4-BE49-F238E27FC236}">
                <a16:creationId xmlns:a16="http://schemas.microsoft.com/office/drawing/2014/main" id="{94319F86-7315-62F1-6A21-A97BFE8212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554252"/>
            <a:ext cx="8356600" cy="40830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sz="9600" b="1" dirty="0"/>
              <a:t>Types of exam question</a:t>
            </a:r>
            <a:endParaRPr sz="96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F545A0-21D8-12CD-9D53-C3E37F7D7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245545"/>
            <a:ext cx="7598643" cy="49840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8B757E-6F61-8A81-AB09-07507CBB7DA8}"/>
              </a:ext>
            </a:extLst>
          </p:cNvPr>
          <p:cNvSpPr txBox="1"/>
          <p:nvPr/>
        </p:nvSpPr>
        <p:spPr>
          <a:xfrm>
            <a:off x="1219200" y="9249264"/>
            <a:ext cx="8356600" cy="28725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Completing a State Transition Diagram</a:t>
            </a:r>
          </a:p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Accepted or Rejected Strings</a:t>
            </a:r>
          </a:p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Describe what the FSA will accept</a:t>
            </a:r>
          </a:p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Matching Events with labels</a:t>
            </a:r>
          </a:p>
        </p:txBody>
      </p:sp>
      <p:pic>
        <p:nvPicPr>
          <p:cNvPr id="78" name="Picture 7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AF19C23-FFEC-9131-87D3-5540CAB591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7469" y="374864"/>
            <a:ext cx="12735531" cy="6483136"/>
          </a:xfrm>
          <a:prstGeom prst="rect">
            <a:avLst/>
          </a:prstGeom>
        </p:spPr>
      </p:pic>
      <p:graphicFrame>
        <p:nvGraphicFramePr>
          <p:cNvPr id="80" name="Table 80">
            <a:extLst>
              <a:ext uri="{FF2B5EF4-FFF2-40B4-BE49-F238E27FC236}">
                <a16:creationId xmlns:a16="http://schemas.microsoft.com/office/drawing/2014/main" id="{E3737F41-B5FD-E941-1573-30FFBB1CE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784921"/>
              </p:ext>
            </p:extLst>
          </p:nvPr>
        </p:nvGraphicFramePr>
        <p:xfrm>
          <a:off x="11267468" y="8038738"/>
          <a:ext cx="12735528" cy="4984056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964438">
                  <a:extLst>
                    <a:ext uri="{9D8B030D-6E8A-4147-A177-3AD203B41FA5}">
                      <a16:colId xmlns:a16="http://schemas.microsoft.com/office/drawing/2014/main" val="1325588976"/>
                    </a:ext>
                  </a:extLst>
                </a:gridCol>
                <a:gridCol w="1721223">
                  <a:extLst>
                    <a:ext uri="{9D8B030D-6E8A-4147-A177-3AD203B41FA5}">
                      <a16:colId xmlns:a16="http://schemas.microsoft.com/office/drawing/2014/main" val="1250574131"/>
                    </a:ext>
                  </a:extLst>
                </a:gridCol>
                <a:gridCol w="1559859">
                  <a:extLst>
                    <a:ext uri="{9D8B030D-6E8A-4147-A177-3AD203B41FA5}">
                      <a16:colId xmlns:a16="http://schemas.microsoft.com/office/drawing/2014/main" val="2556980331"/>
                    </a:ext>
                  </a:extLst>
                </a:gridCol>
                <a:gridCol w="1667436">
                  <a:extLst>
                    <a:ext uri="{9D8B030D-6E8A-4147-A177-3AD203B41FA5}">
                      <a16:colId xmlns:a16="http://schemas.microsoft.com/office/drawing/2014/main" val="864881774"/>
                    </a:ext>
                  </a:extLst>
                </a:gridCol>
                <a:gridCol w="1586752">
                  <a:extLst>
                    <a:ext uri="{9D8B030D-6E8A-4147-A177-3AD203B41FA5}">
                      <a16:colId xmlns:a16="http://schemas.microsoft.com/office/drawing/2014/main" val="379486987"/>
                    </a:ext>
                  </a:extLst>
                </a:gridCol>
                <a:gridCol w="1613648">
                  <a:extLst>
                    <a:ext uri="{9D8B030D-6E8A-4147-A177-3AD203B41FA5}">
                      <a16:colId xmlns:a16="http://schemas.microsoft.com/office/drawing/2014/main" val="36939028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427592587"/>
                    </a:ext>
                  </a:extLst>
                </a:gridCol>
                <a:gridCol w="1250572">
                  <a:extLst>
                    <a:ext uri="{9D8B030D-6E8A-4147-A177-3AD203B41FA5}">
                      <a16:colId xmlns:a16="http://schemas.microsoft.com/office/drawing/2014/main" val="1963778963"/>
                    </a:ext>
                  </a:extLst>
                </a:gridCol>
              </a:tblGrid>
              <a:tr h="1661352"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017481"/>
                  </a:ext>
                </a:extLst>
              </a:tr>
              <a:tr h="1661352"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6772250"/>
                  </a:ext>
                </a:extLst>
              </a:tr>
              <a:tr h="1661352"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9421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382263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ps for solving questions">
            <a:extLst>
              <a:ext uri="{FF2B5EF4-FFF2-40B4-BE49-F238E27FC236}">
                <a16:creationId xmlns:a16="http://schemas.microsoft.com/office/drawing/2014/main" id="{94319F86-7315-62F1-6A21-A97BFE8212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554252"/>
            <a:ext cx="8356600" cy="40830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sz="9600" b="1" dirty="0"/>
              <a:t>Types of exam question</a:t>
            </a:r>
            <a:endParaRPr sz="96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F545A0-21D8-12CD-9D53-C3E37F7D7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245545"/>
            <a:ext cx="7598643" cy="49840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8B757E-6F61-8A81-AB09-07507CBB7DA8}"/>
              </a:ext>
            </a:extLst>
          </p:cNvPr>
          <p:cNvSpPr txBox="1"/>
          <p:nvPr/>
        </p:nvSpPr>
        <p:spPr>
          <a:xfrm>
            <a:off x="1219200" y="9249264"/>
            <a:ext cx="8356600" cy="28725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Completing a State Transition Diagram</a:t>
            </a:r>
          </a:p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Accepted or Rejected Strings</a:t>
            </a:r>
          </a:p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Describe what the FSA will accept</a:t>
            </a:r>
          </a:p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Matching Events with labels</a:t>
            </a:r>
          </a:p>
        </p:txBody>
      </p:sp>
      <p:pic>
        <p:nvPicPr>
          <p:cNvPr id="78" name="Picture 7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AF19C23-FFEC-9131-87D3-5540CAB591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7469" y="374864"/>
            <a:ext cx="12735531" cy="6483136"/>
          </a:xfrm>
          <a:prstGeom prst="rect">
            <a:avLst/>
          </a:prstGeom>
        </p:spPr>
      </p:pic>
      <p:graphicFrame>
        <p:nvGraphicFramePr>
          <p:cNvPr id="80" name="Table 80">
            <a:extLst>
              <a:ext uri="{FF2B5EF4-FFF2-40B4-BE49-F238E27FC236}">
                <a16:creationId xmlns:a16="http://schemas.microsoft.com/office/drawing/2014/main" id="{E3737F41-B5FD-E941-1573-30FFBB1CE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726191"/>
              </p:ext>
            </p:extLst>
          </p:nvPr>
        </p:nvGraphicFramePr>
        <p:xfrm>
          <a:off x="11267468" y="8038738"/>
          <a:ext cx="12735528" cy="4984056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964438">
                  <a:extLst>
                    <a:ext uri="{9D8B030D-6E8A-4147-A177-3AD203B41FA5}">
                      <a16:colId xmlns:a16="http://schemas.microsoft.com/office/drawing/2014/main" val="1325588976"/>
                    </a:ext>
                  </a:extLst>
                </a:gridCol>
                <a:gridCol w="1721223">
                  <a:extLst>
                    <a:ext uri="{9D8B030D-6E8A-4147-A177-3AD203B41FA5}">
                      <a16:colId xmlns:a16="http://schemas.microsoft.com/office/drawing/2014/main" val="1250574131"/>
                    </a:ext>
                  </a:extLst>
                </a:gridCol>
                <a:gridCol w="1559859">
                  <a:extLst>
                    <a:ext uri="{9D8B030D-6E8A-4147-A177-3AD203B41FA5}">
                      <a16:colId xmlns:a16="http://schemas.microsoft.com/office/drawing/2014/main" val="2556980331"/>
                    </a:ext>
                  </a:extLst>
                </a:gridCol>
                <a:gridCol w="1667436">
                  <a:extLst>
                    <a:ext uri="{9D8B030D-6E8A-4147-A177-3AD203B41FA5}">
                      <a16:colId xmlns:a16="http://schemas.microsoft.com/office/drawing/2014/main" val="864881774"/>
                    </a:ext>
                  </a:extLst>
                </a:gridCol>
                <a:gridCol w="1586752">
                  <a:extLst>
                    <a:ext uri="{9D8B030D-6E8A-4147-A177-3AD203B41FA5}">
                      <a16:colId xmlns:a16="http://schemas.microsoft.com/office/drawing/2014/main" val="379486987"/>
                    </a:ext>
                  </a:extLst>
                </a:gridCol>
                <a:gridCol w="1613648">
                  <a:extLst>
                    <a:ext uri="{9D8B030D-6E8A-4147-A177-3AD203B41FA5}">
                      <a16:colId xmlns:a16="http://schemas.microsoft.com/office/drawing/2014/main" val="36939028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427592587"/>
                    </a:ext>
                  </a:extLst>
                </a:gridCol>
                <a:gridCol w="1250572">
                  <a:extLst>
                    <a:ext uri="{9D8B030D-6E8A-4147-A177-3AD203B41FA5}">
                      <a16:colId xmlns:a16="http://schemas.microsoft.com/office/drawing/2014/main" val="1963778963"/>
                    </a:ext>
                  </a:extLst>
                </a:gridCol>
              </a:tblGrid>
              <a:tr h="1661352"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017481"/>
                  </a:ext>
                </a:extLst>
              </a:tr>
              <a:tr h="1661352"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6772250"/>
                  </a:ext>
                </a:extLst>
              </a:tr>
              <a:tr h="1661352"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9421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733976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ps for solving questions">
            <a:extLst>
              <a:ext uri="{FF2B5EF4-FFF2-40B4-BE49-F238E27FC236}">
                <a16:creationId xmlns:a16="http://schemas.microsoft.com/office/drawing/2014/main" id="{94319F86-7315-62F1-6A21-A97BFE8212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554252"/>
            <a:ext cx="8356600" cy="40830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sz="9600" b="1" dirty="0"/>
              <a:t>Types of exam question</a:t>
            </a:r>
            <a:endParaRPr sz="96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F545A0-21D8-12CD-9D53-C3E37F7D7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245545"/>
            <a:ext cx="7598643" cy="49840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8B757E-6F61-8A81-AB09-07507CBB7DA8}"/>
              </a:ext>
            </a:extLst>
          </p:cNvPr>
          <p:cNvSpPr txBox="1"/>
          <p:nvPr/>
        </p:nvSpPr>
        <p:spPr>
          <a:xfrm>
            <a:off x="1219200" y="9249264"/>
            <a:ext cx="8356600" cy="28725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Completing a State Transition Diagram</a:t>
            </a:r>
          </a:p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Accepted or Rejected Strings</a:t>
            </a:r>
          </a:p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Describe what the FSA will accept</a:t>
            </a:r>
          </a:p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Matching Events with labels</a:t>
            </a:r>
          </a:p>
        </p:txBody>
      </p:sp>
      <p:pic>
        <p:nvPicPr>
          <p:cNvPr id="78" name="Picture 7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AF19C23-FFEC-9131-87D3-5540CAB591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7469" y="374864"/>
            <a:ext cx="12735531" cy="6483136"/>
          </a:xfrm>
          <a:prstGeom prst="rect">
            <a:avLst/>
          </a:prstGeom>
        </p:spPr>
      </p:pic>
      <p:graphicFrame>
        <p:nvGraphicFramePr>
          <p:cNvPr id="80" name="Table 80">
            <a:extLst>
              <a:ext uri="{FF2B5EF4-FFF2-40B4-BE49-F238E27FC236}">
                <a16:creationId xmlns:a16="http://schemas.microsoft.com/office/drawing/2014/main" id="{E3737F41-B5FD-E941-1573-30FFBB1CE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53638"/>
              </p:ext>
            </p:extLst>
          </p:nvPr>
        </p:nvGraphicFramePr>
        <p:xfrm>
          <a:off x="11267468" y="8038738"/>
          <a:ext cx="12735528" cy="4984056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964438">
                  <a:extLst>
                    <a:ext uri="{9D8B030D-6E8A-4147-A177-3AD203B41FA5}">
                      <a16:colId xmlns:a16="http://schemas.microsoft.com/office/drawing/2014/main" val="1325588976"/>
                    </a:ext>
                  </a:extLst>
                </a:gridCol>
                <a:gridCol w="1721223">
                  <a:extLst>
                    <a:ext uri="{9D8B030D-6E8A-4147-A177-3AD203B41FA5}">
                      <a16:colId xmlns:a16="http://schemas.microsoft.com/office/drawing/2014/main" val="1250574131"/>
                    </a:ext>
                  </a:extLst>
                </a:gridCol>
                <a:gridCol w="1559859">
                  <a:extLst>
                    <a:ext uri="{9D8B030D-6E8A-4147-A177-3AD203B41FA5}">
                      <a16:colId xmlns:a16="http://schemas.microsoft.com/office/drawing/2014/main" val="2556980331"/>
                    </a:ext>
                  </a:extLst>
                </a:gridCol>
                <a:gridCol w="1667436">
                  <a:extLst>
                    <a:ext uri="{9D8B030D-6E8A-4147-A177-3AD203B41FA5}">
                      <a16:colId xmlns:a16="http://schemas.microsoft.com/office/drawing/2014/main" val="864881774"/>
                    </a:ext>
                  </a:extLst>
                </a:gridCol>
                <a:gridCol w="1586752">
                  <a:extLst>
                    <a:ext uri="{9D8B030D-6E8A-4147-A177-3AD203B41FA5}">
                      <a16:colId xmlns:a16="http://schemas.microsoft.com/office/drawing/2014/main" val="379486987"/>
                    </a:ext>
                  </a:extLst>
                </a:gridCol>
                <a:gridCol w="1613648">
                  <a:extLst>
                    <a:ext uri="{9D8B030D-6E8A-4147-A177-3AD203B41FA5}">
                      <a16:colId xmlns:a16="http://schemas.microsoft.com/office/drawing/2014/main" val="36939028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427592587"/>
                    </a:ext>
                  </a:extLst>
                </a:gridCol>
                <a:gridCol w="1250572">
                  <a:extLst>
                    <a:ext uri="{9D8B030D-6E8A-4147-A177-3AD203B41FA5}">
                      <a16:colId xmlns:a16="http://schemas.microsoft.com/office/drawing/2014/main" val="1963778963"/>
                    </a:ext>
                  </a:extLst>
                </a:gridCol>
              </a:tblGrid>
              <a:tr h="1661352"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017481"/>
                  </a:ext>
                </a:extLst>
              </a:tr>
              <a:tr h="1661352"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6772250"/>
                  </a:ext>
                </a:extLst>
              </a:tr>
              <a:tr h="1661352"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9421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675080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ps for solving questions">
            <a:extLst>
              <a:ext uri="{FF2B5EF4-FFF2-40B4-BE49-F238E27FC236}">
                <a16:creationId xmlns:a16="http://schemas.microsoft.com/office/drawing/2014/main" id="{94319F86-7315-62F1-6A21-A97BFE8212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554252"/>
            <a:ext cx="8356600" cy="40830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sz="9600" b="1" dirty="0"/>
              <a:t>Types of exam question</a:t>
            </a:r>
            <a:endParaRPr sz="96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F545A0-21D8-12CD-9D53-C3E37F7D7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245545"/>
            <a:ext cx="7598643" cy="49840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8B757E-6F61-8A81-AB09-07507CBB7DA8}"/>
              </a:ext>
            </a:extLst>
          </p:cNvPr>
          <p:cNvSpPr txBox="1"/>
          <p:nvPr/>
        </p:nvSpPr>
        <p:spPr>
          <a:xfrm>
            <a:off x="1219200" y="9249264"/>
            <a:ext cx="8356600" cy="28725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Completing a State Transition Diagram</a:t>
            </a:r>
          </a:p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Accepted or Rejected Strings</a:t>
            </a:r>
          </a:p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Describe what the FSA will accept</a:t>
            </a:r>
          </a:p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Matching Events with labels</a:t>
            </a:r>
          </a:p>
        </p:txBody>
      </p:sp>
      <p:pic>
        <p:nvPicPr>
          <p:cNvPr id="78" name="Picture 7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AF19C23-FFEC-9131-87D3-5540CAB591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7469" y="374864"/>
            <a:ext cx="12735531" cy="6483136"/>
          </a:xfrm>
          <a:prstGeom prst="rect">
            <a:avLst/>
          </a:prstGeom>
        </p:spPr>
      </p:pic>
      <p:graphicFrame>
        <p:nvGraphicFramePr>
          <p:cNvPr id="80" name="Table 80">
            <a:extLst>
              <a:ext uri="{FF2B5EF4-FFF2-40B4-BE49-F238E27FC236}">
                <a16:creationId xmlns:a16="http://schemas.microsoft.com/office/drawing/2014/main" id="{E3737F41-B5FD-E941-1573-30FFBB1CE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810836"/>
              </p:ext>
            </p:extLst>
          </p:nvPr>
        </p:nvGraphicFramePr>
        <p:xfrm>
          <a:off x="11267468" y="8038738"/>
          <a:ext cx="12735528" cy="4984056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964438">
                  <a:extLst>
                    <a:ext uri="{9D8B030D-6E8A-4147-A177-3AD203B41FA5}">
                      <a16:colId xmlns:a16="http://schemas.microsoft.com/office/drawing/2014/main" val="1325588976"/>
                    </a:ext>
                  </a:extLst>
                </a:gridCol>
                <a:gridCol w="1721223">
                  <a:extLst>
                    <a:ext uri="{9D8B030D-6E8A-4147-A177-3AD203B41FA5}">
                      <a16:colId xmlns:a16="http://schemas.microsoft.com/office/drawing/2014/main" val="1250574131"/>
                    </a:ext>
                  </a:extLst>
                </a:gridCol>
                <a:gridCol w="1559859">
                  <a:extLst>
                    <a:ext uri="{9D8B030D-6E8A-4147-A177-3AD203B41FA5}">
                      <a16:colId xmlns:a16="http://schemas.microsoft.com/office/drawing/2014/main" val="2556980331"/>
                    </a:ext>
                  </a:extLst>
                </a:gridCol>
                <a:gridCol w="1667436">
                  <a:extLst>
                    <a:ext uri="{9D8B030D-6E8A-4147-A177-3AD203B41FA5}">
                      <a16:colId xmlns:a16="http://schemas.microsoft.com/office/drawing/2014/main" val="864881774"/>
                    </a:ext>
                  </a:extLst>
                </a:gridCol>
                <a:gridCol w="1586752">
                  <a:extLst>
                    <a:ext uri="{9D8B030D-6E8A-4147-A177-3AD203B41FA5}">
                      <a16:colId xmlns:a16="http://schemas.microsoft.com/office/drawing/2014/main" val="379486987"/>
                    </a:ext>
                  </a:extLst>
                </a:gridCol>
                <a:gridCol w="1613648">
                  <a:extLst>
                    <a:ext uri="{9D8B030D-6E8A-4147-A177-3AD203B41FA5}">
                      <a16:colId xmlns:a16="http://schemas.microsoft.com/office/drawing/2014/main" val="36939028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427592587"/>
                    </a:ext>
                  </a:extLst>
                </a:gridCol>
                <a:gridCol w="1250572">
                  <a:extLst>
                    <a:ext uri="{9D8B030D-6E8A-4147-A177-3AD203B41FA5}">
                      <a16:colId xmlns:a16="http://schemas.microsoft.com/office/drawing/2014/main" val="1963778963"/>
                    </a:ext>
                  </a:extLst>
                </a:gridCol>
              </a:tblGrid>
              <a:tr h="1661352"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017481"/>
                  </a:ext>
                </a:extLst>
              </a:tr>
              <a:tr h="1661352"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6772250"/>
                  </a:ext>
                </a:extLst>
              </a:tr>
              <a:tr h="1661352"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9421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999386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ps for solving questions">
            <a:extLst>
              <a:ext uri="{FF2B5EF4-FFF2-40B4-BE49-F238E27FC236}">
                <a16:creationId xmlns:a16="http://schemas.microsoft.com/office/drawing/2014/main" id="{94319F86-7315-62F1-6A21-A97BFE8212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554252"/>
            <a:ext cx="8356600" cy="40830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sz="9600" b="1" dirty="0"/>
              <a:t>Types of exam question</a:t>
            </a:r>
            <a:endParaRPr sz="96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F545A0-21D8-12CD-9D53-C3E37F7D7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245545"/>
            <a:ext cx="7598643" cy="49840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8B757E-6F61-8A81-AB09-07507CBB7DA8}"/>
              </a:ext>
            </a:extLst>
          </p:cNvPr>
          <p:cNvSpPr txBox="1"/>
          <p:nvPr/>
        </p:nvSpPr>
        <p:spPr>
          <a:xfrm>
            <a:off x="1219200" y="9249264"/>
            <a:ext cx="8356600" cy="28725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Completing a State Transition Diagram</a:t>
            </a:r>
          </a:p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Accepted or Rejected Strings</a:t>
            </a:r>
          </a:p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Describe what the FSA will accept</a:t>
            </a:r>
          </a:p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Matching Events with labels</a:t>
            </a:r>
          </a:p>
        </p:txBody>
      </p:sp>
      <p:pic>
        <p:nvPicPr>
          <p:cNvPr id="78" name="Picture 7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AF19C23-FFEC-9131-87D3-5540CAB591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7469" y="374864"/>
            <a:ext cx="12735531" cy="6483136"/>
          </a:xfrm>
          <a:prstGeom prst="rect">
            <a:avLst/>
          </a:prstGeom>
        </p:spPr>
      </p:pic>
      <p:graphicFrame>
        <p:nvGraphicFramePr>
          <p:cNvPr id="80" name="Table 80">
            <a:extLst>
              <a:ext uri="{FF2B5EF4-FFF2-40B4-BE49-F238E27FC236}">
                <a16:creationId xmlns:a16="http://schemas.microsoft.com/office/drawing/2014/main" id="{E3737F41-B5FD-E941-1573-30FFBB1CE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555911"/>
              </p:ext>
            </p:extLst>
          </p:nvPr>
        </p:nvGraphicFramePr>
        <p:xfrm>
          <a:off x="11267468" y="8038738"/>
          <a:ext cx="12735528" cy="4984056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964438">
                  <a:extLst>
                    <a:ext uri="{9D8B030D-6E8A-4147-A177-3AD203B41FA5}">
                      <a16:colId xmlns:a16="http://schemas.microsoft.com/office/drawing/2014/main" val="1325588976"/>
                    </a:ext>
                  </a:extLst>
                </a:gridCol>
                <a:gridCol w="1721223">
                  <a:extLst>
                    <a:ext uri="{9D8B030D-6E8A-4147-A177-3AD203B41FA5}">
                      <a16:colId xmlns:a16="http://schemas.microsoft.com/office/drawing/2014/main" val="1250574131"/>
                    </a:ext>
                  </a:extLst>
                </a:gridCol>
                <a:gridCol w="1559859">
                  <a:extLst>
                    <a:ext uri="{9D8B030D-6E8A-4147-A177-3AD203B41FA5}">
                      <a16:colId xmlns:a16="http://schemas.microsoft.com/office/drawing/2014/main" val="2556980331"/>
                    </a:ext>
                  </a:extLst>
                </a:gridCol>
                <a:gridCol w="1667436">
                  <a:extLst>
                    <a:ext uri="{9D8B030D-6E8A-4147-A177-3AD203B41FA5}">
                      <a16:colId xmlns:a16="http://schemas.microsoft.com/office/drawing/2014/main" val="864881774"/>
                    </a:ext>
                  </a:extLst>
                </a:gridCol>
                <a:gridCol w="1586752">
                  <a:extLst>
                    <a:ext uri="{9D8B030D-6E8A-4147-A177-3AD203B41FA5}">
                      <a16:colId xmlns:a16="http://schemas.microsoft.com/office/drawing/2014/main" val="379486987"/>
                    </a:ext>
                  </a:extLst>
                </a:gridCol>
                <a:gridCol w="1613648">
                  <a:extLst>
                    <a:ext uri="{9D8B030D-6E8A-4147-A177-3AD203B41FA5}">
                      <a16:colId xmlns:a16="http://schemas.microsoft.com/office/drawing/2014/main" val="36939028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427592587"/>
                    </a:ext>
                  </a:extLst>
                </a:gridCol>
                <a:gridCol w="1250572">
                  <a:extLst>
                    <a:ext uri="{9D8B030D-6E8A-4147-A177-3AD203B41FA5}">
                      <a16:colId xmlns:a16="http://schemas.microsoft.com/office/drawing/2014/main" val="1963778963"/>
                    </a:ext>
                  </a:extLst>
                </a:gridCol>
              </a:tblGrid>
              <a:tr h="1661352"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017481"/>
                  </a:ext>
                </a:extLst>
              </a:tr>
              <a:tr h="1661352"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6772250"/>
                  </a:ext>
                </a:extLst>
              </a:tr>
              <a:tr h="1661352"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9421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566539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5_BoldColor_ISO">
  <a:themeElements>
    <a:clrScheme name="25_BoldColor_ISO">
      <a:dk1>
        <a:srgbClr val="000000"/>
      </a:dk1>
      <a:lt1>
        <a:srgbClr val="00BFF3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5_BoldColor_ISO">
  <a:themeElements>
    <a:clrScheme name="25_BoldColor_ISO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11301</TotalTime>
  <Words>466</Words>
  <Application>Microsoft Macintosh PowerPoint</Application>
  <PresentationFormat>Custom</PresentationFormat>
  <Paragraphs>203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Cambria Math</vt:lpstr>
      <vt:lpstr>Druk Medium</vt:lpstr>
      <vt:lpstr>Helvetica Neue</vt:lpstr>
      <vt:lpstr>Proxima Nova</vt:lpstr>
      <vt:lpstr>Proxima Nova Extrabold</vt:lpstr>
      <vt:lpstr>Proxima Nova Medium</vt:lpstr>
      <vt:lpstr>Proxima Nova Semibold</vt:lpstr>
      <vt:lpstr>25_BoldColor_ISO</vt:lpstr>
      <vt:lpstr>Finite State machines &amp; Turing machines</vt:lpstr>
      <vt:lpstr>PowerPoint Presentation</vt:lpstr>
      <vt:lpstr>Types of exam question</vt:lpstr>
      <vt:lpstr>Types of exam question</vt:lpstr>
      <vt:lpstr>Types of exam question</vt:lpstr>
      <vt:lpstr>Types of exam question</vt:lpstr>
      <vt:lpstr>Types of exam question</vt:lpstr>
      <vt:lpstr>Types of exam question</vt:lpstr>
      <vt:lpstr>Types of exam question</vt:lpstr>
      <vt:lpstr>PowerPoint Presentation</vt:lpstr>
      <vt:lpstr>Answers</vt:lpstr>
      <vt:lpstr>PowerPoint Presentation</vt:lpstr>
      <vt:lpstr>Types of exam question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cp:lastModifiedBy>tom woodley</cp:lastModifiedBy>
  <cp:revision>16</cp:revision>
  <cp:lastPrinted>2023-02-06T13:38:09Z</cp:lastPrinted>
  <dcterms:modified xsi:type="dcterms:W3CDTF">2023-02-15T15:28:08Z</dcterms:modified>
</cp:coreProperties>
</file>