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725"/>
    <p:restoredTop sz="94680"/>
  </p:normalViewPr>
  <p:slideViewPr>
    <p:cSldViewPr snapToGrid="0">
      <p:cViewPr>
        <p:scale>
          <a:sx n="55" d="100"/>
          <a:sy n="55" d="100"/>
        </p:scale>
        <p:origin x="139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tore.aqa.org.uk/resources/computing/AQA-75162-75172-ALI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10:55</a:t>
            </a:r>
          </a:p>
        </p:txBody>
      </p:sp>
    </p:spTree>
    <p:extLst>
      <p:ext uri="{BB962C8B-B14F-4D97-AF65-F5344CB8AC3E}">
        <p14:creationId xmlns:p14="http://schemas.microsoft.com/office/powerpoint/2010/main" val="100140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End: 11:45</a:t>
            </a:r>
          </a:p>
        </p:txBody>
      </p:sp>
    </p:spTree>
    <p:extLst>
      <p:ext uri="{BB962C8B-B14F-4D97-AF65-F5344CB8AC3E}">
        <p14:creationId xmlns:p14="http://schemas.microsoft.com/office/powerpoint/2010/main" val="4116613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11:00</a:t>
            </a:r>
          </a:p>
        </p:txBody>
      </p:sp>
    </p:spTree>
    <p:extLst>
      <p:ext uri="{BB962C8B-B14F-4D97-AF65-F5344CB8AC3E}">
        <p14:creationId xmlns:p14="http://schemas.microsoft.com/office/powerpoint/2010/main" val="140634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11:00</a:t>
            </a:r>
          </a:p>
        </p:txBody>
      </p:sp>
    </p:spTree>
    <p:extLst>
      <p:ext uri="{BB962C8B-B14F-4D97-AF65-F5344CB8AC3E}">
        <p14:creationId xmlns:p14="http://schemas.microsoft.com/office/powerpoint/2010/main" val="284207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/>
              </a:defRPr>
            </a:lvl1pPr>
          </a:lstStyle>
          <a:p>
            <a:pPr>
              <a:defRPr u="none"/>
            </a:pPr>
            <a:r>
              <a:rPr u="sng" dirty="0">
                <a:hlinkClick r:id="rId3"/>
              </a:rPr>
              <a:t>https://filestore.aqa.org.uk/resources/computing/AQA-75162-75172-ALI.PDF</a:t>
            </a:r>
            <a:endParaRPr lang="en-GB" u="sng" dirty="0">
              <a:hlinkClick r:id="rId3"/>
            </a:endParaRPr>
          </a:p>
          <a:p>
            <a:pPr>
              <a:defRPr u="none"/>
            </a:pPr>
            <a:r>
              <a:rPr lang="en-GB" u="sng" dirty="0">
                <a:hlinkClick r:id="rId3"/>
              </a:rPr>
              <a:t>End – 11:00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End - 11:05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11:10</a:t>
            </a:r>
          </a:p>
        </p:txBody>
      </p:sp>
    </p:spTree>
    <p:extLst>
      <p:ext uri="{BB962C8B-B14F-4D97-AF65-F5344CB8AC3E}">
        <p14:creationId xmlns:p14="http://schemas.microsoft.com/office/powerpoint/2010/main" val="2886040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2 Types of While</a:t>
            </a:r>
          </a:p>
          <a:p>
            <a:pPr marL="342900" indent="-342900">
              <a:buFontTx/>
              <a:buChar char="-"/>
            </a:pPr>
            <a:r>
              <a:rPr lang="en-GB" dirty="0"/>
              <a:t>End – 11:15</a:t>
            </a:r>
          </a:p>
          <a:p>
            <a:pPr marL="342900" indent="-342900"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End – 11:20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11:25</a:t>
            </a:r>
          </a:p>
        </p:txBody>
      </p:sp>
    </p:spTree>
    <p:extLst>
      <p:ext uri="{BB962C8B-B14F-4D97-AF65-F5344CB8AC3E}">
        <p14:creationId xmlns:p14="http://schemas.microsoft.com/office/powerpoint/2010/main" val="78863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13B </a:t>
            </a:r>
            <a:r>
              <a:rPr lang="en-GB" b="1" dirty="0"/>
              <a:t>– </a:t>
            </a:r>
            <a:r>
              <a:rPr b="1" dirty="0"/>
              <a:t>Wednesday </a:t>
            </a:r>
            <a:r>
              <a:rPr lang="en-GB" b="1" dirty="0"/>
              <a:t>1st March</a:t>
            </a:r>
            <a:r>
              <a:rPr b="1" dirty="0"/>
              <a:t> 2023</a:t>
            </a:r>
            <a:r>
              <a:rPr lang="en-GB" b="1" dirty="0"/>
              <a:t> – Mr Woodley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16500" b="1" dirty="0"/>
              <a:t>Regular and Context Free Languages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reat each variable as a register.…"/>
          <p:cNvSpPr txBox="1">
            <a:spLocks noGrp="1"/>
          </p:cNvSpPr>
          <p:nvPr>
            <p:ph type="body" sz="quarter" idx="1"/>
          </p:nvPr>
        </p:nvSpPr>
        <p:spPr>
          <a:xfrm>
            <a:off x="1219200" y="5016710"/>
            <a:ext cx="8910918" cy="7480090"/>
          </a:xfrm>
          <a:prstGeom prst="rect">
            <a:avLst/>
          </a:prstGeom>
        </p:spPr>
        <p:txBody>
          <a:bodyPr/>
          <a:lstStyle/>
          <a:p>
            <a:r>
              <a:rPr b="0" dirty="0"/>
              <a:t>Treat each variable as a register.</a:t>
            </a:r>
          </a:p>
          <a:p>
            <a:r>
              <a:rPr b="0" dirty="0"/>
              <a:t>Treat each register as a variable.</a:t>
            </a:r>
          </a:p>
          <a:p>
            <a:r>
              <a:rPr b="0" dirty="0"/>
              <a:t>Draw arrows on Assembly Code.</a:t>
            </a:r>
          </a:p>
          <a:p>
            <a:r>
              <a:rPr b="0" dirty="0" err="1"/>
              <a:t>Memorise</a:t>
            </a:r>
            <a:r>
              <a:rPr b="0" dirty="0"/>
              <a:t> the common If and While structure.</a:t>
            </a:r>
          </a:p>
          <a:p>
            <a:r>
              <a:rPr b="0" dirty="0"/>
              <a:t>Think about your code in a language you’re used to.</a:t>
            </a:r>
          </a:p>
          <a:p>
            <a:r>
              <a:rPr b="0" dirty="0"/>
              <a:t>Practice, Practice, Practice.</a:t>
            </a:r>
          </a:p>
        </p:txBody>
      </p:sp>
      <p:sp>
        <p:nvSpPr>
          <p:cNvPr id="218" name="Tips for solving questions"/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306829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1" dirty="0"/>
              <a:t>Tips for solving questions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475" y="2337619"/>
            <a:ext cx="7671450" cy="1084109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Bubble sort"/>
          <p:cNvSpPr txBox="1"/>
          <p:nvPr/>
        </p:nvSpPr>
        <p:spPr>
          <a:xfrm>
            <a:off x="11088892" y="554252"/>
            <a:ext cx="13026616" cy="1674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514095">
              <a:lnSpc>
                <a:spcPct val="80000"/>
              </a:lnSpc>
              <a:defRPr sz="1232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r>
              <a:t>Bubble sort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 reality we don’t write programs in it very often*…"/>
          <p:cNvSpPr txBox="1">
            <a:spLocks noGrp="1"/>
          </p:cNvSpPr>
          <p:nvPr>
            <p:ph type="body" sz="quarter" idx="1"/>
          </p:nvPr>
        </p:nvSpPr>
        <p:spPr>
          <a:xfrm>
            <a:off x="1219200" y="4797097"/>
            <a:ext cx="8356600" cy="7699703"/>
          </a:xfrm>
          <a:prstGeom prst="rect">
            <a:avLst/>
          </a:prstGeom>
        </p:spPr>
        <p:txBody>
          <a:bodyPr/>
          <a:lstStyle/>
          <a:p>
            <a:r>
              <a:rPr b="0" dirty="0"/>
              <a:t>In reality we don’t write programs in it very often*</a:t>
            </a:r>
          </a:p>
          <a:p>
            <a:r>
              <a:rPr b="0" dirty="0"/>
              <a:t>But we need to know it:</a:t>
            </a:r>
          </a:p>
          <a:p>
            <a:pPr lvl="1"/>
            <a:r>
              <a:rPr b="0" dirty="0"/>
              <a:t>Finding Bugs</a:t>
            </a:r>
          </a:p>
          <a:p>
            <a:pPr lvl="1"/>
            <a:r>
              <a:rPr b="0" dirty="0"/>
              <a:t>Incredible Performance</a:t>
            </a:r>
          </a:p>
          <a:p>
            <a:pPr lvl="1"/>
            <a:r>
              <a:rPr b="0" dirty="0"/>
              <a:t>System Software</a:t>
            </a:r>
          </a:p>
          <a:p>
            <a:pPr lvl="1"/>
            <a:r>
              <a:rPr b="0" dirty="0"/>
              <a:t>Malware</a:t>
            </a:r>
          </a:p>
        </p:txBody>
      </p:sp>
      <p:sp>
        <p:nvSpPr>
          <p:cNvPr id="154" name="*It’s in your exam"/>
          <p:cNvSpPr txBox="1">
            <a:spLocks noGrp="1"/>
          </p:cNvSpPr>
          <p:nvPr>
            <p:ph type="title"/>
          </p:nvPr>
        </p:nvSpPr>
        <p:spPr>
          <a:xfrm>
            <a:off x="11389659" y="3681094"/>
            <a:ext cx="12317506" cy="317690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379729">
              <a:defRPr sz="14300" spc="-143">
                <a:solidFill>
                  <a:srgbClr val="FFD74C"/>
                </a:solidFill>
              </a:defRPr>
            </a:lvl1pPr>
          </a:lstStyle>
          <a:p>
            <a:r>
              <a:rPr b="1" dirty="0"/>
              <a:t>*It’s in your exam</a:t>
            </a:r>
          </a:p>
        </p:txBody>
      </p:sp>
      <p:sp>
        <p:nvSpPr>
          <p:cNvPr id="155" name="Why are we even learning this?…"/>
          <p:cNvSpPr txBox="1">
            <a:spLocks noGrp="1"/>
          </p:cNvSpPr>
          <p:nvPr>
            <p:ph type="body" idx="22"/>
          </p:nvPr>
        </p:nvSpPr>
        <p:spPr>
          <a:xfrm>
            <a:off x="1219200" y="1574800"/>
            <a:ext cx="8356600" cy="2816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92500"/>
          </a:bodyPr>
          <a:lstStyle/>
          <a:p>
            <a:pPr defTabSz="344677">
              <a:defRPr sz="3775"/>
            </a:pPr>
            <a:r>
              <a:rPr b="1" dirty="0"/>
              <a:t>Why are we even learning this?</a:t>
            </a:r>
          </a:p>
          <a:p>
            <a:pPr defTabSz="344677">
              <a:defRPr sz="3775"/>
            </a:pPr>
            <a:r>
              <a:rPr b="1" dirty="0"/>
              <a:t>Why can’t we just use python? </a:t>
            </a:r>
          </a:p>
          <a:p>
            <a:pPr defTabSz="344677">
              <a:defRPr sz="2655"/>
            </a:pPr>
            <a:r>
              <a:rPr b="1" dirty="0"/>
              <a:t>(Or whatever your favorite language is)</a:t>
            </a:r>
          </a:p>
        </p:txBody>
      </p:sp>
      <p:sp>
        <p:nvSpPr>
          <p:cNvPr id="156" name="And it will come up"/>
          <p:cNvSpPr txBox="1"/>
          <p:nvPr/>
        </p:nvSpPr>
        <p:spPr>
          <a:xfrm>
            <a:off x="13370112" y="7497617"/>
            <a:ext cx="8356600" cy="3176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defTabSz="584200">
              <a:lnSpc>
                <a:spcPct val="80000"/>
              </a:lnSpc>
              <a:defRPr sz="10000" cap="all" spc="-100">
                <a:solidFill>
                  <a:srgbClr val="FFD74C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r>
              <a:rPr dirty="0"/>
              <a:t>And it will come up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  <p:bldP spid="154" grpId="0" animBg="1"/>
      <p:bldP spid="1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861" y="309992"/>
            <a:ext cx="18572278" cy="13096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AP of instru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RECAP of instructions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96" y="3054776"/>
            <a:ext cx="9743246" cy="951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046" y="2967885"/>
            <a:ext cx="11468101" cy="554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68" name="If 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If  statements</a:t>
            </a:r>
          </a:p>
        </p:txBody>
      </p:sp>
      <p:sp>
        <p:nvSpPr>
          <p:cNvPr id="172" name="if ...:…"/>
          <p:cNvSpPr txBox="1"/>
          <p:nvPr/>
        </p:nvSpPr>
        <p:spPr>
          <a:xfrm>
            <a:off x="3711456" y="4324827"/>
            <a:ext cx="5219378" cy="2641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if ...: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#INNER CODE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# After 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AC60AD-7495-29AD-4C10-8873A2B30357}"/>
              </a:ext>
            </a:extLst>
          </p:cNvPr>
          <p:cNvGrpSpPr/>
          <p:nvPr/>
        </p:nvGrpSpPr>
        <p:grpSpPr>
          <a:xfrm>
            <a:off x="13403780" y="3324269"/>
            <a:ext cx="9761020" cy="8898465"/>
            <a:chOff x="13093177" y="3384668"/>
            <a:chExt cx="9761020" cy="8898465"/>
          </a:xfrm>
        </p:grpSpPr>
        <p:sp>
          <p:nvSpPr>
            <p:cNvPr id="167" name="Rounded Rectangle"/>
            <p:cNvSpPr/>
            <p:nvPr/>
          </p:nvSpPr>
          <p:spPr>
            <a:xfrm>
              <a:off x="13093177" y="3384668"/>
              <a:ext cx="9761020" cy="8898465"/>
            </a:xfrm>
            <a:prstGeom prst="roundRect">
              <a:avLst>
                <a:gd name="adj" fmla="val 11402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 sz="3000" cap="all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endParaRPr/>
            </a:p>
          </p:txBody>
        </p:sp>
        <p:sp>
          <p:nvSpPr>
            <p:cNvPr id="170" name="If else"/>
            <p:cNvSpPr txBox="1"/>
            <p:nvPr/>
          </p:nvSpPr>
          <p:spPr>
            <a:xfrm>
              <a:off x="15822157" y="3849109"/>
              <a:ext cx="4303059" cy="1566326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lnSpc>
                  <a:spcPct val="80000"/>
                </a:lnSpc>
                <a:defRPr sz="11600" cap="all" spc="-116">
                  <a:solidFill>
                    <a:srgbClr val="00BFF3"/>
                  </a:solidFill>
                  <a:latin typeface="+mn-lt"/>
                  <a:ea typeface="+mn-ea"/>
                  <a:cs typeface="+mn-cs"/>
                  <a:sym typeface="Druk Medium"/>
                </a:defRPr>
              </a:lvl1pPr>
            </a:lstStyle>
            <a:p>
              <a:r>
                <a:rPr dirty="0"/>
                <a:t>If else</a:t>
              </a:r>
            </a:p>
          </p:txBody>
        </p:sp>
        <p:sp>
          <p:nvSpPr>
            <p:cNvPr id="173" name="if &lt;Condition&gt;:…"/>
            <p:cNvSpPr txBox="1"/>
            <p:nvPr/>
          </p:nvSpPr>
          <p:spPr>
            <a:xfrm>
              <a:off x="15127775" y="6113022"/>
              <a:ext cx="6450484" cy="43345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if &lt;Condition&gt;: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TRUE Code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else: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FALSE Code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 Code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A1DF72-51BD-2D12-4671-8E4A3A36BF8B}"/>
              </a:ext>
            </a:extLst>
          </p:cNvPr>
          <p:cNvGrpSpPr/>
          <p:nvPr/>
        </p:nvGrpSpPr>
        <p:grpSpPr>
          <a:xfrm>
            <a:off x="2137301" y="7661013"/>
            <a:ext cx="9221552" cy="3565079"/>
            <a:chOff x="1814576" y="7661013"/>
            <a:chExt cx="9221552" cy="3565079"/>
          </a:xfrm>
        </p:grpSpPr>
        <p:sp>
          <p:nvSpPr>
            <p:cNvPr id="171" name="CMP ...…"/>
            <p:cNvSpPr txBox="1"/>
            <p:nvPr/>
          </p:nvSpPr>
          <p:spPr>
            <a:xfrm>
              <a:off x="2854401" y="7661013"/>
              <a:ext cx="8181727" cy="35650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...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B&lt;NOT Condition&gt; label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Inner Code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label: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After</a:t>
              </a:r>
            </a:p>
          </p:txBody>
        </p:sp>
        <p:sp>
          <p:nvSpPr>
            <p:cNvPr id="175" name="Connection Line"/>
            <p:cNvSpPr/>
            <p:nvPr/>
          </p:nvSpPr>
          <p:spPr>
            <a:xfrm>
              <a:off x="1814576" y="8879296"/>
              <a:ext cx="1452063" cy="1179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3" h="19238" extrusionOk="0">
                  <a:moveTo>
                    <a:pt x="16353" y="809"/>
                  </a:moveTo>
                  <a:cubicBezTo>
                    <a:pt x="-3340" y="-2362"/>
                    <a:pt x="-5247" y="3781"/>
                    <a:pt x="10632" y="19238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0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1" name="x = 0…"/>
          <p:cNvSpPr txBox="1"/>
          <p:nvPr/>
        </p:nvSpPr>
        <p:spPr>
          <a:xfrm>
            <a:off x="4490733" y="3853305"/>
            <a:ext cx="4305983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if y == 7: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100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else: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10</a:t>
            </a:r>
          </a:p>
        </p:txBody>
      </p:sp>
      <p:sp>
        <p:nvSpPr>
          <p:cNvPr id="182" name="Use R0 for x…"/>
          <p:cNvSpPr txBox="1"/>
          <p:nvPr/>
        </p:nvSpPr>
        <p:spPr>
          <a:xfrm>
            <a:off x="3968395" y="9268369"/>
            <a:ext cx="5350657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Use R0 for x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Use R1 for y</a:t>
            </a:r>
          </a:p>
        </p:txBody>
      </p:sp>
      <p:sp>
        <p:nvSpPr>
          <p:cNvPr id="183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  <p:sp>
        <p:nvSpPr>
          <p:cNvPr id="184" name="MOV R0, #0…"/>
          <p:cNvSpPr txBox="1"/>
          <p:nvPr/>
        </p:nvSpPr>
        <p:spPr>
          <a:xfrm>
            <a:off x="14944328" y="4182650"/>
            <a:ext cx="6058719" cy="730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MOV R0, #0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CMP R1, #7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BEQ </a:t>
            </a:r>
            <a:r>
              <a:rPr dirty="0" err="1"/>
              <a:t>is_seven</a:t>
            </a:r>
            <a:endParaRPr dirty="0"/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MOV R0, #10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B after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is_seven</a:t>
            </a:r>
            <a:r>
              <a:rPr dirty="0"/>
              <a:t>: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MOV R0, #100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after: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HALT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1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WHILE 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WHILE  LOOPS</a:t>
            </a:r>
          </a:p>
        </p:txBody>
      </p:sp>
      <p:sp>
        <p:nvSpPr>
          <p:cNvPr id="187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9" name="while ...:…"/>
          <p:cNvSpPr txBox="1"/>
          <p:nvPr/>
        </p:nvSpPr>
        <p:spPr>
          <a:xfrm>
            <a:off x="4082551" y="4036381"/>
            <a:ext cx="5601519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1pPr>
            <a:lvl2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2pPr>
          </a:lstStyle>
          <a:p>
            <a:r>
              <a:rPr dirty="0"/>
              <a:t>while ...:</a:t>
            </a:r>
          </a:p>
          <a:p>
            <a:pPr lvl="1"/>
            <a:r>
              <a:rPr dirty="0"/>
              <a:t># INNER CODE</a:t>
            </a:r>
          </a:p>
        </p:txBody>
      </p:sp>
      <p:sp>
        <p:nvSpPr>
          <p:cNvPr id="191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92" name="while ...:…"/>
          <p:cNvSpPr txBox="1"/>
          <p:nvPr/>
        </p:nvSpPr>
        <p:spPr>
          <a:xfrm>
            <a:off x="15412505" y="4036381"/>
            <a:ext cx="5601520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1pPr>
            <a:lvl2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2pPr>
          </a:lstStyle>
          <a:p>
            <a:r>
              <a:t>while ...:</a:t>
            </a:r>
          </a:p>
          <a:p>
            <a:pPr lvl="1"/>
            <a:r>
              <a:t># INNER 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E65689-2608-4718-1F4A-EE6DD32218EC}"/>
              </a:ext>
            </a:extLst>
          </p:cNvPr>
          <p:cNvGrpSpPr/>
          <p:nvPr/>
        </p:nvGrpSpPr>
        <p:grpSpPr>
          <a:xfrm>
            <a:off x="1727638" y="6841679"/>
            <a:ext cx="10249898" cy="4635501"/>
            <a:chOff x="1727638" y="6841679"/>
            <a:chExt cx="10249898" cy="4635501"/>
          </a:xfrm>
        </p:grpSpPr>
        <p:sp>
          <p:nvSpPr>
            <p:cNvPr id="188" name="loopStart:…"/>
            <p:cNvSpPr txBox="1"/>
            <p:nvPr/>
          </p:nvSpPr>
          <p:spPr>
            <a:xfrm>
              <a:off x="2339968" y="6841679"/>
              <a:ext cx="9145396" cy="4635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loopStart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...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B&lt;NOT Condition&gt; </a:t>
              </a:r>
              <a:r>
                <a:rPr dirty="0" err="1"/>
                <a:t>loopDone</a:t>
              </a:r>
              <a:endParaRPr dirty="0"/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Inner Code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</a:t>
              </a:r>
              <a:r>
                <a:rPr dirty="0" err="1"/>
                <a:t>loopStart</a:t>
              </a:r>
              <a:endParaRPr dirty="0"/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loopDone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</a:t>
              </a:r>
            </a:p>
          </p:txBody>
        </p:sp>
        <p:sp>
          <p:nvSpPr>
            <p:cNvPr id="197" name="Connection Line"/>
            <p:cNvSpPr/>
            <p:nvPr/>
          </p:nvSpPr>
          <p:spPr>
            <a:xfrm>
              <a:off x="1727638" y="8492187"/>
              <a:ext cx="1044041" cy="1929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32" h="21600" extrusionOk="0">
                  <a:moveTo>
                    <a:pt x="16532" y="0"/>
                  </a:moveTo>
                  <a:cubicBezTo>
                    <a:pt x="-2387" y="3818"/>
                    <a:pt x="-5068" y="11018"/>
                    <a:pt x="8488" y="21600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Connection Line"/>
            <p:cNvSpPr/>
            <p:nvPr/>
          </p:nvSpPr>
          <p:spPr>
            <a:xfrm>
              <a:off x="6273800" y="7188200"/>
              <a:ext cx="5703736" cy="2575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28" h="21600" extrusionOk="0">
                  <a:moveTo>
                    <a:pt x="2565" y="21600"/>
                  </a:moveTo>
                  <a:cubicBezTo>
                    <a:pt x="21600" y="14702"/>
                    <a:pt x="20745" y="7502"/>
                    <a:pt x="0" y="0"/>
                  </a:cubicBezTo>
                </a:path>
              </a:pathLst>
            </a:custGeom>
            <a:ln w="101600">
              <a:solidFill>
                <a:schemeClr val="accent2">
                  <a:hueOff val="312616"/>
                  <a:satOff val="21048"/>
                  <a:lumOff val="-29411"/>
                </a:schemeClr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3BA19-D589-517A-4E0A-3A81FCA7F798}"/>
              </a:ext>
            </a:extLst>
          </p:cNvPr>
          <p:cNvGrpSpPr/>
          <p:nvPr/>
        </p:nvGrpSpPr>
        <p:grpSpPr>
          <a:xfrm>
            <a:off x="13730253" y="6841679"/>
            <a:ext cx="8796349" cy="4635501"/>
            <a:chOff x="13730253" y="6841679"/>
            <a:chExt cx="8796349" cy="4635501"/>
          </a:xfrm>
        </p:grpSpPr>
        <p:sp>
          <p:nvSpPr>
            <p:cNvPr id="194" name="B test…"/>
            <p:cNvSpPr txBox="1"/>
            <p:nvPr/>
          </p:nvSpPr>
          <p:spPr>
            <a:xfrm>
              <a:off x="14497956" y="6841679"/>
              <a:ext cx="7430618" cy="4635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test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loopTop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Inner Code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test: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…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B&lt;Condition&gt; </a:t>
              </a:r>
              <a:r>
                <a:rPr dirty="0" err="1"/>
                <a:t>loopTop</a:t>
              </a:r>
              <a:endParaRPr dirty="0"/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 Code</a:t>
              </a:r>
            </a:p>
          </p:txBody>
        </p:sp>
        <p:sp>
          <p:nvSpPr>
            <p:cNvPr id="199" name="Connection Line"/>
            <p:cNvSpPr/>
            <p:nvPr/>
          </p:nvSpPr>
          <p:spPr>
            <a:xfrm>
              <a:off x="13730253" y="7201968"/>
              <a:ext cx="973778" cy="2031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30" h="21600" extrusionOk="0">
                  <a:moveTo>
                    <a:pt x="16430" y="0"/>
                  </a:moveTo>
                  <a:cubicBezTo>
                    <a:pt x="-2884" y="5572"/>
                    <a:pt x="-5170" y="12772"/>
                    <a:pt x="9573" y="21600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Connection Line"/>
            <p:cNvSpPr/>
            <p:nvPr/>
          </p:nvSpPr>
          <p:spPr>
            <a:xfrm>
              <a:off x="17526000" y="7874000"/>
              <a:ext cx="5000602" cy="2586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62" h="21600" extrusionOk="0">
                  <a:moveTo>
                    <a:pt x="16555" y="21600"/>
                  </a:moveTo>
                  <a:cubicBezTo>
                    <a:pt x="21600" y="13036"/>
                    <a:pt x="16082" y="5836"/>
                    <a:pt x="0" y="0"/>
                  </a:cubicBezTo>
                </a:path>
              </a:pathLst>
            </a:custGeom>
            <a:ln w="101600">
              <a:solidFill>
                <a:schemeClr val="accent2">
                  <a:hueOff val="312616"/>
                  <a:satOff val="21048"/>
                  <a:lumOff val="-29411"/>
                </a:schemeClr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206" name="sum = 0…"/>
          <p:cNvSpPr txBox="1"/>
          <p:nvPr/>
        </p:nvSpPr>
        <p:spPr>
          <a:xfrm>
            <a:off x="3902322" y="4262265"/>
            <a:ext cx="6020688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sum = 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while x &gt; 1: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sum = sum + x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x - 1 </a:t>
            </a:r>
          </a:p>
        </p:txBody>
      </p:sp>
      <p:sp>
        <p:nvSpPr>
          <p:cNvPr id="207" name="Store the result of sum in location 42.…"/>
          <p:cNvSpPr txBox="1"/>
          <p:nvPr/>
        </p:nvSpPr>
        <p:spPr>
          <a:xfrm>
            <a:off x="1971276" y="8647000"/>
            <a:ext cx="10612580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Store the result of sum in location 42.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Assume R0 contains the value x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You may use R1 for other steps</a:t>
            </a:r>
          </a:p>
        </p:txBody>
      </p:sp>
      <p:sp>
        <p:nvSpPr>
          <p:cNvPr id="208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93913CE-0CF4-8D50-6884-E738003A2CB9}"/>
              </a:ext>
            </a:extLst>
          </p:cNvPr>
          <p:cNvGrpSpPr/>
          <p:nvPr/>
        </p:nvGrpSpPr>
        <p:grpSpPr>
          <a:xfrm>
            <a:off x="13093177" y="3384668"/>
            <a:ext cx="9761020" cy="8898465"/>
            <a:chOff x="13093177" y="3384668"/>
            <a:chExt cx="9761020" cy="8898465"/>
          </a:xfrm>
        </p:grpSpPr>
        <p:sp>
          <p:nvSpPr>
            <p:cNvPr id="205" name="Rounded Rectangle"/>
            <p:cNvSpPr/>
            <p:nvPr/>
          </p:nvSpPr>
          <p:spPr>
            <a:xfrm>
              <a:off x="13093177" y="3384668"/>
              <a:ext cx="9761020" cy="8898465"/>
            </a:xfrm>
            <a:prstGeom prst="roundRect">
              <a:avLst>
                <a:gd name="adj" fmla="val 11402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 sz="3000" cap="all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endParaRPr/>
            </a:p>
          </p:txBody>
        </p:sp>
        <p:sp>
          <p:nvSpPr>
            <p:cNvPr id="209" name="MOV R1, #0…"/>
            <p:cNvSpPr txBox="1"/>
            <p:nvPr/>
          </p:nvSpPr>
          <p:spPr>
            <a:xfrm>
              <a:off x="14753759" y="4182649"/>
              <a:ext cx="6439856" cy="7302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MOV R1, #0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test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loop_top</a:t>
              </a:r>
              <a:r>
                <a:rPr dirty="0"/>
                <a:t>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ADD R1, R1, R0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SUB R1, R1, #1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test: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R1, #1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BLT </a:t>
              </a:r>
              <a:r>
                <a:rPr dirty="0" err="1"/>
                <a:t>loopTop</a:t>
              </a:r>
              <a:endParaRPr dirty="0"/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HALT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exam</a:t>
            </a:r>
          </a:p>
        </p:txBody>
      </p:sp>
      <p:sp>
        <p:nvSpPr>
          <p:cNvPr id="214" name="Types of Question:…"/>
          <p:cNvSpPr txBox="1">
            <a:spLocks noGrp="1"/>
          </p:cNvSpPr>
          <p:nvPr>
            <p:ph type="body" sz="half" idx="1"/>
          </p:nvPr>
        </p:nvSpPr>
        <p:spPr>
          <a:xfrm>
            <a:off x="11674768" y="3594100"/>
            <a:ext cx="11490032" cy="8902700"/>
          </a:xfrm>
          <a:prstGeom prst="rect">
            <a:avLst/>
          </a:prstGeom>
        </p:spPr>
        <p:txBody>
          <a:bodyPr/>
          <a:lstStyle/>
          <a:p>
            <a:r>
              <a:rPr dirty="0"/>
              <a:t>Types of Question:</a:t>
            </a:r>
          </a:p>
          <a:p>
            <a:r>
              <a:rPr dirty="0"/>
              <a:t>- Values in Registers + Tracing.</a:t>
            </a:r>
          </a:p>
          <a:p>
            <a:r>
              <a:rPr dirty="0"/>
              <a:t>- Write small assembly programs.</a:t>
            </a:r>
          </a:p>
          <a:p>
            <a:r>
              <a:rPr dirty="0"/>
              <a:t>- Operand vs Opcode.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30" y="3304040"/>
            <a:ext cx="9883649" cy="9164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uiExpand="1" build="p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425</Words>
  <Application>Microsoft Macintosh PowerPoint</Application>
  <PresentationFormat>Custom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Courier New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Regular and Context Free Languages</vt:lpstr>
      <vt:lpstr>*It’s in your exam</vt:lpstr>
      <vt:lpstr>PowerPoint Presentation</vt:lpstr>
      <vt:lpstr>RECAP of instructions</vt:lpstr>
      <vt:lpstr>If  statements</vt:lpstr>
      <vt:lpstr>Your Turn</vt:lpstr>
      <vt:lpstr>WHILE  LOOPS</vt:lpstr>
      <vt:lpstr>Your Turn</vt:lpstr>
      <vt:lpstr>Your exam</vt:lpstr>
      <vt:lpstr>Tips for solving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 woodley</cp:lastModifiedBy>
  <cp:revision>3</cp:revision>
  <dcterms:modified xsi:type="dcterms:W3CDTF">2023-02-15T15:47:38Z</dcterms:modified>
</cp:coreProperties>
</file>