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84" r:id="rId3"/>
    <p:sldId id="296" r:id="rId4"/>
    <p:sldId id="301" r:id="rId5"/>
    <p:sldId id="297" r:id="rId6"/>
    <p:sldId id="298" r:id="rId7"/>
    <p:sldId id="300" r:id="rId8"/>
    <p:sldId id="302" r:id="rId9"/>
    <p:sldId id="303" r:id="rId10"/>
    <p:sldId id="306" r:id="rId11"/>
    <p:sldId id="307" r:id="rId12"/>
    <p:sldId id="309" r:id="rId13"/>
    <p:sldId id="310" r:id="rId14"/>
    <p:sldId id="311" r:id="rId15"/>
  </p:sldIdLst>
  <p:sldSz cx="24384000" cy="13716000"/>
  <p:notesSz cx="9144000" cy="6858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Proxima Nova"/>
        <a:ea typeface="Proxima Nova"/>
        <a:cs typeface="Proxima Nova"/>
        <a:sym typeface="Proxima Nov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3A8D6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BA8D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4CA5D2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3A8D6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8ABA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008AB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ADEFF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AEAEB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90196"/>
              <a:satOff val="16169"/>
              <a:lumOff val="-19584"/>
            </a:schemeClr>
          </a:solidFill>
        </a:fill>
      </a:tcStyle>
    </a:firstCol>
    <a:lastRow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12616"/>
              <a:satOff val="21048"/>
              <a:lumOff val="-2941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D238"/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F7EA"/>
          </a:solidFill>
        </a:fill>
      </a:tcStyle>
    </a:lastRow>
    <a:fir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A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19922"/>
              <a:satOff val="-56679"/>
              <a:lumOff val="-26479"/>
            </a:schemeClr>
          </a:solidFill>
        </a:fill>
      </a:tcStyle>
    </a:firstCol>
    <a:lastRow>
      <a:tcTxStyle b="off" i="off">
        <a:font>
          <a:latin typeface="Proxima Nova Medium"/>
          <a:ea typeface="Proxima Nova Medium"/>
          <a:cs typeface="Proxima Nova Medium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AEBEB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228106"/>
              <a:satOff val="-38633"/>
              <a:lumOff val="-1788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xima Nova"/>
          <a:ea typeface="Proxima Nova"/>
          <a:cs typeface="Proxima Nov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BBBBBB"/>
          </a:solidFill>
        </a:fill>
      </a:tcStyle>
    </a:band2H>
    <a:firstCol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n" i="off">
        <a:font>
          <a:latin typeface="Proxima Nova"/>
          <a:ea typeface="Proxima Nova"/>
          <a:cs typeface="Proxima Nov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55"/>
    <p:restoredTop sz="94686"/>
  </p:normalViewPr>
  <p:slideViewPr>
    <p:cSldViewPr snapToGrid="0">
      <p:cViewPr>
        <p:scale>
          <a:sx n="65" d="100"/>
          <a:sy n="65" d="100"/>
        </p:scale>
        <p:origin x="5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0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35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43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26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7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9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41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62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35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79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7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917700"/>
            <a:ext cx="21945600" cy="706628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7375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771900" y="4464048"/>
            <a:ext cx="16840200" cy="4883152"/>
          </a:xfrm>
          <a:prstGeom prst="rect">
            <a:avLst/>
          </a:prstGeom>
        </p:spPr>
        <p:txBody>
          <a:bodyPr anchor="ctr"/>
          <a:lstStyle>
            <a:lvl1pPr marL="431800" indent="-431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431800" indent="254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431800" indent="4826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431800" indent="9398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431800" indent="1397000" defTabSz="825500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203700" y="9372600"/>
            <a:ext cx="16840200" cy="680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 person’s lower body with blue trousers and green shoes on a yellow and pink floor"/>
          <p:cNvSpPr>
            <a:spLocks noGrp="1"/>
          </p:cNvSpPr>
          <p:nvPr>
            <p:ph type="pic" sz="half" idx="21"/>
          </p:nvPr>
        </p:nvSpPr>
        <p:spPr>
          <a:xfrm>
            <a:off x="635000" y="6832600"/>
            <a:ext cx="12877800" cy="85899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Two adults wearing outfits with bold, solid colours — green, blue, pink and yellow"/>
          <p:cNvSpPr>
            <a:spLocks noGrp="1"/>
          </p:cNvSpPr>
          <p:nvPr>
            <p:ph type="pic" sz="half" idx="22"/>
          </p:nvPr>
        </p:nvSpPr>
        <p:spPr>
          <a:xfrm>
            <a:off x="88900" y="-177800"/>
            <a:ext cx="14008100" cy="815765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Person blowing pink bubblegum against a solid pink and blue background"/>
          <p:cNvSpPr>
            <a:spLocks noGrp="1"/>
          </p:cNvSpPr>
          <p:nvPr>
            <p:ph type="pic" idx="23"/>
          </p:nvPr>
        </p:nvSpPr>
        <p:spPr>
          <a:xfrm>
            <a:off x="12814300" y="-355600"/>
            <a:ext cx="1203395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635000" y="-1181110"/>
            <a:ext cx="23114000" cy="15417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adults wearing outfits with bold, solid colours — green, blue, pink and yellow"/>
          <p:cNvSpPr>
            <a:spLocks noGrp="1"/>
          </p:cNvSpPr>
          <p:nvPr>
            <p:ph type="pic" idx="21"/>
          </p:nvPr>
        </p:nvSpPr>
        <p:spPr>
          <a:xfrm>
            <a:off x="-38100" y="-267934"/>
            <a:ext cx="24472902" cy="142518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8648700"/>
            <a:ext cx="21945600" cy="20955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5200" b="0" spc="-5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3124200"/>
            <a:ext cx="21945600" cy="5524500"/>
          </a:xfrm>
          <a:prstGeom prst="rect">
            <a:avLst/>
          </a:prstGeom>
        </p:spPr>
        <p:txBody>
          <a:bodyPr/>
          <a:lstStyle>
            <a:lvl1pPr defTabSz="584200">
              <a:defRPr sz="22000" spc="-220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917700"/>
            <a:ext cx="21945600" cy="711200"/>
          </a:xfrm>
          <a:prstGeom prst="rect">
            <a:avLst/>
          </a:prstGeom>
        </p:spPr>
        <p:txBody>
          <a:bodyPr anchor="ctr"/>
          <a:lstStyle>
            <a:lvl1pPr marL="0" indent="0" defTabSz="825500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600" b="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9100800" y="8229600"/>
            <a:ext cx="4584700" cy="31237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 b="0" spc="-32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</a:lstStyle>
          <a:p>
            <a:r>
              <a:t>Caption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A person’s lower body with blue trousers and green shoes on a yellow and pink floor"/>
          <p:cNvSpPr>
            <a:spLocks noGrp="1"/>
          </p:cNvSpPr>
          <p:nvPr>
            <p:ph type="pic" idx="21"/>
          </p:nvPr>
        </p:nvSpPr>
        <p:spPr>
          <a:xfrm>
            <a:off x="528828" y="0"/>
            <a:ext cx="17992344" cy="12001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35000" y="7937906"/>
            <a:ext cx="17780000" cy="5651592"/>
          </a:xfrm>
          <a:prstGeom prst="rect">
            <a:avLst/>
          </a:prstGeom>
        </p:spPr>
        <p:txBody>
          <a:bodyPr anchor="b"/>
          <a:lstStyle>
            <a:lvl1pPr algn="ctr" defTabSz="584200">
              <a:defRPr sz="22000" spc="-220">
                <a:solidFill>
                  <a:srgbClr val="FFD74C"/>
                </a:solidFill>
              </a:defRPr>
            </a:lvl1pPr>
          </a:lstStyle>
          <a:p>
            <a:r>
              <a:t>Slide Title</a:t>
            </a:r>
          </a:p>
        </p:txBody>
      </p:sp>
      <p:sp>
        <p:nvSpPr>
          <p:cNvPr id="35" name="Line"/>
          <p:cNvSpPr/>
          <p:nvPr/>
        </p:nvSpPr>
        <p:spPr>
          <a:xfrm>
            <a:off x="19169012" y="11874500"/>
            <a:ext cx="1549401" cy="0"/>
          </a:xfrm>
          <a:prstGeom prst="ellipse">
            <a:avLst/>
          </a:prstGeom>
          <a:ln w="254000">
            <a:solidFill>
              <a:srgbClr val="FFD74C"/>
            </a:solidFill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3000" cap="all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pPr>
            <a:endParaRPr/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728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00B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4048125"/>
            <a:ext cx="21945600" cy="5930900"/>
          </a:xfrm>
          <a:prstGeom prst="rect">
            <a:avLst/>
          </a:prstGeom>
        </p:spPr>
        <p:txBody>
          <a:bodyPr anchor="ctr"/>
          <a:lstStyle>
            <a:lvl1pPr marL="431800" indent="-431800">
              <a:defRPr sz="14000" spc="0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4000" spc="-140">
                <a:solidFill>
                  <a:srgbClr val="FFFFFF"/>
                </a:solidFill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594100"/>
            <a:ext cx="21945600" cy="8902700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1pPr>
            <a:lvl2pPr marL="0" indent="4572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2pPr>
            <a:lvl3pPr marL="0" indent="9144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3pPr>
            <a:lvl4pPr marL="0" indent="13716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4pPr>
            <a:lvl5pPr marL="0" indent="1828800" defTabSz="825500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5400" spc="-53">
                <a:solidFill>
                  <a:srgbClr val="000000"/>
                </a:solidFill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763675"/>
            <a:ext cx="21945600" cy="4192883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14000" b="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2334623"/>
            <a:ext cx="21945600" cy="7612249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1pPr>
            <a:lvl2pPr marL="0" indent="4572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2pPr>
            <a:lvl3pPr marL="0" indent="9144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3pPr>
            <a:lvl4pPr marL="0" indent="13716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4pPr>
            <a:lvl5pPr marL="0" indent="1828800" algn="ctr">
              <a:lnSpc>
                <a:spcPct val="70000"/>
              </a:lnSpc>
              <a:spcBef>
                <a:spcPts val="0"/>
              </a:spcBef>
              <a:buClrTx/>
              <a:buSzTx/>
              <a:buNone/>
              <a:defRPr sz="50000" b="0" cap="all" spc="-500">
                <a:solidFill>
                  <a:srgbClr val="FFFFFF"/>
                </a:solidFill>
                <a:latin typeface="+mn-lt"/>
                <a:ea typeface="+mn-ea"/>
                <a:cs typeface="+mn-cs"/>
                <a:sym typeface="Druk Medium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9779000"/>
            <a:ext cx="21945599" cy="6299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 sz="3200" b="0" cap="all" spc="-32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733800"/>
            <a:ext cx="21945600" cy="876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19200" y="1219200"/>
            <a:ext cx="21945600" cy="229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22000" y="13080999"/>
            <a:ext cx="336728" cy="4137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l">
              <a:lnSpc>
                <a:spcPts val="2600"/>
              </a:lnSpc>
              <a:defRPr sz="1800">
                <a:latin typeface="Proxima Nova Medium"/>
                <a:ea typeface="Proxima Nova Medium"/>
                <a:cs typeface="Proxima Nova Medium"/>
                <a:sym typeface="Proxima Nova Medium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1pPr>
      <a:lvl2pPr marL="0" marR="0" indent="457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2pPr>
      <a:lvl3pPr marL="0" marR="0" indent="914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3pPr>
      <a:lvl4pPr marL="0" marR="0" indent="1371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4pPr>
      <a:lvl5pPr marL="0" marR="0" indent="18288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5pPr>
      <a:lvl6pPr marL="0" marR="0" indent="22860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6pPr>
      <a:lvl7pPr marL="0" marR="0" indent="27432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7pPr>
      <a:lvl8pPr marL="0" marR="0" indent="32004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8pPr>
      <a:lvl9pPr marL="0" marR="0" indent="365760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all" spc="-116" baseline="0">
          <a:solidFill>
            <a:srgbClr val="00BFF3"/>
          </a:solidFill>
          <a:uFillTx/>
          <a:latin typeface="+mn-lt"/>
          <a:ea typeface="+mn-ea"/>
          <a:cs typeface="+mn-cs"/>
          <a:sym typeface="Druk Medium"/>
        </a:defRPr>
      </a:lvl9pPr>
    </p:titleStyle>
    <p:bodyStyle>
      <a:lvl1pPr marL="685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1371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2057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2743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34290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41148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48006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54864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6172200" marR="0" indent="-685800" algn="l" defTabSz="584200" rtl="0" latinLnBrk="0">
        <a:lnSpc>
          <a:spcPct val="80000"/>
        </a:lnSpc>
        <a:spcBef>
          <a:spcPts val="2400"/>
        </a:spcBef>
        <a:spcAft>
          <a:spcPts val="0"/>
        </a:spcAft>
        <a:buClr>
          <a:srgbClr val="57BEF0"/>
        </a:buClr>
        <a:buSzPct val="250000"/>
        <a:buFontTx/>
        <a:buChar char="-"/>
        <a:tabLst/>
        <a:defRPr sz="4200" b="1" i="0" u="none" strike="noStrike" cap="none" spc="0" baseline="0">
          <a:solidFill>
            <a:srgbClr val="53585F"/>
          </a:solidFill>
          <a:uFillTx/>
          <a:latin typeface="Proxima Nova"/>
          <a:ea typeface="Proxima Nova"/>
          <a:cs typeface="Proxima Nova"/>
          <a:sym typeface="Proxima Nova"/>
        </a:defRPr>
      </a:lvl9pPr>
    </p:bodyStyle>
    <p:otherStyle>
      <a:lvl1pPr marL="0" marR="0" indent="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1pPr>
      <a:lvl2pPr marL="0" marR="0" indent="457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2pPr>
      <a:lvl3pPr marL="0" marR="0" indent="914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3pPr>
      <a:lvl4pPr marL="0" marR="0" indent="1371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4pPr>
      <a:lvl5pPr marL="0" marR="0" indent="18288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5pPr>
      <a:lvl6pPr marL="0" marR="0" indent="22860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6pPr>
      <a:lvl7pPr marL="0" marR="0" indent="27432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7pPr>
      <a:lvl8pPr marL="0" marR="0" indent="32004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8pPr>
      <a:lvl9pPr marL="0" marR="0" indent="3657600" algn="l" defTabSz="825500" rtl="0" latinLnBrk="0">
        <a:lnSpc>
          <a:spcPts val="26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roxima Nova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3B - Wednesday 25th January 2023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10A – 1.4 Network Security –</a:t>
            </a:r>
            <a:r>
              <a:rPr b="1" dirty="0"/>
              <a:t> Wed</a:t>
            </a:r>
            <a:r>
              <a:rPr lang="en-GB" b="1" dirty="0"/>
              <a:t> 15</a:t>
            </a:r>
            <a:r>
              <a:rPr lang="en-GB" b="1" baseline="30000" dirty="0"/>
              <a:t>th</a:t>
            </a:r>
            <a:r>
              <a:rPr lang="en-GB" b="1" dirty="0"/>
              <a:t> March – Mr Woodley.</a:t>
            </a:r>
            <a:endParaRPr b="1" dirty="0"/>
          </a:p>
        </p:txBody>
      </p:sp>
      <p:sp>
        <p:nvSpPr>
          <p:cNvPr id="151" name="Assembly Languag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16600" b="1" dirty="0"/>
              <a:t>Network security:</a:t>
            </a:r>
            <a:br>
              <a:rPr lang="en-GB" sz="16600" b="1" dirty="0"/>
            </a:br>
            <a:r>
              <a:rPr lang="en-GB" sz="16600" b="1" dirty="0"/>
              <a:t>Lesson 3</a:t>
            </a:r>
            <a:endParaRPr sz="16600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 err="1"/>
              <a:t>Sql</a:t>
            </a:r>
            <a:r>
              <a:rPr lang="en-GB" b="1" dirty="0"/>
              <a:t> injection</a:t>
            </a:r>
            <a:endParaRPr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0AA0D0-ECCA-F17E-F5E4-E8E63ED6E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2" y="3523758"/>
            <a:ext cx="5523213" cy="8973042"/>
          </a:xfrm>
          <a:prstGeom prst="rect">
            <a:avLst/>
          </a:prstGeom>
        </p:spPr>
      </p:pic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3EFAD4C3-7FD0-4E58-7127-293D07D8A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3800" y="3517900"/>
            <a:ext cx="15621000" cy="5178891"/>
          </a:xfrm>
        </p:spPr>
        <p:txBody>
          <a:bodyPr>
            <a:norm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SELECT *</a:t>
            </a:r>
          </a:p>
          <a:p>
            <a:r>
              <a:rPr lang="en-US" dirty="0">
                <a:latin typeface="Avenir Next" panose="020B0503020202020204" pitchFamily="34" charset="0"/>
              </a:rPr>
              <a:t>FROM Users</a:t>
            </a:r>
          </a:p>
          <a:p>
            <a:r>
              <a:rPr lang="en-US" dirty="0">
                <a:latin typeface="Avenir Next" panose="020B0503020202020204" pitchFamily="34" charset="0"/>
              </a:rPr>
              <a:t>WHERE Username 	= ‘							’</a:t>
            </a:r>
          </a:p>
          <a:p>
            <a:r>
              <a:rPr lang="en-US" dirty="0">
                <a:latin typeface="Avenir Next" panose="020B0503020202020204" pitchFamily="34" charset="0"/>
              </a:rPr>
              <a:t>AND Password 		= ‘							‘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49DF260-C2C1-E4C3-19DC-6E764066D724}"/>
              </a:ext>
            </a:extLst>
          </p:cNvPr>
          <p:cNvGrpSpPr/>
          <p:nvPr/>
        </p:nvGrpSpPr>
        <p:grpSpPr>
          <a:xfrm>
            <a:off x="17340942" y="0"/>
            <a:ext cx="6085115" cy="5551714"/>
            <a:chOff x="6468533" y="2368550"/>
            <a:chExt cx="5723467" cy="5723467"/>
          </a:xfrm>
        </p:grpSpPr>
        <p:pic>
          <p:nvPicPr>
            <p:cNvPr id="50" name="Graphic 49" descr="Table with solid fill">
              <a:extLst>
                <a:ext uri="{FF2B5EF4-FFF2-40B4-BE49-F238E27FC236}">
                  <a16:creationId xmlns:a16="http://schemas.microsoft.com/office/drawing/2014/main" id="{02E91A04-9D91-0133-24CB-3820E85CA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68533" y="2368550"/>
              <a:ext cx="5723467" cy="5723467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8A582E-1DAE-DF1B-D242-EEBCF868C827}"/>
                </a:ext>
              </a:extLst>
            </p:cNvPr>
            <p:cNvSpPr/>
            <p:nvPr/>
          </p:nvSpPr>
          <p:spPr>
            <a:xfrm>
              <a:off x="7303541" y="3923166"/>
              <a:ext cx="1196992" cy="74408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F460F50-BAE9-AF49-6E10-86CC4ED720AB}"/>
                </a:ext>
              </a:extLst>
            </p:cNvPr>
            <p:cNvSpPr/>
            <p:nvPr/>
          </p:nvSpPr>
          <p:spPr>
            <a:xfrm>
              <a:off x="8731770" y="3923166"/>
              <a:ext cx="1196992" cy="74408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2B600DE-1059-B4A1-5C23-4C376AC9725A}"/>
                </a:ext>
              </a:extLst>
            </p:cNvPr>
            <p:cNvSpPr/>
            <p:nvPr/>
          </p:nvSpPr>
          <p:spPr>
            <a:xfrm>
              <a:off x="10159999" y="3923166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3A7645A-E99B-AA78-FC0F-FB8D8A226C25}"/>
                </a:ext>
              </a:extLst>
            </p:cNvPr>
            <p:cNvSpPr/>
            <p:nvPr/>
          </p:nvSpPr>
          <p:spPr>
            <a:xfrm>
              <a:off x="7303541" y="4852383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2E9374B-A415-8F5B-6E79-8BC8EA810A21}"/>
                </a:ext>
              </a:extLst>
            </p:cNvPr>
            <p:cNvSpPr/>
            <p:nvPr/>
          </p:nvSpPr>
          <p:spPr>
            <a:xfrm>
              <a:off x="8731770" y="4852383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50038A7-72E6-CFD4-6A89-2EB55C4E5E85}"/>
                </a:ext>
              </a:extLst>
            </p:cNvPr>
            <p:cNvSpPr/>
            <p:nvPr/>
          </p:nvSpPr>
          <p:spPr>
            <a:xfrm>
              <a:off x="10159999" y="4852383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D4A2A93-1FFD-7B21-56EB-23669897824C}"/>
                </a:ext>
              </a:extLst>
            </p:cNvPr>
            <p:cNvSpPr/>
            <p:nvPr/>
          </p:nvSpPr>
          <p:spPr>
            <a:xfrm>
              <a:off x="7303541" y="5816600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8DD275D-46DE-AA1E-D525-865A4F47E2C6}"/>
                </a:ext>
              </a:extLst>
            </p:cNvPr>
            <p:cNvSpPr/>
            <p:nvPr/>
          </p:nvSpPr>
          <p:spPr>
            <a:xfrm>
              <a:off x="8731770" y="5816600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43D0126-BBDD-B6C7-064C-64EB59017B06}"/>
                </a:ext>
              </a:extLst>
            </p:cNvPr>
            <p:cNvSpPr/>
            <p:nvPr/>
          </p:nvSpPr>
          <p:spPr>
            <a:xfrm>
              <a:off x="10159999" y="5816600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084A94B5-EEF3-17FA-CC05-F048ECF69C50}"/>
              </a:ext>
            </a:extLst>
          </p:cNvPr>
          <p:cNvSpPr/>
          <p:nvPr/>
        </p:nvSpPr>
        <p:spPr>
          <a:xfrm>
            <a:off x="1603055" y="8696791"/>
            <a:ext cx="3606282" cy="648000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C03F80-E697-D1AA-9EB5-6967F2F4C9A7}"/>
              </a:ext>
            </a:extLst>
          </p:cNvPr>
          <p:cNvSpPr/>
          <p:nvPr/>
        </p:nvSpPr>
        <p:spPr>
          <a:xfrm>
            <a:off x="1603055" y="10269356"/>
            <a:ext cx="3606282" cy="648000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4" name="Graphic 3" descr="Tick with solid fill">
            <a:extLst>
              <a:ext uri="{FF2B5EF4-FFF2-40B4-BE49-F238E27FC236}">
                <a16:creationId xmlns:a16="http://schemas.microsoft.com/office/drawing/2014/main" id="{B58742B3-395C-996B-BDF8-26F73E8904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12000" y="9020791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486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625E-6 1.11111E-6 L 0.57148 -0.185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74" y="-92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625E-6 2.03704E-6 L 0.57148 -0.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74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 err="1"/>
              <a:t>Sql</a:t>
            </a:r>
            <a:r>
              <a:rPr lang="en-GB" b="1" dirty="0"/>
              <a:t> injection</a:t>
            </a:r>
            <a:endParaRPr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0AA0D0-ECCA-F17E-F5E4-E8E63ED6E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2" y="3523758"/>
            <a:ext cx="5523213" cy="8973042"/>
          </a:xfrm>
          <a:prstGeom prst="rect">
            <a:avLst/>
          </a:prstGeom>
        </p:spPr>
      </p:pic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3EFAD4C3-7FD0-4E58-7127-293D07D8A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3800" y="3517900"/>
            <a:ext cx="15621000" cy="5178891"/>
          </a:xfrm>
        </p:spPr>
        <p:txBody>
          <a:bodyPr>
            <a:norm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SELECT *</a:t>
            </a:r>
          </a:p>
          <a:p>
            <a:r>
              <a:rPr lang="en-US" dirty="0">
                <a:latin typeface="Avenir Next" panose="020B0503020202020204" pitchFamily="34" charset="0"/>
              </a:rPr>
              <a:t>FROM Users</a:t>
            </a:r>
          </a:p>
          <a:p>
            <a:r>
              <a:rPr lang="en-US" dirty="0">
                <a:latin typeface="Avenir Next" panose="020B0503020202020204" pitchFamily="34" charset="0"/>
              </a:rPr>
              <a:t>WHERE Username 	= ‘							’</a:t>
            </a:r>
          </a:p>
          <a:p>
            <a:r>
              <a:rPr lang="en-US" dirty="0">
                <a:latin typeface="Avenir Next" panose="020B0503020202020204" pitchFamily="34" charset="0"/>
              </a:rPr>
              <a:t>AND Password 		= ‘							‘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49DF260-C2C1-E4C3-19DC-6E764066D724}"/>
              </a:ext>
            </a:extLst>
          </p:cNvPr>
          <p:cNvGrpSpPr/>
          <p:nvPr/>
        </p:nvGrpSpPr>
        <p:grpSpPr>
          <a:xfrm>
            <a:off x="17340942" y="0"/>
            <a:ext cx="6085115" cy="5551714"/>
            <a:chOff x="6468533" y="2368550"/>
            <a:chExt cx="5723467" cy="5723467"/>
          </a:xfrm>
        </p:grpSpPr>
        <p:pic>
          <p:nvPicPr>
            <p:cNvPr id="50" name="Graphic 49" descr="Table with solid fill">
              <a:extLst>
                <a:ext uri="{FF2B5EF4-FFF2-40B4-BE49-F238E27FC236}">
                  <a16:creationId xmlns:a16="http://schemas.microsoft.com/office/drawing/2014/main" id="{02E91A04-9D91-0133-24CB-3820E85CA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68533" y="2368550"/>
              <a:ext cx="5723467" cy="5723467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8A582E-1DAE-DF1B-D242-EEBCF868C827}"/>
                </a:ext>
              </a:extLst>
            </p:cNvPr>
            <p:cNvSpPr/>
            <p:nvPr/>
          </p:nvSpPr>
          <p:spPr>
            <a:xfrm>
              <a:off x="7303541" y="3923166"/>
              <a:ext cx="1196992" cy="74408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F460F50-BAE9-AF49-6E10-86CC4ED720AB}"/>
                </a:ext>
              </a:extLst>
            </p:cNvPr>
            <p:cNvSpPr/>
            <p:nvPr/>
          </p:nvSpPr>
          <p:spPr>
            <a:xfrm>
              <a:off x="8731770" y="3923166"/>
              <a:ext cx="1196992" cy="74408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2B600DE-1059-B4A1-5C23-4C376AC9725A}"/>
                </a:ext>
              </a:extLst>
            </p:cNvPr>
            <p:cNvSpPr/>
            <p:nvPr/>
          </p:nvSpPr>
          <p:spPr>
            <a:xfrm>
              <a:off x="10159999" y="3923166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3A7645A-E99B-AA78-FC0F-FB8D8A226C25}"/>
                </a:ext>
              </a:extLst>
            </p:cNvPr>
            <p:cNvSpPr/>
            <p:nvPr/>
          </p:nvSpPr>
          <p:spPr>
            <a:xfrm>
              <a:off x="7303541" y="4852383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2E9374B-A415-8F5B-6E79-8BC8EA810A21}"/>
                </a:ext>
              </a:extLst>
            </p:cNvPr>
            <p:cNvSpPr/>
            <p:nvPr/>
          </p:nvSpPr>
          <p:spPr>
            <a:xfrm>
              <a:off x="8731770" y="4852383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50038A7-72E6-CFD4-6A89-2EB55C4E5E85}"/>
                </a:ext>
              </a:extLst>
            </p:cNvPr>
            <p:cNvSpPr/>
            <p:nvPr/>
          </p:nvSpPr>
          <p:spPr>
            <a:xfrm>
              <a:off x="10159999" y="4852383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D4A2A93-1FFD-7B21-56EB-23669897824C}"/>
                </a:ext>
              </a:extLst>
            </p:cNvPr>
            <p:cNvSpPr/>
            <p:nvPr/>
          </p:nvSpPr>
          <p:spPr>
            <a:xfrm>
              <a:off x="7303541" y="5816600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8DD275D-46DE-AA1E-D525-865A4F47E2C6}"/>
                </a:ext>
              </a:extLst>
            </p:cNvPr>
            <p:cNvSpPr/>
            <p:nvPr/>
          </p:nvSpPr>
          <p:spPr>
            <a:xfrm>
              <a:off x="8731770" y="5816600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43D0126-BBDD-B6C7-064C-64EB59017B06}"/>
                </a:ext>
              </a:extLst>
            </p:cNvPr>
            <p:cNvSpPr/>
            <p:nvPr/>
          </p:nvSpPr>
          <p:spPr>
            <a:xfrm>
              <a:off x="10159999" y="5816600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084A94B5-EEF3-17FA-CC05-F048ECF69C50}"/>
              </a:ext>
            </a:extLst>
          </p:cNvPr>
          <p:cNvSpPr/>
          <p:nvPr/>
        </p:nvSpPr>
        <p:spPr>
          <a:xfrm>
            <a:off x="1603055" y="8696791"/>
            <a:ext cx="3606282" cy="648000"/>
          </a:xfrm>
          <a:prstGeom prst="rect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C03F80-E697-D1AA-9EB5-6967F2F4C9A7}"/>
              </a:ext>
            </a:extLst>
          </p:cNvPr>
          <p:cNvSpPr/>
          <p:nvPr/>
        </p:nvSpPr>
        <p:spPr>
          <a:xfrm>
            <a:off x="1603055" y="10269356"/>
            <a:ext cx="3606282" cy="6480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5" name="Graphic 4" descr="Close with solid fill">
            <a:extLst>
              <a:ext uri="{FF2B5EF4-FFF2-40B4-BE49-F238E27FC236}">
                <a16:creationId xmlns:a16="http://schemas.microsoft.com/office/drawing/2014/main" id="{A3E541F7-36F9-D7A1-870F-59C18C7B57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12000" y="8613356"/>
            <a:ext cx="396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997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625E-6 1.11111E-6 L 0.57148 -0.185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74" y="-92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625E-6 2.03704E-6 L 0.57148 -0.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74" y="-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 err="1"/>
              <a:t>Sql</a:t>
            </a:r>
            <a:r>
              <a:rPr lang="en-GB" b="1" dirty="0"/>
              <a:t> injection</a:t>
            </a:r>
            <a:endParaRPr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0AA0D0-ECCA-F17E-F5E4-E8E63ED6E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2" y="3523758"/>
            <a:ext cx="5523213" cy="8973042"/>
          </a:xfrm>
          <a:prstGeom prst="rect">
            <a:avLst/>
          </a:prstGeom>
        </p:spPr>
      </p:pic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3EFAD4C3-7FD0-4E58-7127-293D07D8A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3800" y="3517900"/>
            <a:ext cx="15621000" cy="5178891"/>
          </a:xfrm>
        </p:spPr>
        <p:txBody>
          <a:bodyPr>
            <a:norm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SELECT *</a:t>
            </a:r>
          </a:p>
          <a:p>
            <a:r>
              <a:rPr lang="en-US" dirty="0">
                <a:latin typeface="Avenir Next" panose="020B0503020202020204" pitchFamily="34" charset="0"/>
              </a:rPr>
              <a:t>FROM Users</a:t>
            </a:r>
          </a:p>
          <a:p>
            <a:r>
              <a:rPr lang="en-US" dirty="0">
                <a:latin typeface="Avenir Next" panose="020B0503020202020204" pitchFamily="34" charset="0"/>
              </a:rPr>
              <a:t>WHERE Username 	= ‘							’</a:t>
            </a:r>
          </a:p>
          <a:p>
            <a:r>
              <a:rPr lang="en-US" dirty="0">
                <a:latin typeface="Avenir Next" panose="020B0503020202020204" pitchFamily="34" charset="0"/>
              </a:rPr>
              <a:t>AND Password 		= ‘							‘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49DF260-C2C1-E4C3-19DC-6E764066D724}"/>
              </a:ext>
            </a:extLst>
          </p:cNvPr>
          <p:cNvGrpSpPr/>
          <p:nvPr/>
        </p:nvGrpSpPr>
        <p:grpSpPr>
          <a:xfrm>
            <a:off x="17340942" y="0"/>
            <a:ext cx="6085115" cy="5551714"/>
            <a:chOff x="6468533" y="2368550"/>
            <a:chExt cx="5723467" cy="5723467"/>
          </a:xfrm>
        </p:grpSpPr>
        <p:pic>
          <p:nvPicPr>
            <p:cNvPr id="50" name="Graphic 49" descr="Table with solid fill">
              <a:extLst>
                <a:ext uri="{FF2B5EF4-FFF2-40B4-BE49-F238E27FC236}">
                  <a16:creationId xmlns:a16="http://schemas.microsoft.com/office/drawing/2014/main" id="{02E91A04-9D91-0133-24CB-3820E85CA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68533" y="2368550"/>
              <a:ext cx="5723467" cy="5723467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8A582E-1DAE-DF1B-D242-EEBCF868C827}"/>
                </a:ext>
              </a:extLst>
            </p:cNvPr>
            <p:cNvSpPr/>
            <p:nvPr/>
          </p:nvSpPr>
          <p:spPr>
            <a:xfrm>
              <a:off x="7303541" y="3923166"/>
              <a:ext cx="1196992" cy="74408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F460F50-BAE9-AF49-6E10-86CC4ED720AB}"/>
                </a:ext>
              </a:extLst>
            </p:cNvPr>
            <p:cNvSpPr/>
            <p:nvPr/>
          </p:nvSpPr>
          <p:spPr>
            <a:xfrm>
              <a:off x="8731770" y="3923166"/>
              <a:ext cx="1196992" cy="74408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2B600DE-1059-B4A1-5C23-4C376AC9725A}"/>
                </a:ext>
              </a:extLst>
            </p:cNvPr>
            <p:cNvSpPr/>
            <p:nvPr/>
          </p:nvSpPr>
          <p:spPr>
            <a:xfrm>
              <a:off x="10159999" y="3923166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3A7645A-E99B-AA78-FC0F-FB8D8A226C25}"/>
                </a:ext>
              </a:extLst>
            </p:cNvPr>
            <p:cNvSpPr/>
            <p:nvPr/>
          </p:nvSpPr>
          <p:spPr>
            <a:xfrm>
              <a:off x="7303541" y="4852383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2E9374B-A415-8F5B-6E79-8BC8EA810A21}"/>
                </a:ext>
              </a:extLst>
            </p:cNvPr>
            <p:cNvSpPr/>
            <p:nvPr/>
          </p:nvSpPr>
          <p:spPr>
            <a:xfrm>
              <a:off x="8731770" y="4852383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50038A7-72E6-CFD4-6A89-2EB55C4E5E85}"/>
                </a:ext>
              </a:extLst>
            </p:cNvPr>
            <p:cNvSpPr/>
            <p:nvPr/>
          </p:nvSpPr>
          <p:spPr>
            <a:xfrm>
              <a:off x="10159999" y="4852383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D4A2A93-1FFD-7B21-56EB-23669897824C}"/>
                </a:ext>
              </a:extLst>
            </p:cNvPr>
            <p:cNvSpPr/>
            <p:nvPr/>
          </p:nvSpPr>
          <p:spPr>
            <a:xfrm>
              <a:off x="7303541" y="5816600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8DD275D-46DE-AA1E-D525-865A4F47E2C6}"/>
                </a:ext>
              </a:extLst>
            </p:cNvPr>
            <p:cNvSpPr/>
            <p:nvPr/>
          </p:nvSpPr>
          <p:spPr>
            <a:xfrm>
              <a:off x="8731770" y="5816600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43D0126-BBDD-B6C7-064C-64EB59017B06}"/>
                </a:ext>
              </a:extLst>
            </p:cNvPr>
            <p:cNvSpPr/>
            <p:nvPr/>
          </p:nvSpPr>
          <p:spPr>
            <a:xfrm>
              <a:off x="10159999" y="5816600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EC03F80-E697-D1AA-9EB5-6967F2F4C9A7}"/>
              </a:ext>
            </a:extLst>
          </p:cNvPr>
          <p:cNvSpPr/>
          <p:nvPr/>
        </p:nvSpPr>
        <p:spPr>
          <a:xfrm>
            <a:off x="1603055" y="10269356"/>
            <a:ext cx="3606282" cy="648000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4A94B5-EEF3-17FA-CC05-F048ECF69C50}"/>
              </a:ext>
            </a:extLst>
          </p:cNvPr>
          <p:cNvSpPr/>
          <p:nvPr/>
        </p:nvSpPr>
        <p:spPr>
          <a:xfrm>
            <a:off x="1603055" y="8696791"/>
            <a:ext cx="3606282" cy="648000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5" name="Graphic 4" descr="Badge Question Mark with solid fill">
            <a:extLst>
              <a:ext uri="{FF2B5EF4-FFF2-40B4-BE49-F238E27FC236}">
                <a16:creationId xmlns:a16="http://schemas.microsoft.com/office/drawing/2014/main" id="{4A184FA6-D627-DCFD-E185-0E8A8F66BE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39765" y="9914357"/>
            <a:ext cx="2429070" cy="242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026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8047 -0.18693 " pathEditMode="relative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047 -0.18692 L 0.49251 0.15463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1691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6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0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 err="1"/>
              <a:t>Sql</a:t>
            </a:r>
            <a:r>
              <a:rPr lang="en-GB" b="1" dirty="0"/>
              <a:t> injection</a:t>
            </a:r>
            <a:endParaRPr b="1" dirty="0"/>
          </a:p>
        </p:txBody>
      </p:sp>
      <p:pic>
        <p:nvPicPr>
          <p:cNvPr id="5" name="Graphic 4" descr="Badge Question Mark with solid fill">
            <a:extLst>
              <a:ext uri="{FF2B5EF4-FFF2-40B4-BE49-F238E27FC236}">
                <a16:creationId xmlns:a16="http://schemas.microsoft.com/office/drawing/2014/main" id="{4A184FA6-D627-DCFD-E185-0E8A8F66B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9200" y="3965769"/>
            <a:ext cx="2429070" cy="242907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A1DD68E-905E-037B-EC26-D914B8293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0216" y="3517900"/>
            <a:ext cx="18731204" cy="5178891"/>
          </a:xfrm>
        </p:spPr>
        <p:txBody>
          <a:bodyPr>
            <a:normAutofit/>
          </a:bodyPr>
          <a:lstStyle/>
          <a:p>
            <a:r>
              <a:rPr lang="en-US" b="0" dirty="0">
                <a:latin typeface="Avenir Next" panose="020B0503020202020204" pitchFamily="34" charset="0"/>
              </a:rPr>
              <a:t>Information that a </a:t>
            </a:r>
            <a:r>
              <a:rPr lang="en-US" dirty="0">
                <a:latin typeface="Avenir Next" panose="020B0503020202020204" pitchFamily="34" charset="0"/>
              </a:rPr>
              <a:t>user has entered </a:t>
            </a:r>
            <a:r>
              <a:rPr lang="en-US" b="0" dirty="0">
                <a:latin typeface="Avenir Next" panose="020B0503020202020204" pitchFamily="34" charset="0"/>
              </a:rPr>
              <a:t>that is going to be </a:t>
            </a:r>
            <a:r>
              <a:rPr lang="en-US" dirty="0">
                <a:latin typeface="Avenir Next" panose="020B0503020202020204" pitchFamily="34" charset="0"/>
              </a:rPr>
              <a:t>run directly</a:t>
            </a:r>
            <a:r>
              <a:rPr lang="en-US" b="0" dirty="0">
                <a:latin typeface="Avenir Next" panose="020B0503020202020204" pitchFamily="34" charset="0"/>
              </a:rPr>
              <a:t> to get information from a database.</a:t>
            </a:r>
          </a:p>
          <a:p>
            <a:r>
              <a:rPr lang="en-US" b="0" dirty="0">
                <a:latin typeface="Avenir Next" panose="020B0503020202020204" pitchFamily="34" charset="0"/>
              </a:rPr>
              <a:t>It could be </a:t>
            </a:r>
            <a:r>
              <a:rPr lang="en-US" dirty="0">
                <a:latin typeface="Avenir Next" panose="020B0503020202020204" pitchFamily="34" charset="0"/>
              </a:rPr>
              <a:t>malicious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D3F1D39-8780-B180-05B4-443606A90FA2}"/>
              </a:ext>
            </a:extLst>
          </p:cNvPr>
          <p:cNvSpPr txBox="1">
            <a:spLocks/>
          </p:cNvSpPr>
          <p:nvPr/>
        </p:nvSpPr>
        <p:spPr>
          <a:xfrm>
            <a:off x="1219200" y="7968343"/>
            <a:ext cx="21524166" cy="4528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hangingPunct="1"/>
            <a:r>
              <a:rPr lang="en-US" b="0" dirty="0">
                <a:latin typeface="Avenir Next" panose="020B0503020202020204" pitchFamily="34" charset="0"/>
              </a:rPr>
              <a:t>Any field that meets that criteria could be </a:t>
            </a:r>
            <a:r>
              <a:rPr lang="en-US" b="0" dirty="0" err="1">
                <a:latin typeface="Avenir Next" panose="020B0503020202020204" pitchFamily="34" charset="0"/>
              </a:rPr>
              <a:t>vunerable</a:t>
            </a:r>
            <a:r>
              <a:rPr lang="en-US" b="0" dirty="0">
                <a:latin typeface="Avenir Next" panose="020B0503020202020204" pitchFamily="34" charset="0"/>
              </a:rPr>
              <a:t>:</a:t>
            </a:r>
          </a:p>
          <a:p>
            <a:pPr marL="685800" indent="-685800" hangingPunct="1">
              <a:buFontTx/>
              <a:buChar char="-"/>
            </a:pPr>
            <a:r>
              <a:rPr lang="en-US" b="0" dirty="0">
                <a:latin typeface="Avenir Next" panose="020B0503020202020204" pitchFamily="34" charset="0"/>
              </a:rPr>
              <a:t>Search Fields</a:t>
            </a:r>
          </a:p>
          <a:p>
            <a:pPr marL="685800" indent="-685800" hangingPunct="1">
              <a:buFontTx/>
              <a:buChar char="-"/>
            </a:pPr>
            <a:r>
              <a:rPr lang="en-US" b="0" dirty="0">
                <a:latin typeface="Avenir Next" panose="020B0503020202020204" pitchFamily="34" charset="0"/>
              </a:rPr>
              <a:t>Login Fields</a:t>
            </a:r>
          </a:p>
        </p:txBody>
      </p:sp>
    </p:spTree>
    <p:extLst>
      <p:ext uri="{BB962C8B-B14F-4D97-AF65-F5344CB8AC3E}">
        <p14:creationId xmlns:p14="http://schemas.microsoft.com/office/powerpoint/2010/main" val="227736633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Your exam">
            <a:extLst>
              <a:ext uri="{FF2B5EF4-FFF2-40B4-BE49-F238E27FC236}">
                <a16:creationId xmlns:a16="http://schemas.microsoft.com/office/drawing/2014/main" id="{556BF657-BA6F-71E8-4CB3-C2538BB11BF2}"/>
              </a:ext>
            </a:extLst>
          </p:cNvPr>
          <p:cNvSpPr txBox="1">
            <a:spLocks/>
          </p:cNvSpPr>
          <p:nvPr/>
        </p:nvSpPr>
        <p:spPr>
          <a:xfrm>
            <a:off x="1219200" y="3017360"/>
            <a:ext cx="21945600" cy="76812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13900" b="1" dirty="0">
                <a:solidFill>
                  <a:srgbClr val="FFFFFF"/>
                </a:solidFill>
              </a:rPr>
              <a:t>Your turn:</a:t>
            </a:r>
            <a:br>
              <a:rPr lang="en-GB" sz="13900" b="1" dirty="0">
                <a:solidFill>
                  <a:srgbClr val="FFFFFF"/>
                </a:solidFill>
              </a:rPr>
            </a:br>
            <a:r>
              <a:rPr lang="en-GB" sz="13900" dirty="0" err="1">
                <a:solidFill>
                  <a:srgbClr val="FFFFFF"/>
                </a:solidFill>
              </a:rPr>
              <a:t>sql</a:t>
            </a:r>
            <a:r>
              <a:rPr lang="en-GB" sz="13900" dirty="0">
                <a:solidFill>
                  <a:srgbClr val="FFFFFF"/>
                </a:solidFill>
              </a:rPr>
              <a:t> injection</a:t>
            </a:r>
          </a:p>
          <a:p>
            <a:pPr algn="ctr" hangingPunct="1"/>
            <a:r>
              <a:rPr lang="en-GB" dirty="0">
                <a:solidFill>
                  <a:srgbClr val="FFFFFF"/>
                </a:solidFill>
              </a:rPr>
              <a:t>(and more)</a:t>
            </a:r>
          </a:p>
        </p:txBody>
      </p:sp>
    </p:spTree>
    <p:extLst>
      <p:ext uri="{BB962C8B-B14F-4D97-AF65-F5344CB8AC3E}">
        <p14:creationId xmlns:p14="http://schemas.microsoft.com/office/powerpoint/2010/main" val="29887727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encryption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21945600" cy="3582555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Data is translated into code.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Users need the </a:t>
            </a:r>
            <a:r>
              <a:rPr lang="en-US" dirty="0">
                <a:latin typeface="Avenir Next" panose="020B0503020202020204" pitchFamily="34" charset="0"/>
              </a:rPr>
              <a:t>Key</a:t>
            </a:r>
            <a:r>
              <a:rPr lang="en-US" b="0" dirty="0">
                <a:latin typeface="Avenir Next" panose="020B0503020202020204" pitchFamily="34" charset="0"/>
              </a:rPr>
              <a:t> in order to decrypt the coded data.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b="0" dirty="0">
              <a:latin typeface="Avenir Next" panose="020B0503020202020204" pitchFamily="34" charset="0"/>
            </a:endParaRPr>
          </a:p>
        </p:txBody>
      </p:sp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EAFC126A-0DDB-48E6-2BBA-11BD2B6F9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01306" y="6857999"/>
            <a:ext cx="2880000" cy="2880000"/>
          </a:xfrm>
          <a:prstGeom prst="rect">
            <a:avLst/>
          </a:prstGeom>
        </p:spPr>
      </p:pic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AF20094E-1EC3-3E4F-CAC4-4CEAC73E1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960" y="6857999"/>
            <a:ext cx="2880000" cy="2880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8D9A42-A225-8492-3F88-918E782B4F26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6563960" y="8297999"/>
            <a:ext cx="10037346" cy="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C26862-8D0B-A184-0ED3-E9C2CEB6AFC6}"/>
              </a:ext>
            </a:extLst>
          </p:cNvPr>
          <p:cNvGrpSpPr/>
          <p:nvPr/>
        </p:nvGrpSpPr>
        <p:grpSpPr>
          <a:xfrm>
            <a:off x="803960" y="7038000"/>
            <a:ext cx="2520000" cy="2520000"/>
            <a:chOff x="9499682" y="2919915"/>
            <a:chExt cx="2520000" cy="252000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2FE6ADA-42B5-B0FA-6B94-D3A367812560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4" name="Graphic 13" descr="Document with solid fill">
              <a:extLst>
                <a:ext uri="{FF2B5EF4-FFF2-40B4-BE49-F238E27FC236}">
                  <a16:creationId xmlns:a16="http://schemas.microsoft.com/office/drawing/2014/main" id="{7327CD7B-7238-682D-98C1-FC38E2CB2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  <p:pic>
        <p:nvPicPr>
          <p:cNvPr id="15" name="Graphic 14" descr="Internet with solid fill">
            <a:extLst>
              <a:ext uri="{FF2B5EF4-FFF2-40B4-BE49-F238E27FC236}">
                <a16:creationId xmlns:a16="http://schemas.microsoft.com/office/drawing/2014/main" id="{EA00C1BD-554E-0041-8532-70F0ED6F07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87728" y="9249407"/>
            <a:ext cx="3338945" cy="333894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62BB5EB-531D-DF6A-F127-97ECB281A24F}"/>
              </a:ext>
            </a:extLst>
          </p:cNvPr>
          <p:cNvGrpSpPr/>
          <p:nvPr/>
        </p:nvGrpSpPr>
        <p:grpSpPr>
          <a:xfrm>
            <a:off x="845155" y="7038000"/>
            <a:ext cx="2520000" cy="2520000"/>
            <a:chOff x="389032" y="10134133"/>
            <a:chExt cx="2520000" cy="252000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9F9B1B5-474B-F938-1813-4295D3632B62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17" name="Graphic 16" descr="Help with solid fill">
              <a:extLst>
                <a:ext uri="{FF2B5EF4-FFF2-40B4-BE49-F238E27FC236}">
                  <a16:creationId xmlns:a16="http://schemas.microsoft.com/office/drawing/2014/main" id="{029A00F9-2B07-0EDD-4368-80B52E5AF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F5E9A4-CA97-7F9F-3049-4140195F22F1}"/>
              </a:ext>
            </a:extLst>
          </p:cNvPr>
          <p:cNvGrpSpPr/>
          <p:nvPr/>
        </p:nvGrpSpPr>
        <p:grpSpPr>
          <a:xfrm>
            <a:off x="762765" y="7040261"/>
            <a:ext cx="2520000" cy="2520000"/>
            <a:chOff x="389032" y="10134133"/>
            <a:chExt cx="2520000" cy="252000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DAEE2BA-EF0F-DCE6-65EF-B48637CFFB34}"/>
                </a:ext>
              </a:extLst>
            </p:cNvPr>
            <p:cNvSpPr/>
            <p:nvPr/>
          </p:nvSpPr>
          <p:spPr>
            <a:xfrm>
              <a:off x="389032" y="10134133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25" name="Graphic 24" descr="Help with solid fill">
              <a:extLst>
                <a:ext uri="{FF2B5EF4-FFF2-40B4-BE49-F238E27FC236}">
                  <a16:creationId xmlns:a16="http://schemas.microsoft.com/office/drawing/2014/main" id="{5EF73522-92B6-3C99-0F01-A99D576C1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3828" y="10298886"/>
              <a:ext cx="2160000" cy="21600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FA288D-6B45-D2B0-C378-8583090BD253}"/>
              </a:ext>
            </a:extLst>
          </p:cNvPr>
          <p:cNvGrpSpPr/>
          <p:nvPr/>
        </p:nvGrpSpPr>
        <p:grpSpPr>
          <a:xfrm>
            <a:off x="20844049" y="7057627"/>
            <a:ext cx="2520000" cy="2520000"/>
            <a:chOff x="9499682" y="2919915"/>
            <a:chExt cx="2520000" cy="252000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650FD472-7F70-29B3-E7C9-CE7B7FFB53E5}"/>
                </a:ext>
              </a:extLst>
            </p:cNvPr>
            <p:cNvSpPr/>
            <p:nvPr/>
          </p:nvSpPr>
          <p:spPr>
            <a:xfrm>
              <a:off x="9499682" y="2919915"/>
              <a:ext cx="2520000" cy="2520000"/>
            </a:xfrm>
            <a:prstGeom prst="roundRect">
              <a:avLst/>
            </a:prstGeom>
            <a:ln w="12700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pic>
          <p:nvPicPr>
            <p:cNvPr id="28" name="Graphic 27" descr="Document with solid fill">
              <a:extLst>
                <a:ext uri="{FF2B5EF4-FFF2-40B4-BE49-F238E27FC236}">
                  <a16:creationId xmlns:a16="http://schemas.microsoft.com/office/drawing/2014/main" id="{A7E7D09D-3EA5-C604-DEA0-5C7ABBB3D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658245" y="3078478"/>
              <a:ext cx="2202873" cy="2202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7206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6 3.14815E-6 L 0.82161 3.14815E-6 " pathEditMode="relative" ptsTypes="AA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0.25625 -2.59259E-6 C 0.37103 -2.59259E-6 0.5125 0.05787 0.5125 0.10498 L 0.5125 0.20996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25" y="104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Imitation Game [DVD] [2017]: Amazon.co.uk: Benedict Cumberbatch, Keira  Knightley, Mark Strong, Charles Dance, Matthew Goode, Rory Kinnear, Allen  Leech, Matthew Beard, Tom Goodman-Hill, Steven Waddington, Morten Tyldum,  Benedict Cumberbatch, Keira ...">
            <a:extLst>
              <a:ext uri="{FF2B5EF4-FFF2-40B4-BE49-F238E27FC236}">
                <a16:creationId xmlns:a16="http://schemas.microsoft.com/office/drawing/2014/main" id="{181FEDA5-F574-2398-906C-D7DA9CC9F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01213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Your exam">
            <a:extLst>
              <a:ext uri="{FF2B5EF4-FFF2-40B4-BE49-F238E27FC236}">
                <a16:creationId xmlns:a16="http://schemas.microsoft.com/office/drawing/2014/main" id="{2BB12753-F82E-FB0D-27D5-293E6325C777}"/>
              </a:ext>
            </a:extLst>
          </p:cNvPr>
          <p:cNvSpPr txBox="1">
            <a:spLocks/>
          </p:cNvSpPr>
          <p:nvPr/>
        </p:nvSpPr>
        <p:spPr>
          <a:xfrm>
            <a:off x="10760148" y="956929"/>
            <a:ext cx="12404651" cy="116320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9700" dirty="0">
                <a:solidFill>
                  <a:srgbClr val="FFFFFF"/>
                </a:solidFill>
              </a:rPr>
              <a:t>Movie recommendation:</a:t>
            </a:r>
          </a:p>
          <a:p>
            <a:pPr algn="ctr" hangingPunct="1"/>
            <a:endParaRPr lang="en-GB" sz="9700" b="1" dirty="0">
              <a:solidFill>
                <a:srgbClr val="FFFFFF"/>
              </a:solidFill>
            </a:endParaRPr>
          </a:p>
          <a:p>
            <a:pPr algn="ctr" hangingPunct="1"/>
            <a:r>
              <a:rPr lang="en-GB" sz="9700" b="1" dirty="0">
                <a:solidFill>
                  <a:srgbClr val="FFFFFF"/>
                </a:solidFill>
              </a:rPr>
              <a:t>The imitation game</a:t>
            </a:r>
          </a:p>
          <a:p>
            <a:pPr algn="ctr" hangingPunct="1"/>
            <a:endParaRPr lang="en-GB" sz="9700" b="1" dirty="0">
              <a:solidFill>
                <a:srgbClr val="FFFFFF"/>
              </a:solidFill>
            </a:endParaRPr>
          </a:p>
          <a:p>
            <a:pPr algn="ctr" hangingPunct="1"/>
            <a:endParaRPr lang="en-GB" sz="9700" dirty="0">
              <a:solidFill>
                <a:srgbClr val="FFFFFF"/>
              </a:solidFill>
            </a:endParaRPr>
          </a:p>
          <a:p>
            <a:pPr algn="ctr" hangingPunct="1"/>
            <a:r>
              <a:rPr lang="en-GB" sz="9700" dirty="0">
                <a:solidFill>
                  <a:srgbClr val="FFFFFF"/>
                </a:solidFill>
              </a:rPr>
              <a:t>Based on cracking the enigma code</a:t>
            </a:r>
          </a:p>
        </p:txBody>
      </p:sp>
    </p:spTree>
    <p:extLst>
      <p:ext uri="{BB962C8B-B14F-4D97-AF65-F5344CB8AC3E}">
        <p14:creationId xmlns:p14="http://schemas.microsoft.com/office/powerpoint/2010/main" val="16182750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Physical security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Physical security is used to prevent physical access to devices and to prevent theft.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AF53C7-AC67-B656-D5EF-D90257183F51}"/>
              </a:ext>
            </a:extLst>
          </p:cNvPr>
          <p:cNvGrpSpPr/>
          <p:nvPr/>
        </p:nvGrpSpPr>
        <p:grpSpPr>
          <a:xfrm>
            <a:off x="0" y="6446361"/>
            <a:ext cx="24384000" cy="7681280"/>
            <a:chOff x="0" y="6446361"/>
            <a:chExt cx="24384000" cy="76812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69385B-C108-7971-6C23-3A3E66A4B75C}"/>
                </a:ext>
              </a:extLst>
            </p:cNvPr>
            <p:cNvSpPr/>
            <p:nvPr/>
          </p:nvSpPr>
          <p:spPr>
            <a:xfrm>
              <a:off x="0" y="6858001"/>
              <a:ext cx="24384000" cy="6858000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4" name="Your exam">
              <a:extLst>
                <a:ext uri="{FF2B5EF4-FFF2-40B4-BE49-F238E27FC236}">
                  <a16:creationId xmlns:a16="http://schemas.microsoft.com/office/drawing/2014/main" id="{6AC7C547-90BF-8A63-6EA4-70D8460270B9}"/>
                </a:ext>
              </a:extLst>
            </p:cNvPr>
            <p:cNvSpPr txBox="1">
              <a:spLocks/>
            </p:cNvSpPr>
            <p:nvPr/>
          </p:nvSpPr>
          <p:spPr>
            <a:xfrm>
              <a:off x="1219200" y="6446361"/>
              <a:ext cx="21945600" cy="7681280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0" marR="0" indent="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1pPr>
              <a:lvl2pPr marL="0" marR="0" indent="457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2pPr>
              <a:lvl3pPr marL="0" marR="0" indent="914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3pPr>
              <a:lvl4pPr marL="0" marR="0" indent="1371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4pPr>
              <a:lvl5pPr marL="0" marR="0" indent="18288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5pPr>
              <a:lvl6pPr marL="0" marR="0" indent="22860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6pPr>
              <a:lvl7pPr marL="0" marR="0" indent="27432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7pPr>
              <a:lvl8pPr marL="0" marR="0" indent="32004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8pPr>
              <a:lvl9pPr marL="0" marR="0" indent="3657600" algn="l" defTabSz="825500" rtl="0" latinLnBrk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600" b="0" i="0" u="none" strike="noStrike" cap="all" spc="-116" baseline="0">
                  <a:solidFill>
                    <a:srgbClr val="00BFF3"/>
                  </a:solidFill>
                  <a:uFillTx/>
                  <a:latin typeface="+mn-lt"/>
                  <a:ea typeface="+mn-ea"/>
                  <a:cs typeface="+mn-cs"/>
                  <a:sym typeface="Druk Medium"/>
                </a:defRPr>
              </a:lvl9pPr>
            </a:lstStyle>
            <a:p>
              <a:pPr algn="ctr" hangingPunct="1"/>
              <a:r>
                <a:rPr lang="en-GB" sz="13900" b="1" dirty="0">
                  <a:solidFill>
                    <a:srgbClr val="FFFFFF"/>
                  </a:solidFill>
                </a:rPr>
                <a:t>Your turn:</a:t>
              </a:r>
              <a:br>
                <a:rPr lang="en-GB" sz="13900" b="1" dirty="0">
                  <a:solidFill>
                    <a:srgbClr val="FFFFFF"/>
                  </a:solidFill>
                </a:rPr>
              </a:br>
              <a:r>
                <a:rPr lang="en-GB" sz="9600" b="1" dirty="0">
                  <a:solidFill>
                    <a:srgbClr val="FFFFFF"/>
                  </a:solidFill>
                </a:rPr>
                <a:t>physical security features</a:t>
              </a:r>
            </a:p>
            <a:p>
              <a:pPr algn="ctr" hangingPunct="1"/>
              <a:r>
                <a:rPr lang="en-GB" sz="8000" b="1" dirty="0" err="1">
                  <a:solidFill>
                    <a:srgbClr val="FFFFFF"/>
                  </a:solidFill>
                </a:rPr>
                <a:t>Menti.com</a:t>
              </a:r>
              <a:endParaRPr lang="en-GB" sz="97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59190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Penetration testing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Searches for </a:t>
            </a:r>
            <a:r>
              <a:rPr lang="en-US" dirty="0">
                <a:latin typeface="Avenir Next" panose="020B0503020202020204" pitchFamily="34" charset="0"/>
              </a:rPr>
              <a:t>current vulnerabilities </a:t>
            </a:r>
            <a:r>
              <a:rPr lang="en-US" b="0" dirty="0">
                <a:latin typeface="Avenir Next" panose="020B0503020202020204" pitchFamily="34" charset="0"/>
              </a:rPr>
              <a:t>in order to expose weaknesses in the system </a:t>
            </a:r>
            <a:r>
              <a:rPr lang="en-US" dirty="0">
                <a:latin typeface="Avenir Next" panose="020B0503020202020204" pitchFamily="34" charset="0"/>
              </a:rPr>
              <a:t>so they cannot be maliciously exploited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Trying to break in in order to find issues.</a:t>
            </a:r>
          </a:p>
        </p:txBody>
      </p:sp>
    </p:spTree>
    <p:extLst>
      <p:ext uri="{BB962C8B-B14F-4D97-AF65-F5344CB8AC3E}">
        <p14:creationId xmlns:p14="http://schemas.microsoft.com/office/powerpoint/2010/main" val="306325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Your exam">
            <a:extLst>
              <a:ext uri="{FF2B5EF4-FFF2-40B4-BE49-F238E27FC236}">
                <a16:creationId xmlns:a16="http://schemas.microsoft.com/office/drawing/2014/main" id="{556BF657-BA6F-71E8-4CB3-C2538BB11BF2}"/>
              </a:ext>
            </a:extLst>
          </p:cNvPr>
          <p:cNvSpPr txBox="1">
            <a:spLocks/>
          </p:cNvSpPr>
          <p:nvPr/>
        </p:nvSpPr>
        <p:spPr>
          <a:xfrm>
            <a:off x="1219200" y="3017360"/>
            <a:ext cx="21945600" cy="76812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1pPr>
            <a:lvl2pPr marL="0" marR="0" indent="457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2pPr>
            <a:lvl3pPr marL="0" marR="0" indent="914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3pPr>
            <a:lvl4pPr marL="0" marR="0" indent="1371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4pPr>
            <a:lvl5pPr marL="0" marR="0" indent="18288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5pPr>
            <a:lvl6pPr marL="0" marR="0" indent="22860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6pPr>
            <a:lvl7pPr marL="0" marR="0" indent="27432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7pPr>
            <a:lvl8pPr marL="0" marR="0" indent="32004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8pPr>
            <a:lvl9pPr marL="0" marR="0" indent="3657600" algn="l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all" spc="-116" baseline="0">
                <a:solidFill>
                  <a:srgbClr val="00BFF3"/>
                </a:solidFill>
                <a:uFillTx/>
                <a:latin typeface="+mn-lt"/>
                <a:ea typeface="+mn-ea"/>
                <a:cs typeface="+mn-cs"/>
                <a:sym typeface="Druk Medium"/>
              </a:defRPr>
            </a:lvl9pPr>
          </a:lstStyle>
          <a:p>
            <a:pPr algn="ctr" hangingPunct="1"/>
            <a:r>
              <a:rPr lang="en-GB" sz="13900" b="1" dirty="0">
                <a:solidFill>
                  <a:srgbClr val="FFFFFF"/>
                </a:solidFill>
              </a:rPr>
              <a:t>Your turn:</a:t>
            </a:r>
            <a:br>
              <a:rPr lang="en-GB" sz="13900" b="1" dirty="0">
                <a:solidFill>
                  <a:srgbClr val="FFFFFF"/>
                </a:solidFill>
              </a:rPr>
            </a:br>
            <a:r>
              <a:rPr lang="en-GB" sz="13900" dirty="0">
                <a:solidFill>
                  <a:srgbClr val="FFFFFF"/>
                </a:solidFill>
              </a:rPr>
              <a:t>white hat hacker</a:t>
            </a:r>
          </a:p>
          <a:p>
            <a:pPr algn="ctr" hangingPunct="1"/>
            <a:r>
              <a:rPr lang="en-GB" sz="13900" dirty="0">
                <a:solidFill>
                  <a:srgbClr val="FFFFFF"/>
                </a:solidFill>
              </a:rPr>
              <a:t>Grey hat hacker</a:t>
            </a:r>
          </a:p>
          <a:p>
            <a:pPr algn="ctr" hangingPunct="1"/>
            <a:r>
              <a:rPr lang="en-GB" sz="13900" dirty="0">
                <a:solidFill>
                  <a:srgbClr val="FFFFFF"/>
                </a:solidFill>
              </a:rPr>
              <a:t>Black hat hacker</a:t>
            </a:r>
          </a:p>
        </p:txBody>
      </p:sp>
    </p:spTree>
    <p:extLst>
      <p:ext uri="{BB962C8B-B14F-4D97-AF65-F5344CB8AC3E}">
        <p14:creationId xmlns:p14="http://schemas.microsoft.com/office/powerpoint/2010/main" val="37412492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/>
              <a:t>hackers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White Hat Hacker </a:t>
            </a:r>
            <a:r>
              <a:rPr lang="en-US" b="0" dirty="0">
                <a:latin typeface="Avenir Next" panose="020B0503020202020204" pitchFamily="34" charset="0"/>
              </a:rPr>
              <a:t>- Have permission. Authorized to act as a Penetration Tester.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Grey Hat Hacker </a:t>
            </a:r>
            <a:r>
              <a:rPr lang="en-US" b="0" dirty="0">
                <a:latin typeface="Avenir Next" panose="020B0503020202020204" pitchFamily="34" charset="0"/>
              </a:rPr>
              <a:t>– Doesn’t usually have permission. But will inform the organization of any vulnerabilities. They will sometimes break the law but they’re not malicious.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latin typeface="Avenir Next" panose="020B0503020202020204" pitchFamily="34" charset="0"/>
              </a:rPr>
              <a:t>Black Hat Hacker </a:t>
            </a:r>
            <a:r>
              <a:rPr lang="en-US" b="0" dirty="0">
                <a:latin typeface="Avenir Next" panose="020B0503020202020204" pitchFamily="34" charset="0"/>
              </a:rPr>
              <a:t>– Someone without permission and who has malicious intent. This is who we try and stop as Penetration Testers.</a:t>
            </a:r>
          </a:p>
        </p:txBody>
      </p:sp>
    </p:spTree>
    <p:extLst>
      <p:ext uri="{BB962C8B-B14F-4D97-AF65-F5344CB8AC3E}">
        <p14:creationId xmlns:p14="http://schemas.microsoft.com/office/powerpoint/2010/main" val="19013037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 err="1"/>
              <a:t>Sql</a:t>
            </a:r>
            <a:r>
              <a:rPr lang="en-GB" b="1" dirty="0"/>
              <a:t> injection</a:t>
            </a:r>
            <a:endParaRPr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A9DE5-9EAE-A36C-8AE7-50D4845B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3594100"/>
            <a:ext cx="10972800" cy="8902700"/>
          </a:xfrm>
        </p:spPr>
        <p:txBody>
          <a:bodyPr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Companies often store their data in a </a:t>
            </a:r>
            <a:r>
              <a:rPr lang="en-US" dirty="0">
                <a:latin typeface="Avenir Next" panose="020B0503020202020204" pitchFamily="34" charset="0"/>
              </a:rPr>
              <a:t>database</a:t>
            </a:r>
            <a:r>
              <a:rPr lang="en-US" b="0" dirty="0">
                <a:latin typeface="Avenir Next" panose="020B0503020202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b="0" dirty="0">
                <a:latin typeface="Avenir Next" panose="020B0503020202020204" pitchFamily="34" charset="0"/>
              </a:rPr>
              <a:t>SQL Injection – An attacker can execute malicious SQL statements.</a:t>
            </a:r>
          </a:p>
          <a:p>
            <a:endParaRPr lang="en-US" b="0" dirty="0">
              <a:latin typeface="Avenir Next" panose="020B0503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6D31C9-7939-3A3A-41F3-3A035619725B}"/>
              </a:ext>
            </a:extLst>
          </p:cNvPr>
          <p:cNvGrpSpPr/>
          <p:nvPr/>
        </p:nvGrpSpPr>
        <p:grpSpPr>
          <a:xfrm>
            <a:off x="12879493" y="452966"/>
            <a:ext cx="10972800" cy="8902700"/>
            <a:chOff x="6468533" y="2368550"/>
            <a:chExt cx="5723467" cy="5723467"/>
          </a:xfrm>
        </p:grpSpPr>
        <p:pic>
          <p:nvPicPr>
            <p:cNvPr id="6" name="Graphic 5" descr="Table with solid fill">
              <a:extLst>
                <a:ext uri="{FF2B5EF4-FFF2-40B4-BE49-F238E27FC236}">
                  <a16:creationId xmlns:a16="http://schemas.microsoft.com/office/drawing/2014/main" id="{648E91B1-8693-96A9-7A86-C175D2651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68533" y="2368550"/>
              <a:ext cx="5723467" cy="572346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F86BB2-4F05-4300-0EFC-E4E6ACBCF73F}"/>
                </a:ext>
              </a:extLst>
            </p:cNvPr>
            <p:cNvSpPr/>
            <p:nvPr/>
          </p:nvSpPr>
          <p:spPr>
            <a:xfrm>
              <a:off x="7303541" y="3923166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3838ED-E5C6-7375-A081-0B00DCD8350C}"/>
                </a:ext>
              </a:extLst>
            </p:cNvPr>
            <p:cNvSpPr/>
            <p:nvPr/>
          </p:nvSpPr>
          <p:spPr>
            <a:xfrm>
              <a:off x="8731770" y="3923166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A3B1E0-442E-0939-B276-72774E47ACD8}"/>
                </a:ext>
              </a:extLst>
            </p:cNvPr>
            <p:cNvSpPr/>
            <p:nvPr/>
          </p:nvSpPr>
          <p:spPr>
            <a:xfrm>
              <a:off x="10159999" y="3923166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DC4F9E-DF92-7EDD-B0DC-404403E570D6}"/>
                </a:ext>
              </a:extLst>
            </p:cNvPr>
            <p:cNvSpPr/>
            <p:nvPr/>
          </p:nvSpPr>
          <p:spPr>
            <a:xfrm>
              <a:off x="7303541" y="4852383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16C828-21A0-DA8E-28D0-46D96D3E8969}"/>
                </a:ext>
              </a:extLst>
            </p:cNvPr>
            <p:cNvSpPr/>
            <p:nvPr/>
          </p:nvSpPr>
          <p:spPr>
            <a:xfrm>
              <a:off x="8731770" y="4852383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980328-9BFC-5374-3E3E-B626878A565E}"/>
                </a:ext>
              </a:extLst>
            </p:cNvPr>
            <p:cNvSpPr/>
            <p:nvPr/>
          </p:nvSpPr>
          <p:spPr>
            <a:xfrm>
              <a:off x="10159999" y="4852383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328B52-52BF-94A6-1E68-19D25CFE9A7F}"/>
                </a:ext>
              </a:extLst>
            </p:cNvPr>
            <p:cNvSpPr/>
            <p:nvPr/>
          </p:nvSpPr>
          <p:spPr>
            <a:xfrm>
              <a:off x="7303541" y="5816600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3EFFCA-9CDB-48A7-8A34-6F7A8112B5FA}"/>
                </a:ext>
              </a:extLst>
            </p:cNvPr>
            <p:cNvSpPr/>
            <p:nvPr/>
          </p:nvSpPr>
          <p:spPr>
            <a:xfrm>
              <a:off x="8731770" y="5816600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D8650D-9B3A-02F4-2BEE-2F69A60EE864}"/>
                </a:ext>
              </a:extLst>
            </p:cNvPr>
            <p:cNvSpPr/>
            <p:nvPr/>
          </p:nvSpPr>
          <p:spPr>
            <a:xfrm>
              <a:off x="10159999" y="5816600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01113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Your ex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b="1" dirty="0" err="1"/>
              <a:t>Sql</a:t>
            </a:r>
            <a:r>
              <a:rPr lang="en-GB" b="1" dirty="0"/>
              <a:t> injection</a:t>
            </a:r>
            <a:endParaRPr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0AA0D0-ECCA-F17E-F5E4-E8E63ED6E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3" y="3523758"/>
            <a:ext cx="4276054" cy="6946901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7D44C23-369F-DDE4-2179-01613F703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98" y="11016759"/>
            <a:ext cx="4267200" cy="1604866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Avenir Next" panose="020B0503020202020204" pitchFamily="34" charset="0"/>
              </a:rPr>
              <a:t>Bypass Authentication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A71377A-9099-54E0-3424-E1C32C24C6B1}"/>
              </a:ext>
            </a:extLst>
          </p:cNvPr>
          <p:cNvGrpSpPr/>
          <p:nvPr/>
        </p:nvGrpSpPr>
        <p:grpSpPr>
          <a:xfrm>
            <a:off x="6230783" y="2374407"/>
            <a:ext cx="5723467" cy="5723467"/>
            <a:chOff x="6207276" y="2374409"/>
            <a:chExt cx="5723467" cy="5723467"/>
          </a:xfrm>
        </p:grpSpPr>
        <p:pic>
          <p:nvPicPr>
            <p:cNvPr id="8" name="Graphic 7" descr="Table with solid fill">
              <a:extLst>
                <a:ext uri="{FF2B5EF4-FFF2-40B4-BE49-F238E27FC236}">
                  <a16:creationId xmlns:a16="http://schemas.microsoft.com/office/drawing/2014/main" id="{CDD5D759-3A1E-8941-C9E2-0B00DEBEB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07276" y="2374409"/>
              <a:ext cx="5723467" cy="572346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825B90-704C-5DF2-BA5B-9C47A8C936A7}"/>
                </a:ext>
              </a:extLst>
            </p:cNvPr>
            <p:cNvSpPr/>
            <p:nvPr/>
          </p:nvSpPr>
          <p:spPr>
            <a:xfrm>
              <a:off x="7042284" y="4858242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F50A49-1A17-5450-A2D2-4F34464CDF80}"/>
                </a:ext>
              </a:extLst>
            </p:cNvPr>
            <p:cNvSpPr/>
            <p:nvPr/>
          </p:nvSpPr>
          <p:spPr>
            <a:xfrm>
              <a:off x="8470513" y="4858242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1D1C25-4AD6-19B3-35B6-73C28EB6648B}"/>
                </a:ext>
              </a:extLst>
            </p:cNvPr>
            <p:cNvSpPr/>
            <p:nvPr/>
          </p:nvSpPr>
          <p:spPr>
            <a:xfrm>
              <a:off x="9898742" y="4858242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317994-EBF1-5BE6-13C7-73C04A9A58C6}"/>
                </a:ext>
              </a:extLst>
            </p:cNvPr>
            <p:cNvSpPr/>
            <p:nvPr/>
          </p:nvSpPr>
          <p:spPr>
            <a:xfrm>
              <a:off x="7042284" y="5822459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F0179-D7A5-EE69-5AD0-22B837949B52}"/>
                </a:ext>
              </a:extLst>
            </p:cNvPr>
            <p:cNvSpPr/>
            <p:nvPr/>
          </p:nvSpPr>
          <p:spPr>
            <a:xfrm>
              <a:off x="8470513" y="5822459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A7C2C23-CC30-A02E-6CAB-F21E38EC86D2}"/>
                </a:ext>
              </a:extLst>
            </p:cNvPr>
            <p:cNvSpPr/>
            <p:nvPr/>
          </p:nvSpPr>
          <p:spPr>
            <a:xfrm>
              <a:off x="9898742" y="5822459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</p:grpSp>
      <p:pic>
        <p:nvPicPr>
          <p:cNvPr id="19" name="Graphic 18" descr="Internet with solid fill">
            <a:extLst>
              <a:ext uri="{FF2B5EF4-FFF2-40B4-BE49-F238E27FC236}">
                <a16:creationId xmlns:a16="http://schemas.microsoft.com/office/drawing/2014/main" id="{8DE0FF39-2507-7B06-E07A-B54FAFA91E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75108" y="7705099"/>
            <a:ext cx="2687304" cy="2687304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92761ED-C82A-D1A1-7E32-98C821BC5063}"/>
              </a:ext>
            </a:extLst>
          </p:cNvPr>
          <p:cNvSpPr txBox="1">
            <a:spLocks/>
          </p:cNvSpPr>
          <p:nvPr/>
        </p:nvSpPr>
        <p:spPr>
          <a:xfrm>
            <a:off x="6935409" y="11016759"/>
            <a:ext cx="4267200" cy="148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sz="4000" dirty="0">
                <a:latin typeface="Avenir Next" panose="020B0503020202020204" pitchFamily="34" charset="0"/>
              </a:rPr>
              <a:t>Steal Data</a:t>
            </a:r>
          </a:p>
        </p:txBody>
      </p:sp>
      <p:pic>
        <p:nvPicPr>
          <p:cNvPr id="32" name="Graphic 31" descr="Internet with solid fill">
            <a:extLst>
              <a:ext uri="{FF2B5EF4-FFF2-40B4-BE49-F238E27FC236}">
                <a16:creationId xmlns:a16="http://schemas.microsoft.com/office/drawing/2014/main" id="{BDF8110E-6383-6070-8DB6-8060DC03F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07252" y="7705099"/>
            <a:ext cx="2687304" cy="2687304"/>
          </a:xfrm>
          <a:prstGeom prst="rect">
            <a:avLst/>
          </a:prstGeom>
        </p:spPr>
      </p:pic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4FE9DEBD-66F7-8897-8FD9-0F950E8DC63A}"/>
              </a:ext>
            </a:extLst>
          </p:cNvPr>
          <p:cNvSpPr txBox="1">
            <a:spLocks/>
          </p:cNvSpPr>
          <p:nvPr/>
        </p:nvSpPr>
        <p:spPr>
          <a:xfrm>
            <a:off x="12989075" y="11016759"/>
            <a:ext cx="4267200" cy="148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sz="4000" dirty="0">
                <a:latin typeface="Avenir Next" panose="020B0503020202020204" pitchFamily="34" charset="0"/>
              </a:rPr>
              <a:t>Alter Data</a:t>
            </a:r>
          </a:p>
        </p:txBody>
      </p:sp>
      <p:pic>
        <p:nvPicPr>
          <p:cNvPr id="45" name="Graphic 44" descr="Internet with solid fill">
            <a:extLst>
              <a:ext uri="{FF2B5EF4-FFF2-40B4-BE49-F238E27FC236}">
                <a16:creationId xmlns:a16="http://schemas.microsoft.com/office/drawing/2014/main" id="{6FA2A367-30A6-A5AF-0644-277204B4ED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69993" y="7699241"/>
            <a:ext cx="2687304" cy="2687304"/>
          </a:xfrm>
          <a:prstGeom prst="rect">
            <a:avLst/>
          </a:prstGeom>
        </p:spPr>
      </p:pic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F1222A7A-9BFA-7F07-460F-96A92AA0B609}"/>
              </a:ext>
            </a:extLst>
          </p:cNvPr>
          <p:cNvSpPr txBox="1">
            <a:spLocks/>
          </p:cNvSpPr>
          <p:nvPr/>
        </p:nvSpPr>
        <p:spPr>
          <a:xfrm>
            <a:off x="19151816" y="11016759"/>
            <a:ext cx="4267200" cy="148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indent="4572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indent="9144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indent="13716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indent="1828800" algn="l" defTabSz="825500" rtl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1" i="0" u="none" strike="noStrike" cap="none" spc="-53" baseline="0">
                <a:solidFill>
                  <a:srgbClr val="000000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5pPr>
            <a:lvl6pPr marL="41148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6pPr>
            <a:lvl7pPr marL="48006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7pPr>
            <a:lvl8pPr marL="54864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8pPr>
            <a:lvl9pPr marL="6172200" marR="0" indent="-685800" algn="l" defTabSz="584200" rtl="0" latinLnBrk="0">
              <a:lnSpc>
                <a:spcPct val="80000"/>
              </a:lnSpc>
              <a:spcBef>
                <a:spcPts val="2400"/>
              </a:spcBef>
              <a:spcAft>
                <a:spcPts val="0"/>
              </a:spcAft>
              <a:buClr>
                <a:srgbClr val="57BEF0"/>
              </a:buClr>
              <a:buSzPct val="250000"/>
              <a:buFontTx/>
              <a:buChar char="-"/>
              <a:tabLst/>
              <a:defRPr sz="4200" b="1" i="0" u="none" strike="noStrike" cap="none" spc="0" baseline="0">
                <a:solidFill>
                  <a:srgbClr val="53585F"/>
                </a:solidFill>
                <a:uFillTx/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algn="ctr" hangingPunct="1"/>
            <a:r>
              <a:rPr lang="en-US" sz="4000" dirty="0">
                <a:latin typeface="Avenir Next" panose="020B0503020202020204" pitchFamily="34" charset="0"/>
              </a:rPr>
              <a:t>Delete Data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8AD0699-6E2A-5AA4-09F3-BA49194F6AA6}"/>
              </a:ext>
            </a:extLst>
          </p:cNvPr>
          <p:cNvGrpSpPr/>
          <p:nvPr/>
        </p:nvGrpSpPr>
        <p:grpSpPr>
          <a:xfrm>
            <a:off x="7083143" y="3926444"/>
            <a:ext cx="4053450" cy="744084"/>
            <a:chOff x="7042284" y="3929025"/>
            <a:chExt cx="4053450" cy="7440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0B2BB0-64C2-9E3F-3832-2C5F2819167D}"/>
                </a:ext>
              </a:extLst>
            </p:cNvPr>
            <p:cNvSpPr/>
            <p:nvPr/>
          </p:nvSpPr>
          <p:spPr>
            <a:xfrm>
              <a:off x="7042284" y="3929025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B926BB-36F9-4E61-FA4D-224B64690EDC}"/>
                </a:ext>
              </a:extLst>
            </p:cNvPr>
            <p:cNvSpPr/>
            <p:nvPr/>
          </p:nvSpPr>
          <p:spPr>
            <a:xfrm>
              <a:off x="8470513" y="3929025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CC040D-EC4E-ACE1-3B80-8FAAB0DBEE53}"/>
                </a:ext>
              </a:extLst>
            </p:cNvPr>
            <p:cNvSpPr/>
            <p:nvPr/>
          </p:nvSpPr>
          <p:spPr>
            <a:xfrm>
              <a:off x="9898742" y="3929025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B71F69E-F58D-6637-AA49-524629E0D59C}"/>
              </a:ext>
            </a:extLst>
          </p:cNvPr>
          <p:cNvGrpSpPr/>
          <p:nvPr/>
        </p:nvGrpSpPr>
        <p:grpSpPr>
          <a:xfrm>
            <a:off x="12429752" y="2374407"/>
            <a:ext cx="5723467" cy="5723467"/>
            <a:chOff x="6207276" y="2374409"/>
            <a:chExt cx="5723467" cy="5723467"/>
          </a:xfrm>
        </p:grpSpPr>
        <p:pic>
          <p:nvPicPr>
            <p:cNvPr id="51" name="Graphic 50" descr="Table with solid fill">
              <a:extLst>
                <a:ext uri="{FF2B5EF4-FFF2-40B4-BE49-F238E27FC236}">
                  <a16:creationId xmlns:a16="http://schemas.microsoft.com/office/drawing/2014/main" id="{06238773-28D5-8AD4-ECC9-E8ECF57D4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07276" y="2374409"/>
              <a:ext cx="5723467" cy="5723467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CCCC9F0-B15F-CE58-9461-ADAB76C631EB}"/>
                </a:ext>
              </a:extLst>
            </p:cNvPr>
            <p:cNvSpPr/>
            <p:nvPr/>
          </p:nvSpPr>
          <p:spPr>
            <a:xfrm>
              <a:off x="7042284" y="4858242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7EE003F-8D34-25DB-B043-9F14C5EFE86F}"/>
                </a:ext>
              </a:extLst>
            </p:cNvPr>
            <p:cNvSpPr/>
            <p:nvPr/>
          </p:nvSpPr>
          <p:spPr>
            <a:xfrm>
              <a:off x="8470513" y="4858242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657D1AE-F8DC-8D99-F21B-7167CF2D6D84}"/>
                </a:ext>
              </a:extLst>
            </p:cNvPr>
            <p:cNvSpPr/>
            <p:nvPr/>
          </p:nvSpPr>
          <p:spPr>
            <a:xfrm>
              <a:off x="9898742" y="4858242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8E4CCFE-1580-02D1-0A7E-39DE7D0CDF16}"/>
                </a:ext>
              </a:extLst>
            </p:cNvPr>
            <p:cNvSpPr/>
            <p:nvPr/>
          </p:nvSpPr>
          <p:spPr>
            <a:xfrm>
              <a:off x="7042284" y="5822459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ADC118D-A3B1-511D-EEE7-4A3921E43DDF}"/>
                </a:ext>
              </a:extLst>
            </p:cNvPr>
            <p:cNvSpPr/>
            <p:nvPr/>
          </p:nvSpPr>
          <p:spPr>
            <a:xfrm>
              <a:off x="8470513" y="5822459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62A9A3F-18E9-8A6D-1522-394D4EE219EC}"/>
                </a:ext>
              </a:extLst>
            </p:cNvPr>
            <p:cNvSpPr/>
            <p:nvPr/>
          </p:nvSpPr>
          <p:spPr>
            <a:xfrm>
              <a:off x="9898742" y="5822459"/>
              <a:ext cx="1196992" cy="744084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0EB64D8-5A1B-7FFD-7789-BEC7208A9625}"/>
              </a:ext>
            </a:extLst>
          </p:cNvPr>
          <p:cNvGrpSpPr/>
          <p:nvPr/>
        </p:nvGrpSpPr>
        <p:grpSpPr>
          <a:xfrm>
            <a:off x="13264760" y="8521209"/>
            <a:ext cx="4053450" cy="744084"/>
            <a:chOff x="7042284" y="3929025"/>
            <a:chExt cx="4053450" cy="74408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24BA6C0-7473-B6C0-2921-46B1B5C70AE5}"/>
                </a:ext>
              </a:extLst>
            </p:cNvPr>
            <p:cNvSpPr/>
            <p:nvPr/>
          </p:nvSpPr>
          <p:spPr>
            <a:xfrm>
              <a:off x="7042284" y="3929025"/>
              <a:ext cx="1196992" cy="74408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0B2BDAA-985F-47F2-F7A1-9FA5EC46D579}"/>
                </a:ext>
              </a:extLst>
            </p:cNvPr>
            <p:cNvSpPr/>
            <p:nvPr/>
          </p:nvSpPr>
          <p:spPr>
            <a:xfrm>
              <a:off x="8470513" y="3929025"/>
              <a:ext cx="1196992" cy="74408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DAE3846-5D99-CDB3-8E44-8294856F33D0}"/>
                </a:ext>
              </a:extLst>
            </p:cNvPr>
            <p:cNvSpPr/>
            <p:nvPr/>
          </p:nvSpPr>
          <p:spPr>
            <a:xfrm>
              <a:off x="9898742" y="3929025"/>
              <a:ext cx="1196992" cy="744084"/>
            </a:xfrm>
            <a:prstGeom prst="rect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Proxima Nova Extrabold"/>
                <a:ea typeface="Proxima Nova Extrabold"/>
                <a:cs typeface="Proxima Nova Extrabold"/>
                <a:sym typeface="Proxima Nova Extrabold"/>
              </a:endParaRP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74942454-BF61-172D-19C5-D3136767F8BE}"/>
              </a:ext>
            </a:extLst>
          </p:cNvPr>
          <p:cNvGrpSpPr/>
          <p:nvPr/>
        </p:nvGrpSpPr>
        <p:grpSpPr>
          <a:xfrm>
            <a:off x="18508259" y="2368548"/>
            <a:ext cx="5723467" cy="5723467"/>
            <a:chOff x="18481882" y="1905963"/>
            <a:chExt cx="5723467" cy="572346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912B8F6-32E5-BD4B-533F-26CD6E0A2C3A}"/>
                </a:ext>
              </a:extLst>
            </p:cNvPr>
            <p:cNvGrpSpPr/>
            <p:nvPr/>
          </p:nvGrpSpPr>
          <p:grpSpPr>
            <a:xfrm>
              <a:off x="18481882" y="1905963"/>
              <a:ext cx="5723467" cy="5723467"/>
              <a:chOff x="6207276" y="2374409"/>
              <a:chExt cx="5723467" cy="5723467"/>
            </a:xfrm>
          </p:grpSpPr>
          <p:pic>
            <p:nvPicPr>
              <p:cNvPr id="63" name="Graphic 62" descr="Table with solid fill">
                <a:extLst>
                  <a:ext uri="{FF2B5EF4-FFF2-40B4-BE49-F238E27FC236}">
                    <a16:creationId xmlns:a16="http://schemas.microsoft.com/office/drawing/2014/main" id="{CA25B995-A829-571F-9E61-6A1824FFB2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07276" y="2374409"/>
                <a:ext cx="5723467" cy="5723467"/>
              </a:xfrm>
              <a:prstGeom prst="rect">
                <a:avLst/>
              </a:prstGeom>
            </p:spPr>
          </p:pic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A0C03833-E610-3954-AC2D-97978539A6A2}"/>
                  </a:ext>
                </a:extLst>
              </p:cNvPr>
              <p:cNvSpPr/>
              <p:nvPr/>
            </p:nvSpPr>
            <p:spPr>
              <a:xfrm>
                <a:off x="7042284" y="4858242"/>
                <a:ext cx="1196992" cy="74408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F579422B-83B2-92F6-63DC-3A56C8ECAF96}"/>
                  </a:ext>
                </a:extLst>
              </p:cNvPr>
              <p:cNvSpPr/>
              <p:nvPr/>
            </p:nvSpPr>
            <p:spPr>
              <a:xfrm>
                <a:off x="8470513" y="4858242"/>
                <a:ext cx="1196992" cy="74408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2E10580C-3B3B-C3F8-0466-3B41BD09A956}"/>
                  </a:ext>
                </a:extLst>
              </p:cNvPr>
              <p:cNvSpPr/>
              <p:nvPr/>
            </p:nvSpPr>
            <p:spPr>
              <a:xfrm>
                <a:off x="9898742" y="4858242"/>
                <a:ext cx="1196992" cy="74408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49E81DC6-F2AF-C2DC-0377-ECC61EEE808E}"/>
                  </a:ext>
                </a:extLst>
              </p:cNvPr>
              <p:cNvSpPr/>
              <p:nvPr/>
            </p:nvSpPr>
            <p:spPr>
              <a:xfrm>
                <a:off x="7042284" y="5822459"/>
                <a:ext cx="1196992" cy="74408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CEF5F5FC-6390-321C-2D58-D9ACAAEAD966}"/>
                  </a:ext>
                </a:extLst>
              </p:cNvPr>
              <p:cNvSpPr/>
              <p:nvPr/>
            </p:nvSpPr>
            <p:spPr>
              <a:xfrm>
                <a:off x="8470513" y="5822459"/>
                <a:ext cx="1196992" cy="74408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051895C1-CB4D-D83A-7B7D-D1D532240EA7}"/>
                  </a:ext>
                </a:extLst>
              </p:cNvPr>
              <p:cNvSpPr/>
              <p:nvPr/>
            </p:nvSpPr>
            <p:spPr>
              <a:xfrm>
                <a:off x="9898742" y="5822459"/>
                <a:ext cx="1196992" cy="74408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A00C5C9E-9894-BEF7-C069-8C35F96EDD38}"/>
                </a:ext>
              </a:extLst>
            </p:cNvPr>
            <p:cNvGrpSpPr/>
            <p:nvPr/>
          </p:nvGrpSpPr>
          <p:grpSpPr>
            <a:xfrm>
              <a:off x="19334242" y="3458000"/>
              <a:ext cx="4053450" cy="744084"/>
              <a:chOff x="7042284" y="3929025"/>
              <a:chExt cx="4053450" cy="744084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8792AAB4-ABC3-DBC1-B21D-399204E2F241}"/>
                  </a:ext>
                </a:extLst>
              </p:cNvPr>
              <p:cNvSpPr/>
              <p:nvPr/>
            </p:nvSpPr>
            <p:spPr>
              <a:xfrm>
                <a:off x="7042284" y="3929025"/>
                <a:ext cx="1196992" cy="74408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52D1183C-946E-DB10-798E-78768B280402}"/>
                  </a:ext>
                </a:extLst>
              </p:cNvPr>
              <p:cNvSpPr/>
              <p:nvPr/>
            </p:nvSpPr>
            <p:spPr>
              <a:xfrm>
                <a:off x="8470513" y="3929025"/>
                <a:ext cx="1196992" cy="74408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DD374335-C6ED-44CC-9292-1B366A0CFA00}"/>
                  </a:ext>
                </a:extLst>
              </p:cNvPr>
              <p:cNvSpPr/>
              <p:nvPr/>
            </p:nvSpPr>
            <p:spPr>
              <a:xfrm>
                <a:off x="9898742" y="3929025"/>
                <a:ext cx="1196992" cy="74408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000" b="0" i="0" u="none" strike="noStrike" cap="all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Proxima Nova Extrabold"/>
                  <a:ea typeface="Proxima Nova Extrabold"/>
                  <a:cs typeface="Proxima Nova Extrabold"/>
                  <a:sym typeface="Proxima Nova Extrabold"/>
                </a:endParaRPr>
              </a:p>
            </p:txBody>
          </p:sp>
        </p:grpSp>
      </p:grp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F721857-0EDF-BAB6-222B-55B2E76B45AB}"/>
              </a:ext>
            </a:extLst>
          </p:cNvPr>
          <p:cNvSpPr/>
          <p:nvPr/>
        </p:nvSpPr>
        <p:spPr>
          <a:xfrm>
            <a:off x="18687344" y="7822229"/>
            <a:ext cx="2700000" cy="1800000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451474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35 L 0.01237 0.3461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" y="173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917E-6 4.44444E-6 L 0.00026 -0.335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-168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02338 L 0.05463 -0.25498 " pathEditMode="relative" ptsTypes="AA">
                                      <p:cBhvr>
                                        <p:cTn id="48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20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0" grpId="0" uiExpand="1" build="p"/>
      <p:bldP spid="33" grpId="0" uiExpand="1" build="p"/>
      <p:bldP spid="46" grpId="0" uiExpand="1" build="p"/>
      <p:bldP spid="203" grpId="0" animBg="1"/>
      <p:bldP spid="203" grpId="1" animBg="1"/>
    </p:bldLst>
  </p:timing>
</p:sld>
</file>

<file path=ppt/theme/theme1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00BFF3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5_BoldColor_ISO">
  <a:themeElements>
    <a:clrScheme name="25_BoldColor_ISO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1BFF4"/>
      </a:accent1>
      <a:accent2>
        <a:srgbClr val="43E9CB"/>
      </a:accent2>
      <a:accent3>
        <a:srgbClr val="BC80FF"/>
      </a:accent3>
      <a:accent4>
        <a:srgbClr val="FFC618"/>
      </a:accent4>
      <a:accent5>
        <a:srgbClr val="FF4000"/>
      </a:accent5>
      <a:accent6>
        <a:srgbClr val="FF87BB"/>
      </a:accent6>
      <a:hlink>
        <a:srgbClr val="0000FF"/>
      </a:hlink>
      <a:folHlink>
        <a:srgbClr val="FF00FF"/>
      </a:folHlink>
    </a:clrScheme>
    <a:fontScheme name="25_BoldColor_ISO">
      <a:majorFont>
        <a:latin typeface="Druk Medium"/>
        <a:ea typeface="Druk Medium"/>
        <a:cs typeface="Druk Medium"/>
      </a:majorFont>
      <a:minorFont>
        <a:latin typeface="Druk Medium"/>
        <a:ea typeface="Druk Medium"/>
        <a:cs typeface="Druk Medium"/>
      </a:minorFont>
    </a:fontScheme>
    <a:fmtScheme name="25_BoldColor_IS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roxima Nova Extrabold"/>
            <a:ea typeface="Proxima Nova Extrabold"/>
            <a:cs typeface="Proxima Nova Extrabold"/>
            <a:sym typeface="Proxima Nova Extra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Proxima Nova"/>
            <a:ea typeface="Proxima Nova"/>
            <a:cs typeface="Proxima Nova"/>
            <a:sym typeface="Proxima Nov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372</Words>
  <Application>Microsoft Macintosh PowerPoint</Application>
  <PresentationFormat>Custom</PresentationFormat>
  <Paragraphs>56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Avenir Next</vt:lpstr>
      <vt:lpstr>Druk Medium</vt:lpstr>
      <vt:lpstr>Helvetica Neue</vt:lpstr>
      <vt:lpstr>Proxima Nova</vt:lpstr>
      <vt:lpstr>Proxima Nova Extrabold</vt:lpstr>
      <vt:lpstr>Proxima Nova Medium</vt:lpstr>
      <vt:lpstr>Proxima Nova Semibold</vt:lpstr>
      <vt:lpstr>25_BoldColor_ISO</vt:lpstr>
      <vt:lpstr>Network security: Lesson 3</vt:lpstr>
      <vt:lpstr>encryption</vt:lpstr>
      <vt:lpstr>PowerPoint Presentation</vt:lpstr>
      <vt:lpstr>Physical security</vt:lpstr>
      <vt:lpstr>Penetration testing</vt:lpstr>
      <vt:lpstr>PowerPoint Presentation</vt:lpstr>
      <vt:lpstr>hackers</vt:lpstr>
      <vt:lpstr>Sql injection</vt:lpstr>
      <vt:lpstr>Sql injection</vt:lpstr>
      <vt:lpstr>Sql injection</vt:lpstr>
      <vt:lpstr>Sql injection</vt:lpstr>
      <vt:lpstr>Sql injection</vt:lpstr>
      <vt:lpstr>Sql injection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cp:lastModifiedBy>Tommy Woodley</cp:lastModifiedBy>
  <cp:revision>23</cp:revision>
  <cp:lastPrinted>2023-01-24T11:23:08Z</cp:lastPrinted>
  <dcterms:modified xsi:type="dcterms:W3CDTF">2023-03-12T17:25:11Z</dcterms:modified>
</cp:coreProperties>
</file>