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73" r:id="rId6"/>
    <p:sldId id="257" r:id="rId7"/>
    <p:sldId id="274" r:id="rId8"/>
    <p:sldId id="269" r:id="rId9"/>
    <p:sldId id="270" r:id="rId10"/>
    <p:sldId id="271" r:id="rId11"/>
    <p:sldId id="272" r:id="rId12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9"/>
    <p:restoredTop sz="94692"/>
  </p:normalViewPr>
  <p:slideViewPr>
    <p:cSldViewPr snapToGrid="0">
      <p:cViewPr varScale="1">
        <p:scale>
          <a:sx n="58" d="100"/>
          <a:sy n="58" d="100"/>
        </p:scale>
        <p:origin x="29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6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2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1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y-oasis-27277.herokuapp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y-oasis-27277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1</a:t>
            </a:r>
            <a:r>
              <a:rPr lang="en-GB" b="1" baseline="30000" dirty="0"/>
              <a:t>st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The attacks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Distributed D</a:t>
            </a:r>
            <a:r>
              <a:rPr lang="en-GB" sz="9600" b="1" dirty="0"/>
              <a:t>o</a:t>
            </a:r>
            <a:r>
              <a:rPr lang="en-GB" b="1" dirty="0"/>
              <a:t>S (DD</a:t>
            </a:r>
            <a:r>
              <a:rPr lang="en-GB" sz="9600" b="1" dirty="0"/>
              <a:t>o</a:t>
            </a:r>
            <a:r>
              <a:rPr lang="en-GB" b="1" dirty="0"/>
              <a:t>S)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Uses a large number of computers to carry out the attack.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This is more effective as it can generate more traffic and its harder for a server to block.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Often uses Botnets</a:t>
            </a:r>
          </a:p>
          <a:p>
            <a:pPr marL="685800" lvl="4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Uses “Zombie Computers” that have been infected giving 					hackers control over a computer.</a:t>
            </a:r>
          </a:p>
        </p:txBody>
      </p:sp>
    </p:spTree>
    <p:extLst>
      <p:ext uri="{BB962C8B-B14F-4D97-AF65-F5344CB8AC3E}">
        <p14:creationId xmlns:p14="http://schemas.microsoft.com/office/powerpoint/2010/main" val="4024734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Brute force attack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  <a:hlinkClick r:id="rId3"/>
              </a:rPr>
              <a:t>https://stormy-oasis-27277.herokuapp.com/</a:t>
            </a:r>
            <a:endParaRPr lang="en-US" b="0" dirty="0">
              <a:latin typeface="Avenir Medium" panose="02000503020000020003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Head over to the website and see if you can crack the passwords – Check the worksheet for HINTS</a:t>
            </a:r>
          </a:p>
        </p:txBody>
      </p:sp>
    </p:spTree>
    <p:extLst>
      <p:ext uri="{BB962C8B-B14F-4D97-AF65-F5344CB8AC3E}">
        <p14:creationId xmlns:p14="http://schemas.microsoft.com/office/powerpoint/2010/main" val="33538892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‘Malicious software’ – software that is damaging to a computer or network.</a:t>
            </a: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‘Malicious software’ – software that is damaging to a computer or network.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CA8F08-5845-9A28-6DE7-4DFE88E9264E}"/>
              </a:ext>
            </a:extLst>
          </p:cNvPr>
          <p:cNvSpPr/>
          <p:nvPr/>
        </p:nvSpPr>
        <p:spPr>
          <a:xfrm>
            <a:off x="1219199" y="6452041"/>
            <a:ext cx="6840000" cy="6125497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Your exam">
            <a:extLst>
              <a:ext uri="{FF2B5EF4-FFF2-40B4-BE49-F238E27FC236}">
                <a16:creationId xmlns:a16="http://schemas.microsoft.com/office/drawing/2014/main" id="{7240D5C2-16CB-4F3B-212B-DE31F29F98B9}"/>
              </a:ext>
            </a:extLst>
          </p:cNvPr>
          <p:cNvSpPr txBox="1">
            <a:spLocks/>
          </p:cNvSpPr>
          <p:nvPr/>
        </p:nvSpPr>
        <p:spPr>
          <a:xfrm>
            <a:off x="1785386" y="6858000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Viruses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3E1F0-D210-8302-D839-653191605680}"/>
              </a:ext>
            </a:extLst>
          </p:cNvPr>
          <p:cNvGrpSpPr/>
          <p:nvPr/>
        </p:nvGrpSpPr>
        <p:grpSpPr>
          <a:xfrm>
            <a:off x="8772001" y="6452041"/>
            <a:ext cx="6840000" cy="6127200"/>
            <a:chOff x="8772001" y="6452041"/>
            <a:chExt cx="6840000" cy="61272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17B0297-414D-04A6-F389-23C5667DDF23}"/>
                </a:ext>
              </a:extLst>
            </p:cNvPr>
            <p:cNvSpPr/>
            <p:nvPr/>
          </p:nvSpPr>
          <p:spPr>
            <a:xfrm>
              <a:off x="8772001" y="6452041"/>
              <a:ext cx="6840000" cy="61272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Your exam">
              <a:extLst>
                <a:ext uri="{FF2B5EF4-FFF2-40B4-BE49-F238E27FC236}">
                  <a16:creationId xmlns:a16="http://schemas.microsoft.com/office/drawing/2014/main" id="{83495490-6F31-CC6D-20F8-3C78C964CA31}"/>
                </a:ext>
              </a:extLst>
            </p:cNvPr>
            <p:cNvSpPr txBox="1">
              <a:spLocks/>
            </p:cNvSpPr>
            <p:nvPr/>
          </p:nvSpPr>
          <p:spPr>
            <a:xfrm>
              <a:off x="9338187" y="6858000"/>
              <a:ext cx="5707626" cy="1312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9600" b="1" dirty="0"/>
                <a:t>Worms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CB22CC-E33E-38A6-3792-7FEBC2759295}"/>
              </a:ext>
            </a:extLst>
          </p:cNvPr>
          <p:cNvGrpSpPr/>
          <p:nvPr/>
        </p:nvGrpSpPr>
        <p:grpSpPr>
          <a:xfrm>
            <a:off x="16324803" y="6452041"/>
            <a:ext cx="6840000" cy="6125497"/>
            <a:chOff x="16324803" y="6452041"/>
            <a:chExt cx="6840000" cy="612549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E3863B4-B20B-DFF3-5F73-A7184D4D973B}"/>
                </a:ext>
              </a:extLst>
            </p:cNvPr>
            <p:cNvSpPr/>
            <p:nvPr/>
          </p:nvSpPr>
          <p:spPr>
            <a:xfrm>
              <a:off x="16324803" y="6452041"/>
              <a:ext cx="6840000" cy="6125497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9" name="Your exam">
              <a:extLst>
                <a:ext uri="{FF2B5EF4-FFF2-40B4-BE49-F238E27FC236}">
                  <a16:creationId xmlns:a16="http://schemas.microsoft.com/office/drawing/2014/main" id="{D32B16A6-07F9-E4CB-95DC-59BF42871562}"/>
                </a:ext>
              </a:extLst>
            </p:cNvPr>
            <p:cNvSpPr txBox="1">
              <a:spLocks/>
            </p:cNvSpPr>
            <p:nvPr/>
          </p:nvSpPr>
          <p:spPr>
            <a:xfrm>
              <a:off x="16890988" y="6858000"/>
              <a:ext cx="5707626" cy="26694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9600" b="1" dirty="0"/>
                <a:t>Trojan </a:t>
              </a:r>
            </a:p>
            <a:p>
              <a:pPr algn="ctr" hangingPunct="1"/>
              <a:r>
                <a:rPr lang="en-GB" sz="9600" b="1" dirty="0"/>
                <a:t>horses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428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92CF7A-A5EF-FF6F-1393-FB59902389AF}"/>
              </a:ext>
            </a:extLst>
          </p:cNvPr>
          <p:cNvSpPr/>
          <p:nvPr/>
        </p:nvSpPr>
        <p:spPr>
          <a:xfrm>
            <a:off x="16324799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E0308F-4D1B-DBBE-645C-30778654932A}"/>
              </a:ext>
            </a:extLst>
          </p:cNvPr>
          <p:cNvSpPr/>
          <p:nvPr/>
        </p:nvSpPr>
        <p:spPr>
          <a:xfrm>
            <a:off x="8771998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CA8F08-5845-9A28-6DE7-4DFE88E9264E}"/>
              </a:ext>
            </a:extLst>
          </p:cNvPr>
          <p:cNvSpPr/>
          <p:nvPr/>
        </p:nvSpPr>
        <p:spPr>
          <a:xfrm>
            <a:off x="1219197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Your exam">
            <a:extLst>
              <a:ext uri="{FF2B5EF4-FFF2-40B4-BE49-F238E27FC236}">
                <a16:creationId xmlns:a16="http://schemas.microsoft.com/office/drawing/2014/main" id="{7240D5C2-16CB-4F3B-212B-DE31F29F98B9}"/>
              </a:ext>
            </a:extLst>
          </p:cNvPr>
          <p:cNvSpPr txBox="1">
            <a:spLocks/>
          </p:cNvSpPr>
          <p:nvPr/>
        </p:nvSpPr>
        <p:spPr>
          <a:xfrm>
            <a:off x="1785384" y="1991032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Viruses</a:t>
            </a:r>
          </a:p>
        </p:txBody>
      </p:sp>
      <p:sp>
        <p:nvSpPr>
          <p:cNvPr id="8" name="Your exam">
            <a:extLst>
              <a:ext uri="{FF2B5EF4-FFF2-40B4-BE49-F238E27FC236}">
                <a16:creationId xmlns:a16="http://schemas.microsoft.com/office/drawing/2014/main" id="{83495490-6F31-CC6D-20F8-3C78C964CA31}"/>
              </a:ext>
            </a:extLst>
          </p:cNvPr>
          <p:cNvSpPr txBox="1">
            <a:spLocks/>
          </p:cNvSpPr>
          <p:nvPr/>
        </p:nvSpPr>
        <p:spPr>
          <a:xfrm>
            <a:off x="9338185" y="1991032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Worms</a:t>
            </a:r>
          </a:p>
        </p:txBody>
      </p:sp>
      <p:sp>
        <p:nvSpPr>
          <p:cNvPr id="9" name="Your exam">
            <a:extLst>
              <a:ext uri="{FF2B5EF4-FFF2-40B4-BE49-F238E27FC236}">
                <a16:creationId xmlns:a16="http://schemas.microsoft.com/office/drawing/2014/main" id="{D32B16A6-07F9-E4CB-95DC-59BF42871562}"/>
              </a:ext>
            </a:extLst>
          </p:cNvPr>
          <p:cNvSpPr txBox="1">
            <a:spLocks/>
          </p:cNvSpPr>
          <p:nvPr/>
        </p:nvSpPr>
        <p:spPr>
          <a:xfrm>
            <a:off x="16890986" y="1624015"/>
            <a:ext cx="5707626" cy="2669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Trojan </a:t>
            </a:r>
          </a:p>
          <a:p>
            <a:pPr algn="ctr" hangingPunct="1"/>
            <a:r>
              <a:rPr lang="en-GB" sz="9600" b="1" dirty="0"/>
              <a:t>horses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A46D5F1-940A-FE50-0CB3-F963D080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839" y="3594100"/>
            <a:ext cx="6341806" cy="89027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Designed to cause harm.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Attaches itself to programs or files on a computer.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FFC2C57-D2BE-C393-75A3-2FCFCDF2DB01}"/>
              </a:ext>
            </a:extLst>
          </p:cNvPr>
          <p:cNvSpPr txBox="1">
            <a:spLocks/>
          </p:cNvSpPr>
          <p:nvPr/>
        </p:nvSpPr>
        <p:spPr>
          <a:xfrm>
            <a:off x="9021095" y="3548641"/>
            <a:ext cx="6341806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Replicates itself 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in order to spread to other computers.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Exploits vulnerabilities in a computer network.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Does </a:t>
            </a: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NOT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 need to attach to a program.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B33D9-8275-BA1C-C89D-7E62ACD77200}"/>
              </a:ext>
            </a:extLst>
          </p:cNvPr>
          <p:cNvSpPr txBox="1">
            <a:spLocks/>
          </p:cNvSpPr>
          <p:nvPr/>
        </p:nvSpPr>
        <p:spPr>
          <a:xfrm>
            <a:off x="16573896" y="4012357"/>
            <a:ext cx="6341806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Designed to access a computer by </a:t>
            </a: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misleading users 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of its intent.</a:t>
            </a:r>
            <a:endParaRPr lang="en-US" sz="4400" dirty="0">
              <a:latin typeface="Avenir Medium" panose="02000503020000020003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5714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 uiExpand="1" build="p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xfrm>
            <a:off x="1219200" y="4490224"/>
            <a:ext cx="21945600" cy="47355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GB" b="1" dirty="0"/>
              <a:t>Your turn:</a:t>
            </a:r>
            <a:br>
              <a:rPr lang="en-GB" b="1" dirty="0"/>
            </a:br>
            <a:r>
              <a:rPr lang="en-GB" b="1" dirty="0"/>
              <a:t>malware matching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1523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325495"/>
            <a:ext cx="8356600" cy="3176905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“Humans are the weakest point in a system”</a:t>
            </a:r>
          </a:p>
          <a:p>
            <a:r>
              <a:rPr lang="en-GB" b="0" dirty="0"/>
              <a:t>Gaining information to networks by influencing people.</a:t>
            </a:r>
          </a:p>
          <a:p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2192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/>
          </a:bodyPr>
          <a:lstStyle/>
          <a:p>
            <a:pPr defTabSz="344677">
              <a:defRPr sz="3775"/>
            </a:pPr>
            <a:r>
              <a:rPr lang="en-GB" sz="6600" b="1" dirty="0"/>
              <a:t>Social engineering</a:t>
            </a:r>
            <a:endParaRPr sz="6600" b="1" dirty="0"/>
          </a:p>
        </p:txBody>
      </p:sp>
      <p:sp>
        <p:nvSpPr>
          <p:cNvPr id="2" name="Why are we even learning this?…">
            <a:extLst>
              <a:ext uri="{FF2B5EF4-FFF2-40B4-BE49-F238E27FC236}">
                <a16:creationId xmlns:a16="http://schemas.microsoft.com/office/drawing/2014/main" id="{C72AEC73-80A6-2B5F-F694-E6E500EF16A1}"/>
              </a:ext>
            </a:extLst>
          </p:cNvPr>
          <p:cNvSpPr txBox="1">
            <a:spLocks/>
          </p:cNvSpPr>
          <p:nvPr/>
        </p:nvSpPr>
        <p:spPr>
          <a:xfrm>
            <a:off x="1489587" y="6160454"/>
            <a:ext cx="8356600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6600" b="1" dirty="0"/>
              <a:t>phishing</a:t>
            </a:r>
          </a:p>
        </p:txBody>
      </p:sp>
      <p:sp>
        <p:nvSpPr>
          <p:cNvPr id="3" name="In reality we don’t write programs in it very often*…">
            <a:extLst>
              <a:ext uri="{FF2B5EF4-FFF2-40B4-BE49-F238E27FC236}">
                <a16:creationId xmlns:a16="http://schemas.microsoft.com/office/drawing/2014/main" id="{E282DA51-BA5B-FA69-8B7E-4A686849F7D6}"/>
              </a:ext>
            </a:extLst>
          </p:cNvPr>
          <p:cNvSpPr txBox="1">
            <a:spLocks/>
          </p:cNvSpPr>
          <p:nvPr/>
        </p:nvSpPr>
        <p:spPr>
          <a:xfrm>
            <a:off x="1219200" y="8408229"/>
            <a:ext cx="8356600" cy="408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GB" b="0" dirty="0"/>
              <a:t>Commonly through email</a:t>
            </a:r>
          </a:p>
          <a:p>
            <a:pPr hangingPunct="1"/>
            <a:r>
              <a:rPr lang="en-GB" b="0" dirty="0"/>
              <a:t>Designed to convince people to hand over confidential information e.g. usernames, passwords, card details.</a:t>
            </a:r>
          </a:p>
          <a:p>
            <a:pPr hangingPunct="1"/>
            <a:r>
              <a:rPr lang="en-GB" b="0" dirty="0"/>
              <a:t>Usually sent to thousands of people.</a:t>
            </a:r>
          </a:p>
        </p:txBody>
      </p:sp>
      <p:sp>
        <p:nvSpPr>
          <p:cNvPr id="6" name="In reality we don’t write programs in it very often*…">
            <a:extLst>
              <a:ext uri="{FF2B5EF4-FFF2-40B4-BE49-F238E27FC236}">
                <a16:creationId xmlns:a16="http://schemas.microsoft.com/office/drawing/2014/main" id="{698E8DEC-9DE2-14AE-565E-39FE117695E6}"/>
              </a:ext>
            </a:extLst>
          </p:cNvPr>
          <p:cNvSpPr txBox="1">
            <a:spLocks/>
          </p:cNvSpPr>
          <p:nvPr/>
        </p:nvSpPr>
        <p:spPr>
          <a:xfrm>
            <a:off x="12191998" y="8408229"/>
            <a:ext cx="10702413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GB" b="0" dirty="0">
                <a:solidFill>
                  <a:srgbClr val="FFFFFF"/>
                </a:solidFill>
              </a:rPr>
              <a:t>Someone rings up pretending to be someone else to convince you to give away secrets.</a:t>
            </a:r>
          </a:p>
          <a:p>
            <a:pPr hangingPunct="1"/>
            <a:r>
              <a:rPr lang="en-GB" b="0" dirty="0">
                <a:solidFill>
                  <a:srgbClr val="FFFFFF"/>
                </a:solidFill>
              </a:rPr>
              <a:t>E.g. Network Administrator, Manager</a:t>
            </a:r>
          </a:p>
        </p:txBody>
      </p:sp>
      <p:sp>
        <p:nvSpPr>
          <p:cNvPr id="7" name="Why are we even learning this?…">
            <a:extLst>
              <a:ext uri="{FF2B5EF4-FFF2-40B4-BE49-F238E27FC236}">
                <a16:creationId xmlns:a16="http://schemas.microsoft.com/office/drawing/2014/main" id="{24A9D448-7191-27E4-5193-01F5AD4FCA98}"/>
              </a:ext>
            </a:extLst>
          </p:cNvPr>
          <p:cNvSpPr txBox="1">
            <a:spLocks/>
          </p:cNvSpPr>
          <p:nvPr/>
        </p:nvSpPr>
        <p:spPr>
          <a:xfrm>
            <a:off x="12191999" y="6160454"/>
            <a:ext cx="10702413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6600" b="1" dirty="0">
                <a:solidFill>
                  <a:srgbClr val="FFFFFF"/>
                </a:solidFill>
              </a:rPr>
              <a:t>Telephone (IVR) phishing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2" grpId="0" animBg="1"/>
      <p:bldP spid="3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xfrm>
            <a:off x="1219200" y="4490224"/>
            <a:ext cx="21945600" cy="47355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GB" b="1" dirty="0"/>
              <a:t>Your turn:</a:t>
            </a:r>
            <a:br>
              <a:rPr lang="en-GB" b="1" dirty="0"/>
            </a:br>
            <a:r>
              <a:rPr lang="en-GB" b="1" dirty="0"/>
              <a:t>social engineering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24145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681095"/>
            <a:ext cx="8356600" cy="82061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0" dirty="0"/>
              <a:t>Trial and error method.</a:t>
            </a:r>
          </a:p>
          <a:p>
            <a:r>
              <a:rPr lang="en-GB" b="0" dirty="0"/>
              <a:t>Usually used for access to password-based systems.</a:t>
            </a:r>
          </a:p>
          <a:p>
            <a:r>
              <a:rPr lang="en-GB" b="0" dirty="0"/>
              <a:t>Try many possible passwords until a correct one is found.</a:t>
            </a:r>
          </a:p>
          <a:p>
            <a:endParaRPr lang="en-GB" b="0" dirty="0"/>
          </a:p>
          <a:p>
            <a:r>
              <a:rPr lang="en-GB" b="0" dirty="0"/>
              <a:t>Dictionary Attack: Words from a Dictionary are tried first.</a:t>
            </a:r>
          </a:p>
          <a:p>
            <a:endParaRPr lang="en-GB" b="0" dirty="0"/>
          </a:p>
          <a:p>
            <a:r>
              <a:rPr lang="en-GB" b="0" dirty="0"/>
              <a:t>Can you think of some common passwords?</a:t>
            </a:r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2192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10000"/>
          </a:bodyPr>
          <a:lstStyle/>
          <a:p>
            <a:pPr defTabSz="344677">
              <a:defRPr sz="3775"/>
            </a:pPr>
            <a:r>
              <a:rPr lang="en-GB" sz="6600" b="1" dirty="0"/>
              <a:t>Brute-force attacks</a:t>
            </a:r>
            <a:endParaRPr sz="6600" b="1" dirty="0"/>
          </a:p>
        </p:txBody>
      </p:sp>
      <p:sp>
        <p:nvSpPr>
          <p:cNvPr id="2" name="Your exam">
            <a:extLst>
              <a:ext uri="{FF2B5EF4-FFF2-40B4-BE49-F238E27FC236}">
                <a16:creationId xmlns:a16="http://schemas.microsoft.com/office/drawing/2014/main" id="{588E1FF9-1A2F-31E0-56F5-52A3D4D35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17913" y="3681095"/>
            <a:ext cx="8950712" cy="473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Your turn:</a:t>
            </a:r>
            <a:br>
              <a:rPr lang="en-GB" b="1" dirty="0">
                <a:solidFill>
                  <a:srgbClr val="FFFFFF"/>
                </a:solidFill>
              </a:rPr>
            </a:br>
            <a:r>
              <a:rPr lang="en-GB" b="1" dirty="0" err="1">
                <a:solidFill>
                  <a:srgbClr val="FFFFFF"/>
                </a:solidFill>
              </a:rPr>
              <a:t>menti.com</a:t>
            </a:r>
            <a:br>
              <a:rPr lang="en-GB" b="1" dirty="0">
                <a:solidFill>
                  <a:srgbClr val="FFFFFF"/>
                </a:solidFill>
              </a:rPr>
            </a:br>
            <a:br>
              <a:rPr lang="en-GB" b="1" dirty="0">
                <a:solidFill>
                  <a:srgbClr val="FFFFFF"/>
                </a:solidFill>
              </a:rPr>
            </a:br>
            <a:r>
              <a:rPr lang="en-GB" b="1" dirty="0">
                <a:solidFill>
                  <a:srgbClr val="FFFFFF"/>
                </a:solidFill>
              </a:rPr>
              <a:t>common passwords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68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Denial of Services (D</a:t>
            </a:r>
            <a:r>
              <a:rPr lang="en-GB" sz="9600" b="1" dirty="0"/>
              <a:t>o</a:t>
            </a:r>
            <a:r>
              <a:rPr lang="en-GB" b="1" dirty="0"/>
              <a:t>S)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Medium" panose="02000503020000020003" pitchFamily="2" charset="0"/>
              </a:rPr>
              <a:t>Flooding a server </a:t>
            </a:r>
            <a:r>
              <a:rPr lang="en-US" b="0" dirty="0">
                <a:latin typeface="Avenir Medium" panose="02000503020000020003" pitchFamily="2" charset="0"/>
              </a:rPr>
              <a:t>with requests which it can’t respond to quickly enough.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Can prevent a website from being accessible or cause the server to shut down.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Let’s try it:</a:t>
            </a:r>
          </a:p>
          <a:p>
            <a:pPr lvl="1" indent="0"/>
            <a:r>
              <a:rPr lang="en-US" b="0" dirty="0">
                <a:latin typeface="Avenir Medium" panose="02000503020000020003" pitchFamily="2" charset="0"/>
              </a:rPr>
              <a:t>			</a:t>
            </a:r>
            <a:r>
              <a:rPr lang="en-US" b="0" dirty="0">
                <a:latin typeface="Avenir Medium" panose="02000503020000020003" pitchFamily="2" charset="0"/>
                <a:hlinkClick r:id="rId3"/>
              </a:rPr>
              <a:t>https://stormy-oasis-27277.herokuapp.com/</a:t>
            </a:r>
            <a:endParaRPr lang="en-US" b="0" dirty="0">
              <a:latin typeface="Avenir Medium" panose="02000503020000020003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01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399</Words>
  <Application>Microsoft Macintosh PowerPoint</Application>
  <PresentationFormat>Custom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 Medium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The attacks</vt:lpstr>
      <vt:lpstr>Malware</vt:lpstr>
      <vt:lpstr>Malware</vt:lpstr>
      <vt:lpstr>PowerPoint Presentation</vt:lpstr>
      <vt:lpstr>Your turn: malware matching</vt:lpstr>
      <vt:lpstr>PowerPoint Presentation</vt:lpstr>
      <vt:lpstr>Your turn: social engineering</vt:lpstr>
      <vt:lpstr>Your turn: menti.com  common passwords</vt:lpstr>
      <vt:lpstr>Denial of Services (DoS)</vt:lpstr>
      <vt:lpstr>Distributed DoS (DDoS)</vt:lpstr>
      <vt:lpstr>Brute force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12</cp:revision>
  <cp:lastPrinted>2023-01-24T11:23:08Z</cp:lastPrinted>
  <dcterms:modified xsi:type="dcterms:W3CDTF">2023-03-01T08:35:53Z</dcterms:modified>
</cp:coreProperties>
</file>