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filestore.aqa.org.uk/resources/computing/AQA-75162-75172-ALI.PDF" TargetMode="Externa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https://filestore.aqa.org.uk/resources/computing/AQA-75162-75172-ALI.PDF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			-&gt; Go over general structure of IF Statements</a:t>
            </a:r>
          </a:p>
          <a:p>
            <a:pPr/>
            <a:r>
              <a:t>IF ELSE 	-&gt; Invite Student to write on the whiteboard a general assembly for IF ELSE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LDR R0, [R2+data]</a:t>
            </a:r>
          </a:p>
          <a:p>
            <a:pPr/>
            <a:r>
              <a:t>LDR R1, [R2+data]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Example -&gt;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/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/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b="0" cap="all" spc="-32" sz="32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/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b="0" cap="all" spc="-32"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/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Two adults wearing outfits with bold, solid colours — green, blue, pink and yellow"/>
          <p:cNvSpPr/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Person blowing pink bubblegum against a solid pink and blue background"/>
          <p:cNvSpPr/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/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/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Caption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A person’s lower body with blue trousers and green shoes on a yellow and pink floor"/>
          <p:cNvSpPr/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pc="-220" sz="22000">
                <a:solidFill>
                  <a:srgbClr val="FFD74C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63" name="Partial view of a building exterior painted yellow with blue window shutters and a curtained doorway"/>
          <p:cNvSpPr/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Author and Date"/>
          <p:cNvSpPr txBox="1"/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/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pc="0" sz="14000">
                <a:solidFill>
                  <a:srgbClr val="FFFFFF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14000">
                <a:solidFill>
                  <a:srgbClr val="FFFFFF"/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13B - Wednesday 25th January 2023</a:t>
            </a:r>
          </a:p>
        </p:txBody>
      </p:sp>
      <p:sp>
        <p:nvSpPr>
          <p:cNvPr id="151" name="Assembly Languag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Assembly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reat each variable as a register.…"/>
          <p:cNvSpPr txBox="1"/>
          <p:nvPr>
            <p:ph type="body" sz="quarter" idx="1"/>
          </p:nvPr>
        </p:nvSpPr>
        <p:spPr>
          <a:xfrm>
            <a:off x="1219200" y="5016710"/>
            <a:ext cx="8356600" cy="7480090"/>
          </a:xfrm>
          <a:prstGeom prst="rect">
            <a:avLst/>
          </a:prstGeom>
        </p:spPr>
        <p:txBody>
          <a:bodyPr/>
          <a:lstStyle/>
          <a:p>
            <a:pPr/>
            <a:r>
              <a:t>Treat each variable as a register.</a:t>
            </a:r>
          </a:p>
          <a:p>
            <a:pPr/>
            <a:r>
              <a:t>Treat each register as a variable.</a:t>
            </a:r>
          </a:p>
          <a:p>
            <a:pPr/>
            <a:r>
              <a:t>Draw arrows on Assembly Code.</a:t>
            </a:r>
          </a:p>
          <a:p>
            <a:pPr/>
            <a:r>
              <a:t>Memorise the common If and While structure.</a:t>
            </a:r>
          </a:p>
          <a:p>
            <a:pPr/>
            <a:r>
              <a:t>Think about your code in a language you’re used to.</a:t>
            </a:r>
          </a:p>
          <a:p>
            <a:pPr/>
            <a:r>
              <a:t>Practice, Practice, Practice.</a:t>
            </a:r>
          </a:p>
        </p:txBody>
      </p:sp>
      <p:sp>
        <p:nvSpPr>
          <p:cNvPr id="218" name="Tips for solving questions"/>
          <p:cNvSpPr txBox="1"/>
          <p:nvPr>
            <p:ph type="title"/>
          </p:nvPr>
        </p:nvSpPr>
        <p:spPr>
          <a:xfrm>
            <a:off x="1219200" y="1218086"/>
            <a:ext cx="8356600" cy="3068291"/>
          </a:xfrm>
          <a:prstGeom prst="rect">
            <a:avLst/>
          </a:prstGeom>
        </p:spPr>
        <p:txBody>
          <a:bodyPr/>
          <a:lstStyle/>
          <a:p>
            <a:pPr/>
            <a:r>
              <a:t>Tips for solving questions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66475" y="2337619"/>
            <a:ext cx="7671450" cy="1084109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Bubble sort"/>
          <p:cNvSpPr txBox="1"/>
          <p:nvPr/>
        </p:nvSpPr>
        <p:spPr>
          <a:xfrm>
            <a:off x="11088892" y="554252"/>
            <a:ext cx="13026616" cy="167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14095">
              <a:lnSpc>
                <a:spcPct val="80000"/>
              </a:lnSpc>
              <a:defRPr cap="all" sz="1232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pPr/>
            <a:r>
              <a:t>Bubble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reality we don’t write programs in it very often*…"/>
          <p:cNvSpPr txBox="1"/>
          <p:nvPr>
            <p:ph type="body" sz="quarter" idx="1"/>
          </p:nvPr>
        </p:nvSpPr>
        <p:spPr>
          <a:xfrm>
            <a:off x="1219200" y="4797097"/>
            <a:ext cx="8356600" cy="7699703"/>
          </a:xfrm>
          <a:prstGeom prst="rect">
            <a:avLst/>
          </a:prstGeom>
        </p:spPr>
        <p:txBody>
          <a:bodyPr/>
          <a:lstStyle/>
          <a:p>
            <a:pPr/>
            <a:r>
              <a:t>In reality we don’t write programs in it very often*</a:t>
            </a:r>
          </a:p>
          <a:p>
            <a:pPr/>
            <a:r>
              <a:t>But we need to know it:</a:t>
            </a:r>
          </a:p>
          <a:p>
            <a:pPr lvl="1"/>
            <a:r>
              <a:t>Finding Bugs</a:t>
            </a:r>
          </a:p>
          <a:p>
            <a:pPr lvl="1"/>
            <a:r>
              <a:t>Incredible Performance</a:t>
            </a:r>
          </a:p>
          <a:p>
            <a:pPr lvl="1"/>
            <a:r>
              <a:t>System Software</a:t>
            </a:r>
          </a:p>
          <a:p>
            <a:pPr lvl="1"/>
            <a:r>
              <a:t>Malware</a:t>
            </a:r>
          </a:p>
        </p:txBody>
      </p:sp>
      <p:sp>
        <p:nvSpPr>
          <p:cNvPr id="154" name="*It’s in your exam"/>
          <p:cNvSpPr txBox="1"/>
          <p:nvPr>
            <p:ph type="title"/>
          </p:nvPr>
        </p:nvSpPr>
        <p:spPr>
          <a:xfrm>
            <a:off x="13423900" y="4178319"/>
            <a:ext cx="8356600" cy="2232004"/>
          </a:xfrm>
          <a:prstGeom prst="rect">
            <a:avLst/>
          </a:prstGeom>
        </p:spPr>
        <p:txBody>
          <a:bodyPr/>
          <a:lstStyle>
            <a:lvl1pPr algn="ctr" defTabSz="379729">
              <a:defRPr spc="-143" sz="14300">
                <a:solidFill>
                  <a:srgbClr val="FFD74C"/>
                </a:solidFill>
              </a:defRPr>
            </a:lvl1pPr>
          </a:lstStyle>
          <a:p>
            <a:pPr/>
            <a:r>
              <a:t>*It’s in your exam</a:t>
            </a:r>
          </a:p>
        </p:txBody>
      </p:sp>
      <p:sp>
        <p:nvSpPr>
          <p:cNvPr id="155" name="Why are we even learning this?…"/>
          <p:cNvSpPr txBox="1"/>
          <p:nvPr>
            <p:ph type="body" idx="22"/>
          </p:nvPr>
        </p:nvSpPr>
        <p:spPr>
          <a:xfrm>
            <a:off x="1219200" y="1574800"/>
            <a:ext cx="8356600" cy="2816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344677">
              <a:defRPr sz="3775"/>
            </a:pPr>
            <a:r>
              <a:t>Why are we even learning this?</a:t>
            </a:r>
          </a:p>
          <a:p>
            <a:pPr defTabSz="344677">
              <a:defRPr sz="3775"/>
            </a:pPr>
            <a:r>
              <a:t>Why can’t we just use python? </a:t>
            </a:r>
          </a:p>
          <a:p>
            <a:pPr defTabSz="344677">
              <a:defRPr sz="2655"/>
            </a:pPr>
            <a:r>
              <a:t>(Or whatever your favourite language is)</a:t>
            </a:r>
          </a:p>
        </p:txBody>
      </p:sp>
      <p:sp>
        <p:nvSpPr>
          <p:cNvPr id="156" name="And it will come up"/>
          <p:cNvSpPr txBox="1"/>
          <p:nvPr/>
        </p:nvSpPr>
        <p:spPr>
          <a:xfrm>
            <a:off x="13423900" y="7211533"/>
            <a:ext cx="8356600" cy="223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84200">
              <a:lnSpc>
                <a:spcPct val="80000"/>
              </a:lnSpc>
              <a:defRPr cap="all" spc="-100" sz="10000">
                <a:solidFill>
                  <a:srgbClr val="FFD74C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pPr/>
            <a:r>
              <a:t>And it will come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5861" y="309992"/>
            <a:ext cx="18572278" cy="13096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AP of instr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 of instructions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4596" y="3054776"/>
            <a:ext cx="9743246" cy="951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37046" y="2967885"/>
            <a:ext cx="114681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167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168" name="If  stat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 statements</a:t>
            </a:r>
          </a:p>
        </p:txBody>
      </p:sp>
      <p:sp>
        <p:nvSpPr>
          <p:cNvPr id="169" name="Rounded Rectangle"/>
          <p:cNvSpPr/>
          <p:nvPr/>
        </p:nvSpPr>
        <p:spPr>
          <a:xfrm>
            <a:off x="15987386" y="3384668"/>
            <a:ext cx="6764054" cy="8898465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170" name="If else"/>
          <p:cNvSpPr txBox="1"/>
          <p:nvPr/>
        </p:nvSpPr>
        <p:spPr>
          <a:xfrm>
            <a:off x="16689361" y="3725545"/>
            <a:ext cx="2568652" cy="157226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cap="all" spc="-116" sz="11600">
                <a:solidFill>
                  <a:srgbClr val="00BFF3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pPr/>
            <a:r>
              <a:t>If else</a:t>
            </a:r>
          </a:p>
        </p:txBody>
      </p:sp>
      <p:sp>
        <p:nvSpPr>
          <p:cNvPr id="171" name="CMP ...…"/>
          <p:cNvSpPr txBox="1"/>
          <p:nvPr/>
        </p:nvSpPr>
        <p:spPr>
          <a:xfrm>
            <a:off x="2854401" y="7773502"/>
            <a:ext cx="8116529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CMP ...</a:t>
            </a:r>
          </a:p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B&lt;NOT Condition&gt; label</a:t>
            </a:r>
          </a:p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Inner Code</a:t>
            </a:r>
          </a:p>
          <a:p>
            <a:pPr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label:</a:t>
            </a:r>
          </a:p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After</a:t>
            </a:r>
          </a:p>
        </p:txBody>
      </p:sp>
      <p:sp>
        <p:nvSpPr>
          <p:cNvPr id="172" name="if ...:…"/>
          <p:cNvSpPr txBox="1"/>
          <p:nvPr/>
        </p:nvSpPr>
        <p:spPr>
          <a:xfrm>
            <a:off x="3711456" y="4394751"/>
            <a:ext cx="5182351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...: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#INNER CODE</a:t>
            </a:r>
          </a:p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After Code</a:t>
            </a:r>
          </a:p>
        </p:txBody>
      </p:sp>
      <p:sp>
        <p:nvSpPr>
          <p:cNvPr id="173" name="if &lt;Condition&gt;:…"/>
          <p:cNvSpPr txBox="1"/>
          <p:nvPr/>
        </p:nvSpPr>
        <p:spPr>
          <a:xfrm>
            <a:off x="14772775" y="6065279"/>
            <a:ext cx="6401824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&lt;Condition&gt;: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TRUE Code</a:t>
            </a:r>
          </a:p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FALSE Code</a:t>
            </a:r>
          </a:p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After Code</a:t>
            </a:r>
          </a:p>
        </p:txBody>
      </p:sp>
      <p:sp>
        <p:nvSpPr>
          <p:cNvPr id="175" name="Connection Line"/>
          <p:cNvSpPr/>
          <p:nvPr/>
        </p:nvSpPr>
        <p:spPr>
          <a:xfrm>
            <a:off x="1814576" y="8879296"/>
            <a:ext cx="1452063" cy="117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53" h="19238" fill="norm" stroke="1" extrusionOk="0">
                <a:moveTo>
                  <a:pt x="16353" y="809"/>
                </a:moveTo>
                <a:cubicBezTo>
                  <a:pt x="-3340" y="-2362"/>
                  <a:pt x="-5247" y="3781"/>
                  <a:pt x="10632" y="19238"/>
                </a:cubicBezTo>
              </a:path>
            </a:pathLst>
          </a:custGeom>
          <a:ln w="1016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180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181" name="x = 0…"/>
          <p:cNvSpPr txBox="1"/>
          <p:nvPr/>
        </p:nvSpPr>
        <p:spPr>
          <a:xfrm>
            <a:off x="4759674" y="4050528"/>
            <a:ext cx="43059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0</a:t>
            </a:r>
          </a:p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y == 7: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100</a:t>
            </a:r>
          </a:p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else: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10</a:t>
            </a:r>
          </a:p>
        </p:txBody>
      </p:sp>
      <p:sp>
        <p:nvSpPr>
          <p:cNvPr id="182" name="Use R0 for x…"/>
          <p:cNvSpPr txBox="1"/>
          <p:nvPr/>
        </p:nvSpPr>
        <p:spPr>
          <a:xfrm>
            <a:off x="4237337" y="9485357"/>
            <a:ext cx="5350657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 R0 for x</a:t>
            </a:r>
          </a:p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 R1 for y</a:t>
            </a:r>
          </a:p>
        </p:txBody>
      </p:sp>
      <p:sp>
        <p:nvSpPr>
          <p:cNvPr id="183" name="Your Tu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</a:t>
            </a:r>
          </a:p>
        </p:txBody>
      </p:sp>
      <p:sp>
        <p:nvSpPr>
          <p:cNvPr id="184" name="MOV R0, #0…"/>
          <p:cNvSpPr txBox="1"/>
          <p:nvPr/>
        </p:nvSpPr>
        <p:spPr>
          <a:xfrm>
            <a:off x="14944328" y="4182650"/>
            <a:ext cx="6058719" cy="73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MOV R0, #0</a:t>
            </a:r>
          </a:p>
          <a:p>
            <a:pPr lvl="2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CMP R1, #7</a:t>
            </a:r>
          </a:p>
          <a:p>
            <a:pPr lvl="2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BEQ is_seven</a:t>
            </a:r>
          </a:p>
          <a:p>
            <a:pPr lvl="2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MOV R0, #10</a:t>
            </a:r>
          </a:p>
          <a:p>
            <a:pPr lvl="2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after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is_seven:</a:t>
            </a:r>
          </a:p>
          <a:p>
            <a:pPr lvl="2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MOV R0, #100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after:</a:t>
            </a:r>
          </a:p>
          <a:p>
            <a:pPr lvl="2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WHILE  LO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 LOOPS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188" name="loopStart:…"/>
          <p:cNvSpPr txBox="1"/>
          <p:nvPr/>
        </p:nvSpPr>
        <p:spPr>
          <a:xfrm>
            <a:off x="2339968" y="6841679"/>
            <a:ext cx="9145396" cy="463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loopStart:</a:t>
            </a:r>
          </a:p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CMP ...</a:t>
            </a:r>
          </a:p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B&lt;NOT Condition&gt; loopDone</a:t>
            </a:r>
          </a:p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Inner Code</a:t>
            </a:r>
          </a:p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loopStart</a:t>
            </a:r>
          </a:p>
          <a:p>
            <a:pPr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loopDone:</a:t>
            </a:r>
          </a:p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After</a:t>
            </a:r>
          </a:p>
        </p:txBody>
      </p:sp>
      <p:sp>
        <p:nvSpPr>
          <p:cNvPr id="189" name="while ...:…"/>
          <p:cNvSpPr txBox="1"/>
          <p:nvPr/>
        </p:nvSpPr>
        <p:spPr>
          <a:xfrm>
            <a:off x="3930248" y="4036381"/>
            <a:ext cx="56015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pPr/>
            <a:r>
              <a:t>while ...:</a:t>
            </a:r>
          </a:p>
          <a:p>
            <a:pPr lvl="1"/>
            <a:r>
              <a:t># INNER CODE</a:t>
            </a:r>
          </a:p>
        </p:txBody>
      </p:sp>
      <p:sp>
        <p:nvSpPr>
          <p:cNvPr id="197" name="Connection Line"/>
          <p:cNvSpPr/>
          <p:nvPr/>
        </p:nvSpPr>
        <p:spPr>
          <a:xfrm>
            <a:off x="1727638" y="8492187"/>
            <a:ext cx="1044041" cy="19297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532" h="21600" fill="norm" stroke="1" extrusionOk="0">
                <a:moveTo>
                  <a:pt x="16532" y="0"/>
                </a:moveTo>
                <a:cubicBezTo>
                  <a:pt x="-2387" y="3818"/>
                  <a:pt x="-5068" y="11018"/>
                  <a:pt x="8488" y="21600"/>
                </a:cubicBezTo>
              </a:path>
            </a:pathLst>
          </a:custGeom>
          <a:ln w="1016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1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192" name="while ...:…"/>
          <p:cNvSpPr txBox="1"/>
          <p:nvPr/>
        </p:nvSpPr>
        <p:spPr>
          <a:xfrm>
            <a:off x="15412505" y="4036381"/>
            <a:ext cx="560152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lvl1pPr>
            <a:lvl2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lvl2pPr>
          </a:lstStyle>
          <a:p>
            <a:pPr/>
            <a:r>
              <a:t>while ...:</a:t>
            </a:r>
          </a:p>
          <a:p>
            <a:pPr lvl="1"/>
            <a:r>
              <a:t># INNER CODE</a:t>
            </a:r>
          </a:p>
        </p:txBody>
      </p:sp>
      <p:sp>
        <p:nvSpPr>
          <p:cNvPr id="198" name="Connection Line"/>
          <p:cNvSpPr/>
          <p:nvPr/>
        </p:nvSpPr>
        <p:spPr>
          <a:xfrm>
            <a:off x="6273800" y="7188200"/>
            <a:ext cx="5703736" cy="2575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8" h="21600" fill="norm" stroke="1" extrusionOk="0">
                <a:moveTo>
                  <a:pt x="2565" y="21600"/>
                </a:moveTo>
                <a:cubicBezTo>
                  <a:pt x="21600" y="14702"/>
                  <a:pt x="20745" y="7502"/>
                  <a:pt x="0" y="0"/>
                </a:cubicBezTo>
              </a:path>
            </a:pathLst>
          </a:custGeom>
          <a:ln w="101600">
            <a:solidFill>
              <a:schemeClr val="accent2">
                <a:hueOff val="312616"/>
                <a:satOff val="21048"/>
                <a:lumOff val="-29411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4" name="B test…"/>
          <p:cNvSpPr txBox="1"/>
          <p:nvPr/>
        </p:nvSpPr>
        <p:spPr>
          <a:xfrm>
            <a:off x="14497956" y="6841679"/>
            <a:ext cx="7430618" cy="463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test</a:t>
            </a:r>
          </a:p>
          <a:p>
            <a:pPr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loopTop:</a:t>
            </a:r>
          </a:p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Inner Code</a:t>
            </a:r>
          </a:p>
          <a:p>
            <a:pPr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test:</a:t>
            </a:r>
          </a:p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CMP …</a:t>
            </a:r>
          </a:p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B&lt;Condition&gt; loopTop</a:t>
            </a:r>
          </a:p>
          <a:p>
            <a:pPr lvl="1" algn="l">
              <a:defRPr b="1" sz="4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After Code</a:t>
            </a:r>
          </a:p>
        </p:txBody>
      </p:sp>
      <p:sp>
        <p:nvSpPr>
          <p:cNvPr id="199" name="Connection Line"/>
          <p:cNvSpPr/>
          <p:nvPr/>
        </p:nvSpPr>
        <p:spPr>
          <a:xfrm>
            <a:off x="13730253" y="7201968"/>
            <a:ext cx="973778" cy="203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30" h="21600" fill="norm" stroke="1" extrusionOk="0">
                <a:moveTo>
                  <a:pt x="16430" y="0"/>
                </a:moveTo>
                <a:cubicBezTo>
                  <a:pt x="-2884" y="5572"/>
                  <a:pt x="-5170" y="12772"/>
                  <a:pt x="9573" y="21600"/>
                </a:cubicBezTo>
              </a:path>
            </a:pathLst>
          </a:custGeom>
          <a:ln w="1016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0" name="Connection Line"/>
          <p:cNvSpPr/>
          <p:nvPr/>
        </p:nvSpPr>
        <p:spPr>
          <a:xfrm>
            <a:off x="17526000" y="7874000"/>
            <a:ext cx="5000602" cy="2586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62" h="21600" fill="norm" stroke="1" extrusionOk="0">
                <a:moveTo>
                  <a:pt x="16555" y="21600"/>
                </a:moveTo>
                <a:cubicBezTo>
                  <a:pt x="21600" y="13036"/>
                  <a:pt x="16082" y="5836"/>
                  <a:pt x="0" y="0"/>
                </a:cubicBezTo>
              </a:path>
            </a:pathLst>
          </a:custGeom>
          <a:ln w="101600">
            <a:solidFill>
              <a:schemeClr val="accent2">
                <a:hueOff val="312616"/>
                <a:satOff val="21048"/>
                <a:lumOff val="-29411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"/>
          <p:cNvSpPr/>
          <p:nvPr/>
        </p:nvSpPr>
        <p:spPr>
          <a:xfrm>
            <a:off x="1495804" y="3384668"/>
            <a:ext cx="10833724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205" name="Rounded Rectangle"/>
          <p:cNvSpPr/>
          <p:nvPr/>
        </p:nvSpPr>
        <p:spPr>
          <a:xfrm>
            <a:off x="13093177" y="3384668"/>
            <a:ext cx="9761020" cy="8898465"/>
          </a:xfrm>
          <a:prstGeom prst="roundRect">
            <a:avLst>
              <a:gd name="adj" fmla="val 11402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206" name="sum = 0…"/>
          <p:cNvSpPr txBox="1"/>
          <p:nvPr/>
        </p:nvSpPr>
        <p:spPr>
          <a:xfrm>
            <a:off x="3902322" y="4157917"/>
            <a:ext cx="6020688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sum = 0</a:t>
            </a:r>
          </a:p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x &gt; 1: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sum = sum + x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x - 1 </a:t>
            </a:r>
          </a:p>
        </p:txBody>
      </p:sp>
      <p:sp>
        <p:nvSpPr>
          <p:cNvPr id="207" name="Store the result of sum in location 42.…"/>
          <p:cNvSpPr txBox="1"/>
          <p:nvPr/>
        </p:nvSpPr>
        <p:spPr>
          <a:xfrm>
            <a:off x="1971276" y="8647000"/>
            <a:ext cx="10612580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4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Store the result of sum in location 42.</a:t>
            </a:r>
          </a:p>
          <a:p>
            <a:pPr algn="l">
              <a:defRPr b="1" sz="4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Assume R0 contains the value x</a:t>
            </a:r>
          </a:p>
          <a:p>
            <a:pPr algn="l">
              <a:defRPr b="1" sz="4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You may use R1 for other steps</a:t>
            </a:r>
          </a:p>
        </p:txBody>
      </p:sp>
      <p:sp>
        <p:nvSpPr>
          <p:cNvPr id="208" name="Your Tu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Turn</a:t>
            </a:r>
          </a:p>
        </p:txBody>
      </p:sp>
      <p:sp>
        <p:nvSpPr>
          <p:cNvPr id="209" name="MOV R1, #0…"/>
          <p:cNvSpPr txBox="1"/>
          <p:nvPr/>
        </p:nvSpPr>
        <p:spPr>
          <a:xfrm>
            <a:off x="14753759" y="4182650"/>
            <a:ext cx="6439856" cy="73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MOV R1, #0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test</a:t>
            </a:r>
          </a:p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loop_top: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ADD R1, R1, R0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SUB R1, R1, #1</a:t>
            </a:r>
          </a:p>
          <a:p>
            <a:pPr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test: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CMP R1, #1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BLT loopTop</a:t>
            </a:r>
          </a:p>
          <a:p>
            <a:pPr lvl="1" algn="l">
              <a:defRPr b="1" sz="5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exam</a:t>
            </a:r>
          </a:p>
        </p:txBody>
      </p:sp>
      <p:sp>
        <p:nvSpPr>
          <p:cNvPr id="214" name="Types of Question:…"/>
          <p:cNvSpPr txBox="1"/>
          <p:nvPr>
            <p:ph type="body" sz="half" idx="1"/>
          </p:nvPr>
        </p:nvSpPr>
        <p:spPr>
          <a:xfrm>
            <a:off x="11674768" y="3594100"/>
            <a:ext cx="11490032" cy="8902700"/>
          </a:xfrm>
          <a:prstGeom prst="rect">
            <a:avLst/>
          </a:prstGeom>
        </p:spPr>
        <p:txBody>
          <a:bodyPr/>
          <a:lstStyle/>
          <a:p>
            <a:pPr/>
            <a:r>
              <a:t>Types of Question:</a:t>
            </a:r>
          </a:p>
          <a:p>
            <a:pPr/>
            <a:r>
              <a:t>- Values in Registers + Tracing.</a:t>
            </a:r>
          </a:p>
          <a:p>
            <a:pPr/>
            <a:r>
              <a:t>- Write small assembly programs.</a:t>
            </a:r>
          </a:p>
          <a:p>
            <a:pPr/>
            <a:r>
              <a:t>- Operand vs Opcode.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6230" y="3304040"/>
            <a:ext cx="9883649" cy="9164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