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noFill/>
              <a:miter lim="400000"/>
            </a:ln>
          </a:left>
          <a:right>
            <a:ln w="50800" cap="flat">
              <a:solidFill>
                <a:srgbClr val="03A8D6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50800" cap="flat">
              <a:solidFill>
                <a:srgbClr val="0BA8D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50800" cap="flat">
              <a:solidFill>
                <a:srgbClr val="03A8D6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8ABA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008AB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ADEFF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AEAEB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90196"/>
              <a:satOff val="16169"/>
              <a:lumOff val="-19584"/>
            </a:schemeClr>
          </a:solidFill>
        </a:fill>
      </a:tcStyle>
    </a:firstCol>
    <a:lastRow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12616"/>
              <a:satOff val="21048"/>
              <a:lumOff val="-2941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D238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F7EA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A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19922"/>
              <a:satOff val="-56679"/>
              <a:lumOff val="-26479"/>
            </a:schemeClr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AEBEB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28106"/>
              <a:satOff val="-38633"/>
              <a:lumOff val="-1788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wholeTbl>
    <a:band2H>
      <a:tcTxStyle/>
      <a:tcStyle>
        <a:tcBdr/>
        <a:fill>
          <a:solidFill>
            <a:srgbClr val="BBBBB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72"/>
    <p:restoredTop sz="94680"/>
  </p:normalViewPr>
  <p:slideViewPr>
    <p:cSldViewPr snapToGrid="0">
      <p:cViewPr varScale="1">
        <p:scale>
          <a:sx n="32" d="100"/>
          <a:sy n="32" d="100"/>
        </p:scale>
        <p:origin x="224" y="1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store.aqa.org.uk/resources/computing/AQA-75162-75172-ALI.PDF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10:55</a:t>
            </a:r>
          </a:p>
        </p:txBody>
      </p:sp>
    </p:spTree>
    <p:extLst>
      <p:ext uri="{BB962C8B-B14F-4D97-AF65-F5344CB8AC3E}">
        <p14:creationId xmlns:p14="http://schemas.microsoft.com/office/powerpoint/2010/main" val="1001403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End: 11:45</a:t>
            </a:r>
          </a:p>
        </p:txBody>
      </p:sp>
    </p:spTree>
    <p:extLst>
      <p:ext uri="{BB962C8B-B14F-4D97-AF65-F5344CB8AC3E}">
        <p14:creationId xmlns:p14="http://schemas.microsoft.com/office/powerpoint/2010/main" val="4116613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– 11:00</a:t>
            </a:r>
          </a:p>
        </p:txBody>
      </p:sp>
    </p:spTree>
    <p:extLst>
      <p:ext uri="{BB962C8B-B14F-4D97-AF65-F5344CB8AC3E}">
        <p14:creationId xmlns:p14="http://schemas.microsoft.com/office/powerpoint/2010/main" val="1406349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– 11:00</a:t>
            </a:r>
          </a:p>
        </p:txBody>
      </p:sp>
    </p:spTree>
    <p:extLst>
      <p:ext uri="{BB962C8B-B14F-4D97-AF65-F5344CB8AC3E}">
        <p14:creationId xmlns:p14="http://schemas.microsoft.com/office/powerpoint/2010/main" val="2842074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hlinkClick r:id="rId3"/>
              </a:defRPr>
            </a:lvl1pPr>
          </a:lstStyle>
          <a:p>
            <a:pPr>
              <a:defRPr u="none"/>
            </a:pPr>
            <a:r>
              <a:rPr u="sng" dirty="0">
                <a:hlinkClick r:id="rId3"/>
              </a:rPr>
              <a:t>https://filestore.aqa.org.uk/resources/computing/AQA-75162-75172-ALI.PDF</a:t>
            </a:r>
            <a:endParaRPr lang="en-GB" u="sng" dirty="0">
              <a:hlinkClick r:id="rId3"/>
            </a:endParaRPr>
          </a:p>
          <a:p>
            <a:pPr>
              <a:defRPr u="none"/>
            </a:pPr>
            <a:r>
              <a:rPr lang="en-GB" u="sng" dirty="0">
                <a:hlinkClick r:id="rId3"/>
              </a:rPr>
              <a:t>End – 11:00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End - 11:05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– 11:10</a:t>
            </a:r>
          </a:p>
        </p:txBody>
      </p:sp>
    </p:spTree>
    <p:extLst>
      <p:ext uri="{BB962C8B-B14F-4D97-AF65-F5344CB8AC3E}">
        <p14:creationId xmlns:p14="http://schemas.microsoft.com/office/powerpoint/2010/main" val="2886040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GB" dirty="0"/>
              <a:t>2 Types of While</a:t>
            </a:r>
          </a:p>
          <a:p>
            <a:pPr marL="342900" indent="-342900">
              <a:buFontTx/>
              <a:buChar char="-"/>
            </a:pPr>
            <a:r>
              <a:rPr lang="en-GB" dirty="0"/>
              <a:t>End – 11:15</a:t>
            </a:r>
          </a:p>
          <a:p>
            <a:pPr marL="342900" indent="-342900">
              <a:buFontTx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1" name="Shape 21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End – 11:20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– 11:25</a:t>
            </a:r>
          </a:p>
        </p:txBody>
      </p:sp>
    </p:spTree>
    <p:extLst>
      <p:ext uri="{BB962C8B-B14F-4D97-AF65-F5344CB8AC3E}">
        <p14:creationId xmlns:p14="http://schemas.microsoft.com/office/powerpoint/2010/main" val="788630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917700"/>
            <a:ext cx="21945600" cy="706628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127375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z="22000" spc="-220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763675"/>
            <a:ext cx="21945600" cy="4192883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bg>
      <p:bgPr>
        <a:solidFill>
          <a:srgbClr val="FFC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2334623"/>
            <a:ext cx="21945600" cy="7612249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9779000"/>
            <a:ext cx="21945599" cy="62992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 sz="3200" b="0" cap="all" spc="-32">
                <a:solidFill>
                  <a:srgbClr val="0000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771900" y="4464048"/>
            <a:ext cx="16840200" cy="4883152"/>
          </a:xfrm>
          <a:prstGeom prst="rect">
            <a:avLst/>
          </a:prstGeom>
        </p:spPr>
        <p:txBody>
          <a:bodyPr anchor="ctr"/>
          <a:lstStyle>
            <a:lvl1pPr marL="431800" indent="-4318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431800" indent="254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431800" indent="4826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431800" indent="9398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431800" indent="13970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203700" y="9372600"/>
            <a:ext cx="16840200" cy="68072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ts val="3600"/>
              </a:lnSpc>
              <a:spcBef>
                <a:spcPts val="0"/>
              </a:spcBef>
              <a:buClrTx/>
              <a:buSzTx/>
              <a:buNone/>
              <a:defRPr sz="3200" b="0" cap="all" spc="-32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A person’s lower body with blue trousers and green shoes on a yellow and pink floor"/>
          <p:cNvSpPr>
            <a:spLocks noGrp="1"/>
          </p:cNvSpPr>
          <p:nvPr>
            <p:ph type="pic" sz="half" idx="21"/>
          </p:nvPr>
        </p:nvSpPr>
        <p:spPr>
          <a:xfrm>
            <a:off x="635000" y="6832600"/>
            <a:ext cx="12877800" cy="858992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4" name="Two adults wearing outfits with bold, solid colours — green, blue, pink and yellow"/>
          <p:cNvSpPr>
            <a:spLocks noGrp="1"/>
          </p:cNvSpPr>
          <p:nvPr>
            <p:ph type="pic" sz="half" idx="22"/>
          </p:nvPr>
        </p:nvSpPr>
        <p:spPr>
          <a:xfrm>
            <a:off x="88900" y="-177800"/>
            <a:ext cx="14008100" cy="81576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Person blowing pink bubblegum against a solid pink and blue background"/>
          <p:cNvSpPr>
            <a:spLocks noGrp="1"/>
          </p:cNvSpPr>
          <p:nvPr>
            <p:ph type="pic" idx="23"/>
          </p:nvPr>
        </p:nvSpPr>
        <p:spPr>
          <a:xfrm>
            <a:off x="12814300" y="-355600"/>
            <a:ext cx="1203395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 person’s lower body with blue trousers and green shoes on a yellow and pink floor"/>
          <p:cNvSpPr>
            <a:spLocks noGrp="1"/>
          </p:cNvSpPr>
          <p:nvPr>
            <p:ph type="pic" idx="21"/>
          </p:nvPr>
        </p:nvSpPr>
        <p:spPr>
          <a:xfrm>
            <a:off x="635000" y="-1181110"/>
            <a:ext cx="23114000" cy="1541782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wo adults wearing outfits with bold, solid colours — green, blue, pink and yellow"/>
          <p:cNvSpPr>
            <a:spLocks noGrp="1"/>
          </p:cNvSpPr>
          <p:nvPr>
            <p:ph type="pic" idx="21"/>
          </p:nvPr>
        </p:nvSpPr>
        <p:spPr>
          <a:xfrm>
            <a:off x="-38100" y="-267934"/>
            <a:ext cx="24472902" cy="142518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124200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z="22000" spc="-220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917700"/>
            <a:ext cx="21945600" cy="711200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9100800" y="8229600"/>
            <a:ext cx="4584700" cy="31237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Caption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3" name="A person’s lower body with blue trousers and green shoes on a yellow and pink floor"/>
          <p:cNvSpPr>
            <a:spLocks noGrp="1"/>
          </p:cNvSpPr>
          <p:nvPr>
            <p:ph type="pic" idx="21"/>
          </p:nvPr>
        </p:nvSpPr>
        <p:spPr>
          <a:xfrm>
            <a:off x="528828" y="0"/>
            <a:ext cx="17992344" cy="12001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35000" y="7937906"/>
            <a:ext cx="17780000" cy="5651592"/>
          </a:xfrm>
          <a:prstGeom prst="rect">
            <a:avLst/>
          </a:prstGeom>
        </p:spPr>
        <p:txBody>
          <a:bodyPr anchor="b"/>
          <a:lstStyle>
            <a:lvl1pPr algn="ctr" defTabSz="584200">
              <a:defRPr sz="22000" spc="-220">
                <a:solidFill>
                  <a:srgbClr val="FFD74C"/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35" name="Line"/>
          <p:cNvSpPr/>
          <p:nvPr/>
        </p:nvSpPr>
        <p:spPr>
          <a:xfrm>
            <a:off x="19169012" y="11874500"/>
            <a:ext cx="1549401" cy="0"/>
          </a:xfrm>
          <a:prstGeom prst="ellipse">
            <a:avLst/>
          </a:prstGeom>
          <a:ln w="254000">
            <a:solidFill>
              <a:srgbClr val="FFD74C"/>
            </a:solidFill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728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6311900"/>
            <a:ext cx="8356600" cy="618490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2439639"/>
            <a:ext cx="8356600" cy="3068291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2" name="Rectangle"/>
          <p:cNvSpPr/>
          <p:nvPr/>
        </p:nvSpPr>
        <p:spPr>
          <a:xfrm>
            <a:off x="10795000" y="0"/>
            <a:ext cx="13614400" cy="13716000"/>
          </a:xfrm>
          <a:prstGeom prst="rect">
            <a:avLst/>
          </a:prstGeom>
          <a:solidFill>
            <a:srgbClr val="00BFF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63" name="Partial view of a building exterior painted yellow with blue window shutters and a curtained doorway"/>
          <p:cNvSpPr>
            <a:spLocks noGrp="1"/>
          </p:cNvSpPr>
          <p:nvPr>
            <p:ph type="pic" idx="21"/>
          </p:nvPr>
        </p:nvSpPr>
        <p:spPr>
          <a:xfrm>
            <a:off x="9156700" y="-38100"/>
            <a:ext cx="19693467" cy="13106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574800"/>
            <a:ext cx="8356600" cy="77012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00C7FC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4048125"/>
            <a:ext cx="21945600" cy="5930900"/>
          </a:xfrm>
          <a:prstGeom prst="rect">
            <a:avLst/>
          </a:prstGeom>
        </p:spPr>
        <p:txBody>
          <a:bodyPr anchor="ctr"/>
          <a:lstStyle>
            <a:lvl1pPr marL="431800" indent="-431800">
              <a:defRPr sz="14000" spc="0">
                <a:solidFill>
                  <a:srgbClr val="FFFFFF"/>
                </a:soli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bg>
      <p:bgPr>
        <a:solidFill>
          <a:srgbClr val="FFC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4000" spc="-140">
                <a:solidFill>
                  <a:srgbClr val="FFFFFF"/>
                </a:solidFill>
              </a:defRPr>
            </a:lvl1pPr>
          </a:lstStyle>
          <a:p>
            <a:r>
              <a:t>Agenda Title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594100"/>
            <a:ext cx="21945600" cy="8902700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1pPr>
            <a:lvl2pPr marL="0" indent="4572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2pPr>
            <a:lvl3pPr marL="0" indent="9144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3pPr>
            <a:lvl4pPr marL="0" indent="13716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4pPr>
            <a:lvl5pPr marL="0" indent="18288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733800"/>
            <a:ext cx="21945600" cy="876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1219200"/>
            <a:ext cx="21945600" cy="229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22000" y="13080999"/>
            <a:ext cx="336728" cy="4137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l">
              <a:lnSpc>
                <a:spcPts val="2600"/>
              </a:lnSpc>
              <a:defRPr sz="1800">
                <a:latin typeface="Proxima Nova Medium"/>
                <a:ea typeface="Proxima Nova Medium"/>
                <a:cs typeface="Proxima Nova Medium"/>
                <a:sym typeface="Proxima Nova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1pPr>
      <a:lvl2pPr marL="0" marR="0" indent="457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2pPr>
      <a:lvl3pPr marL="0" marR="0" indent="914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3pPr>
      <a:lvl4pPr marL="0" marR="0" indent="1371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4pPr>
      <a:lvl5pPr marL="0" marR="0" indent="18288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5pPr>
      <a:lvl6pPr marL="0" marR="0" indent="22860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6pPr>
      <a:lvl7pPr marL="0" marR="0" indent="2743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7pPr>
      <a:lvl8pPr marL="0" marR="0" indent="3200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8pPr>
      <a:lvl9pPr marL="0" marR="0" indent="3657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9pPr>
    </p:titleStyle>
    <p:bodyStyle>
      <a:lvl1pPr marL="685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1371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2057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2743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34290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4114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4800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5486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6172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9pPr>
    </p:bodyStyle>
    <p:otherStyle>
      <a:lvl1pPr marL="0" marR="0" indent="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1pPr>
      <a:lvl2pPr marL="0" marR="0" indent="457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2pPr>
      <a:lvl3pPr marL="0" marR="0" indent="914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3pPr>
      <a:lvl4pPr marL="0" marR="0" indent="1371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4pPr>
      <a:lvl5pPr marL="0" marR="0" indent="18288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5pPr>
      <a:lvl6pPr marL="0" marR="0" indent="22860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6pPr>
      <a:lvl7pPr marL="0" marR="0" indent="2743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7pPr>
      <a:lvl8pPr marL="0" marR="0" indent="3200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8pPr>
      <a:lvl9pPr marL="0" marR="0" indent="3657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13B - Wednesday 25th January 2023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13B - Wednesday 25th January 2023</a:t>
            </a:r>
          </a:p>
        </p:txBody>
      </p:sp>
      <p:sp>
        <p:nvSpPr>
          <p:cNvPr id="151" name="Assembly Languag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b="1" dirty="0"/>
              <a:t>Assembly Language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reat each variable as a register.…"/>
          <p:cNvSpPr txBox="1">
            <a:spLocks noGrp="1"/>
          </p:cNvSpPr>
          <p:nvPr>
            <p:ph type="body" sz="quarter" idx="1"/>
          </p:nvPr>
        </p:nvSpPr>
        <p:spPr>
          <a:xfrm>
            <a:off x="1219200" y="5016710"/>
            <a:ext cx="8910918" cy="7480090"/>
          </a:xfrm>
          <a:prstGeom prst="rect">
            <a:avLst/>
          </a:prstGeom>
        </p:spPr>
        <p:txBody>
          <a:bodyPr/>
          <a:lstStyle/>
          <a:p>
            <a:r>
              <a:rPr b="0" dirty="0"/>
              <a:t>Treat each variable as a register.</a:t>
            </a:r>
          </a:p>
          <a:p>
            <a:r>
              <a:rPr b="0" dirty="0"/>
              <a:t>Treat each register as a variable.</a:t>
            </a:r>
          </a:p>
          <a:p>
            <a:r>
              <a:rPr b="0" dirty="0"/>
              <a:t>Draw arrows on Assembly Code.</a:t>
            </a:r>
          </a:p>
          <a:p>
            <a:r>
              <a:rPr b="0" dirty="0" err="1"/>
              <a:t>Memorise</a:t>
            </a:r>
            <a:r>
              <a:rPr b="0" dirty="0"/>
              <a:t> the common If and While structure.</a:t>
            </a:r>
          </a:p>
          <a:p>
            <a:r>
              <a:rPr b="0" dirty="0"/>
              <a:t>Think about your code in a language you’re used to.</a:t>
            </a:r>
          </a:p>
          <a:p>
            <a:r>
              <a:rPr b="0" dirty="0"/>
              <a:t>Practice, Practice, Practice.</a:t>
            </a:r>
          </a:p>
        </p:txBody>
      </p:sp>
      <p:sp>
        <p:nvSpPr>
          <p:cNvPr id="218" name="Tips for solving questions"/>
          <p:cNvSpPr txBox="1">
            <a:spLocks noGrp="1"/>
          </p:cNvSpPr>
          <p:nvPr>
            <p:ph type="title"/>
          </p:nvPr>
        </p:nvSpPr>
        <p:spPr>
          <a:xfrm>
            <a:off x="1219200" y="554252"/>
            <a:ext cx="8356600" cy="306829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b="1" dirty="0"/>
              <a:t>Tips for solving questions</a:t>
            </a:r>
          </a:p>
        </p:txBody>
      </p:sp>
      <p:pic>
        <p:nvPicPr>
          <p:cNvPr id="21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6475" y="2337619"/>
            <a:ext cx="7671450" cy="10841090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Bubble sort"/>
          <p:cNvSpPr txBox="1"/>
          <p:nvPr/>
        </p:nvSpPr>
        <p:spPr>
          <a:xfrm>
            <a:off x="11088892" y="554252"/>
            <a:ext cx="13026616" cy="1674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defTabSz="514095">
              <a:lnSpc>
                <a:spcPct val="80000"/>
              </a:lnSpc>
              <a:defRPr sz="1232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</a:lstStyle>
          <a:p>
            <a:r>
              <a:t>Bubble sort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In reality we don’t write programs in it very often*…"/>
          <p:cNvSpPr txBox="1">
            <a:spLocks noGrp="1"/>
          </p:cNvSpPr>
          <p:nvPr>
            <p:ph type="body" sz="quarter" idx="1"/>
          </p:nvPr>
        </p:nvSpPr>
        <p:spPr>
          <a:xfrm>
            <a:off x="1219200" y="4797097"/>
            <a:ext cx="8356600" cy="7699703"/>
          </a:xfrm>
          <a:prstGeom prst="rect">
            <a:avLst/>
          </a:prstGeom>
        </p:spPr>
        <p:txBody>
          <a:bodyPr/>
          <a:lstStyle/>
          <a:p>
            <a:r>
              <a:rPr b="0" dirty="0"/>
              <a:t>In reality we don’t write programs in it very often*</a:t>
            </a:r>
          </a:p>
          <a:p>
            <a:r>
              <a:rPr b="0" dirty="0"/>
              <a:t>But we need to know it:</a:t>
            </a:r>
          </a:p>
          <a:p>
            <a:pPr lvl="1"/>
            <a:r>
              <a:rPr b="0" dirty="0"/>
              <a:t>Finding Bugs</a:t>
            </a:r>
          </a:p>
          <a:p>
            <a:pPr lvl="1"/>
            <a:r>
              <a:rPr b="0" dirty="0"/>
              <a:t>Incredible Performance</a:t>
            </a:r>
          </a:p>
          <a:p>
            <a:pPr lvl="1"/>
            <a:r>
              <a:rPr b="0" dirty="0"/>
              <a:t>System Software</a:t>
            </a:r>
          </a:p>
          <a:p>
            <a:pPr lvl="1"/>
            <a:r>
              <a:rPr b="0" dirty="0"/>
              <a:t>Malware</a:t>
            </a:r>
          </a:p>
        </p:txBody>
      </p:sp>
      <p:sp>
        <p:nvSpPr>
          <p:cNvPr id="154" name="*It’s in your exam"/>
          <p:cNvSpPr txBox="1">
            <a:spLocks noGrp="1"/>
          </p:cNvSpPr>
          <p:nvPr>
            <p:ph type="title"/>
          </p:nvPr>
        </p:nvSpPr>
        <p:spPr>
          <a:xfrm>
            <a:off x="11389659" y="3681094"/>
            <a:ext cx="12317506" cy="317690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379729">
              <a:defRPr sz="14300" spc="-143">
                <a:solidFill>
                  <a:srgbClr val="FFD74C"/>
                </a:solidFill>
              </a:defRPr>
            </a:lvl1pPr>
          </a:lstStyle>
          <a:p>
            <a:r>
              <a:rPr b="1" dirty="0"/>
              <a:t>*It’s in your exam</a:t>
            </a:r>
          </a:p>
        </p:txBody>
      </p:sp>
      <p:sp>
        <p:nvSpPr>
          <p:cNvPr id="155" name="Why are we even learning this?…"/>
          <p:cNvSpPr txBox="1">
            <a:spLocks noGrp="1"/>
          </p:cNvSpPr>
          <p:nvPr>
            <p:ph type="body" idx="22"/>
          </p:nvPr>
        </p:nvSpPr>
        <p:spPr>
          <a:xfrm>
            <a:off x="1219200" y="1574800"/>
            <a:ext cx="8356600" cy="2816938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fontScale="92500"/>
          </a:bodyPr>
          <a:lstStyle/>
          <a:p>
            <a:pPr defTabSz="344677">
              <a:defRPr sz="3775"/>
            </a:pPr>
            <a:r>
              <a:rPr b="1" dirty="0"/>
              <a:t>Why are we even learning this?</a:t>
            </a:r>
          </a:p>
          <a:p>
            <a:pPr defTabSz="344677">
              <a:defRPr sz="3775"/>
            </a:pPr>
            <a:r>
              <a:rPr b="1" dirty="0"/>
              <a:t>Why can’t we just use python? </a:t>
            </a:r>
          </a:p>
          <a:p>
            <a:pPr defTabSz="344677">
              <a:defRPr sz="2655"/>
            </a:pPr>
            <a:r>
              <a:rPr b="1" dirty="0"/>
              <a:t>(Or whatever your favorite language is)</a:t>
            </a:r>
          </a:p>
        </p:txBody>
      </p:sp>
      <p:sp>
        <p:nvSpPr>
          <p:cNvPr id="156" name="And it will come up"/>
          <p:cNvSpPr txBox="1"/>
          <p:nvPr/>
        </p:nvSpPr>
        <p:spPr>
          <a:xfrm>
            <a:off x="13370112" y="7497617"/>
            <a:ext cx="8356600" cy="3176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defTabSz="584200">
              <a:lnSpc>
                <a:spcPct val="80000"/>
              </a:lnSpc>
              <a:defRPr sz="10000" cap="all" spc="-100">
                <a:solidFill>
                  <a:srgbClr val="FFD74C"/>
                </a:solidFill>
                <a:latin typeface="+mn-lt"/>
                <a:ea typeface="+mn-ea"/>
                <a:cs typeface="+mn-cs"/>
                <a:sym typeface="Druk Medium"/>
              </a:defRPr>
            </a:lvl1pPr>
          </a:lstStyle>
          <a:p>
            <a:r>
              <a:rPr dirty="0"/>
              <a:t>And it will come up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uiExpand="1" build="p"/>
      <p:bldP spid="154" grpId="0" animBg="1"/>
      <p:bldP spid="1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861" y="309992"/>
            <a:ext cx="18572278" cy="130960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AP of instruc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RECAP of instructions</a:t>
            </a:r>
          </a:p>
        </p:txBody>
      </p:sp>
      <p:pic>
        <p:nvPicPr>
          <p:cNvPr id="16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596" y="3054776"/>
            <a:ext cx="9743246" cy="95166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7046" y="2967885"/>
            <a:ext cx="11468101" cy="5549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ounded Rectangle"/>
          <p:cNvSpPr/>
          <p:nvPr/>
        </p:nvSpPr>
        <p:spPr>
          <a:xfrm>
            <a:off x="1495804" y="3384668"/>
            <a:ext cx="10833724" cy="8898465"/>
          </a:xfrm>
          <a:prstGeom prst="roundRect">
            <a:avLst>
              <a:gd name="adj" fmla="val 1140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168" name="If  statem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If  statements</a:t>
            </a:r>
          </a:p>
        </p:txBody>
      </p:sp>
      <p:sp>
        <p:nvSpPr>
          <p:cNvPr id="172" name="if ...:…"/>
          <p:cNvSpPr txBox="1"/>
          <p:nvPr/>
        </p:nvSpPr>
        <p:spPr>
          <a:xfrm>
            <a:off x="3711456" y="4324827"/>
            <a:ext cx="5219378" cy="2641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if ...:</a:t>
            </a:r>
          </a:p>
          <a:p>
            <a:pPr lvl="1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#INNER CODE</a:t>
            </a:r>
          </a:p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# After Code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CAC60AD-7495-29AD-4C10-8873A2B30357}"/>
              </a:ext>
            </a:extLst>
          </p:cNvPr>
          <p:cNvGrpSpPr/>
          <p:nvPr/>
        </p:nvGrpSpPr>
        <p:grpSpPr>
          <a:xfrm>
            <a:off x="13403780" y="3324269"/>
            <a:ext cx="9761020" cy="8898465"/>
            <a:chOff x="13093177" y="3384668"/>
            <a:chExt cx="9761020" cy="8898465"/>
          </a:xfrm>
        </p:grpSpPr>
        <p:sp>
          <p:nvSpPr>
            <p:cNvPr id="167" name="Rounded Rectangle"/>
            <p:cNvSpPr/>
            <p:nvPr/>
          </p:nvSpPr>
          <p:spPr>
            <a:xfrm>
              <a:off x="13093177" y="3384668"/>
              <a:ext cx="9761020" cy="8898465"/>
            </a:xfrm>
            <a:prstGeom prst="roundRect">
              <a:avLst>
                <a:gd name="adj" fmla="val 11402"/>
              </a:avLst>
            </a:prstGeom>
            <a:solidFill>
              <a:schemeClr val="accent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lnSpc>
                  <a:spcPct val="120000"/>
                </a:lnSpc>
                <a:defRPr sz="3000" cap="all">
                  <a:latin typeface="Proxima Nova Extrabold"/>
                  <a:ea typeface="Proxima Nova Extrabold"/>
                  <a:cs typeface="Proxima Nova Extrabold"/>
                  <a:sym typeface="Proxima Nova Extrabold"/>
                </a:defRPr>
              </a:pPr>
              <a:endParaRPr/>
            </a:p>
          </p:txBody>
        </p:sp>
        <p:sp>
          <p:nvSpPr>
            <p:cNvPr id="170" name="If else"/>
            <p:cNvSpPr txBox="1"/>
            <p:nvPr/>
          </p:nvSpPr>
          <p:spPr>
            <a:xfrm>
              <a:off x="15822157" y="3849109"/>
              <a:ext cx="4303059" cy="1566326"/>
            </a:xfrm>
            <a:prstGeom prst="rect">
              <a:avLst/>
            </a:prstGeom>
            <a:solidFill>
              <a:schemeClr val="accent4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 algn="l">
                <a:lnSpc>
                  <a:spcPct val="80000"/>
                </a:lnSpc>
                <a:defRPr sz="11600" cap="all" spc="-116">
                  <a:solidFill>
                    <a:srgbClr val="00BFF3"/>
                  </a:solidFill>
                  <a:latin typeface="+mn-lt"/>
                  <a:ea typeface="+mn-ea"/>
                  <a:cs typeface="+mn-cs"/>
                  <a:sym typeface="Druk Medium"/>
                </a:defRPr>
              </a:lvl1pPr>
            </a:lstStyle>
            <a:p>
              <a:r>
                <a:rPr dirty="0"/>
                <a:t>If else</a:t>
              </a:r>
            </a:p>
          </p:txBody>
        </p:sp>
        <p:sp>
          <p:nvSpPr>
            <p:cNvPr id="173" name="if &lt;Condition&gt;:…"/>
            <p:cNvSpPr txBox="1"/>
            <p:nvPr/>
          </p:nvSpPr>
          <p:spPr>
            <a:xfrm>
              <a:off x="15127775" y="6113022"/>
              <a:ext cx="6450484" cy="433452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if &lt;Condition&gt;:</a:t>
              </a:r>
            </a:p>
            <a:p>
              <a:pPr lvl="1"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>
                  <a:solidFill>
                    <a:schemeClr val="bg2">
                      <a:lumMod val="50000"/>
                    </a:schemeClr>
                  </a:solidFill>
                </a:rPr>
                <a:t># TRUE Code</a:t>
              </a:r>
            </a:p>
            <a:p>
              <a:pPr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else:</a:t>
              </a:r>
            </a:p>
            <a:p>
              <a:pPr lvl="1"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>
                  <a:solidFill>
                    <a:schemeClr val="bg2">
                      <a:lumMod val="50000"/>
                    </a:schemeClr>
                  </a:solidFill>
                </a:rPr>
                <a:t># FALSE Code</a:t>
              </a:r>
            </a:p>
            <a:p>
              <a:pPr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# After Code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2A1DF72-51BD-2D12-4671-8E4A3A36BF8B}"/>
              </a:ext>
            </a:extLst>
          </p:cNvPr>
          <p:cNvGrpSpPr/>
          <p:nvPr/>
        </p:nvGrpSpPr>
        <p:grpSpPr>
          <a:xfrm>
            <a:off x="2137301" y="7661013"/>
            <a:ext cx="9221552" cy="3565079"/>
            <a:chOff x="1814576" y="7661013"/>
            <a:chExt cx="9221552" cy="3565079"/>
          </a:xfrm>
        </p:grpSpPr>
        <p:sp>
          <p:nvSpPr>
            <p:cNvPr id="171" name="CMP ...…"/>
            <p:cNvSpPr txBox="1"/>
            <p:nvPr/>
          </p:nvSpPr>
          <p:spPr>
            <a:xfrm>
              <a:off x="2854401" y="7661013"/>
              <a:ext cx="8181727" cy="356507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CMP ...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B&lt;NOT Condition&gt; label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>
                  <a:solidFill>
                    <a:schemeClr val="bg2">
                      <a:lumMod val="50000"/>
                    </a:schemeClr>
                  </a:solidFill>
                </a:rPr>
                <a:t># Inner Code</a:t>
              </a:r>
            </a:p>
            <a:p>
              <a:pPr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label: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>
                  <a:solidFill>
                    <a:schemeClr val="bg2">
                      <a:lumMod val="50000"/>
                    </a:schemeClr>
                  </a:solidFill>
                </a:rPr>
                <a:t># After</a:t>
              </a:r>
            </a:p>
          </p:txBody>
        </p:sp>
        <p:sp>
          <p:nvSpPr>
            <p:cNvPr id="175" name="Connection Line"/>
            <p:cNvSpPr/>
            <p:nvPr/>
          </p:nvSpPr>
          <p:spPr>
            <a:xfrm>
              <a:off x="1814576" y="8879296"/>
              <a:ext cx="1452063" cy="1179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53" h="19238" extrusionOk="0">
                  <a:moveTo>
                    <a:pt x="16353" y="809"/>
                  </a:moveTo>
                  <a:cubicBezTo>
                    <a:pt x="-3340" y="-2362"/>
                    <a:pt x="-5247" y="3781"/>
                    <a:pt x="10632" y="19238"/>
                  </a:cubicBezTo>
                </a:path>
              </a:pathLst>
            </a:custGeom>
            <a:ln w="101600">
              <a:solidFill>
                <a:schemeClr val="accent5"/>
              </a:solidFill>
              <a:miter lim="400000"/>
              <a:tailEnd type="triangle"/>
            </a:ln>
          </p:spPr>
          <p:txBody>
            <a:bodyPr/>
            <a:lstStyle/>
            <a:p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ounded Rectangle"/>
          <p:cNvSpPr/>
          <p:nvPr/>
        </p:nvSpPr>
        <p:spPr>
          <a:xfrm>
            <a:off x="1495804" y="3384668"/>
            <a:ext cx="10833724" cy="8898465"/>
          </a:xfrm>
          <a:prstGeom prst="roundRect">
            <a:avLst>
              <a:gd name="adj" fmla="val 1140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180" name="Rounded Rectangle"/>
          <p:cNvSpPr/>
          <p:nvPr/>
        </p:nvSpPr>
        <p:spPr>
          <a:xfrm>
            <a:off x="13093177" y="3384668"/>
            <a:ext cx="9761020" cy="8898465"/>
          </a:xfrm>
          <a:prstGeom prst="roundRect">
            <a:avLst>
              <a:gd name="adj" fmla="val 1140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181" name="x = 0…"/>
          <p:cNvSpPr txBox="1"/>
          <p:nvPr/>
        </p:nvSpPr>
        <p:spPr>
          <a:xfrm>
            <a:off x="4490733" y="3853305"/>
            <a:ext cx="4305983" cy="490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x = 0</a:t>
            </a:r>
          </a:p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if y == 7:</a:t>
            </a:r>
          </a:p>
          <a:p>
            <a:pPr lvl="1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x = 100</a:t>
            </a:r>
          </a:p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else:</a:t>
            </a:r>
          </a:p>
          <a:p>
            <a:pPr lvl="1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x = 10</a:t>
            </a:r>
          </a:p>
        </p:txBody>
      </p:sp>
      <p:sp>
        <p:nvSpPr>
          <p:cNvPr id="182" name="Use R0 for x…"/>
          <p:cNvSpPr txBox="1"/>
          <p:nvPr/>
        </p:nvSpPr>
        <p:spPr>
          <a:xfrm>
            <a:off x="3968395" y="9268369"/>
            <a:ext cx="5350657" cy="250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Use R0 for x</a:t>
            </a:r>
          </a:p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Use R1 for y</a:t>
            </a:r>
          </a:p>
        </p:txBody>
      </p:sp>
      <p:sp>
        <p:nvSpPr>
          <p:cNvPr id="183" name="Your Tur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Your Turn</a:t>
            </a:r>
          </a:p>
        </p:txBody>
      </p:sp>
      <p:sp>
        <p:nvSpPr>
          <p:cNvPr id="184" name="MOV R0, #0…"/>
          <p:cNvSpPr txBox="1"/>
          <p:nvPr/>
        </p:nvSpPr>
        <p:spPr>
          <a:xfrm>
            <a:off x="14944328" y="4182650"/>
            <a:ext cx="6058719" cy="730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2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MOV R0, #0</a:t>
            </a:r>
          </a:p>
          <a:p>
            <a:pPr lvl="2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CMP R1, #7</a:t>
            </a:r>
          </a:p>
          <a:p>
            <a:pPr lvl="2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BEQ </a:t>
            </a:r>
            <a:r>
              <a:rPr dirty="0" err="1"/>
              <a:t>is_seven</a:t>
            </a:r>
            <a:endParaRPr dirty="0"/>
          </a:p>
          <a:p>
            <a:pPr lvl="2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MOV R0, #10</a:t>
            </a:r>
          </a:p>
          <a:p>
            <a:pPr lvl="2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B after</a:t>
            </a:r>
          </a:p>
          <a:p>
            <a:pPr lvl="1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is_seven</a:t>
            </a:r>
            <a:r>
              <a:rPr dirty="0"/>
              <a:t>:</a:t>
            </a:r>
          </a:p>
          <a:p>
            <a:pPr lvl="2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MOV R0, #100</a:t>
            </a:r>
          </a:p>
          <a:p>
            <a:pPr lvl="1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after:</a:t>
            </a:r>
          </a:p>
          <a:p>
            <a:pPr lvl="2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HALT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 animBg="1"/>
      <p:bldP spid="18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WHILE 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WHILE  LOOPS</a:t>
            </a:r>
          </a:p>
        </p:txBody>
      </p:sp>
      <p:sp>
        <p:nvSpPr>
          <p:cNvPr id="187" name="Rounded Rectangle"/>
          <p:cNvSpPr/>
          <p:nvPr/>
        </p:nvSpPr>
        <p:spPr>
          <a:xfrm>
            <a:off x="1495804" y="3384668"/>
            <a:ext cx="10833724" cy="8898465"/>
          </a:xfrm>
          <a:prstGeom prst="roundRect">
            <a:avLst>
              <a:gd name="adj" fmla="val 1140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189" name="while ...:…"/>
          <p:cNvSpPr txBox="1"/>
          <p:nvPr/>
        </p:nvSpPr>
        <p:spPr>
          <a:xfrm>
            <a:off x="4082551" y="4036381"/>
            <a:ext cx="5601519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lvl1pPr>
            <a:lvl2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lvl2pPr>
          </a:lstStyle>
          <a:p>
            <a:r>
              <a:rPr dirty="0"/>
              <a:t>while ...:</a:t>
            </a:r>
          </a:p>
          <a:p>
            <a:pPr lvl="1"/>
            <a:r>
              <a:rPr dirty="0"/>
              <a:t># INNER CODE</a:t>
            </a:r>
          </a:p>
        </p:txBody>
      </p:sp>
      <p:sp>
        <p:nvSpPr>
          <p:cNvPr id="191" name="Rounded Rectangle"/>
          <p:cNvSpPr/>
          <p:nvPr/>
        </p:nvSpPr>
        <p:spPr>
          <a:xfrm>
            <a:off x="13093177" y="3384668"/>
            <a:ext cx="9761020" cy="8898465"/>
          </a:xfrm>
          <a:prstGeom prst="roundRect">
            <a:avLst>
              <a:gd name="adj" fmla="val 1140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192" name="while ...:…"/>
          <p:cNvSpPr txBox="1"/>
          <p:nvPr/>
        </p:nvSpPr>
        <p:spPr>
          <a:xfrm>
            <a:off x="15412505" y="4036381"/>
            <a:ext cx="5601520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lvl1pPr>
            <a:lvl2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lvl2pPr>
          </a:lstStyle>
          <a:p>
            <a:r>
              <a:t>while ...:</a:t>
            </a:r>
          </a:p>
          <a:p>
            <a:pPr lvl="1"/>
            <a:r>
              <a:t># INNER CODE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DE65689-2608-4718-1F4A-EE6DD32218EC}"/>
              </a:ext>
            </a:extLst>
          </p:cNvPr>
          <p:cNvGrpSpPr/>
          <p:nvPr/>
        </p:nvGrpSpPr>
        <p:grpSpPr>
          <a:xfrm>
            <a:off x="1727638" y="6841679"/>
            <a:ext cx="10249898" cy="4635501"/>
            <a:chOff x="1727638" y="6841679"/>
            <a:chExt cx="10249898" cy="4635501"/>
          </a:xfrm>
        </p:grpSpPr>
        <p:sp>
          <p:nvSpPr>
            <p:cNvPr id="188" name="loopStart:…"/>
            <p:cNvSpPr txBox="1"/>
            <p:nvPr/>
          </p:nvSpPr>
          <p:spPr>
            <a:xfrm>
              <a:off x="2339968" y="6841679"/>
              <a:ext cx="9145396" cy="4635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 err="1"/>
                <a:t>loopStart</a:t>
              </a:r>
              <a:r>
                <a:rPr dirty="0"/>
                <a:t>: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CMP ...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B&lt;NOT Condition&gt; </a:t>
              </a:r>
              <a:r>
                <a:rPr dirty="0" err="1"/>
                <a:t>loopDone</a:t>
              </a:r>
              <a:endParaRPr dirty="0"/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# Inner Code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B </a:t>
              </a:r>
              <a:r>
                <a:rPr dirty="0" err="1"/>
                <a:t>loopStart</a:t>
              </a:r>
              <a:endParaRPr dirty="0"/>
            </a:p>
            <a:p>
              <a:pPr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 err="1"/>
                <a:t>loopDone</a:t>
              </a:r>
              <a:r>
                <a:rPr dirty="0"/>
                <a:t>: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# After</a:t>
              </a:r>
            </a:p>
          </p:txBody>
        </p:sp>
        <p:sp>
          <p:nvSpPr>
            <p:cNvPr id="197" name="Connection Line"/>
            <p:cNvSpPr/>
            <p:nvPr/>
          </p:nvSpPr>
          <p:spPr>
            <a:xfrm>
              <a:off x="1727638" y="8492187"/>
              <a:ext cx="1044041" cy="1929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532" h="21600" extrusionOk="0">
                  <a:moveTo>
                    <a:pt x="16532" y="0"/>
                  </a:moveTo>
                  <a:cubicBezTo>
                    <a:pt x="-2387" y="3818"/>
                    <a:pt x="-5068" y="11018"/>
                    <a:pt x="8488" y="21600"/>
                  </a:cubicBezTo>
                </a:path>
              </a:pathLst>
            </a:custGeom>
            <a:ln w="101600">
              <a:solidFill>
                <a:schemeClr val="accent5"/>
              </a:solidFill>
              <a:miter lim="400000"/>
              <a:tailEnd type="triangle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Connection Line"/>
            <p:cNvSpPr/>
            <p:nvPr/>
          </p:nvSpPr>
          <p:spPr>
            <a:xfrm>
              <a:off x="6273800" y="7188200"/>
              <a:ext cx="5703736" cy="2575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28" h="21600" extrusionOk="0">
                  <a:moveTo>
                    <a:pt x="2565" y="21600"/>
                  </a:moveTo>
                  <a:cubicBezTo>
                    <a:pt x="21600" y="14702"/>
                    <a:pt x="20745" y="7502"/>
                    <a:pt x="0" y="0"/>
                  </a:cubicBezTo>
                </a:path>
              </a:pathLst>
            </a:custGeom>
            <a:ln w="101600">
              <a:solidFill>
                <a:schemeClr val="accent2">
                  <a:hueOff val="312616"/>
                  <a:satOff val="21048"/>
                  <a:lumOff val="-29411"/>
                </a:schemeClr>
              </a:solidFill>
              <a:miter lim="400000"/>
              <a:tailEnd type="triangle"/>
            </a:ln>
          </p:spPr>
          <p:txBody>
            <a:bodyPr/>
            <a:lstStyle/>
            <a:p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483BA19-D589-517A-4E0A-3A81FCA7F798}"/>
              </a:ext>
            </a:extLst>
          </p:cNvPr>
          <p:cNvGrpSpPr/>
          <p:nvPr/>
        </p:nvGrpSpPr>
        <p:grpSpPr>
          <a:xfrm>
            <a:off x="13730253" y="6841679"/>
            <a:ext cx="8796349" cy="4635501"/>
            <a:chOff x="13730253" y="6841679"/>
            <a:chExt cx="8796349" cy="4635501"/>
          </a:xfrm>
        </p:grpSpPr>
        <p:sp>
          <p:nvSpPr>
            <p:cNvPr id="194" name="B test…"/>
            <p:cNvSpPr txBox="1"/>
            <p:nvPr/>
          </p:nvSpPr>
          <p:spPr>
            <a:xfrm>
              <a:off x="14497956" y="6841679"/>
              <a:ext cx="7430618" cy="4635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B test</a:t>
              </a:r>
            </a:p>
            <a:p>
              <a:pPr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 err="1"/>
                <a:t>loopTop</a:t>
              </a:r>
              <a:r>
                <a:rPr dirty="0"/>
                <a:t>: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# Inner Code</a:t>
              </a:r>
            </a:p>
            <a:p>
              <a:pPr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test: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CMP …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B&lt;Condition&gt; </a:t>
              </a:r>
              <a:r>
                <a:rPr dirty="0" err="1"/>
                <a:t>loopTop</a:t>
              </a:r>
              <a:endParaRPr dirty="0"/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# After Code</a:t>
              </a:r>
            </a:p>
          </p:txBody>
        </p:sp>
        <p:sp>
          <p:nvSpPr>
            <p:cNvPr id="199" name="Connection Line"/>
            <p:cNvSpPr/>
            <p:nvPr/>
          </p:nvSpPr>
          <p:spPr>
            <a:xfrm>
              <a:off x="13730253" y="7201968"/>
              <a:ext cx="973778" cy="2031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430" h="21600" extrusionOk="0">
                  <a:moveTo>
                    <a:pt x="16430" y="0"/>
                  </a:moveTo>
                  <a:cubicBezTo>
                    <a:pt x="-2884" y="5572"/>
                    <a:pt x="-5170" y="12772"/>
                    <a:pt x="9573" y="21600"/>
                  </a:cubicBezTo>
                </a:path>
              </a:pathLst>
            </a:custGeom>
            <a:ln w="101600">
              <a:solidFill>
                <a:schemeClr val="accent5"/>
              </a:solidFill>
              <a:miter lim="400000"/>
              <a:tailEnd type="triangle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Connection Line"/>
            <p:cNvSpPr/>
            <p:nvPr/>
          </p:nvSpPr>
          <p:spPr>
            <a:xfrm>
              <a:off x="17526000" y="7874000"/>
              <a:ext cx="5000602" cy="2586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62" h="21600" extrusionOk="0">
                  <a:moveTo>
                    <a:pt x="16555" y="21600"/>
                  </a:moveTo>
                  <a:cubicBezTo>
                    <a:pt x="21600" y="13036"/>
                    <a:pt x="16082" y="5836"/>
                    <a:pt x="0" y="0"/>
                  </a:cubicBezTo>
                </a:path>
              </a:pathLst>
            </a:custGeom>
            <a:ln w="101600">
              <a:solidFill>
                <a:schemeClr val="accent2">
                  <a:hueOff val="312616"/>
                  <a:satOff val="21048"/>
                  <a:lumOff val="-29411"/>
                </a:schemeClr>
              </a:solidFill>
              <a:miter lim="400000"/>
              <a:tailEnd type="triangle"/>
            </a:ln>
          </p:spPr>
          <p:txBody>
            <a:bodyPr/>
            <a:lstStyle/>
            <a:p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Rounded Rectangle"/>
          <p:cNvSpPr/>
          <p:nvPr/>
        </p:nvSpPr>
        <p:spPr>
          <a:xfrm>
            <a:off x="1495804" y="3384668"/>
            <a:ext cx="10833724" cy="8898465"/>
          </a:xfrm>
          <a:prstGeom prst="roundRect">
            <a:avLst>
              <a:gd name="adj" fmla="val 1140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206" name="sum = 0…"/>
          <p:cNvSpPr txBox="1"/>
          <p:nvPr/>
        </p:nvSpPr>
        <p:spPr>
          <a:xfrm>
            <a:off x="3902322" y="4262265"/>
            <a:ext cx="6020688" cy="330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sum = 0</a:t>
            </a:r>
          </a:p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while x &gt; 1:</a:t>
            </a:r>
          </a:p>
          <a:p>
            <a:pPr lvl="1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sum = sum + x</a:t>
            </a:r>
          </a:p>
          <a:p>
            <a:pPr lvl="1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x = x - 1 </a:t>
            </a:r>
          </a:p>
        </p:txBody>
      </p:sp>
      <p:sp>
        <p:nvSpPr>
          <p:cNvPr id="207" name="Store the result of sum in location 42.…"/>
          <p:cNvSpPr txBox="1"/>
          <p:nvPr/>
        </p:nvSpPr>
        <p:spPr>
          <a:xfrm>
            <a:off x="1971276" y="8647000"/>
            <a:ext cx="10612580" cy="321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3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Store the result of sum in location 42.</a:t>
            </a:r>
          </a:p>
          <a:p>
            <a:pPr algn="l">
              <a:defRPr sz="43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Assume R0 contains the value x</a:t>
            </a:r>
          </a:p>
          <a:p>
            <a:pPr algn="l">
              <a:defRPr sz="43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You may use R1 for other steps</a:t>
            </a:r>
          </a:p>
        </p:txBody>
      </p:sp>
      <p:sp>
        <p:nvSpPr>
          <p:cNvPr id="208" name="Your Tur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Your Turn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93913CE-0CF4-8D50-6884-E738003A2CB9}"/>
              </a:ext>
            </a:extLst>
          </p:cNvPr>
          <p:cNvGrpSpPr/>
          <p:nvPr/>
        </p:nvGrpSpPr>
        <p:grpSpPr>
          <a:xfrm>
            <a:off x="13093177" y="3384668"/>
            <a:ext cx="9761020" cy="8898465"/>
            <a:chOff x="13093177" y="3384668"/>
            <a:chExt cx="9761020" cy="8898465"/>
          </a:xfrm>
        </p:grpSpPr>
        <p:sp>
          <p:nvSpPr>
            <p:cNvPr id="205" name="Rounded Rectangle"/>
            <p:cNvSpPr/>
            <p:nvPr/>
          </p:nvSpPr>
          <p:spPr>
            <a:xfrm>
              <a:off x="13093177" y="3384668"/>
              <a:ext cx="9761020" cy="8898465"/>
            </a:xfrm>
            <a:prstGeom prst="roundRect">
              <a:avLst>
                <a:gd name="adj" fmla="val 11402"/>
              </a:avLst>
            </a:prstGeom>
            <a:solidFill>
              <a:schemeClr val="accent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lnSpc>
                  <a:spcPct val="120000"/>
                </a:lnSpc>
                <a:defRPr sz="3000" cap="all">
                  <a:latin typeface="Proxima Nova Extrabold"/>
                  <a:ea typeface="Proxima Nova Extrabold"/>
                  <a:cs typeface="Proxima Nova Extrabold"/>
                  <a:sym typeface="Proxima Nova Extrabold"/>
                </a:defRPr>
              </a:pPr>
              <a:endParaRPr/>
            </a:p>
          </p:txBody>
        </p:sp>
        <p:sp>
          <p:nvSpPr>
            <p:cNvPr id="209" name="MOV R1, #0…"/>
            <p:cNvSpPr txBox="1"/>
            <p:nvPr/>
          </p:nvSpPr>
          <p:spPr>
            <a:xfrm>
              <a:off x="14753759" y="4182649"/>
              <a:ext cx="6439856" cy="7302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1"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MOV R1, #0</a:t>
              </a:r>
            </a:p>
            <a:p>
              <a:pPr lvl="1"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B test</a:t>
              </a:r>
            </a:p>
            <a:p>
              <a:pPr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 err="1"/>
                <a:t>loop_top</a:t>
              </a:r>
              <a:r>
                <a:rPr dirty="0"/>
                <a:t>:</a:t>
              </a:r>
            </a:p>
            <a:p>
              <a:pPr lvl="1"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ADD R1, R1, R0</a:t>
              </a:r>
            </a:p>
            <a:p>
              <a:pPr lvl="1"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SUB R1, R1, #1</a:t>
              </a:r>
            </a:p>
            <a:p>
              <a:pPr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test:</a:t>
              </a:r>
            </a:p>
            <a:p>
              <a:pPr lvl="1"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CMP R1, #1</a:t>
              </a:r>
            </a:p>
            <a:p>
              <a:pPr lvl="1"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BLT </a:t>
              </a:r>
              <a:r>
                <a:rPr dirty="0" err="1"/>
                <a:t>loopTop</a:t>
              </a:r>
              <a:endParaRPr dirty="0"/>
            </a:p>
            <a:p>
              <a:pPr lvl="1"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HALT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Your exam</a:t>
            </a:r>
          </a:p>
        </p:txBody>
      </p:sp>
      <p:sp>
        <p:nvSpPr>
          <p:cNvPr id="214" name="Types of Question:…"/>
          <p:cNvSpPr txBox="1">
            <a:spLocks noGrp="1"/>
          </p:cNvSpPr>
          <p:nvPr>
            <p:ph type="body" sz="half" idx="1"/>
          </p:nvPr>
        </p:nvSpPr>
        <p:spPr>
          <a:xfrm>
            <a:off x="11674768" y="3594100"/>
            <a:ext cx="11490032" cy="8902700"/>
          </a:xfrm>
          <a:prstGeom prst="rect">
            <a:avLst/>
          </a:prstGeom>
        </p:spPr>
        <p:txBody>
          <a:bodyPr/>
          <a:lstStyle/>
          <a:p>
            <a:r>
              <a:rPr dirty="0"/>
              <a:t>Types of Question:</a:t>
            </a:r>
          </a:p>
          <a:p>
            <a:r>
              <a:rPr dirty="0"/>
              <a:t>- Values in Registers + Tracing.</a:t>
            </a:r>
          </a:p>
          <a:p>
            <a:r>
              <a:rPr dirty="0"/>
              <a:t>- Write small assembly programs.</a:t>
            </a:r>
          </a:p>
          <a:p>
            <a:r>
              <a:rPr dirty="0"/>
              <a:t>- Operand vs Opcode.</a:t>
            </a:r>
          </a:p>
        </p:txBody>
      </p:sp>
      <p:pic>
        <p:nvPicPr>
          <p:cNvPr id="21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230" y="3304040"/>
            <a:ext cx="9883649" cy="91645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 uiExpand="1" build="p"/>
    </p:bldLst>
  </p:timing>
</p:sld>
</file>

<file path=ppt/theme/theme1.xml><?xml version="1.0" encoding="utf-8"?>
<a:theme xmlns:a="http://schemas.openxmlformats.org/drawingml/2006/main" name="25_BoldColor_ISO">
  <a:themeElements>
    <a:clrScheme name="25_BoldColor_ISO">
      <a:dk1>
        <a:srgbClr val="000000"/>
      </a:dk1>
      <a:lt1>
        <a:srgbClr val="00BFF3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5_BoldColor_ISO">
  <a:themeElements>
    <a:clrScheme name="25_BoldColor_ISO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419</Words>
  <Application>Microsoft Macintosh PowerPoint</Application>
  <PresentationFormat>Custom</PresentationFormat>
  <Paragraphs>107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Courier New</vt:lpstr>
      <vt:lpstr>Druk Medium</vt:lpstr>
      <vt:lpstr>Helvetica Neue</vt:lpstr>
      <vt:lpstr>Proxima Nova</vt:lpstr>
      <vt:lpstr>Proxima Nova Extrabold</vt:lpstr>
      <vt:lpstr>Proxima Nova Medium</vt:lpstr>
      <vt:lpstr>Proxima Nova Semibold</vt:lpstr>
      <vt:lpstr>25_BoldColor_ISO</vt:lpstr>
      <vt:lpstr>Assembly Language</vt:lpstr>
      <vt:lpstr>*It’s in your exam</vt:lpstr>
      <vt:lpstr>PowerPoint Presentation</vt:lpstr>
      <vt:lpstr>RECAP of instructions</vt:lpstr>
      <vt:lpstr>If  statements</vt:lpstr>
      <vt:lpstr>Your Turn</vt:lpstr>
      <vt:lpstr>WHILE  LOOPS</vt:lpstr>
      <vt:lpstr>Your Turn</vt:lpstr>
      <vt:lpstr>Your exam</vt:lpstr>
      <vt:lpstr>Tips for solving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cp:lastModifiedBy>tom woodley</cp:lastModifiedBy>
  <cp:revision>2</cp:revision>
  <dcterms:modified xsi:type="dcterms:W3CDTF">2023-01-25T09:48:43Z</dcterms:modified>
</cp:coreProperties>
</file>