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75" r:id="rId4"/>
    <p:sldId id="276" r:id="rId5"/>
    <p:sldId id="277" r:id="rId6"/>
    <p:sldId id="278" r:id="rId7"/>
    <p:sldId id="280" r:id="rId8"/>
    <p:sldId id="281" r:id="rId9"/>
    <p:sldId id="294" r:id="rId10"/>
    <p:sldId id="286" r:id="rId11"/>
    <p:sldId id="295" r:id="rId12"/>
    <p:sldId id="287" r:id="rId13"/>
    <p:sldId id="289" r:id="rId14"/>
    <p:sldId id="288" r:id="rId15"/>
    <p:sldId id="290" r:id="rId16"/>
    <p:sldId id="291" r:id="rId17"/>
    <p:sldId id="292" r:id="rId18"/>
    <p:sldId id="285" r:id="rId19"/>
    <p:sldId id="293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7"/>
    <p:restoredTop sz="94737"/>
  </p:normalViewPr>
  <p:slideViewPr>
    <p:cSldViewPr snapToGrid="0">
      <p:cViewPr>
        <p:scale>
          <a:sx n="65" d="100"/>
          <a:sy n="65" d="100"/>
        </p:scale>
        <p:origin x="5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63" name="Partial view of a building exterior painted yellow with blue window shutters and a curtained doorway"/>
          <p:cNvSpPr>
            <a:spLocks noGrp="1"/>
          </p:cNvSpPr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Year 13</a:t>
            </a:r>
            <a:r>
              <a:rPr b="1" dirty="0"/>
              <a:t> - Wednesday </a:t>
            </a:r>
            <a:r>
              <a:rPr lang="en-GB" b="1" dirty="0"/>
              <a:t>8th</a:t>
            </a:r>
            <a:r>
              <a:rPr b="1" dirty="0"/>
              <a:t> </a:t>
            </a:r>
            <a:r>
              <a:rPr lang="en-GB" b="1" dirty="0"/>
              <a:t>February</a:t>
            </a:r>
            <a:r>
              <a:rPr b="1" dirty="0"/>
              <a:t> 2023</a:t>
            </a:r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sz="16500" b="1" dirty="0"/>
              <a:t>Databases:</a:t>
            </a:r>
            <a:br>
              <a:rPr lang="en-GB" sz="16500" b="1" dirty="0"/>
            </a:br>
            <a:r>
              <a:rPr lang="en-GB" sz="16500" b="1" dirty="0"/>
              <a:t>Relationships &amp; SQL</a:t>
            </a:r>
            <a:endParaRPr sz="165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Author,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borrowed a Book by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r>
              <a:rPr lang="en-US" sz="48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71244266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Author,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borrowed a Book by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r>
              <a:rPr lang="en-US" sz="48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204516939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Author</a:t>
            </a:r>
            <a:r>
              <a:rPr lang="en-US" sz="4000" b="1" dirty="0">
                <a:solidFill>
                  <a:srgbClr val="FFFFFF"/>
                </a:solidFill>
              </a:rPr>
              <a:t>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borrowed a Book by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Slyvia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 Plath</a:t>
            </a:r>
            <a:r>
              <a:rPr lang="en-US" sz="4000" b="1" dirty="0">
                <a:solidFill>
                  <a:srgbClr val="FFFFFF"/>
                </a:solidFill>
              </a:rPr>
              <a:t>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r>
              <a:rPr lang="en-US" sz="48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34373391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Author</a:t>
            </a:r>
            <a:r>
              <a:rPr lang="en-US" sz="4000" b="1" dirty="0">
                <a:solidFill>
                  <a:srgbClr val="FFFFFF"/>
                </a:solidFill>
              </a:rPr>
              <a:t>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borrowed a Book by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Slyvia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 Plath</a:t>
            </a:r>
            <a:r>
              <a:rPr lang="en-US" sz="4000" b="1" dirty="0">
                <a:solidFill>
                  <a:srgbClr val="FFFFFF"/>
                </a:solidFill>
              </a:rPr>
              <a:t>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  <a:highlight>
                  <a:srgbClr val="FF00FF"/>
                </a:highlight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highlight>
                <a:srgbClr val="FF00FF"/>
              </a:highlight>
              <a:uFillTx/>
              <a:sym typeface="Proxima Nova"/>
            </a:endParaRPr>
          </a:p>
          <a:p>
            <a:r>
              <a:rPr lang="en-US" sz="48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187468745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Author</a:t>
            </a:r>
            <a:r>
              <a:rPr lang="en-US" sz="4000" b="1" dirty="0">
                <a:solidFill>
                  <a:srgbClr val="FFFFFF"/>
                </a:solidFill>
              </a:rPr>
              <a:t>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borrowed a Book by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Slyvia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 Plath</a:t>
            </a:r>
            <a:r>
              <a:rPr lang="en-US" sz="4000" b="1" dirty="0">
                <a:solidFill>
                  <a:srgbClr val="FFFFFF"/>
                </a:solidFill>
              </a:rPr>
              <a:t>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  <a:highlight>
                  <a:srgbClr val="FF00FF"/>
                </a:highlight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  <a:highlight>
                <a:srgbClr val="FF00FF"/>
              </a:highlight>
            </a:endParaRPr>
          </a:p>
          <a:p>
            <a:r>
              <a:rPr lang="en-US" sz="4800" b="1" dirty="0">
                <a:solidFill>
                  <a:schemeClr val="tx1"/>
                </a:solidFill>
                <a:highlight>
                  <a:srgbClr val="00FFFF"/>
                </a:highlight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34359353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highlight>
                  <a:srgbClr val="00FFFF"/>
                </a:highlight>
              </a:rPr>
              <a:t>Book(</a:t>
            </a:r>
            <a:r>
              <a:rPr lang="en-US" sz="4000" b="1" u="sng" dirty="0" err="1">
                <a:solidFill>
                  <a:schemeClr val="tx1"/>
                </a:solidFill>
                <a:highlight>
                  <a:srgbClr val="00FFFF"/>
                </a:highlight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Author</a:t>
            </a:r>
            <a:r>
              <a:rPr lang="en-US" sz="4000" b="1" dirty="0">
                <a:solidFill>
                  <a:srgbClr val="FFFFFF"/>
                </a:solidFill>
              </a:rPr>
              <a:t>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highlight>
                  <a:srgbClr val="00FFFF"/>
                </a:highlight>
              </a:rPr>
              <a:t>Member(</a:t>
            </a:r>
            <a:r>
              <a:rPr lang="en-US" sz="4000" b="1" u="sng" dirty="0" err="1">
                <a:solidFill>
                  <a:schemeClr val="tx1"/>
                </a:solidFill>
                <a:highlight>
                  <a:srgbClr val="00FFFF"/>
                </a:highlight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borrowed a Book by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Slyvia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 Plath</a:t>
            </a:r>
            <a:r>
              <a:rPr lang="en-US" sz="4000" b="1" dirty="0">
                <a:solidFill>
                  <a:srgbClr val="FFFFFF"/>
                </a:solidFill>
              </a:rPr>
              <a:t>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  <a:highlight>
                  <a:srgbClr val="FF00FF"/>
                </a:highlight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  <a:highlight>
                <a:srgbClr val="FF00FF"/>
              </a:highlight>
            </a:endParaRPr>
          </a:p>
          <a:p>
            <a:r>
              <a:rPr lang="en-US" sz="4800" b="1" dirty="0">
                <a:solidFill>
                  <a:schemeClr val="tx1"/>
                </a:solidFill>
                <a:highlight>
                  <a:srgbClr val="00FFFF"/>
                </a:highlight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27639235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highlight>
                  <a:srgbClr val="00FFFF"/>
                </a:highlight>
              </a:rPr>
              <a:t>Book(</a:t>
            </a:r>
            <a:r>
              <a:rPr lang="en-US" sz="4000" b="1" u="sng" dirty="0" err="1">
                <a:solidFill>
                  <a:schemeClr val="tx1"/>
                </a:solidFill>
                <a:highlight>
                  <a:srgbClr val="00FFFF"/>
                </a:highlight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Author</a:t>
            </a:r>
            <a:r>
              <a:rPr lang="en-US" sz="4000" b="1" dirty="0">
                <a:solidFill>
                  <a:srgbClr val="FFFFFF"/>
                </a:solidFill>
              </a:rPr>
              <a:t>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highlight>
                  <a:srgbClr val="00FFFF"/>
                </a:highlight>
              </a:rPr>
              <a:t>Member(</a:t>
            </a:r>
            <a:r>
              <a:rPr lang="en-US" sz="4000" b="1" u="sng" dirty="0" err="1">
                <a:solidFill>
                  <a:schemeClr val="tx1"/>
                </a:solidFill>
                <a:highlight>
                  <a:srgbClr val="00FFFF"/>
                </a:highlight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borrowed a Book by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Slyvia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 Plath</a:t>
            </a:r>
            <a:r>
              <a:rPr lang="en-US" sz="4000" b="1" dirty="0">
                <a:solidFill>
                  <a:srgbClr val="FFFFFF"/>
                </a:solidFill>
              </a:rPr>
              <a:t>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4421517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highlight>
                  <a:srgbClr val="00FFFF"/>
                </a:highlight>
              </a:rPr>
              <a:t>Book(</a:t>
            </a:r>
            <a:r>
              <a:rPr lang="en-US" sz="4000" b="1" u="sng" dirty="0" err="1">
                <a:solidFill>
                  <a:schemeClr val="tx1"/>
                </a:solidFill>
                <a:highlight>
                  <a:srgbClr val="00FFFF"/>
                </a:highlight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Author</a:t>
            </a:r>
            <a:r>
              <a:rPr lang="en-US" sz="4000" b="1" dirty="0">
                <a:solidFill>
                  <a:srgbClr val="FFFFFF"/>
                </a:solidFill>
              </a:rPr>
              <a:t>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highlight>
                  <a:srgbClr val="00FFFF"/>
                </a:highlight>
              </a:rPr>
              <a:t>Member(</a:t>
            </a:r>
            <a:r>
              <a:rPr lang="en-US" sz="4000" b="1" u="sng" dirty="0" err="1">
                <a:solidFill>
                  <a:schemeClr val="tx1"/>
                </a:solidFill>
                <a:highlight>
                  <a:srgbClr val="00FFFF"/>
                </a:highlight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borrowed a Book by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Slyvia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 Plath</a:t>
            </a:r>
            <a:r>
              <a:rPr lang="en-US" sz="4000" b="1" dirty="0">
                <a:solidFill>
                  <a:srgbClr val="FFFFFF"/>
                </a:solidFill>
              </a:rPr>
              <a:t>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474763-B6B1-CA1C-97CA-DCC56EB0EF38}"/>
              </a:ext>
            </a:extLst>
          </p:cNvPr>
          <p:cNvSpPr txBox="1"/>
          <p:nvPr/>
        </p:nvSpPr>
        <p:spPr>
          <a:xfrm>
            <a:off x="16727189" y="4042285"/>
            <a:ext cx="5824330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SELECT FirstName, Surname, Email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FROM Member, Loan, Book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WHERE </a:t>
            </a:r>
            <a:r>
              <a:rPr lang="en-US" sz="3600" b="1" dirty="0" err="1"/>
              <a:t>Member.MemberID</a:t>
            </a:r>
            <a:r>
              <a:rPr lang="en-US" sz="3600" b="1" dirty="0"/>
              <a:t> = </a:t>
            </a:r>
            <a:r>
              <a:rPr lang="en-US" sz="3600" b="1" dirty="0" err="1"/>
              <a:t>Loan.MemberID</a:t>
            </a:r>
            <a:endParaRPr lang="en-US" sz="3600" b="1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AND </a:t>
            </a:r>
            <a:r>
              <a:rPr lang="en-US" sz="3600" b="1" dirty="0" err="1"/>
              <a:t>Loan.BookID</a:t>
            </a:r>
            <a:r>
              <a:rPr lang="en-US" sz="3600" b="1" dirty="0"/>
              <a:t> = </a:t>
            </a:r>
            <a:r>
              <a:rPr lang="en-US" sz="3600" b="1" dirty="0" err="1"/>
              <a:t>Book.BookID</a:t>
            </a:r>
            <a:endParaRPr lang="en-US" sz="3600" b="1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AND </a:t>
            </a:r>
            <a:r>
              <a:rPr lang="en-US" sz="3600" b="1" dirty="0" err="1"/>
              <a:t>Book.Author</a:t>
            </a:r>
            <a:r>
              <a:rPr lang="en-US" sz="3600" b="1" dirty="0"/>
              <a:t> = “Sylvia Plath”</a:t>
            </a:r>
          </a:p>
        </p:txBody>
      </p:sp>
    </p:spTree>
    <p:extLst>
      <p:ext uri="{BB962C8B-B14F-4D97-AF65-F5344CB8AC3E}">
        <p14:creationId xmlns:p14="http://schemas.microsoft.com/office/powerpoint/2010/main" val="187813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B106FD95-5550-0264-EE59-2E86C06202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18907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b="1" dirty="0"/>
              <a:t>SQL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16FF9F-8BC1-CC33-0267-ACCD92A5C97E}"/>
              </a:ext>
            </a:extLst>
          </p:cNvPr>
          <p:cNvSpPr txBox="1"/>
          <p:nvPr/>
        </p:nvSpPr>
        <p:spPr>
          <a:xfrm>
            <a:off x="675862" y="2414478"/>
            <a:ext cx="9799980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SELECT FirstName, Surname, Email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highlight>
                  <a:srgbClr val="FFFF00"/>
                </a:highlight>
              </a:rPr>
              <a:t>FROM Member, Loan, Book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highlight>
                <a:srgbClr val="FFFF00"/>
              </a:highlight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highlight>
                  <a:srgbClr val="FFFF00"/>
                </a:highlight>
              </a:rPr>
              <a:t>WHERE </a:t>
            </a:r>
            <a:r>
              <a:rPr lang="en-US" sz="3600" b="1" dirty="0" err="1">
                <a:highlight>
                  <a:srgbClr val="FFFF00"/>
                </a:highlight>
              </a:rPr>
              <a:t>Member.MemberID</a:t>
            </a:r>
            <a:r>
              <a:rPr lang="en-US" sz="3600" b="1" dirty="0">
                <a:highlight>
                  <a:srgbClr val="FFFF00"/>
                </a:highlight>
              </a:rPr>
              <a:t> = </a:t>
            </a:r>
            <a:r>
              <a:rPr lang="en-US" sz="3600" b="1" dirty="0" err="1">
                <a:highlight>
                  <a:srgbClr val="FFFF00"/>
                </a:highlight>
              </a:rPr>
              <a:t>Loan.MemberID</a:t>
            </a:r>
            <a:endParaRPr lang="en-US" sz="3600" b="1" dirty="0">
              <a:highlight>
                <a:srgbClr val="FFFF00"/>
              </a:highlight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highlight>
                  <a:srgbClr val="FFFF00"/>
                </a:highlight>
              </a:rPr>
              <a:t>AND </a:t>
            </a:r>
            <a:r>
              <a:rPr lang="en-US" sz="3600" b="1" dirty="0" err="1">
                <a:highlight>
                  <a:srgbClr val="FFFF00"/>
                </a:highlight>
              </a:rPr>
              <a:t>Loan.BookID</a:t>
            </a:r>
            <a:r>
              <a:rPr lang="en-US" sz="3600" b="1" dirty="0">
                <a:highlight>
                  <a:srgbClr val="FFFF00"/>
                </a:highlight>
              </a:rPr>
              <a:t> = </a:t>
            </a:r>
            <a:r>
              <a:rPr lang="en-US" sz="3600" b="1" dirty="0" err="1">
                <a:highlight>
                  <a:srgbClr val="FFFF00"/>
                </a:highlight>
              </a:rPr>
              <a:t>Book.BookID</a:t>
            </a:r>
            <a:endParaRPr lang="en-US" sz="3600" b="1" dirty="0">
              <a:highlight>
                <a:srgbClr val="FFFF00"/>
              </a:highlight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AND </a:t>
            </a:r>
            <a:r>
              <a:rPr lang="en-US" sz="3600" b="1" dirty="0" err="1"/>
              <a:t>Book.Author</a:t>
            </a:r>
            <a:r>
              <a:rPr lang="en-US" sz="3600" b="1" dirty="0"/>
              <a:t> = “Sylvia Plath”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CA315-815E-9225-1596-ECDBECB3E7E8}"/>
              </a:ext>
            </a:extLst>
          </p:cNvPr>
          <p:cNvSpPr txBox="1"/>
          <p:nvPr/>
        </p:nvSpPr>
        <p:spPr>
          <a:xfrm>
            <a:off x="11708296" y="1820724"/>
            <a:ext cx="11767931" cy="10074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FirstName, Surname, Email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54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How can I bring these attributes together?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From Member to Loan to Book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54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Author is Sylvia Plath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We do</a:t>
            </a:r>
            <a:r>
              <a:rPr lang="en-US" sz="5400" b="1" dirty="0">
                <a:solidFill>
                  <a:srgbClr val="FFFFFF"/>
                </a:solidFill>
              </a:rPr>
              <a:t>n’t mind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287D4-8A82-DED5-CEA8-9C4C2479C2D2}"/>
              </a:ext>
            </a:extLst>
          </p:cNvPr>
          <p:cNvSpPr txBox="1"/>
          <p:nvPr/>
        </p:nvSpPr>
        <p:spPr>
          <a:xfrm>
            <a:off x="613465" y="7614932"/>
            <a:ext cx="9862377" cy="50885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SELECT FirstName, Surname, Email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highlight>
                  <a:srgbClr val="FFFF00"/>
                </a:highlight>
              </a:rPr>
              <a:t>FROM Member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highlight>
                  <a:srgbClr val="FFFF00"/>
                </a:highlight>
              </a:rPr>
              <a:t>INNER JOIN Loan ON </a:t>
            </a:r>
            <a:r>
              <a:rPr lang="en-US" sz="3600" b="1" dirty="0" err="1">
                <a:highlight>
                  <a:srgbClr val="FFFF00"/>
                </a:highlight>
              </a:rPr>
              <a:t>Member.MemberID</a:t>
            </a:r>
            <a:r>
              <a:rPr lang="en-US" sz="3600" b="1" dirty="0">
                <a:highlight>
                  <a:srgbClr val="FFFF00"/>
                </a:highlight>
              </a:rPr>
              <a:t> = </a:t>
            </a:r>
            <a:r>
              <a:rPr lang="en-US" sz="3600" b="1" dirty="0" err="1">
                <a:highlight>
                  <a:srgbClr val="FFFF00"/>
                </a:highlight>
              </a:rPr>
              <a:t>Loan.MemberID</a:t>
            </a:r>
            <a:endParaRPr lang="en-US" sz="3600" b="1" dirty="0">
              <a:highlight>
                <a:srgbClr val="FFFF00"/>
              </a:highlight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highlight>
                  <a:srgbClr val="FFFF00"/>
                </a:highlight>
              </a:rPr>
              <a:t>INNER JOIN Book ON </a:t>
            </a:r>
            <a:r>
              <a:rPr lang="en-US" sz="3600" b="1" dirty="0" err="1">
                <a:highlight>
                  <a:srgbClr val="FFFF00"/>
                </a:highlight>
              </a:rPr>
              <a:t>Loan.BookID</a:t>
            </a:r>
            <a:r>
              <a:rPr lang="en-US" sz="3600" b="1" dirty="0">
                <a:highlight>
                  <a:srgbClr val="FFFF00"/>
                </a:highlight>
              </a:rPr>
              <a:t> = </a:t>
            </a:r>
            <a:r>
              <a:rPr lang="en-US" sz="3600" b="1" dirty="0" err="1">
                <a:highlight>
                  <a:srgbClr val="FFFF00"/>
                </a:highlight>
              </a:rPr>
              <a:t>Book.BookID</a:t>
            </a:r>
            <a:endParaRPr lang="en-US" sz="3600" b="1" dirty="0">
              <a:highlight>
                <a:srgbClr val="FFFF00"/>
              </a:highlight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WHERE </a:t>
            </a:r>
            <a:r>
              <a:rPr lang="en-US" sz="3600" b="1" dirty="0" err="1"/>
              <a:t>Book.Author</a:t>
            </a:r>
            <a:r>
              <a:rPr lang="en-US" sz="3600" b="1" dirty="0"/>
              <a:t> = “Sylvia Plath”</a:t>
            </a:r>
          </a:p>
        </p:txBody>
      </p:sp>
    </p:spTree>
    <p:extLst>
      <p:ext uri="{BB962C8B-B14F-4D97-AF65-F5344CB8AC3E}">
        <p14:creationId xmlns:p14="http://schemas.microsoft.com/office/powerpoint/2010/main" val="287705866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2BC3A3-A372-4DD6-59A4-CCEF7877574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19200" y="1921084"/>
            <a:ext cx="21945600" cy="4192883"/>
          </a:xfrm>
        </p:spPr>
        <p:txBody>
          <a:bodyPr/>
          <a:lstStyle/>
          <a:p>
            <a:r>
              <a:rPr lang="en-US" b="1" dirty="0"/>
              <a:t>Let’s write some SQL queries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CB1542-5C63-EDBD-3FEB-5533093810ED}"/>
              </a:ext>
            </a:extLst>
          </p:cNvPr>
          <p:cNvGrpSpPr/>
          <p:nvPr/>
        </p:nvGrpSpPr>
        <p:grpSpPr>
          <a:xfrm>
            <a:off x="-526775" y="6185007"/>
            <a:ext cx="11767931" cy="3614976"/>
            <a:chOff x="-526775" y="6185007"/>
            <a:chExt cx="11767931" cy="3614976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680E9E8F-976F-36F2-4963-F15F41BF189C}"/>
                </a:ext>
              </a:extLst>
            </p:cNvPr>
            <p:cNvSpPr/>
            <p:nvPr/>
          </p:nvSpPr>
          <p:spPr>
            <a:xfrm>
              <a:off x="1967947" y="6185007"/>
              <a:ext cx="6778488" cy="3614976"/>
            </a:xfrm>
            <a:prstGeom prst="cloud">
              <a:avLst/>
            </a:prstGeom>
            <a:ln w="762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1D5C9D-1A99-C55F-4BE5-B0192D224455}"/>
                </a:ext>
              </a:extLst>
            </p:cNvPr>
            <p:cNvSpPr txBox="1"/>
            <p:nvPr/>
          </p:nvSpPr>
          <p:spPr>
            <a:xfrm>
              <a:off x="-526775" y="7110202"/>
              <a:ext cx="11767931" cy="1764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400" b="1" dirty="0">
                  <a:solidFill>
                    <a:srgbClr val="FFFFFF"/>
                  </a:solidFill>
                </a:rPr>
                <a:t>Which 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400" b="1" dirty="0">
                  <a:solidFill>
                    <a:srgbClr val="FFFFFF"/>
                  </a:solidFill>
                </a:rPr>
                <a:t>Attributes?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690633-23F4-F2EC-4736-E4945FB54D00}"/>
              </a:ext>
            </a:extLst>
          </p:cNvPr>
          <p:cNvGrpSpPr/>
          <p:nvPr/>
        </p:nvGrpSpPr>
        <p:grpSpPr>
          <a:xfrm>
            <a:off x="8397738" y="6112141"/>
            <a:ext cx="11767931" cy="3614976"/>
            <a:chOff x="8397738" y="6112141"/>
            <a:chExt cx="11767931" cy="3614976"/>
          </a:xfrm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69CC14AD-1ACA-887D-4CE8-B822EC107464}"/>
                </a:ext>
              </a:extLst>
            </p:cNvPr>
            <p:cNvSpPr/>
            <p:nvPr/>
          </p:nvSpPr>
          <p:spPr>
            <a:xfrm>
              <a:off x="10892460" y="6112141"/>
              <a:ext cx="6778488" cy="3614976"/>
            </a:xfrm>
            <a:prstGeom prst="cloud">
              <a:avLst/>
            </a:prstGeom>
            <a:ln w="762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1BC487-6581-F3E3-B07D-B5D4724BACFC}"/>
                </a:ext>
              </a:extLst>
            </p:cNvPr>
            <p:cNvSpPr txBox="1"/>
            <p:nvPr/>
          </p:nvSpPr>
          <p:spPr>
            <a:xfrm>
              <a:off x="8397738" y="6962507"/>
              <a:ext cx="11767931" cy="1764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400" b="1" dirty="0">
                  <a:solidFill>
                    <a:srgbClr val="FFFFFF"/>
                  </a:solidFill>
                </a:rPr>
                <a:t>What 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400" b="1" dirty="0">
                  <a:solidFill>
                    <a:srgbClr val="FFFFFF"/>
                  </a:solidFill>
                </a:rPr>
                <a:t>Conditions?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FBC6C3-795B-3AD6-6133-9CED9B2E5937}"/>
              </a:ext>
            </a:extLst>
          </p:cNvPr>
          <p:cNvGrpSpPr/>
          <p:nvPr/>
        </p:nvGrpSpPr>
        <p:grpSpPr>
          <a:xfrm>
            <a:off x="2690190" y="9594149"/>
            <a:ext cx="11767931" cy="3614976"/>
            <a:chOff x="2690190" y="9594149"/>
            <a:chExt cx="11767931" cy="3614976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7622020C-59B9-AAAE-12C1-6E0CABA6F795}"/>
                </a:ext>
              </a:extLst>
            </p:cNvPr>
            <p:cNvSpPr/>
            <p:nvPr/>
          </p:nvSpPr>
          <p:spPr>
            <a:xfrm>
              <a:off x="5184912" y="9594149"/>
              <a:ext cx="6778488" cy="3614976"/>
            </a:xfrm>
            <a:prstGeom prst="cloud">
              <a:avLst/>
            </a:prstGeom>
            <a:ln w="762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263466-9FB9-DFB1-DDD2-1B947ED646ED}"/>
                </a:ext>
              </a:extLst>
            </p:cNvPr>
            <p:cNvSpPr txBox="1"/>
            <p:nvPr/>
          </p:nvSpPr>
          <p:spPr>
            <a:xfrm>
              <a:off x="2690190" y="10519344"/>
              <a:ext cx="11767931" cy="1764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400" b="1" dirty="0">
                  <a:solidFill>
                    <a:srgbClr val="FFFFFF"/>
                  </a:solidFill>
                </a:rPr>
                <a:t>What 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400" b="1" dirty="0">
                  <a:solidFill>
                    <a:srgbClr val="FFFFFF"/>
                  </a:solidFill>
                </a:rPr>
                <a:t>Ordering?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15924B-3690-C369-59EA-8DB492120BD6}"/>
              </a:ext>
            </a:extLst>
          </p:cNvPr>
          <p:cNvGrpSpPr/>
          <p:nvPr/>
        </p:nvGrpSpPr>
        <p:grpSpPr>
          <a:xfrm>
            <a:off x="13933006" y="8874788"/>
            <a:ext cx="11767931" cy="4320634"/>
            <a:chOff x="13933006" y="8874788"/>
            <a:chExt cx="11767931" cy="4320634"/>
          </a:xfrm>
        </p:grpSpPr>
        <p:sp>
          <p:nvSpPr>
            <p:cNvPr id="12" name="Cloud 11">
              <a:extLst>
                <a:ext uri="{FF2B5EF4-FFF2-40B4-BE49-F238E27FC236}">
                  <a16:creationId xmlns:a16="http://schemas.microsoft.com/office/drawing/2014/main" id="{EF44E9E6-31E8-FB84-14C9-D223DAE7BF3B}"/>
                </a:ext>
              </a:extLst>
            </p:cNvPr>
            <p:cNvSpPr/>
            <p:nvPr/>
          </p:nvSpPr>
          <p:spPr>
            <a:xfrm>
              <a:off x="16079031" y="8874788"/>
              <a:ext cx="7475883" cy="4320634"/>
            </a:xfrm>
            <a:prstGeom prst="cloud">
              <a:avLst/>
            </a:prstGeom>
            <a:ln w="762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409375C-D045-7386-70E6-54A2F6060163}"/>
                </a:ext>
              </a:extLst>
            </p:cNvPr>
            <p:cNvSpPr txBox="1"/>
            <p:nvPr/>
          </p:nvSpPr>
          <p:spPr>
            <a:xfrm>
              <a:off x="13933006" y="9629592"/>
              <a:ext cx="11767931" cy="2811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b="1" dirty="0">
                  <a:solidFill>
                    <a:srgbClr val="FFFFFF"/>
                  </a:solidFill>
                </a:rPr>
                <a:t>How do we 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b="1" dirty="0">
                  <a:solidFill>
                    <a:srgbClr val="FFFFFF"/>
                  </a:solidFill>
                </a:rPr>
                <a:t>bring the 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b="1" dirty="0">
                  <a:solidFill>
                    <a:srgbClr val="FFFFFF"/>
                  </a:solidFill>
                </a:rPr>
                <a:t>Attributes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b="1" dirty="0">
                  <a:solidFill>
                    <a:srgbClr val="FFFFFF"/>
                  </a:solidFill>
                </a:rPr>
                <a:t>together?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30268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B106FD95-5550-0264-EE59-2E86C06202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b="1" dirty="0"/>
              <a:t>Types of relations?</a:t>
            </a:r>
            <a:endParaRPr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2BD5E0-7F1B-6526-918F-9F5DAF83E0D1}"/>
              </a:ext>
            </a:extLst>
          </p:cNvPr>
          <p:cNvCxnSpPr>
            <a:cxnSpLocks/>
          </p:cNvCxnSpPr>
          <p:nvPr/>
        </p:nvCxnSpPr>
        <p:spPr>
          <a:xfrm>
            <a:off x="1219200" y="3814354"/>
            <a:ext cx="7920000" cy="0"/>
          </a:xfrm>
          <a:prstGeom prst="line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47EC1D-867F-0332-B930-008DCE516BAD}"/>
              </a:ext>
            </a:extLst>
          </p:cNvPr>
          <p:cNvGrpSpPr/>
          <p:nvPr/>
        </p:nvGrpSpPr>
        <p:grpSpPr>
          <a:xfrm>
            <a:off x="1219200" y="9196114"/>
            <a:ext cx="7920000" cy="2160000"/>
            <a:chOff x="1219200" y="9196114"/>
            <a:chExt cx="7920000" cy="216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73D2A0-CC3B-C704-D938-2F037AEFA4F5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10276114"/>
              <a:ext cx="7920000" cy="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FEF84D-48F1-F17F-B1A0-000856D43D76}"/>
                </a:ext>
              </a:extLst>
            </p:cNvPr>
            <p:cNvCxnSpPr/>
            <p:nvPr/>
          </p:nvCxnSpPr>
          <p:spPr>
            <a:xfrm flipV="1">
              <a:off x="7520940" y="9196114"/>
              <a:ext cx="1618260" cy="108000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06EE8C7-3860-E55F-1C3E-EF4610CB1DC0}"/>
                </a:ext>
              </a:extLst>
            </p:cNvPr>
            <p:cNvCxnSpPr>
              <a:cxnSpLocks/>
            </p:cNvCxnSpPr>
            <p:nvPr/>
          </p:nvCxnSpPr>
          <p:spPr>
            <a:xfrm>
              <a:off x="7520940" y="10276114"/>
              <a:ext cx="1618260" cy="108000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C9471AA-6B14-C6A7-D259-61E085CA282D}"/>
                </a:ext>
              </a:extLst>
            </p:cNvPr>
            <p:cNvCxnSpPr/>
            <p:nvPr/>
          </p:nvCxnSpPr>
          <p:spPr>
            <a:xfrm flipV="1">
              <a:off x="1219200" y="10276114"/>
              <a:ext cx="1618260" cy="108000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F44F99-3297-B939-F95B-9584AF5A539C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9196114"/>
              <a:ext cx="1618260" cy="108000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1077076-4869-BF15-55FF-5DE1A15635D1}"/>
              </a:ext>
            </a:extLst>
          </p:cNvPr>
          <p:cNvSpPr txBox="1"/>
          <p:nvPr/>
        </p:nvSpPr>
        <p:spPr>
          <a:xfrm>
            <a:off x="2101407" y="4040003"/>
            <a:ext cx="6592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One-To-One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1483AB-7823-33C5-045D-0795349C5991}"/>
              </a:ext>
            </a:extLst>
          </p:cNvPr>
          <p:cNvGrpSpPr/>
          <p:nvPr/>
        </p:nvGrpSpPr>
        <p:grpSpPr>
          <a:xfrm>
            <a:off x="1219200" y="5994457"/>
            <a:ext cx="7920000" cy="2680829"/>
            <a:chOff x="1219200" y="5994457"/>
            <a:chExt cx="7920000" cy="268082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F232DF5-9F0C-C0C4-03C7-81B7B47A01CB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7052854"/>
              <a:ext cx="7920000" cy="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64F50D5-2064-07C1-EE05-945B8203C5DA}"/>
                </a:ext>
              </a:extLst>
            </p:cNvPr>
            <p:cNvCxnSpPr/>
            <p:nvPr/>
          </p:nvCxnSpPr>
          <p:spPr>
            <a:xfrm flipV="1">
              <a:off x="7520940" y="5994457"/>
              <a:ext cx="1618260" cy="108000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33B851-2726-BCCB-B7B8-55A3BD75C164}"/>
                </a:ext>
              </a:extLst>
            </p:cNvPr>
            <p:cNvCxnSpPr>
              <a:cxnSpLocks/>
            </p:cNvCxnSpPr>
            <p:nvPr/>
          </p:nvCxnSpPr>
          <p:spPr>
            <a:xfrm>
              <a:off x="7520940" y="7074457"/>
              <a:ext cx="1618260" cy="108000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7442B6-5F60-84CC-FE28-8648E3EAB158}"/>
                </a:ext>
              </a:extLst>
            </p:cNvPr>
            <p:cNvSpPr txBox="1"/>
            <p:nvPr/>
          </p:nvSpPr>
          <p:spPr>
            <a:xfrm>
              <a:off x="2101407" y="7464698"/>
              <a:ext cx="6592186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One-To-Many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2B04437-A070-6450-25AA-2C10A3C2C952}"/>
              </a:ext>
            </a:extLst>
          </p:cNvPr>
          <p:cNvSpPr txBox="1"/>
          <p:nvPr/>
        </p:nvSpPr>
        <p:spPr>
          <a:xfrm>
            <a:off x="2028330" y="10712477"/>
            <a:ext cx="6592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dirty="0"/>
              <a:t>Many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-To-Many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F6FB44-B455-06D5-A058-29E8CF4892DF}"/>
              </a:ext>
            </a:extLst>
          </p:cNvPr>
          <p:cNvSpPr txBox="1"/>
          <p:nvPr/>
        </p:nvSpPr>
        <p:spPr>
          <a:xfrm>
            <a:off x="11367327" y="191118"/>
            <a:ext cx="13016673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Relationship between Passengers and a Bus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32B261-622D-69CB-10CC-103E4CCC1ECA}"/>
              </a:ext>
            </a:extLst>
          </p:cNvPr>
          <p:cNvSpPr txBox="1"/>
          <p:nvPr/>
        </p:nvSpPr>
        <p:spPr>
          <a:xfrm>
            <a:off x="11210797" y="3193930"/>
            <a:ext cx="13016673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Each Bus has one Passenger, and each Passenger has one Bus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27FAC8-7366-640F-230B-A4BB927EBE31}"/>
              </a:ext>
            </a:extLst>
          </p:cNvPr>
          <p:cNvSpPr txBox="1"/>
          <p:nvPr/>
        </p:nvSpPr>
        <p:spPr>
          <a:xfrm>
            <a:off x="11289291" y="6582405"/>
            <a:ext cx="13016673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Each Bus has many Passengers, and each Passenger is on one 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E1088C-68D1-7319-B916-608FA7660FCA}"/>
              </a:ext>
            </a:extLst>
          </p:cNvPr>
          <p:cNvSpPr txBox="1"/>
          <p:nvPr/>
        </p:nvSpPr>
        <p:spPr>
          <a:xfrm>
            <a:off x="11366863" y="9830184"/>
            <a:ext cx="12860607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Each Bus has many passengers, and each Passenger can ride many buses.</a:t>
            </a:r>
          </a:p>
        </p:txBody>
      </p:sp>
    </p:spTree>
    <p:extLst>
      <p:ext uri="{BB962C8B-B14F-4D97-AF65-F5344CB8AC3E}">
        <p14:creationId xmlns:p14="http://schemas.microsoft.com/office/powerpoint/2010/main" val="13039839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6"/>
            <a:ext cx="9730740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308B732-4F14-30E4-2BE9-3C1D26693C60}"/>
              </a:ext>
            </a:extLst>
          </p:cNvPr>
          <p:cNvSpPr/>
          <p:nvPr/>
        </p:nvSpPr>
        <p:spPr>
          <a:xfrm>
            <a:off x="11954933" y="2643136"/>
            <a:ext cx="1120986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3" y="2780401"/>
            <a:ext cx="8602134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Author,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Surname, FirstName, </a:t>
            </a:r>
            <a:r>
              <a:rPr lang="en-US" sz="4000" b="1" dirty="0" err="1">
                <a:solidFill>
                  <a:srgbClr val="FFFFFF"/>
                </a:solidFill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does not stock more than one copy of the same book.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45C1A2-C40C-5577-D025-23BEF22F47FF}"/>
              </a:ext>
            </a:extLst>
          </p:cNvPr>
          <p:cNvSpPr/>
          <p:nvPr/>
        </p:nvSpPr>
        <p:spPr>
          <a:xfrm>
            <a:off x="18291811" y="3743030"/>
            <a:ext cx="3620346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Book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603C5-A95A-0E80-9539-73BCEC22E612}"/>
              </a:ext>
            </a:extLst>
          </p:cNvPr>
          <p:cNvSpPr/>
          <p:nvPr/>
        </p:nvSpPr>
        <p:spPr>
          <a:xfrm>
            <a:off x="12878225" y="6858000"/>
            <a:ext cx="3620346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Loan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EAD9E2-8BDE-813C-AD09-5758DE944AC1}"/>
              </a:ext>
            </a:extLst>
          </p:cNvPr>
          <p:cNvSpPr/>
          <p:nvPr/>
        </p:nvSpPr>
        <p:spPr>
          <a:xfrm>
            <a:off x="18291811" y="10083875"/>
            <a:ext cx="3620346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Member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D53C08-19A8-1F0D-A4D7-59D66CF1EE23}"/>
              </a:ext>
            </a:extLst>
          </p:cNvPr>
          <p:cNvGrpSpPr/>
          <p:nvPr/>
        </p:nvGrpSpPr>
        <p:grpSpPr>
          <a:xfrm rot="16200000">
            <a:off x="17694105" y="6642436"/>
            <a:ext cx="4815759" cy="1658379"/>
            <a:chOff x="1219199" y="9196114"/>
            <a:chExt cx="7920002" cy="2160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7F072A-93A5-8B6A-4BDE-EF958E01D4D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179199" y="6316113"/>
              <a:ext cx="1" cy="7920002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353E45A-3A6C-816E-B3BA-A1544AA5475D}"/>
                </a:ext>
              </a:extLst>
            </p:cNvPr>
            <p:cNvCxnSpPr/>
            <p:nvPr/>
          </p:nvCxnSpPr>
          <p:spPr>
            <a:xfrm flipV="1">
              <a:off x="7520940" y="9196114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8A52152-136B-2370-F53F-1F4BE9BF95E3}"/>
                </a:ext>
              </a:extLst>
            </p:cNvPr>
            <p:cNvCxnSpPr>
              <a:cxnSpLocks/>
            </p:cNvCxnSpPr>
            <p:nvPr/>
          </p:nvCxnSpPr>
          <p:spPr>
            <a:xfrm>
              <a:off x="7520940" y="10276114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8F5A31F-9DA4-826D-70A6-78FE8955844A}"/>
                </a:ext>
              </a:extLst>
            </p:cNvPr>
            <p:cNvCxnSpPr/>
            <p:nvPr/>
          </p:nvCxnSpPr>
          <p:spPr>
            <a:xfrm flipV="1">
              <a:off x="1219200" y="10276114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7D0718F-6940-9B7A-A0B4-F9B17296C499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9196114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E905F3-BC94-AF13-E97B-F85CD5401FB8}"/>
              </a:ext>
            </a:extLst>
          </p:cNvPr>
          <p:cNvGrpSpPr/>
          <p:nvPr/>
        </p:nvGrpSpPr>
        <p:grpSpPr>
          <a:xfrm rot="8695016">
            <a:off x="15244651" y="4830730"/>
            <a:ext cx="3001918" cy="1003373"/>
            <a:chOff x="1219200" y="5994457"/>
            <a:chExt cx="7920000" cy="216000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105DF9C-0D77-324F-3485-5B9C13AC59C2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7052854"/>
              <a:ext cx="7920000" cy="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3D746E4-8047-9D8D-AE0B-814D48520016}"/>
                </a:ext>
              </a:extLst>
            </p:cNvPr>
            <p:cNvCxnSpPr/>
            <p:nvPr/>
          </p:nvCxnSpPr>
          <p:spPr>
            <a:xfrm flipV="1">
              <a:off x="7520940" y="5994457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78ADF7E-9B58-9736-0849-467CB71FE853}"/>
                </a:ext>
              </a:extLst>
            </p:cNvPr>
            <p:cNvCxnSpPr>
              <a:cxnSpLocks/>
            </p:cNvCxnSpPr>
            <p:nvPr/>
          </p:nvCxnSpPr>
          <p:spPr>
            <a:xfrm>
              <a:off x="7520940" y="7074457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AC83F0-54A1-7DB2-FC9E-66E1F5433DD6}"/>
              </a:ext>
            </a:extLst>
          </p:cNvPr>
          <p:cNvGrpSpPr/>
          <p:nvPr/>
        </p:nvGrpSpPr>
        <p:grpSpPr>
          <a:xfrm rot="13005009">
            <a:off x="14653635" y="9032404"/>
            <a:ext cx="3539371" cy="1265744"/>
            <a:chOff x="1219200" y="5994457"/>
            <a:chExt cx="7920000" cy="21600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049044E-2B8A-57F0-8A55-4A2BCAC626D6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7052854"/>
              <a:ext cx="7920000" cy="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FBFDAAA-F3B9-EF18-90BC-CB274C76F3F0}"/>
                </a:ext>
              </a:extLst>
            </p:cNvPr>
            <p:cNvCxnSpPr/>
            <p:nvPr/>
          </p:nvCxnSpPr>
          <p:spPr>
            <a:xfrm flipV="1">
              <a:off x="7520940" y="5994457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A7E5619-12EE-09BD-40BC-800BC0E2C5D6}"/>
                </a:ext>
              </a:extLst>
            </p:cNvPr>
            <p:cNvCxnSpPr>
              <a:cxnSpLocks/>
            </p:cNvCxnSpPr>
            <p:nvPr/>
          </p:nvCxnSpPr>
          <p:spPr>
            <a:xfrm>
              <a:off x="7520940" y="7074457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3207364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b="1" dirty="0"/>
              <a:t>How can we tell?</a:t>
            </a:r>
            <a:endParaRPr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BDF3D3-D852-6C3E-92AF-BB097B507758}"/>
              </a:ext>
            </a:extLst>
          </p:cNvPr>
          <p:cNvSpPr/>
          <p:nvPr/>
        </p:nvSpPr>
        <p:spPr>
          <a:xfrm>
            <a:off x="968723" y="3699621"/>
            <a:ext cx="3620346" cy="1875385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Physical things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4E7E76-FEC0-50B1-7A72-9DA0F8B4AB6A}"/>
              </a:ext>
            </a:extLst>
          </p:cNvPr>
          <p:cNvCxnSpPr>
            <a:cxnSpLocks/>
          </p:cNvCxnSpPr>
          <p:nvPr/>
        </p:nvCxnSpPr>
        <p:spPr>
          <a:xfrm>
            <a:off x="4733447" y="4104285"/>
            <a:ext cx="3960000" cy="0"/>
          </a:xfrm>
          <a:prstGeom prst="line">
            <a:avLst/>
          </a:prstGeom>
          <a:noFill/>
          <a:ln w="1270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5F1423-FE64-311F-835B-681603129567}"/>
              </a:ext>
            </a:extLst>
          </p:cNvPr>
          <p:cNvGrpSpPr/>
          <p:nvPr/>
        </p:nvGrpSpPr>
        <p:grpSpPr>
          <a:xfrm>
            <a:off x="4733447" y="4566160"/>
            <a:ext cx="3960000" cy="1080000"/>
            <a:chOff x="1219200" y="5994457"/>
            <a:chExt cx="7920000" cy="21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7B4F896-2CDF-5115-9C41-14B962F590CF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7052854"/>
              <a:ext cx="7920000" cy="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6B872A-17C1-9679-8D74-9060583C0B94}"/>
                </a:ext>
              </a:extLst>
            </p:cNvPr>
            <p:cNvCxnSpPr/>
            <p:nvPr/>
          </p:nvCxnSpPr>
          <p:spPr>
            <a:xfrm flipV="1">
              <a:off x="7520940" y="5994457"/>
              <a:ext cx="1618260" cy="108000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54EB99-888E-8B8D-DBAA-892236502004}"/>
                </a:ext>
              </a:extLst>
            </p:cNvPr>
            <p:cNvCxnSpPr>
              <a:cxnSpLocks/>
            </p:cNvCxnSpPr>
            <p:nvPr/>
          </p:nvCxnSpPr>
          <p:spPr>
            <a:xfrm>
              <a:off x="7520940" y="7074457"/>
              <a:ext cx="1618260" cy="108000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AEAA6FF-36AA-2530-0354-5215FE156AD1}"/>
              </a:ext>
            </a:extLst>
          </p:cNvPr>
          <p:cNvSpPr txBox="1"/>
          <p:nvPr/>
        </p:nvSpPr>
        <p:spPr>
          <a:xfrm>
            <a:off x="1718477" y="5907409"/>
            <a:ext cx="735804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People, Cars etc.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1008-F81C-78D5-3F50-8A6D7F42CC0A}"/>
              </a:ext>
            </a:extLst>
          </p:cNvPr>
          <p:cNvSpPr/>
          <p:nvPr/>
        </p:nvSpPr>
        <p:spPr>
          <a:xfrm>
            <a:off x="968723" y="7599459"/>
            <a:ext cx="3620346" cy="2540183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Shared Composite keys</a:t>
            </a:r>
            <a:endParaRPr kumimoji="0" lang="en-US" sz="44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294708-21EA-FC79-BB69-C0D20F031CBA}"/>
              </a:ext>
            </a:extLst>
          </p:cNvPr>
          <p:cNvSpPr txBox="1"/>
          <p:nvPr/>
        </p:nvSpPr>
        <p:spPr>
          <a:xfrm>
            <a:off x="968723" y="10350722"/>
            <a:ext cx="9656952" cy="281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4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400" b="1" i="0" u="sng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4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400" b="1" i="0" u="sng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4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400" b="1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PartUsedForJob</a:t>
            </a: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-US" sz="4400" b="1" u="sng" dirty="0" err="1">
                <a:solidFill>
                  <a:schemeClr val="tx1"/>
                </a:solidFill>
              </a:rPr>
              <a:t>JobID</a:t>
            </a:r>
            <a:r>
              <a:rPr lang="en-US" sz="4400" b="1" u="sng" dirty="0">
                <a:solidFill>
                  <a:schemeClr val="tx1"/>
                </a:solidFill>
              </a:rPr>
              <a:t>, </a:t>
            </a:r>
            <a:r>
              <a:rPr lang="en-US" sz="4400" b="1" u="sng" dirty="0" err="1">
                <a:solidFill>
                  <a:schemeClr val="tx1"/>
                </a:solidFill>
              </a:rPr>
              <a:t>PartID</a:t>
            </a:r>
            <a:r>
              <a:rPr lang="en-US" sz="4400" b="1" dirty="0">
                <a:solidFill>
                  <a:schemeClr val="tx1"/>
                </a:solidFill>
              </a:rPr>
              <a:t>, Quantity)</a:t>
            </a:r>
            <a:endParaRPr kumimoji="0" lang="en-US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EB597B-3A09-6AC0-0217-77A92D351AC1}"/>
              </a:ext>
            </a:extLst>
          </p:cNvPr>
          <p:cNvGrpSpPr/>
          <p:nvPr/>
        </p:nvGrpSpPr>
        <p:grpSpPr>
          <a:xfrm flipH="1">
            <a:off x="4733447" y="8329550"/>
            <a:ext cx="3960000" cy="1080000"/>
            <a:chOff x="1219200" y="5994457"/>
            <a:chExt cx="7920000" cy="216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36F77-DEBC-BAE7-2395-7368D04A7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7052854"/>
              <a:ext cx="7920000" cy="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2F9E352-D98E-0708-AFCB-9E7A59F62666}"/>
                </a:ext>
              </a:extLst>
            </p:cNvPr>
            <p:cNvCxnSpPr/>
            <p:nvPr/>
          </p:nvCxnSpPr>
          <p:spPr>
            <a:xfrm flipV="1">
              <a:off x="7520940" y="5994457"/>
              <a:ext cx="1618260" cy="108000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BC99AA6-4544-677E-107B-D8BF22A58B6B}"/>
                </a:ext>
              </a:extLst>
            </p:cNvPr>
            <p:cNvCxnSpPr>
              <a:cxnSpLocks/>
            </p:cNvCxnSpPr>
            <p:nvPr/>
          </p:nvCxnSpPr>
          <p:spPr>
            <a:xfrm>
              <a:off x="7520940" y="7074457"/>
              <a:ext cx="1618260" cy="108000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78BD9AC-F75A-20DF-3A16-0626FC8670B9}"/>
              </a:ext>
            </a:extLst>
          </p:cNvPr>
          <p:cNvSpPr txBox="1"/>
          <p:nvPr/>
        </p:nvSpPr>
        <p:spPr>
          <a:xfrm>
            <a:off x="11261558" y="3113385"/>
            <a:ext cx="12633158" cy="7489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It’s not Easy</a:t>
            </a:r>
            <a:r>
              <a:rPr lang="en-US" sz="8000" b="1" dirty="0"/>
              <a:t>.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8000" b="1" dirty="0"/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We have to really think about the types of relationships and how they’re related</a:t>
            </a:r>
          </a:p>
        </p:txBody>
      </p:sp>
    </p:spTree>
    <p:extLst>
      <p:ext uri="{BB962C8B-B14F-4D97-AF65-F5344CB8AC3E}">
        <p14:creationId xmlns:p14="http://schemas.microsoft.com/office/powerpoint/2010/main" val="2295934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15" grpId="0" animBg="1"/>
      <p:bldP spid="16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38CA121-3E4E-B3E6-A125-FB3A944C43AC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185206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Your turn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471B9-ABAB-10A0-5BF0-1C1B4E37B5EE}"/>
              </a:ext>
            </a:extLst>
          </p:cNvPr>
          <p:cNvSpPr txBox="1"/>
          <p:nvPr/>
        </p:nvSpPr>
        <p:spPr>
          <a:xfrm>
            <a:off x="1219200" y="2119621"/>
            <a:ext cx="21520484" cy="10690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Customer(</a:t>
            </a:r>
            <a:r>
              <a:rPr kumimoji="0" lang="en-US" sz="5400" b="1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CustomerID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Name, </a:t>
            </a:r>
            <a:r>
              <a:rPr kumimoji="0" lang="en-US" sz="54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PostalCode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Employees(</a:t>
            </a:r>
            <a:r>
              <a:rPr lang="en-US" sz="5400" b="1" u="sng" dirty="0" err="1">
                <a:solidFill>
                  <a:srgbClr val="FFFFFF"/>
                </a:solidFill>
              </a:rPr>
              <a:t>EmployeeID</a:t>
            </a:r>
            <a:r>
              <a:rPr lang="en-US" sz="5400" b="1" dirty="0">
                <a:solidFill>
                  <a:srgbClr val="FFFFFF"/>
                </a:solidFill>
              </a:rPr>
              <a:t>, Name, DOB)</a:t>
            </a:r>
          </a:p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OrderDetails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kumimoji="0" lang="en-US" sz="54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OrderID</a:t>
            </a:r>
            <a:r>
              <a:rPr kumimoji="0" lang="en-US" sz="54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54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ProductID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Quantity)</a:t>
            </a:r>
          </a:p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Order(</a:t>
            </a:r>
            <a:r>
              <a:rPr lang="en-US" sz="5400" b="1" u="sng" dirty="0" err="1">
                <a:solidFill>
                  <a:srgbClr val="FFFFFF"/>
                </a:solidFill>
              </a:rPr>
              <a:t>OrderID</a:t>
            </a:r>
            <a:r>
              <a:rPr lang="en-US" sz="5400" b="1" dirty="0">
                <a:solidFill>
                  <a:srgbClr val="FFFFFF"/>
                </a:solidFill>
              </a:rPr>
              <a:t>, </a:t>
            </a:r>
            <a:r>
              <a:rPr lang="en-US" sz="5400" b="1" dirty="0" err="1">
                <a:solidFill>
                  <a:srgbClr val="FFFFFF"/>
                </a:solidFill>
              </a:rPr>
              <a:t>CustomerID</a:t>
            </a:r>
            <a:r>
              <a:rPr lang="en-US" sz="5400" b="1" dirty="0">
                <a:solidFill>
                  <a:srgbClr val="FFFFFF"/>
                </a:solidFill>
              </a:rPr>
              <a:t>, </a:t>
            </a:r>
            <a:r>
              <a:rPr lang="en-US" sz="5400" b="1" dirty="0" err="1">
                <a:solidFill>
                  <a:srgbClr val="FFFFFF"/>
                </a:solidFill>
              </a:rPr>
              <a:t>EmplyeeID</a:t>
            </a:r>
            <a:r>
              <a:rPr lang="en-US" sz="5400" b="1" dirty="0">
                <a:solidFill>
                  <a:srgbClr val="FFFFFF"/>
                </a:solidFill>
              </a:rPr>
              <a:t>, Date)</a:t>
            </a:r>
          </a:p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Products(</a:t>
            </a:r>
            <a:r>
              <a:rPr kumimoji="0" lang="en-US" sz="54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ProductID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ProductName, </a:t>
            </a:r>
            <a:r>
              <a:rPr kumimoji="0" lang="en-US" sz="54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CategoryID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Price)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Categories(</a:t>
            </a:r>
            <a:r>
              <a:rPr kumimoji="0" lang="en-US" sz="54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CategoryID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54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CategoryName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Description)</a:t>
            </a:r>
          </a:p>
          <a:p>
            <a:pPr marL="0" marR="0" indent="0" algn="ctr" defTabSz="825500" rtl="0" fontAlgn="auto" latinLnBrk="0" hangingPunct="0"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This is a really bad shop. So, customers never come back to th</a:t>
            </a:r>
            <a:r>
              <a:rPr lang="en-US" sz="5400" b="1" dirty="0">
                <a:solidFill>
                  <a:srgbClr val="FFFFFF"/>
                </a:solidFill>
              </a:rPr>
              <a:t>e shop again. They only do one order.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96131162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F2ED-EAAF-0193-5F37-1C43DDF2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51009C-539C-4439-5276-264324EE362F}"/>
              </a:ext>
            </a:extLst>
          </p:cNvPr>
          <p:cNvSpPr/>
          <p:nvPr/>
        </p:nvSpPr>
        <p:spPr>
          <a:xfrm>
            <a:off x="1219200" y="3517900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Order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8F06E-131B-1729-FA72-07DFFA057F46}"/>
              </a:ext>
            </a:extLst>
          </p:cNvPr>
          <p:cNvSpPr/>
          <p:nvPr/>
        </p:nvSpPr>
        <p:spPr>
          <a:xfrm>
            <a:off x="1219200" y="5543019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Product 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D8369-93F2-337B-9DA7-4C1B82D8CE95}"/>
              </a:ext>
            </a:extLst>
          </p:cNvPr>
          <p:cNvSpPr/>
          <p:nvPr/>
        </p:nvSpPr>
        <p:spPr>
          <a:xfrm>
            <a:off x="1219200" y="7568138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employee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BE7B33-0169-81C2-C190-DABD1686D7A9}"/>
              </a:ext>
            </a:extLst>
          </p:cNvPr>
          <p:cNvSpPr/>
          <p:nvPr/>
        </p:nvSpPr>
        <p:spPr>
          <a:xfrm>
            <a:off x="1219199" y="11618376"/>
            <a:ext cx="6235149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customer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53E4FD-5E11-B570-6C8B-E6E09325E07C}"/>
              </a:ext>
            </a:extLst>
          </p:cNvPr>
          <p:cNvSpPr/>
          <p:nvPr/>
        </p:nvSpPr>
        <p:spPr>
          <a:xfrm>
            <a:off x="1219200" y="9593257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customer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9EFBD-749B-941D-6830-073323D7BE64}"/>
              </a:ext>
            </a:extLst>
          </p:cNvPr>
          <p:cNvSpPr/>
          <p:nvPr/>
        </p:nvSpPr>
        <p:spPr>
          <a:xfrm>
            <a:off x="16088139" y="3517900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order-detail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39979C-286A-F9A6-623D-9AD0CE7DCA94}"/>
              </a:ext>
            </a:extLst>
          </p:cNvPr>
          <p:cNvSpPr/>
          <p:nvPr/>
        </p:nvSpPr>
        <p:spPr>
          <a:xfrm>
            <a:off x="16088139" y="7563769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order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660E4A-8D66-61CA-148C-6105D1FC325A}"/>
              </a:ext>
            </a:extLst>
          </p:cNvPr>
          <p:cNvSpPr/>
          <p:nvPr/>
        </p:nvSpPr>
        <p:spPr>
          <a:xfrm>
            <a:off x="16088139" y="5547387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category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BF573-C0C3-E25A-0050-4984D6E82EEC}"/>
              </a:ext>
            </a:extLst>
          </p:cNvPr>
          <p:cNvSpPr/>
          <p:nvPr/>
        </p:nvSpPr>
        <p:spPr>
          <a:xfrm>
            <a:off x="16088139" y="9593256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order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C9640D-6E37-50EF-77E8-B2159D60AB8C}"/>
              </a:ext>
            </a:extLst>
          </p:cNvPr>
          <p:cNvSpPr/>
          <p:nvPr/>
        </p:nvSpPr>
        <p:spPr>
          <a:xfrm>
            <a:off x="16088139" y="11618376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products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5BE9BB-B1E9-6FD5-4A91-63230984ECD8}"/>
              </a:ext>
            </a:extLst>
          </p:cNvPr>
          <p:cNvGrpSpPr/>
          <p:nvPr/>
        </p:nvGrpSpPr>
        <p:grpSpPr>
          <a:xfrm>
            <a:off x="8171243" y="3472394"/>
            <a:ext cx="7200000" cy="1080000"/>
            <a:chOff x="1219200" y="5994457"/>
            <a:chExt cx="7920000" cy="2160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5F61AF-559F-04CB-44F0-40B1A17D2764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7052854"/>
              <a:ext cx="7920000" cy="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6FDC01-8B3E-9883-BB75-9917AF119218}"/>
                </a:ext>
              </a:extLst>
            </p:cNvPr>
            <p:cNvCxnSpPr/>
            <p:nvPr/>
          </p:nvCxnSpPr>
          <p:spPr>
            <a:xfrm flipV="1">
              <a:off x="7520940" y="5994457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95B9C3-7DDB-9F12-0052-2D98F3FE6E95}"/>
                </a:ext>
              </a:extLst>
            </p:cNvPr>
            <p:cNvCxnSpPr>
              <a:cxnSpLocks/>
            </p:cNvCxnSpPr>
            <p:nvPr/>
          </p:nvCxnSpPr>
          <p:spPr>
            <a:xfrm>
              <a:off x="7520940" y="7074457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C5590C-5948-9D74-0799-80B4331E8227}"/>
              </a:ext>
            </a:extLst>
          </p:cNvPr>
          <p:cNvGrpSpPr/>
          <p:nvPr/>
        </p:nvGrpSpPr>
        <p:grpSpPr>
          <a:xfrm flipH="1">
            <a:off x="8171243" y="5452008"/>
            <a:ext cx="7200000" cy="1080000"/>
            <a:chOff x="1205561" y="5994457"/>
            <a:chExt cx="7933639" cy="2160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943BE27-C016-965C-62FF-6FEA507A2ACE}"/>
                </a:ext>
              </a:extLst>
            </p:cNvPr>
            <p:cNvCxnSpPr>
              <a:cxnSpLocks/>
            </p:cNvCxnSpPr>
            <p:nvPr/>
          </p:nvCxnSpPr>
          <p:spPr>
            <a:xfrm>
              <a:off x="1205561" y="7052855"/>
              <a:ext cx="7933639" cy="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E63CB6-FD27-372D-7B23-F726A2E2DC56}"/>
                </a:ext>
              </a:extLst>
            </p:cNvPr>
            <p:cNvCxnSpPr/>
            <p:nvPr/>
          </p:nvCxnSpPr>
          <p:spPr>
            <a:xfrm flipV="1">
              <a:off x="7520940" y="5994457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92CBDA-AD7A-880F-5294-A0F0BFB5F4F8}"/>
                </a:ext>
              </a:extLst>
            </p:cNvPr>
            <p:cNvCxnSpPr>
              <a:cxnSpLocks/>
            </p:cNvCxnSpPr>
            <p:nvPr/>
          </p:nvCxnSpPr>
          <p:spPr>
            <a:xfrm>
              <a:off x="7520940" y="7074457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A126BC-46BA-5A43-76AE-C97370C47C82}"/>
              </a:ext>
            </a:extLst>
          </p:cNvPr>
          <p:cNvGrpSpPr/>
          <p:nvPr/>
        </p:nvGrpSpPr>
        <p:grpSpPr>
          <a:xfrm>
            <a:off x="8171243" y="7518263"/>
            <a:ext cx="7200000" cy="1080000"/>
            <a:chOff x="1219200" y="5994457"/>
            <a:chExt cx="7920000" cy="2160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5F0B831-61CA-0A13-65EB-D9FBD8E70A10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7052854"/>
              <a:ext cx="7920000" cy="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B06115-39BB-9C6D-8F6F-271CA173B35C}"/>
                </a:ext>
              </a:extLst>
            </p:cNvPr>
            <p:cNvCxnSpPr/>
            <p:nvPr/>
          </p:nvCxnSpPr>
          <p:spPr>
            <a:xfrm flipV="1">
              <a:off x="7520940" y="5994457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2143B55-D305-8B92-E6E1-97528D40D6A6}"/>
                </a:ext>
              </a:extLst>
            </p:cNvPr>
            <p:cNvCxnSpPr>
              <a:cxnSpLocks/>
            </p:cNvCxnSpPr>
            <p:nvPr/>
          </p:nvCxnSpPr>
          <p:spPr>
            <a:xfrm>
              <a:off x="7520940" y="7074457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F4D3DD-201D-5386-C309-C18A7379699D}"/>
              </a:ext>
            </a:extLst>
          </p:cNvPr>
          <p:cNvCxnSpPr>
            <a:cxnSpLocks/>
          </p:cNvCxnSpPr>
          <p:nvPr/>
        </p:nvCxnSpPr>
        <p:spPr>
          <a:xfrm>
            <a:off x="8171243" y="10068062"/>
            <a:ext cx="7200000" cy="0"/>
          </a:xfrm>
          <a:prstGeom prst="line">
            <a:avLst/>
          </a:prstGeom>
          <a:noFill/>
          <a:ln w="190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E177E3-B82E-A1F0-B2B1-13ABEB66736C}"/>
              </a:ext>
            </a:extLst>
          </p:cNvPr>
          <p:cNvGrpSpPr/>
          <p:nvPr/>
        </p:nvGrpSpPr>
        <p:grpSpPr>
          <a:xfrm>
            <a:off x="8171243" y="11572870"/>
            <a:ext cx="7200000" cy="1080000"/>
            <a:chOff x="1219200" y="9196114"/>
            <a:chExt cx="7920000" cy="216000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8606804-8072-BB1A-FB5A-30B54A7199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10276114"/>
              <a:ext cx="7920000" cy="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D26C350-3FF0-5770-6774-6AFAE07D15DB}"/>
                </a:ext>
              </a:extLst>
            </p:cNvPr>
            <p:cNvCxnSpPr/>
            <p:nvPr/>
          </p:nvCxnSpPr>
          <p:spPr>
            <a:xfrm flipV="1">
              <a:off x="7520940" y="9196114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C3FF37-2C33-BBCF-2A93-FE7DA28649D0}"/>
                </a:ext>
              </a:extLst>
            </p:cNvPr>
            <p:cNvCxnSpPr>
              <a:cxnSpLocks/>
            </p:cNvCxnSpPr>
            <p:nvPr/>
          </p:nvCxnSpPr>
          <p:spPr>
            <a:xfrm>
              <a:off x="7520940" y="10276114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E4DD8A-F888-5C35-B7AC-C70863B9DDA6}"/>
                </a:ext>
              </a:extLst>
            </p:cNvPr>
            <p:cNvCxnSpPr/>
            <p:nvPr/>
          </p:nvCxnSpPr>
          <p:spPr>
            <a:xfrm flipV="1">
              <a:off x="1219200" y="10276114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FB4A89E-27F9-8277-ADBB-2915D150BE74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9196114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994486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B106FD95-5550-0264-EE59-2E86C06202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18907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b="1" dirty="0"/>
              <a:t>SQL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16FF9F-8BC1-CC33-0267-ACCD92A5C97E}"/>
              </a:ext>
            </a:extLst>
          </p:cNvPr>
          <p:cNvSpPr txBox="1"/>
          <p:nvPr/>
        </p:nvSpPr>
        <p:spPr>
          <a:xfrm>
            <a:off x="907773" y="4036714"/>
            <a:ext cx="9276522" cy="5642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SELECT …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dirty="0"/>
              <a:t>FROM …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(INNER JOIN … ON …)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dirty="0"/>
              <a:t>WHERE …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dirty="0"/>
              <a:t>(ORDER BY …)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CA315-815E-9225-1596-ECDBECB3E7E8}"/>
              </a:ext>
            </a:extLst>
          </p:cNvPr>
          <p:cNvSpPr txBox="1"/>
          <p:nvPr/>
        </p:nvSpPr>
        <p:spPr>
          <a:xfrm>
            <a:off x="11708296" y="1820723"/>
            <a:ext cx="11767931" cy="10074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dirty="0">
                <a:solidFill>
                  <a:srgbClr val="FFFFFF"/>
                </a:solidFill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72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7200" b="1" dirty="0">
              <a:solidFill>
                <a:srgbClr val="FFFFFF"/>
              </a:solidFill>
            </a:endParaRPr>
          </a:p>
          <a:p>
            <a:r>
              <a:rPr lang="en-US" sz="72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1697625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Author,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Surname, FirstName, </a:t>
            </a:r>
            <a:r>
              <a:rPr lang="en-US" sz="4000" b="1" dirty="0" err="1">
                <a:solidFill>
                  <a:srgbClr val="FFFFFF"/>
                </a:solidFill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borrowed a Book by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Plath. The library wants the names and email addresses 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r>
              <a:rPr lang="en-US" sz="48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27138457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Author,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Surname, FirstName, </a:t>
            </a:r>
            <a:r>
              <a:rPr lang="en-US" sz="4000" b="1" dirty="0" err="1">
                <a:solidFill>
                  <a:srgbClr val="FFFFFF"/>
                </a:solidFill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borrowed a Book by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Plath. The library wants the names and email addresses 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r>
              <a:rPr lang="en-US" sz="48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348209027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10086</TotalTime>
  <Words>1572</Words>
  <Application>Microsoft Macintosh PowerPoint</Application>
  <PresentationFormat>Custom</PresentationFormat>
  <Paragraphs>267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Databases: Relationships &amp; SQL</vt:lpstr>
      <vt:lpstr>Types of relations?</vt:lpstr>
      <vt:lpstr>PowerPoint Presentation</vt:lpstr>
      <vt:lpstr>How can we tell?</vt:lpstr>
      <vt:lpstr>PowerPoint Presentation</vt:lpstr>
      <vt:lpstr>Solution</vt:lpstr>
      <vt:lpstr>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 woodley</cp:lastModifiedBy>
  <cp:revision>8</cp:revision>
  <cp:lastPrinted>2023-02-06T13:38:09Z</cp:lastPrinted>
  <dcterms:modified xsi:type="dcterms:W3CDTF">2023-02-08T10:16:20Z</dcterms:modified>
</cp:coreProperties>
</file>