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49"/>
    <p:restoredTop sz="94680"/>
  </p:normalViewPr>
  <p:slideViewPr>
    <p:cSldViewPr snapToGrid="0">
      <p:cViewPr>
        <p:scale>
          <a:sx n="30" d="100"/>
          <a:sy n="30" d="100"/>
        </p:scale>
        <p:origin x="72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2 Types of While</a:t>
            </a:r>
          </a:p>
          <a:p>
            <a:pPr marL="342900" indent="-342900">
              <a:buFontTx/>
              <a:buChar char="-"/>
            </a:pPr>
            <a:r>
              <a:rPr lang="en-GB" dirty="0"/>
              <a:t>End – 11:15</a:t>
            </a:r>
          </a:p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End: 11:45</a:t>
            </a:r>
          </a:p>
        </p:txBody>
      </p:sp>
    </p:spTree>
    <p:extLst>
      <p:ext uri="{BB962C8B-B14F-4D97-AF65-F5344CB8AC3E}">
        <p14:creationId xmlns:p14="http://schemas.microsoft.com/office/powerpoint/2010/main" val="411661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28606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6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82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284207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https://filestore.aqa.org.uk/resources/computing/AQA-75162-75172-ALI.PDF</a:t>
            </a:r>
            <a:endParaRPr lang="en-GB" u="sng" dirty="0">
              <a:hlinkClick r:id="rId3"/>
            </a:endParaRPr>
          </a:p>
          <a:p>
            <a:pPr>
              <a:defRPr u="none"/>
            </a:pPr>
            <a:r>
              <a:rPr lang="en-GB" u="sng" dirty="0">
                <a:hlinkClick r:id="rId3"/>
              </a:rPr>
              <a:t>End – 11:00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11:10</a:t>
            </a:r>
          </a:p>
        </p:txBody>
      </p:sp>
    </p:spTree>
    <p:extLst>
      <p:ext uri="{BB962C8B-B14F-4D97-AF65-F5344CB8AC3E}">
        <p14:creationId xmlns:p14="http://schemas.microsoft.com/office/powerpoint/2010/main" val="288604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xfrm>
            <a:off x="1219200" y="8847480"/>
            <a:ext cx="21945600" cy="2095500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13B </a:t>
            </a:r>
            <a:r>
              <a:rPr lang="en-GB" b="1" dirty="0"/>
              <a:t>– </a:t>
            </a:r>
            <a:r>
              <a:rPr b="1" dirty="0"/>
              <a:t>Wednesday </a:t>
            </a:r>
            <a:r>
              <a:rPr lang="en-GB" b="1" dirty="0"/>
              <a:t>1st March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xfrm>
            <a:off x="1219200" y="2650302"/>
            <a:ext cx="21945600" cy="5524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Regular Expressions and Context Free Languages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913CE-0CF4-8D50-6884-E738003A2CB9}"/>
              </a:ext>
            </a:extLst>
          </p:cNvPr>
          <p:cNvGrpSpPr/>
          <p:nvPr/>
        </p:nvGrpSpPr>
        <p:grpSpPr>
          <a:xfrm>
            <a:off x="13093177" y="3384668"/>
            <a:ext cx="9761020" cy="8898465"/>
            <a:chOff x="13093177" y="3384668"/>
            <a:chExt cx="9761020" cy="8898465"/>
          </a:xfrm>
        </p:grpSpPr>
        <p:sp>
          <p:nvSpPr>
            <p:cNvPr id="205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209" name="MOV R1, #0…"/>
            <p:cNvSpPr txBox="1"/>
            <p:nvPr/>
          </p:nvSpPr>
          <p:spPr>
            <a:xfrm>
              <a:off x="14753759" y="4182649"/>
              <a:ext cx="6439856" cy="7302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MOV R1, #0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loop_top</a:t>
              </a:r>
              <a:r>
                <a:rPr dirty="0"/>
                <a:t>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ADD R1, R1, R0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SUB R1, R1, #1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R1, #1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BLT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HALT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Set comprehension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0" b="0" i="0" u="none" strike="noStrike" cap="all" spc="-14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1pPr>
                <a:lvl2pPr marL="0" marR="0" indent="457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2pPr>
                <a:lvl3pPr marL="0" marR="0" indent="914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3pPr>
                <a:lvl4pPr marL="0" marR="0" indent="1371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4pPr>
                <a:lvl5pPr marL="0" marR="0" indent="18288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5pPr>
                <a:lvl6pPr marL="0" marR="0" indent="22860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6pPr>
                <a:lvl7pPr marL="0" marR="0" indent="2743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7pPr>
                <a:lvl8pPr marL="0" marR="0" indent="3200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8pPr>
                <a:lvl9pPr marL="0" marR="0" indent="3657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9pPr>
              </a:lstStyle>
              <a:p>
                <a:pPr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blipFill>
                <a:blip r:embed="rId3"/>
                <a:stretch>
                  <a:fillRect t="-21429" b="-137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F2B5CA70-89FA-E54D-6FF0-29FF4D512AB8}"/>
              </a:ext>
            </a:extLst>
          </p:cNvPr>
          <p:cNvSpPr txBox="1">
            <a:spLocks/>
          </p:cNvSpPr>
          <p:nvPr/>
        </p:nvSpPr>
        <p:spPr>
          <a:xfrm>
            <a:off x="827314" y="3856916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The name of the set</a:t>
            </a:r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08DA39DD-A4BC-3AE3-313F-E90D8F6CDACA}"/>
              </a:ext>
            </a:extLst>
          </p:cNvPr>
          <p:cNvSpPr txBox="1">
            <a:spLocks/>
          </p:cNvSpPr>
          <p:nvPr/>
        </p:nvSpPr>
        <p:spPr>
          <a:xfrm>
            <a:off x="3109291" y="10437877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Items to be added</a:t>
            </a:r>
          </a:p>
        </p:txBody>
      </p:sp>
      <p:sp>
        <p:nvSpPr>
          <p:cNvPr id="8" name="13B - Wednesday 25th January 2023">
            <a:extLst>
              <a:ext uri="{FF2B5EF4-FFF2-40B4-BE49-F238E27FC236}">
                <a16:creationId xmlns:a16="http://schemas.microsoft.com/office/drawing/2014/main" id="{28016010-EE33-D72D-BD17-AD42C6AD9548}"/>
              </a:ext>
            </a:extLst>
          </p:cNvPr>
          <p:cNvSpPr txBox="1">
            <a:spLocks/>
          </p:cNvSpPr>
          <p:nvPr/>
        </p:nvSpPr>
        <p:spPr>
          <a:xfrm>
            <a:off x="6889474" y="3773318"/>
            <a:ext cx="2405080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Such that</a:t>
            </a:r>
          </a:p>
        </p:txBody>
      </p:sp>
      <p:sp>
        <p:nvSpPr>
          <p:cNvPr id="9" name="13B - Wednesday 25th January 2023">
            <a:extLst>
              <a:ext uri="{FF2B5EF4-FFF2-40B4-BE49-F238E27FC236}">
                <a16:creationId xmlns:a16="http://schemas.microsoft.com/office/drawing/2014/main" id="{131B95F9-3C6C-4B67-D145-ADF56DDC26CD}"/>
              </a:ext>
            </a:extLst>
          </p:cNvPr>
          <p:cNvSpPr txBox="1">
            <a:spLocks/>
          </p:cNvSpPr>
          <p:nvPr/>
        </p:nvSpPr>
        <p:spPr>
          <a:xfrm>
            <a:off x="9973728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From</a:t>
            </a:r>
          </a:p>
        </p:txBody>
      </p:sp>
      <p:sp>
        <p:nvSpPr>
          <p:cNvPr id="10" name="13B - Wednesday 25th January 2023">
            <a:extLst>
              <a:ext uri="{FF2B5EF4-FFF2-40B4-BE49-F238E27FC236}">
                <a16:creationId xmlns:a16="http://schemas.microsoft.com/office/drawing/2014/main" id="{2A5CE5BA-FA25-8F52-1384-7971FFA68657}"/>
              </a:ext>
            </a:extLst>
          </p:cNvPr>
          <p:cNvSpPr txBox="1">
            <a:spLocks/>
          </p:cNvSpPr>
          <p:nvPr/>
        </p:nvSpPr>
        <p:spPr>
          <a:xfrm>
            <a:off x="11165382" y="3927663"/>
            <a:ext cx="2890251" cy="1990009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850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Natural Numbers</a:t>
            </a:r>
          </a:p>
        </p:txBody>
      </p:sp>
      <p:sp>
        <p:nvSpPr>
          <p:cNvPr id="11" name="13B - Wednesday 25th January 2023">
            <a:extLst>
              <a:ext uri="{FF2B5EF4-FFF2-40B4-BE49-F238E27FC236}">
                <a16:creationId xmlns:a16="http://schemas.microsoft.com/office/drawing/2014/main" id="{2AF1BA7B-5C24-9A4D-1187-223633F195EB}"/>
              </a:ext>
            </a:extLst>
          </p:cNvPr>
          <p:cNvSpPr txBox="1">
            <a:spLocks/>
          </p:cNvSpPr>
          <p:nvPr/>
        </p:nvSpPr>
        <p:spPr>
          <a:xfrm>
            <a:off x="13260695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And</a:t>
            </a:r>
          </a:p>
        </p:txBody>
      </p:sp>
      <p:sp>
        <p:nvSpPr>
          <p:cNvPr id="13" name="13B - Wednesday 25th January 2023">
            <a:extLst>
              <a:ext uri="{FF2B5EF4-FFF2-40B4-BE49-F238E27FC236}">
                <a16:creationId xmlns:a16="http://schemas.microsoft.com/office/drawing/2014/main" id="{F724C98E-E10E-E7DF-6DE4-B9E7CE48B38C}"/>
              </a:ext>
            </a:extLst>
          </p:cNvPr>
          <p:cNvSpPr txBox="1">
            <a:spLocks/>
          </p:cNvSpPr>
          <p:nvPr/>
        </p:nvSpPr>
        <p:spPr>
          <a:xfrm>
            <a:off x="16490673" y="3773318"/>
            <a:ext cx="3965761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Conditions on the set</a:t>
            </a:r>
          </a:p>
        </p:txBody>
      </p:sp>
    </p:spTree>
    <p:extLst>
      <p:ext uri="{BB962C8B-B14F-4D97-AF65-F5344CB8AC3E}">
        <p14:creationId xmlns:p14="http://schemas.microsoft.com/office/powerpoint/2010/main" val="33421957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8401878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way of describing a set.</a:t>
            </a:r>
          </a:p>
          <a:p>
            <a:r>
              <a:rPr lang="en-GB" b="0" dirty="0"/>
              <a:t>A shorthand form for a specific type of languages.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What is a regular expression?</a:t>
            </a:r>
            <a:endParaRPr sz="4800" b="1" dirty="0"/>
          </a:p>
        </p:txBody>
      </p:sp>
      <p:sp>
        <p:nvSpPr>
          <p:cNvPr id="4" name="*It’s in your exam">
            <a:extLst>
              <a:ext uri="{FF2B5EF4-FFF2-40B4-BE49-F238E27FC236}">
                <a16:creationId xmlns:a16="http://schemas.microsoft.com/office/drawing/2014/main" id="{CA4B910A-C5E2-A026-84F7-40D1571B8AA5}"/>
              </a:ext>
            </a:extLst>
          </p:cNvPr>
          <p:cNvSpPr txBox="1">
            <a:spLocks/>
          </p:cNvSpPr>
          <p:nvPr/>
        </p:nvSpPr>
        <p:spPr>
          <a:xfrm>
            <a:off x="1219200" y="6925716"/>
            <a:ext cx="8793479" cy="621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ctr" defTabSz="37972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300" b="0" i="0" u="none" strike="noStrike" cap="all" spc="-143" baseline="0">
                <a:solidFill>
                  <a:srgbClr val="FFD74C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l" hangingPunct="1"/>
            <a:r>
              <a:rPr lang="en-GB" sz="8800" b="1" dirty="0"/>
              <a:t>* 	= Zero or more</a:t>
            </a:r>
          </a:p>
          <a:p>
            <a:pPr algn="l" hangingPunct="1"/>
            <a:r>
              <a:rPr lang="en-GB" sz="8800" b="1" dirty="0"/>
              <a:t>+ 	= One or more</a:t>
            </a:r>
          </a:p>
          <a:p>
            <a:pPr algn="l" hangingPunct="1"/>
            <a:r>
              <a:rPr lang="en-GB" sz="8800" b="1" dirty="0"/>
              <a:t>? 	= Optional</a:t>
            </a:r>
          </a:p>
          <a:p>
            <a:pPr algn="l" hangingPunct="1"/>
            <a:r>
              <a:rPr lang="en-GB" sz="8800" b="1" dirty="0"/>
              <a:t>|	= OR</a:t>
            </a:r>
          </a:p>
          <a:p>
            <a:pPr algn="l" hangingPunct="1"/>
            <a:r>
              <a:rPr lang="en-GB" sz="8800" b="1" dirty="0"/>
              <a:t>()	=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What expression does this represent?</a:t>
                </a:r>
              </a:p>
              <a:p>
                <a:pPr marL="0" indent="0" hangingPunct="1">
                  <a:buNone/>
                </a:pPr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Give a regular expression for a decimal number?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blipFill>
                <a:blip r:embed="rId3"/>
                <a:stretch>
                  <a:fillRect l="-2185" t="-590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blipFill>
                <a:blip r:embed="rId5"/>
                <a:stretch>
                  <a:fillRect l="-32394" r="-394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blipFill>
                <a:blip r:embed="rId6"/>
                <a:stretch>
                  <a:fillRect l="-34921" t="-21569" r="-38095" b="-313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blipFill>
                <a:blip r:embed="rId7"/>
                <a:stretch>
                  <a:fillRect t="-5882" r="-10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REGULAR EXPRESSIONS TO FSM</a:t>
            </a:r>
          </a:p>
        </p:txBody>
      </p:sp>
    </p:spTree>
    <p:extLst>
      <p:ext uri="{BB962C8B-B14F-4D97-AF65-F5344CB8AC3E}">
        <p14:creationId xmlns:p14="http://schemas.microsoft.com/office/powerpoint/2010/main" val="1216087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" name="Store the result of sum in location 42.…">
            <a:extLst>
              <a:ext uri="{FF2B5EF4-FFF2-40B4-BE49-F238E27FC236}">
                <a16:creationId xmlns:a16="http://schemas.microsoft.com/office/drawing/2014/main" id="{B7DB2F1B-CA5F-8778-12BF-9E92A048CA08}"/>
              </a:ext>
            </a:extLst>
          </p:cNvPr>
          <p:cNvSpPr txBox="1"/>
          <p:nvPr/>
        </p:nvSpPr>
        <p:spPr>
          <a:xfrm>
            <a:off x="2098772" y="4159825"/>
            <a:ext cx="9333823" cy="539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Write a Regular Expression for a string that: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Starts with 10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Has zero or more occurrences of any combination of 0 or 1  in the middle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Ends with 01</a:t>
            </a:r>
          </a:p>
        </p:txBody>
      </p:sp>
      <p:sp>
        <p:nvSpPr>
          <p:cNvPr id="4" name="13B - Wednesday 25th January 2023">
            <a:extLst>
              <a:ext uri="{FF2B5EF4-FFF2-40B4-BE49-F238E27FC236}">
                <a16:creationId xmlns:a16="http://schemas.microsoft.com/office/drawing/2014/main" id="{C54CB9A1-7119-877F-B2FA-FC55C7530289}"/>
              </a:ext>
            </a:extLst>
          </p:cNvPr>
          <p:cNvSpPr txBox="1">
            <a:spLocks/>
          </p:cNvSpPr>
          <p:nvPr/>
        </p:nvSpPr>
        <p:spPr>
          <a:xfrm>
            <a:off x="2098772" y="10198099"/>
            <a:ext cx="9333823" cy="128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hangingPunct="1">
              <a:buNone/>
            </a:pPr>
            <a:r>
              <a:rPr lang="en-GB" sz="8800" b="1" dirty="0">
                <a:solidFill>
                  <a:schemeClr val="tx1"/>
                </a:solidFill>
              </a:rPr>
              <a:t>10 (0|1)* 01</a:t>
            </a:r>
          </a:p>
        </p:txBody>
      </p:sp>
      <p:pic>
        <p:nvPicPr>
          <p:cNvPr id="5" name="Picture 4" descr="A pair of glasses&#10;&#10;Description automatically generated with low confidence">
            <a:extLst>
              <a:ext uri="{FF2B5EF4-FFF2-40B4-BE49-F238E27FC236}">
                <a16:creationId xmlns:a16="http://schemas.microsoft.com/office/drawing/2014/main" id="{D61F2368-EE86-CAC2-9030-1CFE914A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579" y="4159825"/>
            <a:ext cx="7998216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85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CMP R1, #7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BEQ </a:t>
            </a:r>
            <a:r>
              <a:rPr dirty="0" err="1"/>
              <a:t>is_seven</a:t>
            </a:r>
            <a:endParaRPr dirty="0"/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after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is_seven</a:t>
            </a:r>
            <a:r>
              <a:rPr dirty="0"/>
              <a:t>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#100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after: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HALT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530</Words>
  <Application>Microsoft Macintosh PowerPoint</Application>
  <PresentationFormat>Custom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Cambria Math</vt:lpstr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Regular Expressions and Context Free Languages</vt:lpstr>
      <vt:lpstr>Set comprehension</vt:lpstr>
      <vt:lpstr>PowerPoint Presentation</vt:lpstr>
      <vt:lpstr>REGULAR EXPRESSIONS TO FSM</vt:lpstr>
      <vt:lpstr>Your Turn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6</cp:revision>
  <dcterms:modified xsi:type="dcterms:W3CDTF">2023-02-15T16:45:02Z</dcterms:modified>
</cp:coreProperties>
</file>