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/>
    <p:restoredTop sz="94686"/>
  </p:normalViewPr>
  <p:slideViewPr>
    <p:cSldViewPr snapToGrid="0">
      <p:cViewPr>
        <p:scale>
          <a:sx n="46" d="100"/>
          <a:sy n="46" d="100"/>
        </p:scale>
        <p:origin x="28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7.sv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7.svg"/><Relationship Id="rId4" Type="http://schemas.openxmlformats.org/officeDocument/2006/relationships/image" Target="../media/image6.sv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2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462026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Data interception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096086"/>
            <a:ext cx="21945600" cy="4400713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travels across a network in packets.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These packets can be </a:t>
            </a:r>
            <a:r>
              <a:rPr lang="en-US" dirty="0">
                <a:latin typeface="Avenir Next" panose="020B0503020202020204" pitchFamily="34" charset="0"/>
              </a:rPr>
              <a:t>intercepted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Even more susceptible in Wireless Networks.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protect our packets of data?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38175EE8-EA33-898F-8AF5-BEA0F144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737" y="2919915"/>
            <a:ext cx="2880000" cy="28800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8E02C81-AB09-2527-9B84-7237D40A3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246" y="2919915"/>
            <a:ext cx="2880000" cy="288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00738-471B-EF4F-EDCE-534B481F7FEC}"/>
              </a:ext>
            </a:extLst>
          </p:cNvPr>
          <p:cNvCxnSpPr>
            <a:stCxn id="5" idx="3"/>
          </p:cNvCxnSpPr>
          <p:nvPr/>
        </p:nvCxnSpPr>
        <p:spPr>
          <a:xfrm>
            <a:off x="5659246" y="4359915"/>
            <a:ext cx="1154049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C88F2-D49F-6BCE-C485-52F2F30C5AC7}"/>
              </a:ext>
            </a:extLst>
          </p:cNvPr>
          <p:cNvGrpSpPr/>
          <p:nvPr/>
        </p:nvGrpSpPr>
        <p:grpSpPr>
          <a:xfrm>
            <a:off x="10169491" y="3099915"/>
            <a:ext cx="2520000" cy="2520000"/>
            <a:chOff x="9499682" y="2919915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C50F61-8B3A-76B9-BFB3-1CFD74B2F24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DCC57F45-E92D-BF0B-7630-36394CE75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4B396E59-FF6D-F529-4606-C075286C1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0019" y="5311322"/>
            <a:ext cx="3338945" cy="33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5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key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754487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</a:t>
            </a:r>
            <a:r>
              <a:rPr lang="en-US" dirty="0">
                <a:latin typeface="Avenir Next" panose="020B0503020202020204" pitchFamily="34" charset="0"/>
              </a:rPr>
              <a:t>string</a:t>
            </a:r>
            <a:r>
              <a:rPr lang="en-US" b="0" dirty="0">
                <a:latin typeface="Avenir Next" panose="020B0503020202020204" pitchFamily="34" charset="0"/>
              </a:rPr>
              <a:t> of characters used to </a:t>
            </a:r>
            <a:r>
              <a:rPr lang="en-US" dirty="0">
                <a:latin typeface="Avenir Next" panose="020B0503020202020204" pitchFamily="34" charset="0"/>
              </a:rPr>
              <a:t>gain access to a service </a:t>
            </a:r>
            <a:r>
              <a:rPr lang="en-US" b="0" dirty="0">
                <a:latin typeface="Avenir Next" panose="020B0503020202020204" pitchFamily="34" charset="0"/>
              </a:rPr>
              <a:t>or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makes a strong password?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12+ Characters, Mixture of capitals, lower case, number and symbols.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are the alternative to passwords?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Biometric Security: Facial Recognition, Retina Scan, Voice, Fingerprint.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252DF0-429A-3F0E-B96D-050316DF8324}"/>
              </a:ext>
            </a:extLst>
          </p:cNvPr>
          <p:cNvSpPr/>
          <p:nvPr/>
        </p:nvSpPr>
        <p:spPr>
          <a:xfrm>
            <a:off x="1219200" y="54180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BA8138-1699-8E6F-2106-FD358FFD87EA}"/>
              </a:ext>
            </a:extLst>
          </p:cNvPr>
          <p:cNvSpPr/>
          <p:nvPr/>
        </p:nvSpPr>
        <p:spPr>
          <a:xfrm>
            <a:off x="9132000" y="5408348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47D783-E502-C3FD-551D-BBA23235F0DD}"/>
              </a:ext>
            </a:extLst>
          </p:cNvPr>
          <p:cNvSpPr/>
          <p:nvPr/>
        </p:nvSpPr>
        <p:spPr>
          <a:xfrm>
            <a:off x="17044800" y="54180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6E6D86-EE6A-9583-AC6F-62B504359155}"/>
              </a:ext>
            </a:extLst>
          </p:cNvPr>
          <p:cNvSpPr/>
          <p:nvPr/>
        </p:nvSpPr>
        <p:spPr>
          <a:xfrm>
            <a:off x="1219200" y="96168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30C25B-562E-A40C-1A18-25F60280902A}"/>
              </a:ext>
            </a:extLst>
          </p:cNvPr>
          <p:cNvSpPr/>
          <p:nvPr/>
        </p:nvSpPr>
        <p:spPr>
          <a:xfrm>
            <a:off x="9132000" y="96168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787C99-E3E7-6BA9-5249-7836E99D35AC}"/>
              </a:ext>
            </a:extLst>
          </p:cNvPr>
          <p:cNvSpPr/>
          <p:nvPr/>
        </p:nvSpPr>
        <p:spPr>
          <a:xfrm>
            <a:off x="17044800" y="9616800"/>
            <a:ext cx="6120000" cy="2880000"/>
          </a:xfrm>
          <a:prstGeom prst="roundRect">
            <a:avLst/>
          </a:prstGeom>
          <a:ln w="127000"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Your exam">
            <a:extLst>
              <a:ext uri="{FF2B5EF4-FFF2-40B4-BE49-F238E27FC236}">
                <a16:creationId xmlns:a16="http://schemas.microsoft.com/office/drawing/2014/main" id="{7FBB121E-0DC5-9258-04A7-DF842F8D82BF}"/>
              </a:ext>
            </a:extLst>
          </p:cNvPr>
          <p:cNvSpPr txBox="1">
            <a:spLocks/>
          </p:cNvSpPr>
          <p:nvPr/>
        </p:nvSpPr>
        <p:spPr>
          <a:xfrm>
            <a:off x="1219200" y="5599176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Time</a:t>
            </a:r>
          </a:p>
          <a:p>
            <a:pPr algn="ctr" hangingPunct="1"/>
            <a:r>
              <a:rPr lang="en-GB" sz="8000" b="1" dirty="0"/>
              <a:t>gap</a:t>
            </a:r>
          </a:p>
        </p:txBody>
      </p:sp>
      <p:sp>
        <p:nvSpPr>
          <p:cNvPr id="13" name="Your exam">
            <a:extLst>
              <a:ext uri="{FF2B5EF4-FFF2-40B4-BE49-F238E27FC236}">
                <a16:creationId xmlns:a16="http://schemas.microsoft.com/office/drawing/2014/main" id="{BC8D2B23-6E27-9666-78CD-F860F515F5A5}"/>
              </a:ext>
            </a:extLst>
          </p:cNvPr>
          <p:cNvSpPr txBox="1">
            <a:spLocks/>
          </p:cNvSpPr>
          <p:nvPr/>
        </p:nvSpPr>
        <p:spPr>
          <a:xfrm>
            <a:off x="9132000" y="5481140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Attempt</a:t>
            </a:r>
          </a:p>
          <a:p>
            <a:pPr algn="ctr" hangingPunct="1"/>
            <a:r>
              <a:rPr lang="en-GB" sz="8000" b="1" dirty="0"/>
              <a:t>limits</a:t>
            </a:r>
          </a:p>
        </p:txBody>
      </p:sp>
      <p:sp>
        <p:nvSpPr>
          <p:cNvPr id="14" name="Your exam">
            <a:extLst>
              <a:ext uri="{FF2B5EF4-FFF2-40B4-BE49-F238E27FC236}">
                <a16:creationId xmlns:a16="http://schemas.microsoft.com/office/drawing/2014/main" id="{AFECFA08-7903-494F-DCD0-5C7674EBB467}"/>
              </a:ext>
            </a:extLst>
          </p:cNvPr>
          <p:cNvSpPr txBox="1">
            <a:spLocks/>
          </p:cNvSpPr>
          <p:nvPr/>
        </p:nvSpPr>
        <p:spPr>
          <a:xfrm>
            <a:off x="17044800" y="55326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6600" b="1" dirty="0"/>
              <a:t>Complexity requirements</a:t>
            </a:r>
          </a:p>
        </p:txBody>
      </p:sp>
      <p:sp>
        <p:nvSpPr>
          <p:cNvPr id="15" name="Your exam">
            <a:extLst>
              <a:ext uri="{FF2B5EF4-FFF2-40B4-BE49-F238E27FC236}">
                <a16:creationId xmlns:a16="http://schemas.microsoft.com/office/drawing/2014/main" id="{5EA4CC92-8564-7788-7139-4C8B4344CEDA}"/>
              </a:ext>
            </a:extLst>
          </p:cNvPr>
          <p:cNvSpPr txBox="1">
            <a:spLocks/>
          </p:cNvSpPr>
          <p:nvPr/>
        </p:nvSpPr>
        <p:spPr>
          <a:xfrm>
            <a:off x="1219200" y="97314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Password</a:t>
            </a:r>
          </a:p>
          <a:p>
            <a:pPr algn="ctr" hangingPunct="1"/>
            <a:r>
              <a:rPr lang="en-GB" sz="8000" b="1" dirty="0"/>
              <a:t>encryption</a:t>
            </a:r>
          </a:p>
        </p:txBody>
      </p:sp>
      <p:sp>
        <p:nvSpPr>
          <p:cNvPr id="16" name="Your exam">
            <a:extLst>
              <a:ext uri="{FF2B5EF4-FFF2-40B4-BE49-F238E27FC236}">
                <a16:creationId xmlns:a16="http://schemas.microsoft.com/office/drawing/2014/main" id="{CC5F0ED4-EF26-6BFB-A882-0AF793653034}"/>
              </a:ext>
            </a:extLst>
          </p:cNvPr>
          <p:cNvSpPr txBox="1">
            <a:spLocks/>
          </p:cNvSpPr>
          <p:nvPr/>
        </p:nvSpPr>
        <p:spPr>
          <a:xfrm>
            <a:off x="9132000" y="97314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Reset</a:t>
            </a:r>
          </a:p>
          <a:p>
            <a:pPr algn="ctr" hangingPunct="1"/>
            <a:r>
              <a:rPr lang="en-GB" sz="8000" b="1" dirty="0"/>
              <a:t>policies</a:t>
            </a:r>
          </a:p>
        </p:txBody>
      </p:sp>
      <p:sp>
        <p:nvSpPr>
          <p:cNvPr id="17" name="Your exam">
            <a:extLst>
              <a:ext uri="{FF2B5EF4-FFF2-40B4-BE49-F238E27FC236}">
                <a16:creationId xmlns:a16="http://schemas.microsoft.com/office/drawing/2014/main" id="{4C12338F-3B3F-6E8B-3312-0BC4C8FD5BA1}"/>
              </a:ext>
            </a:extLst>
          </p:cNvPr>
          <p:cNvSpPr txBox="1">
            <a:spLocks/>
          </p:cNvSpPr>
          <p:nvPr/>
        </p:nvSpPr>
        <p:spPr>
          <a:xfrm>
            <a:off x="17044800" y="9731428"/>
            <a:ext cx="6120000" cy="276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6000" b="1" dirty="0"/>
              <a:t>Two factor</a:t>
            </a:r>
          </a:p>
          <a:p>
            <a:pPr algn="ctr" hangingPunct="1"/>
            <a:r>
              <a:rPr lang="en-GB" sz="6000" b="1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97999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215301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365066"/>
            <a:ext cx="21945600" cy="413173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pic>
        <p:nvPicPr>
          <p:cNvPr id="4" name="Graphic 3" descr="Full Brick Wall with solid fill">
            <a:extLst>
              <a:ext uri="{FF2B5EF4-FFF2-40B4-BE49-F238E27FC236}">
                <a16:creationId xmlns:a16="http://schemas.microsoft.com/office/drawing/2014/main" id="{9784331B-33C9-BA3D-2FF9-3EC1FEE47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2205" y="2776777"/>
            <a:ext cx="4147656" cy="4147656"/>
          </a:xfrm>
          <a:prstGeom prst="rect">
            <a:avLst/>
          </a:prstGeom>
        </p:spPr>
      </p:pic>
      <p:pic>
        <p:nvPicPr>
          <p:cNvPr id="6" name="Graphic 5" descr="Cloud outline">
            <a:extLst>
              <a:ext uri="{FF2B5EF4-FFF2-40B4-BE49-F238E27FC236}">
                <a16:creationId xmlns:a16="http://schemas.microsoft.com/office/drawing/2014/main" id="{AD6B0E1C-B0D8-A418-9244-9CC0C29D4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99197" y="2309403"/>
            <a:ext cx="5592319" cy="5592319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56235AD1-722D-6FB8-CB33-E4A5B4E0E5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9654" y="6179789"/>
            <a:ext cx="1721933" cy="1721933"/>
          </a:xfrm>
          <a:prstGeom prst="rect">
            <a:avLst/>
          </a:prstGeom>
        </p:spPr>
      </p:pic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F84060B0-5C29-87D7-3BF2-DA600952E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3089" y="4383979"/>
            <a:ext cx="1615065" cy="1615065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1E894DB9-942A-66E2-9B27-C82F1119D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4751" y="3867202"/>
            <a:ext cx="2648621" cy="264862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ABF3F909-5BB3-4547-5973-928C11DF92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33089" y="2632895"/>
            <a:ext cx="1615066" cy="16150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5DE5C4-24C2-BFED-F16A-3C6D7F0649D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648154" y="5191512"/>
            <a:ext cx="3876597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F96DAA-892F-E4B6-1ED5-523EDF61364B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648155" y="3440428"/>
            <a:ext cx="3876596" cy="1751085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11ED81-1A77-9A6E-AC97-16D133EA84C5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701587" y="5191513"/>
            <a:ext cx="3823164" cy="1849243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7744F-9D1D-2F8F-77C5-708368C0A91F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10173372" y="5105563"/>
            <a:ext cx="7425825" cy="8595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Your exam">
            <a:extLst>
              <a:ext uri="{FF2B5EF4-FFF2-40B4-BE49-F238E27FC236}">
                <a16:creationId xmlns:a16="http://schemas.microsoft.com/office/drawing/2014/main" id="{E54DA51F-9093-7572-8AA4-0481F3FD2B26}"/>
              </a:ext>
            </a:extLst>
          </p:cNvPr>
          <p:cNvSpPr txBox="1">
            <a:spLocks/>
          </p:cNvSpPr>
          <p:nvPr/>
        </p:nvSpPr>
        <p:spPr>
          <a:xfrm>
            <a:off x="5078738" y="6135064"/>
            <a:ext cx="2886974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LAN</a:t>
            </a:r>
          </a:p>
        </p:txBody>
      </p:sp>
      <p:sp>
        <p:nvSpPr>
          <p:cNvPr id="29" name="Your exam">
            <a:extLst>
              <a:ext uri="{FF2B5EF4-FFF2-40B4-BE49-F238E27FC236}">
                <a16:creationId xmlns:a16="http://schemas.microsoft.com/office/drawing/2014/main" id="{D6AC4D03-525D-0552-95C2-252DC82616D2}"/>
              </a:ext>
            </a:extLst>
          </p:cNvPr>
          <p:cNvSpPr txBox="1">
            <a:spLocks/>
          </p:cNvSpPr>
          <p:nvPr/>
        </p:nvSpPr>
        <p:spPr>
          <a:xfrm>
            <a:off x="18804331" y="4793727"/>
            <a:ext cx="2886974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WAN</a:t>
            </a:r>
          </a:p>
        </p:txBody>
      </p:sp>
      <p:sp>
        <p:nvSpPr>
          <p:cNvPr id="30" name="Your exam">
            <a:extLst>
              <a:ext uri="{FF2B5EF4-FFF2-40B4-BE49-F238E27FC236}">
                <a16:creationId xmlns:a16="http://schemas.microsoft.com/office/drawing/2014/main" id="{E0935C3F-E9D4-B092-CE09-2D772E56DB12}"/>
              </a:ext>
            </a:extLst>
          </p:cNvPr>
          <p:cNvSpPr txBox="1">
            <a:spLocks/>
          </p:cNvSpPr>
          <p:nvPr/>
        </p:nvSpPr>
        <p:spPr>
          <a:xfrm>
            <a:off x="11265821" y="2167026"/>
            <a:ext cx="5020424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8000" b="1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299</Words>
  <Application>Microsoft Macintosh PowerPoint</Application>
  <PresentationFormat>Custom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2</vt:lpstr>
      <vt:lpstr>passwords</vt:lpstr>
      <vt:lpstr>passwords</vt:lpstr>
      <vt:lpstr>User access levels</vt:lpstr>
      <vt:lpstr>Your turn</vt:lpstr>
      <vt:lpstr>Anti-malware</vt:lpstr>
      <vt:lpstr>Your turn</vt:lpstr>
      <vt:lpstr>firewalls</vt:lpstr>
      <vt:lpstr>firewalls</vt:lpstr>
      <vt:lpstr>Your turn</vt:lpstr>
      <vt:lpstr>Data interception</vt:lpstr>
      <vt:lpstr>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15</cp:revision>
  <cp:lastPrinted>2023-01-24T11:23:08Z</cp:lastPrinted>
  <dcterms:modified xsi:type="dcterms:W3CDTF">2023-03-04T11:59:36Z</dcterms:modified>
</cp:coreProperties>
</file>