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7" r:id="rId5"/>
    <p:sldId id="268" r:id="rId6"/>
    <p:sldId id="269" r:id="rId7"/>
    <p:sldId id="271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/>
    <p:restoredTop sz="94694"/>
  </p:normalViewPr>
  <p:slideViewPr>
    <p:cSldViewPr snapToGrid="0">
      <p:cViewPr>
        <p:scale>
          <a:sx n="50" d="100"/>
          <a:sy n="50" d="100"/>
        </p:scale>
        <p:origin x="-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28606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6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82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87299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362693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xfrm>
            <a:off x="1219200" y="8847480"/>
            <a:ext cx="21945600" cy="2095500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13B </a:t>
            </a:r>
            <a:r>
              <a:rPr lang="en-GB" b="1" dirty="0"/>
              <a:t>– </a:t>
            </a:r>
            <a:r>
              <a:rPr b="1" dirty="0"/>
              <a:t>Wednesday </a:t>
            </a:r>
            <a:r>
              <a:rPr lang="en-GB" b="1" dirty="0"/>
              <a:t>1st March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xfrm>
            <a:off x="1219200" y="2650302"/>
            <a:ext cx="21945600" cy="5524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Regular Expressions and Context Free Languages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Set comprehension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0" b="0" i="0" u="none" strike="noStrike" cap="all" spc="-14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1pPr>
                <a:lvl2pPr marL="0" marR="0" indent="457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2pPr>
                <a:lvl3pPr marL="0" marR="0" indent="914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3pPr>
                <a:lvl4pPr marL="0" marR="0" indent="1371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4pPr>
                <a:lvl5pPr marL="0" marR="0" indent="18288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5pPr>
                <a:lvl6pPr marL="0" marR="0" indent="22860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6pPr>
                <a:lvl7pPr marL="0" marR="0" indent="2743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7pPr>
                <a:lvl8pPr marL="0" marR="0" indent="3200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8pPr>
                <a:lvl9pPr marL="0" marR="0" indent="3657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9pPr>
              </a:lstStyle>
              <a:p>
                <a:pPr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blipFill>
                <a:blip r:embed="rId3"/>
                <a:stretch>
                  <a:fillRect t="-21429" b="-137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F2B5CA70-89FA-E54D-6FF0-29FF4D512AB8}"/>
              </a:ext>
            </a:extLst>
          </p:cNvPr>
          <p:cNvSpPr txBox="1">
            <a:spLocks/>
          </p:cNvSpPr>
          <p:nvPr/>
        </p:nvSpPr>
        <p:spPr>
          <a:xfrm>
            <a:off x="827314" y="3856916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The name of the set</a:t>
            </a:r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08DA39DD-A4BC-3AE3-313F-E90D8F6CDACA}"/>
              </a:ext>
            </a:extLst>
          </p:cNvPr>
          <p:cNvSpPr txBox="1">
            <a:spLocks/>
          </p:cNvSpPr>
          <p:nvPr/>
        </p:nvSpPr>
        <p:spPr>
          <a:xfrm>
            <a:off x="5289885" y="9859083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Items to be added</a:t>
            </a:r>
          </a:p>
        </p:txBody>
      </p:sp>
      <p:sp>
        <p:nvSpPr>
          <p:cNvPr id="8" name="13B - Wednesday 25th January 2023">
            <a:extLst>
              <a:ext uri="{FF2B5EF4-FFF2-40B4-BE49-F238E27FC236}">
                <a16:creationId xmlns:a16="http://schemas.microsoft.com/office/drawing/2014/main" id="{28016010-EE33-D72D-BD17-AD42C6AD9548}"/>
              </a:ext>
            </a:extLst>
          </p:cNvPr>
          <p:cNvSpPr txBox="1">
            <a:spLocks/>
          </p:cNvSpPr>
          <p:nvPr/>
        </p:nvSpPr>
        <p:spPr>
          <a:xfrm>
            <a:off x="7686133" y="3856916"/>
            <a:ext cx="2405080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Such that</a:t>
            </a:r>
          </a:p>
        </p:txBody>
      </p:sp>
      <p:sp>
        <p:nvSpPr>
          <p:cNvPr id="9" name="13B - Wednesday 25th January 2023">
            <a:extLst>
              <a:ext uri="{FF2B5EF4-FFF2-40B4-BE49-F238E27FC236}">
                <a16:creationId xmlns:a16="http://schemas.microsoft.com/office/drawing/2014/main" id="{131B95F9-3C6C-4B67-D145-ADF56DDC26CD}"/>
              </a:ext>
            </a:extLst>
          </p:cNvPr>
          <p:cNvSpPr txBox="1">
            <a:spLocks/>
          </p:cNvSpPr>
          <p:nvPr/>
        </p:nvSpPr>
        <p:spPr>
          <a:xfrm>
            <a:off x="10227200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From</a:t>
            </a:r>
          </a:p>
        </p:txBody>
      </p:sp>
      <p:sp>
        <p:nvSpPr>
          <p:cNvPr id="10" name="13B - Wednesday 25th January 2023">
            <a:extLst>
              <a:ext uri="{FF2B5EF4-FFF2-40B4-BE49-F238E27FC236}">
                <a16:creationId xmlns:a16="http://schemas.microsoft.com/office/drawing/2014/main" id="{2A5CE5BA-FA25-8F52-1384-7971FFA68657}"/>
              </a:ext>
            </a:extLst>
          </p:cNvPr>
          <p:cNvSpPr txBox="1">
            <a:spLocks/>
          </p:cNvSpPr>
          <p:nvPr/>
        </p:nvSpPr>
        <p:spPr>
          <a:xfrm>
            <a:off x="11165382" y="3927663"/>
            <a:ext cx="2890251" cy="1990009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850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Natural Numbers</a:t>
            </a:r>
          </a:p>
        </p:txBody>
      </p:sp>
      <p:sp>
        <p:nvSpPr>
          <p:cNvPr id="11" name="13B - Wednesday 25th January 2023">
            <a:extLst>
              <a:ext uri="{FF2B5EF4-FFF2-40B4-BE49-F238E27FC236}">
                <a16:creationId xmlns:a16="http://schemas.microsoft.com/office/drawing/2014/main" id="{2AF1BA7B-5C24-9A4D-1187-223633F195EB}"/>
              </a:ext>
            </a:extLst>
          </p:cNvPr>
          <p:cNvSpPr txBox="1">
            <a:spLocks/>
          </p:cNvSpPr>
          <p:nvPr/>
        </p:nvSpPr>
        <p:spPr>
          <a:xfrm>
            <a:off x="13452081" y="9851646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And</a:t>
            </a:r>
          </a:p>
        </p:txBody>
      </p:sp>
      <p:sp>
        <p:nvSpPr>
          <p:cNvPr id="13" name="13B - Wednesday 25th January 2023">
            <a:extLst>
              <a:ext uri="{FF2B5EF4-FFF2-40B4-BE49-F238E27FC236}">
                <a16:creationId xmlns:a16="http://schemas.microsoft.com/office/drawing/2014/main" id="{F724C98E-E10E-E7DF-6DE4-B9E7CE48B38C}"/>
              </a:ext>
            </a:extLst>
          </p:cNvPr>
          <p:cNvSpPr txBox="1">
            <a:spLocks/>
          </p:cNvSpPr>
          <p:nvPr/>
        </p:nvSpPr>
        <p:spPr>
          <a:xfrm>
            <a:off x="16490673" y="3773318"/>
            <a:ext cx="3965761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Conditions on the set</a:t>
            </a:r>
          </a:p>
        </p:txBody>
      </p:sp>
    </p:spTree>
    <p:extLst>
      <p:ext uri="{BB962C8B-B14F-4D97-AF65-F5344CB8AC3E}">
        <p14:creationId xmlns:p14="http://schemas.microsoft.com/office/powerpoint/2010/main" val="3342195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8401878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way of describing a set.</a:t>
            </a:r>
          </a:p>
          <a:p>
            <a:r>
              <a:rPr lang="en-GB" b="0" dirty="0"/>
              <a:t>A shorthand form for a specific type of languages.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What is a regular expression?</a:t>
            </a:r>
            <a:endParaRPr sz="4800" b="1" dirty="0"/>
          </a:p>
        </p:txBody>
      </p:sp>
      <p:sp>
        <p:nvSpPr>
          <p:cNvPr id="4" name="*It’s in your exam">
            <a:extLst>
              <a:ext uri="{FF2B5EF4-FFF2-40B4-BE49-F238E27FC236}">
                <a16:creationId xmlns:a16="http://schemas.microsoft.com/office/drawing/2014/main" id="{CA4B910A-C5E2-A026-84F7-40D1571B8AA5}"/>
              </a:ext>
            </a:extLst>
          </p:cNvPr>
          <p:cNvSpPr txBox="1">
            <a:spLocks/>
          </p:cNvSpPr>
          <p:nvPr/>
        </p:nvSpPr>
        <p:spPr>
          <a:xfrm>
            <a:off x="1219200" y="6925716"/>
            <a:ext cx="8793479" cy="621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ctr" defTabSz="37972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300" b="0" i="0" u="none" strike="noStrike" cap="all" spc="-143" baseline="0">
                <a:solidFill>
                  <a:srgbClr val="FFD74C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l" hangingPunct="1"/>
            <a:r>
              <a:rPr lang="en-GB" sz="8800" b="1" dirty="0"/>
              <a:t>* </a:t>
            </a:r>
          </a:p>
          <a:p>
            <a:pPr algn="l" hangingPunct="1"/>
            <a:r>
              <a:rPr lang="en-GB" sz="8800" b="1" dirty="0"/>
              <a:t>+ 	</a:t>
            </a:r>
          </a:p>
          <a:p>
            <a:pPr algn="l" hangingPunct="1"/>
            <a:r>
              <a:rPr lang="en-GB" sz="8800" b="1" dirty="0"/>
              <a:t>? </a:t>
            </a:r>
          </a:p>
          <a:p>
            <a:pPr algn="l" hangingPunct="1"/>
            <a:r>
              <a:rPr lang="en-GB" sz="8800" b="1" dirty="0"/>
              <a:t>|</a:t>
            </a:r>
          </a:p>
          <a:p>
            <a:pPr algn="l" hangingPunct="1"/>
            <a:r>
              <a:rPr lang="en-GB" sz="8800" b="1" dirty="0"/>
              <a:t>()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9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lang="en-GB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GB" sz="9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sz="9600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What expression does this represent?</a:t>
                </a:r>
              </a:p>
              <a:p>
                <a:pPr marL="0" indent="0" hangingPunct="1">
                  <a:buNone/>
                </a:pPr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Give a regular expression for a decimal number?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blipFill>
                <a:blip r:embed="rId3"/>
                <a:stretch>
                  <a:fillRect l="-2185" t="-7453" b="-40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3B82FA4-D674-B907-A127-1CC304F12A72}"/>
              </a:ext>
            </a:extLst>
          </p:cNvPr>
          <p:cNvGrpSpPr/>
          <p:nvPr/>
        </p:nvGrpSpPr>
        <p:grpSpPr>
          <a:xfrm>
            <a:off x="12192000" y="5120641"/>
            <a:ext cx="4432662" cy="1280160"/>
            <a:chOff x="12192000" y="5120641"/>
            <a:chExt cx="4432662" cy="12801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13B - Wednesday 25th January 2023">
                  <a:extLst>
                    <a:ext uri="{FF2B5EF4-FFF2-40B4-BE49-F238E27FC236}">
                      <a16:creationId xmlns:a16="http://schemas.microsoft.com/office/drawing/2014/main" id="{882D97E4-197C-9CD3-EF5D-F80DEC0243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192000" y="5120641"/>
                  <a:ext cx="3753393" cy="1280160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50800" tIns="50800" rIns="50800" bIns="50800">
                  <a:noAutofit/>
                </a:bodyPr>
                <a:lstStyle>
                  <a:lvl1pPr marL="6858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1pPr>
                  <a:lvl2pPr marL="13716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2pPr>
                  <a:lvl3pPr marL="20574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3pPr>
                  <a:lvl4pPr marL="27432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4pPr>
                  <a:lvl5pPr marL="34290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5pPr>
                  <a:lvl6pPr marL="41148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6pPr>
                  <a:lvl7pPr marL="48006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7pPr>
                  <a:lvl8pPr marL="54864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8pPr>
                  <a:lvl9pPr marL="61722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9pPr>
                </a:lstStyle>
                <a:p>
                  <a:pPr marL="0" indent="0" hangingPunct="1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8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8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GB" sz="8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8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e>
                        </m:d>
                      </m:oMath>
                    </m:oMathPara>
                  </a14:m>
                  <a:endParaRPr lang="en-GB" sz="8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13B - Wednesday 25th January 2023">
                  <a:extLst>
                    <a:ext uri="{FF2B5EF4-FFF2-40B4-BE49-F238E27FC236}">
                      <a16:creationId xmlns:a16="http://schemas.microsoft.com/office/drawing/2014/main" id="{882D97E4-197C-9CD3-EF5D-F80DEC024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5120641"/>
                  <a:ext cx="3753393" cy="1280160"/>
                </a:xfrm>
                <a:prstGeom prst="rect">
                  <a:avLst/>
                </a:prstGeom>
                <a:blipFill>
                  <a:blip r:embed="rId4"/>
                  <a:stretch>
                    <a:fillRect t="-5882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13B - Wednesday 25th January 2023">
                  <a:extLst>
                    <a:ext uri="{FF2B5EF4-FFF2-40B4-BE49-F238E27FC236}">
                      <a16:creationId xmlns:a16="http://schemas.microsoft.com/office/drawing/2014/main" id="{5066A015-47EA-AEFB-85A6-0535BC7A5C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736387" y="5120641"/>
                  <a:ext cx="888275" cy="1280160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50800" tIns="50800" rIns="50800" bIns="50800">
                  <a:noAutofit/>
                </a:bodyPr>
                <a:lstStyle>
                  <a:lvl1pPr marL="6858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1pPr>
                  <a:lvl2pPr marL="13716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2pPr>
                  <a:lvl3pPr marL="20574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3pPr>
                  <a:lvl4pPr marL="27432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4pPr>
                  <a:lvl5pPr marL="34290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5pPr>
                  <a:lvl6pPr marL="41148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6pPr>
                  <a:lvl7pPr marL="48006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7pPr>
                  <a:lvl8pPr marL="54864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8pPr>
                  <a:lvl9pPr marL="6172200" marR="0" indent="-685800" algn="l" defTabSz="584200" rtl="0" latinLnBrk="0">
                    <a:lnSpc>
                      <a:spcPct val="80000"/>
                    </a:lnSpc>
                    <a:spcBef>
                      <a:spcPts val="2400"/>
                    </a:spcBef>
                    <a:spcAft>
                      <a:spcPts val="0"/>
                    </a:spcAft>
                    <a:buClr>
                      <a:srgbClr val="57BEF0"/>
                    </a:buClr>
                    <a:buSzPct val="250000"/>
                    <a:buFontTx/>
                    <a:buChar char="-"/>
                    <a:tabLst/>
                    <a:defRPr sz="4200" b="1" i="0" u="none" strike="noStrike" cap="none" spc="0" baseline="0">
                      <a:solidFill>
                        <a:srgbClr val="53585F"/>
                      </a:solidFill>
                      <a:uFillTx/>
                      <a:latin typeface="Proxima Nova"/>
                      <a:ea typeface="Proxima Nova"/>
                      <a:cs typeface="Proxima Nova"/>
                      <a:sym typeface="Proxima Nova"/>
                    </a:defRPr>
                  </a:lvl9pPr>
                </a:lstStyle>
                <a:p>
                  <a:pPr marL="0" indent="0" hangingPunct="1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8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sz="8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13B - Wednesday 25th January 2023">
                  <a:extLst>
                    <a:ext uri="{FF2B5EF4-FFF2-40B4-BE49-F238E27FC236}">
                      <a16:creationId xmlns:a16="http://schemas.microsoft.com/office/drawing/2014/main" id="{5066A015-47EA-AEFB-85A6-0535BC7A5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6387" y="5120641"/>
                  <a:ext cx="888275" cy="1280160"/>
                </a:xfrm>
                <a:prstGeom prst="rect">
                  <a:avLst/>
                </a:prstGeom>
                <a:blipFill>
                  <a:blip r:embed="rId5"/>
                  <a:stretch>
                    <a:fillRect l="-32394" r="-39437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blipFill>
                <a:blip r:embed="rId6"/>
                <a:stretch>
                  <a:fillRect l="-34921" t="-21569" r="-38095" b="-313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blipFill>
                <a:blip r:embed="rId7"/>
                <a:stretch>
                  <a:fillRect t="-5882" r="-10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*It’s in your exam">
            <a:extLst>
              <a:ext uri="{FF2B5EF4-FFF2-40B4-BE49-F238E27FC236}">
                <a16:creationId xmlns:a16="http://schemas.microsoft.com/office/drawing/2014/main" id="{E6211677-0347-09A9-2646-0C90E4CF0958}"/>
              </a:ext>
            </a:extLst>
          </p:cNvPr>
          <p:cNvSpPr txBox="1">
            <a:spLocks/>
          </p:cNvSpPr>
          <p:nvPr/>
        </p:nvSpPr>
        <p:spPr>
          <a:xfrm>
            <a:off x="2090421" y="6925716"/>
            <a:ext cx="9713652" cy="8009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ctr" defTabSz="37972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300" b="0" i="0" u="none" strike="noStrike" cap="all" spc="-143" baseline="0">
                <a:solidFill>
                  <a:srgbClr val="FFD74C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l" hangingPunct="1"/>
            <a:r>
              <a:rPr lang="en-GB" sz="8800" b="1" dirty="0"/>
              <a:t>= Zero or more</a:t>
            </a:r>
          </a:p>
          <a:p>
            <a:pPr algn="l" hangingPunct="1"/>
            <a:r>
              <a:rPr lang="en-GB" sz="8800" b="1" dirty="0"/>
              <a:t>= One or more</a:t>
            </a:r>
          </a:p>
          <a:p>
            <a:pPr algn="l" hangingPunct="1"/>
            <a:r>
              <a:rPr lang="en-GB" sz="8800" b="1" dirty="0"/>
              <a:t>= Optional</a:t>
            </a:r>
          </a:p>
          <a:p>
            <a:pPr algn="l" hangingPunct="1"/>
            <a:r>
              <a:rPr lang="en-GB" sz="8800" b="1" dirty="0"/>
              <a:t>= OR</a:t>
            </a:r>
          </a:p>
          <a:p>
            <a:pPr algn="l" hangingPunct="1"/>
            <a:r>
              <a:rPr lang="en-GB" sz="8800" b="1" dirty="0"/>
              <a:t>= Group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4" grpId="0" uiExpand="1" build="p"/>
      <p:bldP spid="7" grpId="0" build="p"/>
      <p:bldP spid="12" grpId="0" animBg="1"/>
      <p:bldP spid="13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REGULAR EXPRESSIONS TO FSM</a:t>
            </a:r>
          </a:p>
        </p:txBody>
      </p:sp>
      <p:sp>
        <p:nvSpPr>
          <p:cNvPr id="2" name="Why are we even learning this?…">
            <a:extLst>
              <a:ext uri="{FF2B5EF4-FFF2-40B4-BE49-F238E27FC236}">
                <a16:creationId xmlns:a16="http://schemas.microsoft.com/office/drawing/2014/main" id="{40725F60-B7FB-5D06-B0CA-FCF339C81F01}"/>
              </a:ext>
            </a:extLst>
          </p:cNvPr>
          <p:cNvSpPr txBox="1">
            <a:spLocks/>
          </p:cNvSpPr>
          <p:nvPr/>
        </p:nvSpPr>
        <p:spPr>
          <a:xfrm>
            <a:off x="2438399" y="3517900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Single Letter e.g. a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8155937-EF52-9214-7168-F4D311F5C710}"/>
              </a:ext>
            </a:extLst>
          </p:cNvPr>
          <p:cNvGrpSpPr/>
          <p:nvPr/>
        </p:nvGrpSpPr>
        <p:grpSpPr>
          <a:xfrm>
            <a:off x="2672861" y="4335019"/>
            <a:ext cx="4325815" cy="1302901"/>
            <a:chOff x="2672861" y="4335019"/>
            <a:chExt cx="4325815" cy="13029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472813-197A-674B-479D-7091FACAB339}"/>
                </a:ext>
              </a:extLst>
            </p:cNvPr>
            <p:cNvSpPr/>
            <p:nvPr/>
          </p:nvSpPr>
          <p:spPr>
            <a:xfrm>
              <a:off x="2672861" y="4714630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9AE50A-7308-00D2-0057-7F6258D87A73}"/>
                </a:ext>
              </a:extLst>
            </p:cNvPr>
            <p:cNvSpPr/>
            <p:nvPr/>
          </p:nvSpPr>
          <p:spPr>
            <a:xfrm>
              <a:off x="6084276" y="4714630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3A681F-8058-E8C9-2FB9-7F9E1B1D5D7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587261" y="5176275"/>
              <a:ext cx="2497015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2614AB-081C-5448-87A7-54E76AB25F20}"/>
                </a:ext>
              </a:extLst>
            </p:cNvPr>
            <p:cNvSpPr txBox="1"/>
            <p:nvPr/>
          </p:nvSpPr>
          <p:spPr>
            <a:xfrm>
              <a:off x="4258594" y="4335019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</p:grpSp>
      <p:sp>
        <p:nvSpPr>
          <p:cNvPr id="10" name="Why are we even learning this?…">
            <a:extLst>
              <a:ext uri="{FF2B5EF4-FFF2-40B4-BE49-F238E27FC236}">
                <a16:creationId xmlns:a16="http://schemas.microsoft.com/office/drawing/2014/main" id="{0D4F1C95-2696-7544-000F-94124C17ACA4}"/>
              </a:ext>
            </a:extLst>
          </p:cNvPr>
          <p:cNvSpPr txBox="1">
            <a:spLocks/>
          </p:cNvSpPr>
          <p:nvPr/>
        </p:nvSpPr>
        <p:spPr>
          <a:xfrm>
            <a:off x="2438398" y="6776819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Two Letters e.g. ab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8D2806-5672-B2EF-77DF-83A2B8FC2C93}"/>
              </a:ext>
            </a:extLst>
          </p:cNvPr>
          <p:cNvSpPr/>
          <p:nvPr/>
        </p:nvSpPr>
        <p:spPr>
          <a:xfrm>
            <a:off x="2721311" y="7860240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E3D987-9336-715C-659F-57C269E34CD9}"/>
              </a:ext>
            </a:extLst>
          </p:cNvPr>
          <p:cNvSpPr/>
          <p:nvPr/>
        </p:nvSpPr>
        <p:spPr>
          <a:xfrm>
            <a:off x="4835768" y="7860240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276B20-2AA2-5F1D-398F-339D7D080674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635711" y="8321885"/>
            <a:ext cx="1200057" cy="0"/>
          </a:xfrm>
          <a:prstGeom prst="straightConnector1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985518-D9D5-3ADF-C8F5-14A7E660CB68}"/>
              </a:ext>
            </a:extLst>
          </p:cNvPr>
          <p:cNvSpPr txBox="1"/>
          <p:nvPr/>
        </p:nvSpPr>
        <p:spPr>
          <a:xfrm>
            <a:off x="3638829" y="7501137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1C587A-48B0-4A70-89BF-CFC1803AD55E}"/>
              </a:ext>
            </a:extLst>
          </p:cNvPr>
          <p:cNvSpPr/>
          <p:nvPr/>
        </p:nvSpPr>
        <p:spPr>
          <a:xfrm>
            <a:off x="6081158" y="7839732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3D40AB-4268-3231-24FD-5E99BDF3FF96}"/>
              </a:ext>
            </a:extLst>
          </p:cNvPr>
          <p:cNvSpPr/>
          <p:nvPr/>
        </p:nvSpPr>
        <p:spPr>
          <a:xfrm>
            <a:off x="8195615" y="7839732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A6F964-425E-71D5-58DA-22BD85EECFFE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6995558" y="8301377"/>
            <a:ext cx="1200057" cy="0"/>
          </a:xfrm>
          <a:prstGeom prst="straightConnector1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3F03E6-A86B-7C45-0F94-D5936241E33A}"/>
              </a:ext>
            </a:extLst>
          </p:cNvPr>
          <p:cNvSpPr txBox="1"/>
          <p:nvPr/>
        </p:nvSpPr>
        <p:spPr>
          <a:xfrm>
            <a:off x="6998676" y="7480629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/>
              <a:t>b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Why are we even learning this?…">
            <a:extLst>
              <a:ext uri="{FF2B5EF4-FFF2-40B4-BE49-F238E27FC236}">
                <a16:creationId xmlns:a16="http://schemas.microsoft.com/office/drawing/2014/main" id="{EF6B8F01-C405-F6FA-9234-1B2E81D2150C}"/>
              </a:ext>
            </a:extLst>
          </p:cNvPr>
          <p:cNvSpPr txBox="1">
            <a:spLocks/>
          </p:cNvSpPr>
          <p:nvPr/>
        </p:nvSpPr>
        <p:spPr>
          <a:xfrm>
            <a:off x="2438398" y="9865240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Choice e.g. </a:t>
            </a:r>
            <a:r>
              <a:rPr lang="en-GB" sz="4800" dirty="0" err="1"/>
              <a:t>a|b</a:t>
            </a:r>
            <a:endParaRPr lang="en-GB" sz="4800" dirty="0"/>
          </a:p>
        </p:txBody>
      </p:sp>
      <p:sp>
        <p:nvSpPr>
          <p:cNvPr id="35" name="Why are we even learning this?…">
            <a:extLst>
              <a:ext uri="{FF2B5EF4-FFF2-40B4-BE49-F238E27FC236}">
                <a16:creationId xmlns:a16="http://schemas.microsoft.com/office/drawing/2014/main" id="{F6846C61-87FA-C872-2EFB-675EFFFD4386}"/>
              </a:ext>
            </a:extLst>
          </p:cNvPr>
          <p:cNvSpPr txBox="1">
            <a:spLocks/>
          </p:cNvSpPr>
          <p:nvPr/>
        </p:nvSpPr>
        <p:spPr>
          <a:xfrm>
            <a:off x="12119648" y="3590192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Repeated Letter e.g. a*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4E87618-19CD-8BB2-A370-ACE7185956B6}"/>
              </a:ext>
            </a:extLst>
          </p:cNvPr>
          <p:cNvGrpSpPr/>
          <p:nvPr/>
        </p:nvGrpSpPr>
        <p:grpSpPr>
          <a:xfrm>
            <a:off x="14354175" y="4582102"/>
            <a:ext cx="2179856" cy="1432419"/>
            <a:chOff x="14354175" y="4582102"/>
            <a:chExt cx="2179856" cy="143241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C87B2F-5EE2-6FD6-C9A2-EE145E01235C}"/>
                </a:ext>
              </a:extLst>
            </p:cNvPr>
            <p:cNvSpPr/>
            <p:nvPr/>
          </p:nvSpPr>
          <p:spPr>
            <a:xfrm>
              <a:off x="14354175" y="4582102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2546A7-03BF-D68C-96D4-045C126C52CA}"/>
                </a:ext>
              </a:extLst>
            </p:cNvPr>
            <p:cNvSpPr txBox="1"/>
            <p:nvPr/>
          </p:nvSpPr>
          <p:spPr>
            <a:xfrm>
              <a:off x="15622749" y="5173265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2B7A1C8-E2BB-1A82-5501-981766A78E4C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rot="10800000" flipV="1">
              <a:off x="14488087" y="5064405"/>
              <a:ext cx="780493" cy="305774"/>
            </a:xfrm>
            <a:prstGeom prst="curvedConnector4">
              <a:avLst>
                <a:gd name="adj1" fmla="val -48327"/>
                <a:gd name="adj2" fmla="val 346449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1" name="Why are we even learning this?…">
            <a:extLst>
              <a:ext uri="{FF2B5EF4-FFF2-40B4-BE49-F238E27FC236}">
                <a16:creationId xmlns:a16="http://schemas.microsoft.com/office/drawing/2014/main" id="{78B64F50-6952-4B9D-2FB7-A8E8806FDDA5}"/>
              </a:ext>
            </a:extLst>
          </p:cNvPr>
          <p:cNvSpPr txBox="1">
            <a:spLocks/>
          </p:cNvSpPr>
          <p:nvPr/>
        </p:nvSpPr>
        <p:spPr>
          <a:xfrm>
            <a:off x="12119648" y="6790398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Repeated Letter e.g. a+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123C699-9DB5-A5CE-DF6F-B9BAC9239C76}"/>
              </a:ext>
            </a:extLst>
          </p:cNvPr>
          <p:cNvGrpSpPr/>
          <p:nvPr/>
        </p:nvGrpSpPr>
        <p:grpSpPr>
          <a:xfrm>
            <a:off x="15554232" y="7872429"/>
            <a:ext cx="2260143" cy="1485162"/>
            <a:chOff x="15554232" y="7872429"/>
            <a:chExt cx="2260143" cy="148516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C6D3E8-DCBB-D2EF-18DE-40E094653522}"/>
                </a:ext>
              </a:extLst>
            </p:cNvPr>
            <p:cNvSpPr/>
            <p:nvPr/>
          </p:nvSpPr>
          <p:spPr>
            <a:xfrm>
              <a:off x="15554232" y="7872429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EBB188-BA52-964D-F038-0032F00B5DB4}"/>
                </a:ext>
              </a:extLst>
            </p:cNvPr>
            <p:cNvSpPr txBox="1"/>
            <p:nvPr/>
          </p:nvSpPr>
          <p:spPr>
            <a:xfrm>
              <a:off x="16903093" y="8516335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7F4102E0-04AE-8E1C-B647-063B84FC1DD7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rot="10800000" flipV="1">
              <a:off x="15688144" y="8354732"/>
              <a:ext cx="780493" cy="305774"/>
            </a:xfrm>
            <a:prstGeom prst="curvedConnector4">
              <a:avLst>
                <a:gd name="adj1" fmla="val -38955"/>
                <a:gd name="adj2" fmla="val 322525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E02FD43-DA3A-A133-0C0C-062F9B056BEE}"/>
              </a:ext>
            </a:extLst>
          </p:cNvPr>
          <p:cNvGrpSpPr/>
          <p:nvPr/>
        </p:nvGrpSpPr>
        <p:grpSpPr>
          <a:xfrm>
            <a:off x="13439775" y="7463246"/>
            <a:ext cx="2114457" cy="1374880"/>
            <a:chOff x="13439775" y="7463246"/>
            <a:chExt cx="2114457" cy="137488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F14E843-D097-ED47-92CF-E4E3EA76BED9}"/>
                </a:ext>
              </a:extLst>
            </p:cNvPr>
            <p:cNvSpPr/>
            <p:nvPr/>
          </p:nvSpPr>
          <p:spPr>
            <a:xfrm>
              <a:off x="13439775" y="7914836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13A1A4B-9CC5-533A-7026-15E9C1E3AF91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14354175" y="8376481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718807-DE56-33D3-F6C3-514E18CEA4C9}"/>
                </a:ext>
              </a:extLst>
            </p:cNvPr>
            <p:cNvSpPr txBox="1"/>
            <p:nvPr/>
          </p:nvSpPr>
          <p:spPr>
            <a:xfrm>
              <a:off x="14348768" y="7463246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</p:grpSp>
      <p:sp>
        <p:nvSpPr>
          <p:cNvPr id="133" name="Why are we even learning this?…">
            <a:extLst>
              <a:ext uri="{FF2B5EF4-FFF2-40B4-BE49-F238E27FC236}">
                <a16:creationId xmlns:a16="http://schemas.microsoft.com/office/drawing/2014/main" id="{C01D4C2B-E982-C30B-CC6D-F61A02A5297A}"/>
              </a:ext>
            </a:extLst>
          </p:cNvPr>
          <p:cNvSpPr txBox="1">
            <a:spLocks/>
          </p:cNvSpPr>
          <p:nvPr/>
        </p:nvSpPr>
        <p:spPr>
          <a:xfrm>
            <a:off x="12119648" y="10307846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Optional Letter e.g. </a:t>
            </a:r>
            <a:r>
              <a:rPr lang="en-GB" sz="4800" dirty="0" err="1"/>
              <a:t>a?b</a:t>
            </a:r>
            <a:endParaRPr lang="en-GB" sz="48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CD2AADD-F790-04BA-9104-2C334B92674F}"/>
              </a:ext>
            </a:extLst>
          </p:cNvPr>
          <p:cNvGrpSpPr/>
          <p:nvPr/>
        </p:nvGrpSpPr>
        <p:grpSpPr>
          <a:xfrm>
            <a:off x="13127823" y="11106904"/>
            <a:ext cx="5217754" cy="1282393"/>
            <a:chOff x="13127823" y="11106904"/>
            <a:chExt cx="5217754" cy="128239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A27C320-6175-B14E-38D4-AC7C889AB1DF}"/>
                </a:ext>
              </a:extLst>
            </p:cNvPr>
            <p:cNvSpPr/>
            <p:nvPr/>
          </p:nvSpPr>
          <p:spPr>
            <a:xfrm>
              <a:off x="13127823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423338E-248B-1E28-88CF-428039F72F7E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>
              <a:off x="14042223" y="11927652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103E319-8D2A-B5F2-0424-C1957FAAEDAC}"/>
                </a:ext>
              </a:extLst>
            </p:cNvPr>
            <p:cNvSpPr txBox="1"/>
            <p:nvPr/>
          </p:nvSpPr>
          <p:spPr>
            <a:xfrm>
              <a:off x="14045341" y="11106904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C2987FF-7C8C-24B9-A766-EAF76B2943F5}"/>
                </a:ext>
              </a:extLst>
            </p:cNvPr>
            <p:cNvSpPr/>
            <p:nvPr/>
          </p:nvSpPr>
          <p:spPr>
            <a:xfrm>
              <a:off x="15316720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S3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2DF88BC-C3AB-A359-E3E8-43BFF479F70B}"/>
                </a:ext>
              </a:extLst>
            </p:cNvPr>
            <p:cNvSpPr/>
            <p:nvPr/>
          </p:nvSpPr>
          <p:spPr>
            <a:xfrm>
              <a:off x="17431177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S4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4A678A1-7928-F538-711D-33576807D09C}"/>
                </a:ext>
              </a:extLst>
            </p:cNvPr>
            <p:cNvCxnSpPr>
              <a:stCxn id="138" idx="6"/>
              <a:endCxn id="139" idx="2"/>
            </p:cNvCxnSpPr>
            <p:nvPr/>
          </p:nvCxnSpPr>
          <p:spPr>
            <a:xfrm>
              <a:off x="16231120" y="11927652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DD97FF5-38F2-C795-DCA4-02862E25EFF5}"/>
                </a:ext>
              </a:extLst>
            </p:cNvPr>
            <p:cNvSpPr txBox="1"/>
            <p:nvPr/>
          </p:nvSpPr>
          <p:spPr>
            <a:xfrm>
              <a:off x="16234238" y="11106904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8EF6F6A-5F96-13F6-B37C-0C1A7EACA283}"/>
              </a:ext>
            </a:extLst>
          </p:cNvPr>
          <p:cNvGrpSpPr/>
          <p:nvPr/>
        </p:nvGrpSpPr>
        <p:grpSpPr>
          <a:xfrm>
            <a:off x="13585022" y="12382947"/>
            <a:ext cx="4175161" cy="1205527"/>
            <a:chOff x="13585022" y="12382947"/>
            <a:chExt cx="4175161" cy="1205527"/>
          </a:xfrm>
        </p:grpSpPr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9853D25C-1AF2-3354-F215-ADDEF16DBE9E}"/>
                </a:ext>
              </a:extLst>
            </p:cNvPr>
            <p:cNvCxnSpPr>
              <a:cxnSpLocks/>
              <a:stCxn id="134" idx="4"/>
            </p:cNvCxnSpPr>
            <p:nvPr/>
          </p:nvCxnSpPr>
          <p:spPr>
            <a:xfrm rot="5400000" flipH="1" flipV="1">
              <a:off x="15669428" y="10298541"/>
              <a:ext cx="6350" cy="4175161"/>
            </a:xfrm>
            <a:prstGeom prst="curvedConnector4">
              <a:avLst>
                <a:gd name="adj1" fmla="val -4176031"/>
                <a:gd name="adj2" fmla="val 94021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42E6FD8-3F92-1319-EB98-CBDD038DA512}"/>
                </a:ext>
              </a:extLst>
            </p:cNvPr>
            <p:cNvSpPr txBox="1"/>
            <p:nvPr/>
          </p:nvSpPr>
          <p:spPr>
            <a:xfrm>
              <a:off x="15419855" y="12747218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2B593799-91F6-4D43-3C26-EF6535847317}"/>
              </a:ext>
            </a:extLst>
          </p:cNvPr>
          <p:cNvCxnSpPr>
            <a:cxnSpLocks/>
            <a:stCxn id="182" idx="5"/>
            <a:endCxn id="183" idx="3"/>
          </p:cNvCxnSpPr>
          <p:nvPr/>
        </p:nvCxnSpPr>
        <p:spPr>
          <a:xfrm rot="16200000" flipH="1">
            <a:off x="4615465" y="11148573"/>
            <a:ext cx="12700" cy="2252038"/>
          </a:xfrm>
          <a:prstGeom prst="curvedConnector3">
            <a:avLst>
              <a:gd name="adj1" fmla="val 2864669"/>
            </a:avLst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1C07264-B8E5-C7FF-769F-7E747D58F5D3}"/>
              </a:ext>
            </a:extLst>
          </p:cNvPr>
          <p:cNvSpPr/>
          <p:nvPr/>
        </p:nvSpPr>
        <p:spPr>
          <a:xfrm>
            <a:off x="2708957" y="11486515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25FDB42-1FA5-B904-1DB7-802639040E0A}"/>
              </a:ext>
            </a:extLst>
          </p:cNvPr>
          <p:cNvSpPr/>
          <p:nvPr/>
        </p:nvSpPr>
        <p:spPr>
          <a:xfrm>
            <a:off x="5607573" y="11486515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5D49FF5-DC86-B07F-650C-8334F5E28824}"/>
              </a:ext>
            </a:extLst>
          </p:cNvPr>
          <p:cNvSpPr txBox="1"/>
          <p:nvPr/>
        </p:nvSpPr>
        <p:spPr>
          <a:xfrm>
            <a:off x="4022650" y="12508561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4502B4-7380-4AB8-85B3-0AD4DD07D3D0}"/>
              </a:ext>
            </a:extLst>
          </p:cNvPr>
          <p:cNvGrpSpPr/>
          <p:nvPr/>
        </p:nvGrpSpPr>
        <p:grpSpPr>
          <a:xfrm>
            <a:off x="6845192" y="10502587"/>
            <a:ext cx="3813016" cy="1896761"/>
            <a:chOff x="6845192" y="10502587"/>
            <a:chExt cx="3813016" cy="1896761"/>
          </a:xfrm>
        </p:grpSpPr>
        <p:cxnSp>
          <p:nvCxnSpPr>
            <p:cNvPr id="191" name="Curved Connector 190">
              <a:extLst>
                <a:ext uri="{FF2B5EF4-FFF2-40B4-BE49-F238E27FC236}">
                  <a16:creationId xmlns:a16="http://schemas.microsoft.com/office/drawing/2014/main" id="{314891AD-D500-B1F9-0AE8-4BBE95DEFA19}"/>
                </a:ext>
              </a:extLst>
            </p:cNvPr>
            <p:cNvCxnSpPr>
              <a:cxnSpLocks/>
              <a:stCxn id="192" idx="7"/>
              <a:endCxn id="193" idx="1"/>
            </p:cNvCxnSpPr>
            <p:nvPr/>
          </p:nvCxnSpPr>
          <p:spPr>
            <a:xfrm rot="5400000" flipH="1" flipV="1">
              <a:off x="8751700" y="10485252"/>
              <a:ext cx="12700" cy="2252038"/>
            </a:xfrm>
            <a:prstGeom prst="curvedConnector3">
              <a:avLst>
                <a:gd name="adj1" fmla="val 2017614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37D9D6D-52A0-669E-56F5-53041CA66258}"/>
                </a:ext>
              </a:extLst>
            </p:cNvPr>
            <p:cNvSpPr/>
            <p:nvPr/>
          </p:nvSpPr>
          <p:spPr>
            <a:xfrm>
              <a:off x="6845192" y="11476058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F5CB75D-B0D8-FAD1-7EAA-FDACE9A047B6}"/>
                </a:ext>
              </a:extLst>
            </p:cNvPr>
            <p:cNvSpPr/>
            <p:nvPr/>
          </p:nvSpPr>
          <p:spPr>
            <a:xfrm>
              <a:off x="9743808" y="11476058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7733CB3-BE15-23B9-7E8F-C97C6811E325}"/>
                </a:ext>
              </a:extLst>
            </p:cNvPr>
            <p:cNvSpPr txBox="1"/>
            <p:nvPr/>
          </p:nvSpPr>
          <p:spPr>
            <a:xfrm>
              <a:off x="8302409" y="10502587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08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7 5.55556E-7 L -0.16921 0.0011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  <p:bldP spid="12" grpId="0" animBg="1"/>
      <p:bldP spid="14" grpId="0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35" grpId="0"/>
      <p:bldP spid="61" grpId="0"/>
      <p:bldP spid="133" grpId="0"/>
      <p:bldP spid="182" grpId="0" animBg="1"/>
      <p:bldP spid="183" grpId="0" animBg="1"/>
      <p:bldP spid="1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" name="Store the result of sum in location 42.…">
            <a:extLst>
              <a:ext uri="{FF2B5EF4-FFF2-40B4-BE49-F238E27FC236}">
                <a16:creationId xmlns:a16="http://schemas.microsoft.com/office/drawing/2014/main" id="{B7DB2F1B-CA5F-8778-12BF-9E92A048CA08}"/>
              </a:ext>
            </a:extLst>
          </p:cNvPr>
          <p:cNvSpPr txBox="1"/>
          <p:nvPr/>
        </p:nvSpPr>
        <p:spPr>
          <a:xfrm>
            <a:off x="2098772" y="4159825"/>
            <a:ext cx="9333823" cy="539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Write a Regular Expression for a string that: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Starts with 10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Has zero or more occurrences of any combination of 0 or 1  in the middle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Ends with 01</a:t>
            </a:r>
          </a:p>
        </p:txBody>
      </p:sp>
      <p:sp>
        <p:nvSpPr>
          <p:cNvPr id="4" name="13B - Wednesday 25th January 2023">
            <a:extLst>
              <a:ext uri="{FF2B5EF4-FFF2-40B4-BE49-F238E27FC236}">
                <a16:creationId xmlns:a16="http://schemas.microsoft.com/office/drawing/2014/main" id="{C54CB9A1-7119-877F-B2FA-FC55C7530289}"/>
              </a:ext>
            </a:extLst>
          </p:cNvPr>
          <p:cNvSpPr txBox="1">
            <a:spLocks/>
          </p:cNvSpPr>
          <p:nvPr/>
        </p:nvSpPr>
        <p:spPr>
          <a:xfrm>
            <a:off x="2098772" y="10198099"/>
            <a:ext cx="9333823" cy="128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hangingPunct="1">
              <a:buNone/>
            </a:pPr>
            <a:r>
              <a:rPr lang="en-GB" sz="8800" b="1" dirty="0">
                <a:solidFill>
                  <a:schemeClr val="tx1"/>
                </a:solidFill>
              </a:rPr>
              <a:t>10 (0|1)* 01</a:t>
            </a:r>
          </a:p>
        </p:txBody>
      </p:sp>
      <p:pic>
        <p:nvPicPr>
          <p:cNvPr id="5" name="Picture 4" descr="A pair of glasses&#10;&#10;Description automatically generated with low confidence">
            <a:extLst>
              <a:ext uri="{FF2B5EF4-FFF2-40B4-BE49-F238E27FC236}">
                <a16:creationId xmlns:a16="http://schemas.microsoft.com/office/drawing/2014/main" id="{D61F2368-EE86-CAC2-9030-1CFE914A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579" y="4159825"/>
            <a:ext cx="7998216" cy="2298700"/>
          </a:xfrm>
          <a:prstGeom prst="rect">
            <a:avLst/>
          </a:prstGeom>
        </p:spPr>
      </p:pic>
      <p:sp>
        <p:nvSpPr>
          <p:cNvPr id="6" name="Why are we even learning this?…">
            <a:extLst>
              <a:ext uri="{FF2B5EF4-FFF2-40B4-BE49-F238E27FC236}">
                <a16:creationId xmlns:a16="http://schemas.microsoft.com/office/drawing/2014/main" id="{D47A0F98-B0D7-43B2-D71A-9C2E7D2F8882}"/>
              </a:ext>
            </a:extLst>
          </p:cNvPr>
          <p:cNvSpPr txBox="1">
            <a:spLocks/>
          </p:cNvSpPr>
          <p:nvPr/>
        </p:nvSpPr>
        <p:spPr>
          <a:xfrm>
            <a:off x="13586458" y="7185400"/>
            <a:ext cx="8356600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4800" b="1" dirty="0">
                <a:solidFill>
                  <a:srgbClr val="FFFFFF"/>
                </a:solidFill>
              </a:rPr>
              <a:t>What is a regular Language?</a:t>
            </a:r>
          </a:p>
        </p:txBody>
      </p:sp>
      <p:sp>
        <p:nvSpPr>
          <p:cNvPr id="7" name="In reality we don’t write programs in it very often*…">
            <a:extLst>
              <a:ext uri="{FF2B5EF4-FFF2-40B4-BE49-F238E27FC236}">
                <a16:creationId xmlns:a16="http://schemas.microsoft.com/office/drawing/2014/main" id="{504DB3F8-4FA4-DF02-121D-05CED96DD7A8}"/>
              </a:ext>
            </a:extLst>
          </p:cNvPr>
          <p:cNvSpPr txBox="1">
            <a:spLocks/>
          </p:cNvSpPr>
          <p:nvPr/>
        </p:nvSpPr>
        <p:spPr>
          <a:xfrm>
            <a:off x="13586458" y="9291694"/>
            <a:ext cx="8204200" cy="226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hangingPunct="1">
              <a:buNone/>
            </a:pPr>
            <a:r>
              <a:rPr lang="en-GB" b="0" dirty="0">
                <a:solidFill>
                  <a:schemeClr val="tx1"/>
                </a:solidFill>
              </a:rPr>
              <a:t>Regular Language = Language that can be represented by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876768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6141897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set of strings and symbols that follow the rules of a context-free grammar.</a:t>
            </a:r>
          </a:p>
          <a:p>
            <a:r>
              <a:rPr lang="en-GB" b="0" dirty="0"/>
              <a:t>Context-free grammars describe which strings are and are not possible through production rules.</a:t>
            </a:r>
          </a:p>
          <a:p>
            <a:r>
              <a:rPr lang="en-GB" b="0" dirty="0"/>
              <a:t>What does context-free mean?</a:t>
            </a:r>
          </a:p>
          <a:p>
            <a:r>
              <a:rPr lang="en-GB" b="0" dirty="0"/>
              <a:t>What is a production rule?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Context free languages</a:t>
            </a:r>
            <a:endParaRPr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3B - Wednesday 25th January 2023">
                <a:extLst>
                  <a:ext uri="{FF2B5EF4-FFF2-40B4-BE49-F238E27FC236}">
                    <a16:creationId xmlns:a16="http://schemas.microsoft.com/office/drawing/2014/main" id="{0AE5C9D7-ECA5-4402-3F33-F17894E6F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9636" y="10236820"/>
                <a:ext cx="7255727" cy="22391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13B - Wednesday 25th January 2023">
                <a:extLst>
                  <a:ext uri="{FF2B5EF4-FFF2-40B4-BE49-F238E27FC236}">
                    <a16:creationId xmlns:a16="http://schemas.microsoft.com/office/drawing/2014/main" id="{0AE5C9D7-ECA5-4402-3F33-F17894E6F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36" y="10236820"/>
                <a:ext cx="7255727" cy="2239164"/>
              </a:xfrm>
              <a:prstGeom prst="rect">
                <a:avLst/>
              </a:prstGeom>
              <a:blipFill>
                <a:blip r:embed="rId3"/>
                <a:stretch>
                  <a:fillRect l="-4895" t="-11798" b="-2247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hy are we even learning this?…">
            <a:extLst>
              <a:ext uri="{FF2B5EF4-FFF2-40B4-BE49-F238E27FC236}">
                <a16:creationId xmlns:a16="http://schemas.microsoft.com/office/drawing/2014/main" id="{B466927D-5696-C096-F4EE-ABB060475B3B}"/>
              </a:ext>
            </a:extLst>
          </p:cNvPr>
          <p:cNvSpPr txBox="1">
            <a:spLocks/>
          </p:cNvSpPr>
          <p:nvPr/>
        </p:nvSpPr>
        <p:spPr>
          <a:xfrm>
            <a:off x="11802263" y="1574800"/>
            <a:ext cx="10410966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7200" b="1" dirty="0" err="1">
                <a:solidFill>
                  <a:srgbClr val="FFFFFF"/>
                </a:solidFill>
              </a:rPr>
              <a:t>Backus-naur</a:t>
            </a:r>
            <a:r>
              <a:rPr lang="en-GB" sz="7200" b="1" dirty="0">
                <a:solidFill>
                  <a:srgbClr val="FFFFFF"/>
                </a:solidFill>
              </a:rPr>
              <a:t>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 reality we don’t write programs in it very often*…">
                <a:extLst>
                  <a:ext uri="{FF2B5EF4-FFF2-40B4-BE49-F238E27FC236}">
                    <a16:creationId xmlns:a16="http://schemas.microsoft.com/office/drawing/2014/main" id="{119E3332-A710-D693-759C-3A5616120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02263" y="4094923"/>
                <a:ext cx="11905229" cy="64888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The left hand side is replaced by the right hand side.</a:t>
                </a:r>
              </a:p>
              <a:p>
                <a:pPr marL="0" indent="0" hangingPunct="1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𝐴𝑑𝑑𝑟𝑒𝑠𝑠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𝑆𝑡𝑟𝑒𝑒𝑡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&lt;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∷=1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6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8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Terminals and Non-terminals.</a:t>
                </a:r>
              </a:p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But we can do recursion: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∷=1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6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8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9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In reality we don’t write programs in it very often*…">
                <a:extLst>
                  <a:ext uri="{FF2B5EF4-FFF2-40B4-BE49-F238E27FC236}">
                    <a16:creationId xmlns:a16="http://schemas.microsoft.com/office/drawing/2014/main" id="{119E3332-A710-D693-759C-3A561612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263" y="4094923"/>
                <a:ext cx="11905229" cy="6488819"/>
              </a:xfrm>
              <a:prstGeom prst="rect">
                <a:avLst/>
              </a:prstGeom>
              <a:blipFill>
                <a:blip r:embed="rId4"/>
                <a:stretch>
                  <a:fillRect l="-2239" t="-37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40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2" grpId="0" animBg="1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Syntax diagrams</a:t>
            </a:r>
            <a:endParaRPr sz="4800" b="1" dirty="0"/>
          </a:p>
        </p:txBody>
      </p:sp>
      <p:sp>
        <p:nvSpPr>
          <p:cNvPr id="3" name="Why are we even learning this?…">
            <a:extLst>
              <a:ext uri="{FF2B5EF4-FFF2-40B4-BE49-F238E27FC236}">
                <a16:creationId xmlns:a16="http://schemas.microsoft.com/office/drawing/2014/main" id="{B466927D-5696-C096-F4EE-ABB060475B3B}"/>
              </a:ext>
            </a:extLst>
          </p:cNvPr>
          <p:cNvSpPr txBox="1">
            <a:spLocks/>
          </p:cNvSpPr>
          <p:nvPr/>
        </p:nvSpPr>
        <p:spPr>
          <a:xfrm>
            <a:off x="11802263" y="1574800"/>
            <a:ext cx="10410966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7200" b="1" dirty="0" err="1">
                <a:solidFill>
                  <a:srgbClr val="FFFFFF"/>
                </a:solidFill>
              </a:rPr>
              <a:t>Backus-naur</a:t>
            </a:r>
            <a:r>
              <a:rPr lang="en-GB" sz="7200" b="1" dirty="0">
                <a:solidFill>
                  <a:srgbClr val="FFFFFF"/>
                </a:solidFill>
              </a:rPr>
              <a:t>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 reality we don’t write programs in it very often*…">
                <a:extLst>
                  <a:ext uri="{FF2B5EF4-FFF2-40B4-BE49-F238E27FC236}">
                    <a16:creationId xmlns:a16="http://schemas.microsoft.com/office/drawing/2014/main" id="{119E3332-A710-D693-759C-3A5616120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02263" y="4094923"/>
                <a:ext cx="11905229" cy="64888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The left hand side is replaced by the right hand side.</a:t>
                </a:r>
              </a:p>
              <a:p>
                <a:pPr marL="0" indent="0" hangingPunct="1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𝐴𝑑𝑑𝑟𝑒𝑠𝑠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𝑆𝑡𝑟𝑒𝑒𝑡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&lt;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∷=1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6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8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Terminals and Non-terminals.</a:t>
                </a:r>
              </a:p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But we can do recursion: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∷=1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6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8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9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In reality we don’t write programs in it very often*…">
                <a:extLst>
                  <a:ext uri="{FF2B5EF4-FFF2-40B4-BE49-F238E27FC236}">
                    <a16:creationId xmlns:a16="http://schemas.microsoft.com/office/drawing/2014/main" id="{119E3332-A710-D693-759C-3A561612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263" y="4094923"/>
                <a:ext cx="11905229" cy="6488819"/>
              </a:xfrm>
              <a:prstGeom prst="rect">
                <a:avLst/>
              </a:prstGeom>
              <a:blipFill>
                <a:blip r:embed="rId3"/>
                <a:stretch>
                  <a:fillRect l="-2239" t="-37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CBFB6D-5B63-A067-0901-69657D42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4" y="3681094"/>
            <a:ext cx="9179852" cy="95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0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</a:t>
            </a:r>
            <a:r>
              <a:rPr lang="en-GB" dirty="0"/>
              <a:t>Is this valid or not?</a:t>
            </a:r>
            <a:endParaRPr dirty="0"/>
          </a:p>
          <a:p>
            <a:r>
              <a:rPr dirty="0"/>
              <a:t>- </a:t>
            </a:r>
            <a:r>
              <a:rPr lang="en-GB" dirty="0"/>
              <a:t>Convert Syntax Diagrams to BNF</a:t>
            </a:r>
          </a:p>
          <a:p>
            <a:r>
              <a:rPr lang="en-GB" dirty="0"/>
              <a:t>- Convert BNF to Syntax Diagrams</a:t>
            </a:r>
            <a:endParaRPr dirty="0"/>
          </a:p>
          <a:p>
            <a:r>
              <a:rPr lang="en-GB" dirty="0"/>
              <a:t>- Use of Recursion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4EFC4-C47F-08E5-223D-C0CC23CF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7310"/>
            <a:ext cx="9709678" cy="45599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510</Words>
  <Application>Microsoft Macintosh PowerPoint</Application>
  <PresentationFormat>Custom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Cambria Math</vt:lpstr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Regular Expressions and Context Free Languages</vt:lpstr>
      <vt:lpstr>Set comprehension</vt:lpstr>
      <vt:lpstr>PowerPoint Presentation</vt:lpstr>
      <vt:lpstr>REGULAR EXPRESSIONS TO FSM</vt:lpstr>
      <vt:lpstr>Your Turn</vt:lpstr>
      <vt:lpstr>PowerPoint Presentation</vt:lpstr>
      <vt:lpstr>PowerPoint Presentation</vt:lpstr>
      <vt:lpstr>Your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9</cp:revision>
  <dcterms:modified xsi:type="dcterms:W3CDTF">2023-03-01T09:35:23Z</dcterms:modified>
</cp:coreProperties>
</file>