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87" r:id="rId4"/>
    <p:sldId id="299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300" r:id="rId14"/>
    <p:sldId id="297" r:id="rId15"/>
    <p:sldId id="301" r:id="rId16"/>
    <p:sldId id="302" r:id="rId17"/>
    <p:sldId id="303" r:id="rId18"/>
  </p:sldIdLst>
  <p:sldSz cx="24384000" cy="13716000"/>
  <p:notesSz cx="9144000" cy="6858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3A8D6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BA8D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3A8D6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8ABA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008AB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ADEFF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B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90196"/>
              <a:satOff val="16169"/>
              <a:lumOff val="-19584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12616"/>
              <a:satOff val="21048"/>
              <a:lumOff val="-2941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D238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F7EA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A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19922"/>
              <a:satOff val="-56679"/>
              <a:lumOff val="-26479"/>
            </a:schemeClr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AEBEB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28106"/>
              <a:satOff val="-38633"/>
              <a:lumOff val="-1788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BBBBB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3"/>
    <p:restoredTop sz="94692"/>
  </p:normalViewPr>
  <p:slideViewPr>
    <p:cSldViewPr snapToGrid="0">
      <p:cViewPr varScale="1">
        <p:scale>
          <a:sx n="67" d="100"/>
          <a:sy n="67" d="100"/>
        </p:scale>
        <p:origin x="2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0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44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30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67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73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17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26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91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4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66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56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21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771900" y="4464048"/>
            <a:ext cx="16840200" cy="4883152"/>
          </a:xfrm>
          <a:prstGeom prst="rect">
            <a:avLst/>
          </a:prstGeom>
        </p:spPr>
        <p:txBody>
          <a:bodyPr anchor="ctr"/>
          <a:lstStyle>
            <a:lvl1pPr marL="431800" indent="-431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431800" indent="254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431800" indent="4826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431800" indent="939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431800" indent="13970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203700" y="9372600"/>
            <a:ext cx="16840200" cy="680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 person’s lower body with blue trousers and green shoes on a yellow and pink floor"/>
          <p:cNvSpPr>
            <a:spLocks noGrp="1"/>
          </p:cNvSpPr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Two adults wearing outfits with bold, solid colours — green, blue, pink and yellow"/>
          <p:cNvSpPr>
            <a:spLocks noGrp="1"/>
          </p:cNvSpPr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Person blowing pink bubblegum against a solid pink and blue background"/>
          <p:cNvSpPr>
            <a:spLocks noGrp="1"/>
          </p:cNvSpPr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635000" y="-1181110"/>
            <a:ext cx="23114000" cy="15417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adults wearing outfits with bold, solid colours — green, blue, pink and yellow"/>
          <p:cNvSpPr>
            <a:spLocks noGrp="1"/>
          </p:cNvSpPr>
          <p:nvPr>
            <p:ph type="pic" idx="21"/>
          </p:nvPr>
        </p:nvSpPr>
        <p:spPr>
          <a:xfrm>
            <a:off x="-38100" y="-267934"/>
            <a:ext cx="24472902" cy="142518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4200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917700"/>
            <a:ext cx="21945600" cy="711200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Caption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528828" y="0"/>
            <a:ext cx="17992344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35000" y="7937906"/>
            <a:ext cx="17780000" cy="5651592"/>
          </a:xfrm>
          <a:prstGeom prst="rect">
            <a:avLst/>
          </a:prstGeom>
        </p:spPr>
        <p:txBody>
          <a:bodyPr anchor="b"/>
          <a:lstStyle>
            <a:lvl1pPr algn="ctr" defTabSz="584200">
              <a:defRPr sz="22000" spc="-220">
                <a:solidFill>
                  <a:srgbClr val="FFD74C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35" name="Line"/>
          <p:cNvSpPr/>
          <p:nvPr/>
        </p:nvSpPr>
        <p:spPr>
          <a:xfrm>
            <a:off x="19169012" y="11874500"/>
            <a:ext cx="1549401" cy="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4048125"/>
            <a:ext cx="21945600" cy="5930900"/>
          </a:xfrm>
          <a:prstGeom prst="rect">
            <a:avLst/>
          </a:prstGeom>
        </p:spPr>
        <p:txBody>
          <a:bodyPr anchor="ctr"/>
          <a:lstStyle>
            <a:lvl1pPr marL="431800" indent="-431800">
              <a:defRPr sz="14000" spc="0">
                <a:solidFill>
                  <a:srgbClr val="FFFFFF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4000" spc="-140">
                <a:solidFill>
                  <a:srgbClr val="FFFFFF"/>
                </a:solidFill>
              </a:defRPr>
            </a:lvl1pPr>
          </a:lstStyle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594100"/>
            <a:ext cx="21945600" cy="8902700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1pPr>
            <a:lvl2pPr marL="0" indent="4572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2pPr>
            <a:lvl3pPr marL="0" indent="9144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3pPr>
            <a:lvl4pPr marL="0" indent="13716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4pPr>
            <a:lvl5pPr marL="0" indent="18288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763675"/>
            <a:ext cx="21945600" cy="419288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2334623"/>
            <a:ext cx="21945600" cy="7612249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9779000"/>
            <a:ext cx="21945599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457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914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1371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18288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22860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2743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3200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3657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3B - Wednesday 25th January 2023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13B – Theory of Computation –</a:t>
            </a:r>
            <a:r>
              <a:rPr b="1" dirty="0"/>
              <a:t> Wed</a:t>
            </a:r>
            <a:r>
              <a:rPr lang="en-GB" b="1" dirty="0"/>
              <a:t> 8</a:t>
            </a:r>
            <a:r>
              <a:rPr lang="en-GB" b="1" baseline="30000" dirty="0"/>
              <a:t>th</a:t>
            </a:r>
            <a:r>
              <a:rPr lang="en-GB" b="1" dirty="0"/>
              <a:t> March – Mr Woodley.</a:t>
            </a:r>
            <a:endParaRPr b="1" dirty="0"/>
          </a:p>
        </p:txBody>
      </p:sp>
      <p:sp>
        <p:nvSpPr>
          <p:cNvPr id="151" name="Assembly Languag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sz="16600" b="1" dirty="0"/>
              <a:t>Big O Notation &amp; classification of algorithms</a:t>
            </a:r>
            <a:endParaRPr sz="16600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Linear logarithmic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Avenir Next" panose="020B0503020202020204" pitchFamily="34" charset="0"/>
              </a:rPr>
              <a:t>O(n log</a:t>
            </a:r>
            <a:r>
              <a:rPr lang="en-US" b="0" baseline="-25000" dirty="0">
                <a:latin typeface="Avenir Next" panose="020B0503020202020204" pitchFamily="34" charset="0"/>
              </a:rPr>
              <a:t>2</a:t>
            </a:r>
            <a:r>
              <a:rPr lang="en-US" b="0" dirty="0">
                <a:latin typeface="Avenir Next" panose="020B0503020202020204" pitchFamily="34" charset="0"/>
              </a:rPr>
              <a:t>(n))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How do we tell?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Simple loop. We go through each node exactly once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The problem that needs to be solved halves on each iteration.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Usually, a combination of the 2 above. Problem splits in half on each iteration but we still need to visit every node.</a:t>
            </a:r>
          </a:p>
        </p:txBody>
      </p:sp>
    </p:spTree>
    <p:extLst>
      <p:ext uri="{BB962C8B-B14F-4D97-AF65-F5344CB8AC3E}">
        <p14:creationId xmlns:p14="http://schemas.microsoft.com/office/powerpoint/2010/main" val="1310549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polynomial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Avenir Next" panose="020B0503020202020204" pitchFamily="34" charset="0"/>
              </a:rPr>
              <a:t>O(n</a:t>
            </a:r>
            <a:r>
              <a:rPr lang="en-US" b="0" baseline="30000" dirty="0">
                <a:latin typeface="Avenir Next" panose="020B0503020202020204" pitchFamily="34" charset="0"/>
              </a:rPr>
              <a:t>2</a:t>
            </a:r>
            <a:r>
              <a:rPr lang="en-US" b="0" dirty="0">
                <a:latin typeface="Avenir Next" panose="020B0503020202020204" pitchFamily="34" charset="0"/>
              </a:rPr>
              <a:t>)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How do we tell?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Nested loop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Number of nests = power of 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Be careful that inner loop doesn’t get shorter meaning linear log</a:t>
            </a:r>
          </a:p>
        </p:txBody>
      </p:sp>
    </p:spTree>
    <p:extLst>
      <p:ext uri="{BB962C8B-B14F-4D97-AF65-F5344CB8AC3E}">
        <p14:creationId xmlns:p14="http://schemas.microsoft.com/office/powerpoint/2010/main" val="14957277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exponential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Avenir Next" panose="020B0503020202020204" pitchFamily="34" charset="0"/>
              </a:rPr>
              <a:t>O(n</a:t>
            </a:r>
            <a:r>
              <a:rPr lang="en-US" b="0" baseline="30000" dirty="0">
                <a:latin typeface="Avenir Next" panose="020B0503020202020204" pitchFamily="34" charset="0"/>
              </a:rPr>
              <a:t>2</a:t>
            </a:r>
            <a:r>
              <a:rPr lang="en-US" b="0" dirty="0">
                <a:latin typeface="Avenir Next" panose="020B0503020202020204" pitchFamily="34" charset="0"/>
              </a:rPr>
              <a:t>)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How do we tell?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Problem gets twice as big on each iteration.</a:t>
            </a:r>
          </a:p>
        </p:txBody>
      </p:sp>
    </p:spTree>
    <p:extLst>
      <p:ext uri="{BB962C8B-B14F-4D97-AF65-F5344CB8AC3E}">
        <p14:creationId xmlns:p14="http://schemas.microsoft.com/office/powerpoint/2010/main" val="11383550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Your exam">
            <a:extLst>
              <a:ext uri="{FF2B5EF4-FFF2-40B4-BE49-F238E27FC236}">
                <a16:creationId xmlns:a16="http://schemas.microsoft.com/office/drawing/2014/main" id="{E6367FBE-6925-232B-A631-980F0C03D592}"/>
              </a:ext>
            </a:extLst>
          </p:cNvPr>
          <p:cNvSpPr txBox="1">
            <a:spLocks/>
          </p:cNvSpPr>
          <p:nvPr/>
        </p:nvSpPr>
        <p:spPr>
          <a:xfrm>
            <a:off x="1219200" y="3906982"/>
            <a:ext cx="21945600" cy="59020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16700" b="1" dirty="0">
                <a:solidFill>
                  <a:srgbClr val="FFFFFF"/>
                </a:solidFill>
              </a:rPr>
              <a:t>Your turn:</a:t>
            </a:r>
            <a:br>
              <a:rPr lang="en-GB" sz="16700" b="1" dirty="0">
                <a:solidFill>
                  <a:srgbClr val="FFFFFF"/>
                </a:solidFill>
              </a:rPr>
            </a:br>
            <a:r>
              <a:rPr lang="en-GB" sz="13800" b="1" dirty="0">
                <a:solidFill>
                  <a:srgbClr val="FFFFFF"/>
                </a:solidFill>
              </a:rPr>
              <a:t>BIG O</a:t>
            </a:r>
            <a:endParaRPr lang="en-GB" sz="167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75246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FC6A317-9826-1C94-0E30-7AD3104C0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9963" y="185651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 descr="fib-Page-3-2">
            <a:extLst>
              <a:ext uri="{FF2B5EF4-FFF2-40B4-BE49-F238E27FC236}">
                <a16:creationId xmlns:a16="http://schemas.microsoft.com/office/drawing/2014/main" id="{30AC66C1-39FC-C5B7-4B2C-E1978D3C5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887" y="0"/>
            <a:ext cx="8870226" cy="1371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0413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F01EB-C098-3D09-F816-61D885652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Tractable vs intractable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C249A1F-0407-FDC3-72C6-D3396FE0D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827" y="4974355"/>
            <a:ext cx="2992582" cy="4141929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Constant</a:t>
            </a:r>
          </a:p>
          <a:p>
            <a:pPr algn="ctr"/>
            <a:r>
              <a:rPr lang="en-US" dirty="0"/>
              <a:t>y=1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O(n)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0CC9B82-8D02-F532-9E6D-1DD96C0A6479}"/>
              </a:ext>
            </a:extLst>
          </p:cNvPr>
          <p:cNvSpPr txBox="1">
            <a:spLocks/>
          </p:cNvSpPr>
          <p:nvPr/>
        </p:nvSpPr>
        <p:spPr>
          <a:xfrm>
            <a:off x="6814131" y="4974355"/>
            <a:ext cx="2992582" cy="4141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fontScale="92500" lnSpcReduction="100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/>
              <a:t>Linear</a:t>
            </a:r>
          </a:p>
          <a:p>
            <a:pPr algn="ctr" hangingPunct="1"/>
            <a:r>
              <a:rPr lang="en-US" dirty="0"/>
              <a:t>y=x</a:t>
            </a:r>
          </a:p>
          <a:p>
            <a:pPr algn="ctr" hangingPunct="1"/>
            <a:endParaRPr lang="en-US" dirty="0"/>
          </a:p>
          <a:p>
            <a:pPr algn="ctr" hangingPunct="1"/>
            <a:r>
              <a:rPr lang="en-US" dirty="0"/>
              <a:t>O(n)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F7156E2-1EB0-F237-C752-5B3F79AE3A3D}"/>
              </a:ext>
            </a:extLst>
          </p:cNvPr>
          <p:cNvSpPr txBox="1">
            <a:spLocks/>
          </p:cNvSpPr>
          <p:nvPr/>
        </p:nvSpPr>
        <p:spPr>
          <a:xfrm>
            <a:off x="3334182" y="4974356"/>
            <a:ext cx="4008005" cy="4141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fontScale="92500" lnSpcReduction="100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/>
              <a:t>Logarithmic</a:t>
            </a:r>
          </a:p>
          <a:p>
            <a:pPr algn="ctr" hangingPunct="1"/>
            <a:r>
              <a:rPr lang="en-US" dirty="0"/>
              <a:t>y=log(x)</a:t>
            </a:r>
          </a:p>
          <a:p>
            <a:pPr algn="ctr" hangingPunct="1"/>
            <a:endParaRPr lang="en-US" dirty="0"/>
          </a:p>
          <a:p>
            <a:pPr algn="ctr" hangingPunct="1"/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2474F2B-C5FC-5381-0379-9FEDE4BDE8AE}"/>
              </a:ext>
            </a:extLst>
          </p:cNvPr>
          <p:cNvSpPr txBox="1">
            <a:spLocks/>
          </p:cNvSpPr>
          <p:nvPr/>
        </p:nvSpPr>
        <p:spPr>
          <a:xfrm>
            <a:off x="12573286" y="4988787"/>
            <a:ext cx="4008005" cy="4169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/>
              <a:t>Polynomial</a:t>
            </a:r>
          </a:p>
          <a:p>
            <a:pPr algn="ctr" hangingPunct="1"/>
            <a:r>
              <a:rPr lang="en-US" dirty="0"/>
              <a:t>y=x</a:t>
            </a:r>
            <a:r>
              <a:rPr lang="en-US" baseline="30000" dirty="0"/>
              <a:t>2</a:t>
            </a:r>
          </a:p>
          <a:p>
            <a:pPr algn="ctr" hangingPunct="1"/>
            <a:endParaRPr lang="en-US" baseline="30000" dirty="0"/>
          </a:p>
          <a:p>
            <a:pPr algn="ctr" hangingPunct="1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84C659A-12DE-C047-26C8-0E33E386AEDD}"/>
              </a:ext>
            </a:extLst>
          </p:cNvPr>
          <p:cNvSpPr txBox="1">
            <a:spLocks/>
          </p:cNvSpPr>
          <p:nvPr/>
        </p:nvSpPr>
        <p:spPr>
          <a:xfrm>
            <a:off x="16581291" y="4989938"/>
            <a:ext cx="4008005" cy="4169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/>
              <a:t>Exponential</a:t>
            </a:r>
          </a:p>
          <a:p>
            <a:pPr algn="ctr" hangingPunct="1"/>
            <a:r>
              <a:rPr lang="en-US" dirty="0"/>
              <a:t>y=e</a:t>
            </a:r>
            <a:r>
              <a:rPr lang="en-US" baseline="30000" dirty="0"/>
              <a:t>x</a:t>
            </a:r>
          </a:p>
          <a:p>
            <a:pPr algn="ctr" hangingPunct="1"/>
            <a:endParaRPr lang="en-US" baseline="30000" dirty="0"/>
          </a:p>
          <a:p>
            <a:pPr algn="ctr" hangingPunct="1"/>
            <a:r>
              <a:rPr lang="en-US" dirty="0"/>
              <a:t>O(</a:t>
            </a:r>
            <a:r>
              <a:rPr lang="en-US" dirty="0" err="1"/>
              <a:t>e</a:t>
            </a:r>
            <a:r>
              <a:rPr lang="en-US" baseline="30000" dirty="0" err="1"/>
              <a:t>n</a:t>
            </a:r>
            <a:r>
              <a:rPr lang="en-US" dirty="0"/>
              <a:t>)</a:t>
            </a:r>
            <a:endParaRPr lang="en-US" baseline="3000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592ABFA-FD3D-528D-2E08-48A8D0E21F60}"/>
              </a:ext>
            </a:extLst>
          </p:cNvPr>
          <p:cNvSpPr txBox="1">
            <a:spLocks/>
          </p:cNvSpPr>
          <p:nvPr/>
        </p:nvSpPr>
        <p:spPr>
          <a:xfrm>
            <a:off x="8968151" y="4988787"/>
            <a:ext cx="4008005" cy="4141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fontScale="77500" lnSpcReduction="200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/>
              <a:t>Linear</a:t>
            </a:r>
          </a:p>
          <a:p>
            <a:pPr algn="ctr" hangingPunct="1"/>
            <a:r>
              <a:rPr lang="en-US" dirty="0"/>
              <a:t>Logarithmic</a:t>
            </a:r>
          </a:p>
          <a:p>
            <a:pPr algn="ctr" hangingPunct="1"/>
            <a:r>
              <a:rPr lang="en-US" dirty="0"/>
              <a:t>y=log(x)</a:t>
            </a:r>
          </a:p>
          <a:p>
            <a:pPr algn="ctr" hangingPunct="1"/>
            <a:endParaRPr lang="en-US" dirty="0"/>
          </a:p>
          <a:p>
            <a:pPr algn="ctr" hangingPunct="1"/>
            <a:r>
              <a:rPr lang="en-US" dirty="0"/>
              <a:t>O(nlog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A3B27F8-5C95-E7A0-5E59-DD1B738D70CD}"/>
              </a:ext>
            </a:extLst>
          </p:cNvPr>
          <p:cNvSpPr txBox="1">
            <a:spLocks/>
          </p:cNvSpPr>
          <p:nvPr/>
        </p:nvSpPr>
        <p:spPr>
          <a:xfrm>
            <a:off x="20186426" y="4988787"/>
            <a:ext cx="4008005" cy="4169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/>
              <a:t>Factorial</a:t>
            </a:r>
            <a:endParaRPr lang="en-US" baseline="30000" dirty="0"/>
          </a:p>
          <a:p>
            <a:pPr algn="ctr" hangingPunct="1"/>
            <a:endParaRPr lang="en-US" baseline="30000" dirty="0"/>
          </a:p>
          <a:p>
            <a:pPr algn="ctr" hangingPunct="1"/>
            <a:endParaRPr lang="en-US" baseline="30000" dirty="0"/>
          </a:p>
          <a:p>
            <a:pPr algn="ctr" hangingPunct="1"/>
            <a:r>
              <a:rPr lang="en-US" dirty="0"/>
              <a:t>O(n!)</a:t>
            </a:r>
            <a:endParaRPr lang="en-US" baseline="30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4FC674-C69E-3A19-A20D-CB6DEF53D9DA}"/>
              </a:ext>
            </a:extLst>
          </p:cNvPr>
          <p:cNvCxnSpPr>
            <a:cxnSpLocks/>
          </p:cNvCxnSpPr>
          <p:nvPr/>
        </p:nvCxnSpPr>
        <p:spPr>
          <a:xfrm>
            <a:off x="16498164" y="4149152"/>
            <a:ext cx="0" cy="5417695"/>
          </a:xfrm>
          <a:prstGeom prst="line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1AD875C-12A0-D738-4D12-B05AFA32502B}"/>
              </a:ext>
            </a:extLst>
          </p:cNvPr>
          <p:cNvSpPr txBox="1">
            <a:spLocks/>
          </p:cNvSpPr>
          <p:nvPr/>
        </p:nvSpPr>
        <p:spPr>
          <a:xfrm>
            <a:off x="5046462" y="9955919"/>
            <a:ext cx="8010516" cy="3399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>
                <a:solidFill>
                  <a:srgbClr val="FFFFFF"/>
                </a:solidFill>
              </a:rPr>
              <a:t>Tractable:</a:t>
            </a:r>
          </a:p>
          <a:p>
            <a:pPr algn="ctr" hangingPunct="1"/>
            <a:r>
              <a:rPr lang="en-US" dirty="0">
                <a:solidFill>
                  <a:srgbClr val="FFFFFF"/>
                </a:solidFill>
              </a:rPr>
              <a:t>Polynomial or </a:t>
            </a:r>
          </a:p>
          <a:p>
            <a:pPr algn="ctr" hangingPunct="1"/>
            <a:r>
              <a:rPr lang="en-US" dirty="0">
                <a:solidFill>
                  <a:srgbClr val="FFFFFF"/>
                </a:solidFill>
              </a:rPr>
              <a:t>Less Solution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EEADA4F-A17F-BE61-B0D4-167DF52A4CBD}"/>
              </a:ext>
            </a:extLst>
          </p:cNvPr>
          <p:cNvSpPr txBox="1">
            <a:spLocks/>
          </p:cNvSpPr>
          <p:nvPr/>
        </p:nvSpPr>
        <p:spPr>
          <a:xfrm>
            <a:off x="16498164" y="9955918"/>
            <a:ext cx="8010516" cy="3399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>
                <a:solidFill>
                  <a:srgbClr val="FFFFFF"/>
                </a:solidFill>
              </a:rPr>
              <a:t>Intractable:</a:t>
            </a:r>
          </a:p>
          <a:p>
            <a:pPr algn="ctr" hangingPunct="1"/>
            <a:r>
              <a:rPr lang="en-US" dirty="0">
                <a:solidFill>
                  <a:srgbClr val="FFFFFF"/>
                </a:solidFill>
              </a:rPr>
              <a:t>NO Polynomial or </a:t>
            </a:r>
          </a:p>
          <a:p>
            <a:pPr algn="ctr" hangingPunct="1"/>
            <a:r>
              <a:rPr lang="en-US" dirty="0">
                <a:solidFill>
                  <a:srgbClr val="FFFFFF"/>
                </a:solidFill>
              </a:rPr>
              <a:t>Less Solution</a:t>
            </a:r>
          </a:p>
        </p:txBody>
      </p:sp>
    </p:spTree>
    <p:extLst>
      <p:ext uri="{BB962C8B-B14F-4D97-AF65-F5344CB8AC3E}">
        <p14:creationId xmlns:p14="http://schemas.microsoft.com/office/powerpoint/2010/main" val="61503647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Computational problems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Not every problem can be solved with an algorithm.</a:t>
            </a:r>
          </a:p>
          <a:p>
            <a:r>
              <a:rPr lang="en-US" dirty="0">
                <a:latin typeface="Avenir Next" panose="020B0503020202020204" pitchFamily="34" charset="0"/>
              </a:rPr>
              <a:t>These problems we call non-computable.</a:t>
            </a:r>
          </a:p>
        </p:txBody>
      </p:sp>
    </p:spTree>
    <p:extLst>
      <p:ext uri="{BB962C8B-B14F-4D97-AF65-F5344CB8AC3E}">
        <p14:creationId xmlns:p14="http://schemas.microsoft.com/office/powerpoint/2010/main" val="20705536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Your exam">
            <a:extLst>
              <a:ext uri="{FF2B5EF4-FFF2-40B4-BE49-F238E27FC236}">
                <a16:creationId xmlns:a16="http://schemas.microsoft.com/office/drawing/2014/main" id="{E6367FBE-6925-232B-A631-980F0C03D592}"/>
              </a:ext>
            </a:extLst>
          </p:cNvPr>
          <p:cNvSpPr txBox="1">
            <a:spLocks/>
          </p:cNvSpPr>
          <p:nvPr/>
        </p:nvSpPr>
        <p:spPr>
          <a:xfrm>
            <a:off x="1219200" y="3906982"/>
            <a:ext cx="21945600" cy="59020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16700" b="1" dirty="0">
                <a:solidFill>
                  <a:srgbClr val="FFFFFF"/>
                </a:solidFill>
              </a:rPr>
              <a:t>Your turn:</a:t>
            </a:r>
            <a:br>
              <a:rPr lang="en-GB" sz="16700" b="1" dirty="0">
                <a:solidFill>
                  <a:srgbClr val="FFFFFF"/>
                </a:solidFill>
              </a:rPr>
            </a:br>
            <a:r>
              <a:rPr lang="en-GB" sz="13800" b="1" dirty="0">
                <a:solidFill>
                  <a:srgbClr val="FFFFFF"/>
                </a:solidFill>
              </a:rPr>
              <a:t>halting problem</a:t>
            </a:r>
            <a:endParaRPr lang="en-GB" sz="167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44928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Aside: logic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3640281"/>
            <a:ext cx="12025745" cy="2862118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0" dirty="0">
                <a:latin typeface="Avenir Next" panose="020B0503020202020204" pitchFamily="34" charset="0"/>
              </a:rPr>
              <a:t>All computing students drink coffee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0" dirty="0">
                <a:latin typeface="Avenir Next" panose="020B0503020202020204" pitchFamily="34" charset="0"/>
              </a:rPr>
              <a:t>No coffee drinkers go outside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283264-3EBF-74E2-41DC-355DFD5C6634}"/>
              </a:ext>
            </a:extLst>
          </p:cNvPr>
          <p:cNvGrpSpPr/>
          <p:nvPr/>
        </p:nvGrpSpPr>
        <p:grpSpPr>
          <a:xfrm>
            <a:off x="1406236" y="6202795"/>
            <a:ext cx="20331548" cy="1684482"/>
            <a:chOff x="1406236" y="6202795"/>
            <a:chExt cx="20331548" cy="1684482"/>
          </a:xfrm>
        </p:grpSpPr>
        <p:sp>
          <p:nvSpPr>
            <p:cNvPr id="4" name="Text Placeholder 2">
              <a:extLst>
                <a:ext uri="{FF2B5EF4-FFF2-40B4-BE49-F238E27FC236}">
                  <a16:creationId xmlns:a16="http://schemas.microsoft.com/office/drawing/2014/main" id="{ED97C1B3-3523-3274-70C8-CA20A43104FA}"/>
                </a:ext>
              </a:extLst>
            </p:cNvPr>
            <p:cNvSpPr txBox="1">
              <a:spLocks/>
            </p:cNvSpPr>
            <p:nvPr/>
          </p:nvSpPr>
          <p:spPr>
            <a:xfrm>
              <a:off x="1406236" y="6202795"/>
              <a:ext cx="6525491" cy="16844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1pPr>
              <a:lvl2pPr marL="0" marR="0" indent="45720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2pPr>
              <a:lvl3pPr marL="0" marR="0" indent="91440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3pPr>
              <a:lvl4pPr marL="0" marR="0" indent="137160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4pPr>
              <a:lvl5pPr marL="0" marR="0" indent="182880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5pPr>
              <a:lvl6pPr marL="4114800" marR="0" indent="-685800" algn="l" defTabSz="584200" rtl="0" latinLnBrk="0">
                <a:lnSpc>
                  <a:spcPct val="8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57BEF0"/>
                </a:buClr>
                <a:buSzPct val="250000"/>
                <a:buFontTx/>
                <a:buChar char="-"/>
                <a:tabLst/>
                <a:defRPr sz="4200" b="1" i="0" u="none" strike="noStrike" cap="none" spc="0" baseline="0">
                  <a:solidFill>
                    <a:srgbClr val="53585F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6pPr>
              <a:lvl7pPr marL="4800600" marR="0" indent="-685800" algn="l" defTabSz="584200" rtl="0" latinLnBrk="0">
                <a:lnSpc>
                  <a:spcPct val="8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57BEF0"/>
                </a:buClr>
                <a:buSzPct val="250000"/>
                <a:buFontTx/>
                <a:buChar char="-"/>
                <a:tabLst/>
                <a:defRPr sz="4200" b="1" i="0" u="none" strike="noStrike" cap="none" spc="0" baseline="0">
                  <a:solidFill>
                    <a:srgbClr val="53585F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7pPr>
              <a:lvl8pPr marL="5486400" marR="0" indent="-685800" algn="l" defTabSz="584200" rtl="0" latinLnBrk="0">
                <a:lnSpc>
                  <a:spcPct val="8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57BEF0"/>
                </a:buClr>
                <a:buSzPct val="250000"/>
                <a:buFontTx/>
                <a:buChar char="-"/>
                <a:tabLst/>
                <a:defRPr sz="4200" b="1" i="0" u="none" strike="noStrike" cap="none" spc="0" baseline="0">
                  <a:solidFill>
                    <a:srgbClr val="53585F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8pPr>
              <a:lvl9pPr marL="6172200" marR="0" indent="-685800" algn="l" defTabSz="584200" rtl="0" latinLnBrk="0">
                <a:lnSpc>
                  <a:spcPct val="8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57BEF0"/>
                </a:buClr>
                <a:buSzPct val="250000"/>
                <a:buFontTx/>
                <a:buChar char="-"/>
                <a:tabLst/>
                <a:defRPr sz="4200" b="1" i="0" u="none" strike="noStrike" cap="none" spc="0" baseline="0">
                  <a:solidFill>
                    <a:srgbClr val="53585F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9pPr>
            </a:lstStyle>
            <a:p>
              <a:pPr hangingPunct="1"/>
              <a:r>
                <a:rPr lang="en-US" b="0" dirty="0">
                  <a:latin typeface="Avenir Next" panose="020B0503020202020204" pitchFamily="34" charset="0"/>
                </a:rPr>
                <a:t>Computing Student</a:t>
              </a:r>
            </a:p>
          </p:txBody>
        </p:sp>
        <p:sp>
          <p:nvSpPr>
            <p:cNvPr id="9" name="Text Placeholder 2">
              <a:extLst>
                <a:ext uri="{FF2B5EF4-FFF2-40B4-BE49-F238E27FC236}">
                  <a16:creationId xmlns:a16="http://schemas.microsoft.com/office/drawing/2014/main" id="{0F419265-B010-47AF-E366-8EF0CA4E4EF9}"/>
                </a:ext>
              </a:extLst>
            </p:cNvPr>
            <p:cNvSpPr txBox="1">
              <a:spLocks/>
            </p:cNvSpPr>
            <p:nvPr/>
          </p:nvSpPr>
          <p:spPr>
            <a:xfrm>
              <a:off x="14630402" y="6202795"/>
              <a:ext cx="7107382" cy="16844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1pPr>
              <a:lvl2pPr marL="0" marR="0" indent="45720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2pPr>
              <a:lvl3pPr marL="0" marR="0" indent="91440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3pPr>
              <a:lvl4pPr marL="0" marR="0" indent="137160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4pPr>
              <a:lvl5pPr marL="0" marR="0" indent="182880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5pPr>
              <a:lvl6pPr marL="4114800" marR="0" indent="-685800" algn="l" defTabSz="584200" rtl="0" latinLnBrk="0">
                <a:lnSpc>
                  <a:spcPct val="8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57BEF0"/>
                </a:buClr>
                <a:buSzPct val="250000"/>
                <a:buFontTx/>
                <a:buChar char="-"/>
                <a:tabLst/>
                <a:defRPr sz="4200" b="1" i="0" u="none" strike="noStrike" cap="none" spc="0" baseline="0">
                  <a:solidFill>
                    <a:srgbClr val="53585F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6pPr>
              <a:lvl7pPr marL="4800600" marR="0" indent="-685800" algn="l" defTabSz="584200" rtl="0" latinLnBrk="0">
                <a:lnSpc>
                  <a:spcPct val="8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57BEF0"/>
                </a:buClr>
                <a:buSzPct val="250000"/>
                <a:buFontTx/>
                <a:buChar char="-"/>
                <a:tabLst/>
                <a:defRPr sz="4200" b="1" i="0" u="none" strike="noStrike" cap="none" spc="0" baseline="0">
                  <a:solidFill>
                    <a:srgbClr val="53585F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7pPr>
              <a:lvl8pPr marL="5486400" marR="0" indent="-685800" algn="l" defTabSz="584200" rtl="0" latinLnBrk="0">
                <a:lnSpc>
                  <a:spcPct val="8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57BEF0"/>
                </a:buClr>
                <a:buSzPct val="250000"/>
                <a:buFontTx/>
                <a:buChar char="-"/>
                <a:tabLst/>
                <a:defRPr sz="4200" b="1" i="0" u="none" strike="noStrike" cap="none" spc="0" baseline="0">
                  <a:solidFill>
                    <a:srgbClr val="53585F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8pPr>
              <a:lvl9pPr marL="6172200" marR="0" indent="-685800" algn="l" defTabSz="584200" rtl="0" latinLnBrk="0">
                <a:lnSpc>
                  <a:spcPct val="8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57BEF0"/>
                </a:buClr>
                <a:buSzPct val="250000"/>
                <a:buFontTx/>
                <a:buChar char="-"/>
                <a:tabLst/>
                <a:defRPr sz="4200" b="1" i="0" u="none" strike="noStrike" cap="none" spc="0" baseline="0">
                  <a:solidFill>
                    <a:srgbClr val="53585F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9pPr>
            </a:lstStyle>
            <a:p>
              <a:pPr hangingPunct="1"/>
              <a:r>
                <a:rPr lang="en-US" b="0" dirty="0">
                  <a:latin typeface="Avenir Next" panose="020B0503020202020204" pitchFamily="34" charset="0"/>
                </a:rPr>
                <a:t>Coffee Drinker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59BBBB5-02C4-8A75-F100-31FB9A630CC5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7931727" y="7045036"/>
              <a:ext cx="6698675" cy="86014"/>
            </a:xfrm>
            <a:prstGeom prst="straightConnector1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2EB398-8D70-BA53-BBE5-2C8C09E7F5AF}"/>
              </a:ext>
            </a:extLst>
          </p:cNvPr>
          <p:cNvGrpSpPr/>
          <p:nvPr/>
        </p:nvGrpSpPr>
        <p:grpSpPr>
          <a:xfrm>
            <a:off x="1406236" y="10140950"/>
            <a:ext cx="20331548" cy="1704110"/>
            <a:chOff x="1406236" y="10140950"/>
            <a:chExt cx="20331548" cy="1704110"/>
          </a:xfrm>
        </p:grpSpPr>
        <p:sp>
          <p:nvSpPr>
            <p:cNvPr id="15" name="Text Placeholder 2">
              <a:extLst>
                <a:ext uri="{FF2B5EF4-FFF2-40B4-BE49-F238E27FC236}">
                  <a16:creationId xmlns:a16="http://schemas.microsoft.com/office/drawing/2014/main" id="{895A9D8B-0EA5-C4C0-A84A-F650D7ECC8F5}"/>
                </a:ext>
              </a:extLst>
            </p:cNvPr>
            <p:cNvSpPr txBox="1">
              <a:spLocks/>
            </p:cNvSpPr>
            <p:nvPr/>
          </p:nvSpPr>
          <p:spPr>
            <a:xfrm>
              <a:off x="1406236" y="10160578"/>
              <a:ext cx="5167746" cy="16844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1pPr>
              <a:lvl2pPr marL="0" marR="0" indent="45720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2pPr>
              <a:lvl3pPr marL="0" marR="0" indent="91440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3pPr>
              <a:lvl4pPr marL="0" marR="0" indent="137160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4pPr>
              <a:lvl5pPr marL="0" marR="0" indent="182880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5pPr>
              <a:lvl6pPr marL="4114800" marR="0" indent="-685800" algn="l" defTabSz="584200" rtl="0" latinLnBrk="0">
                <a:lnSpc>
                  <a:spcPct val="8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57BEF0"/>
                </a:buClr>
                <a:buSzPct val="250000"/>
                <a:buFontTx/>
                <a:buChar char="-"/>
                <a:tabLst/>
                <a:defRPr sz="4200" b="1" i="0" u="none" strike="noStrike" cap="none" spc="0" baseline="0">
                  <a:solidFill>
                    <a:srgbClr val="53585F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6pPr>
              <a:lvl7pPr marL="4800600" marR="0" indent="-685800" algn="l" defTabSz="584200" rtl="0" latinLnBrk="0">
                <a:lnSpc>
                  <a:spcPct val="8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57BEF0"/>
                </a:buClr>
                <a:buSzPct val="250000"/>
                <a:buFontTx/>
                <a:buChar char="-"/>
                <a:tabLst/>
                <a:defRPr sz="4200" b="1" i="0" u="none" strike="noStrike" cap="none" spc="0" baseline="0">
                  <a:solidFill>
                    <a:srgbClr val="53585F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7pPr>
              <a:lvl8pPr marL="5486400" marR="0" indent="-685800" algn="l" defTabSz="584200" rtl="0" latinLnBrk="0">
                <a:lnSpc>
                  <a:spcPct val="8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57BEF0"/>
                </a:buClr>
                <a:buSzPct val="250000"/>
                <a:buFontTx/>
                <a:buChar char="-"/>
                <a:tabLst/>
                <a:defRPr sz="4200" b="1" i="0" u="none" strike="noStrike" cap="none" spc="0" baseline="0">
                  <a:solidFill>
                    <a:srgbClr val="53585F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8pPr>
              <a:lvl9pPr marL="6172200" marR="0" indent="-685800" algn="l" defTabSz="584200" rtl="0" latinLnBrk="0">
                <a:lnSpc>
                  <a:spcPct val="8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57BEF0"/>
                </a:buClr>
                <a:buSzPct val="250000"/>
                <a:buFontTx/>
                <a:buChar char="-"/>
                <a:tabLst/>
                <a:defRPr sz="4200" b="1" i="0" u="none" strike="noStrike" cap="none" spc="0" baseline="0">
                  <a:solidFill>
                    <a:srgbClr val="53585F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9pPr>
            </a:lstStyle>
            <a:p>
              <a:pPr hangingPunct="1"/>
              <a:r>
                <a:rPr lang="en-US" b="0" dirty="0">
                  <a:latin typeface="Avenir Next" panose="020B0503020202020204" pitchFamily="34" charset="0"/>
                </a:rPr>
                <a:t>Coffee Drinkers</a:t>
              </a:r>
            </a:p>
          </p:txBody>
        </p:sp>
        <p:sp>
          <p:nvSpPr>
            <p:cNvPr id="16" name="Text Placeholder 2">
              <a:extLst>
                <a:ext uri="{FF2B5EF4-FFF2-40B4-BE49-F238E27FC236}">
                  <a16:creationId xmlns:a16="http://schemas.microsoft.com/office/drawing/2014/main" id="{BEA4BC04-3992-465B-3F87-506A3B213461}"/>
                </a:ext>
              </a:extLst>
            </p:cNvPr>
            <p:cNvSpPr txBox="1">
              <a:spLocks/>
            </p:cNvSpPr>
            <p:nvPr/>
          </p:nvSpPr>
          <p:spPr>
            <a:xfrm>
              <a:off x="14630402" y="10140950"/>
              <a:ext cx="7107382" cy="16844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1pPr>
              <a:lvl2pPr marL="0" marR="0" indent="45720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2pPr>
              <a:lvl3pPr marL="0" marR="0" indent="91440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3pPr>
              <a:lvl4pPr marL="0" marR="0" indent="137160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4pPr>
              <a:lvl5pPr marL="0" marR="0" indent="182880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5pPr>
              <a:lvl6pPr marL="4114800" marR="0" indent="-685800" algn="l" defTabSz="584200" rtl="0" latinLnBrk="0">
                <a:lnSpc>
                  <a:spcPct val="8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57BEF0"/>
                </a:buClr>
                <a:buSzPct val="250000"/>
                <a:buFontTx/>
                <a:buChar char="-"/>
                <a:tabLst/>
                <a:defRPr sz="4200" b="1" i="0" u="none" strike="noStrike" cap="none" spc="0" baseline="0">
                  <a:solidFill>
                    <a:srgbClr val="53585F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6pPr>
              <a:lvl7pPr marL="4800600" marR="0" indent="-685800" algn="l" defTabSz="584200" rtl="0" latinLnBrk="0">
                <a:lnSpc>
                  <a:spcPct val="8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57BEF0"/>
                </a:buClr>
                <a:buSzPct val="250000"/>
                <a:buFontTx/>
                <a:buChar char="-"/>
                <a:tabLst/>
                <a:defRPr sz="4200" b="1" i="0" u="none" strike="noStrike" cap="none" spc="0" baseline="0">
                  <a:solidFill>
                    <a:srgbClr val="53585F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7pPr>
              <a:lvl8pPr marL="5486400" marR="0" indent="-685800" algn="l" defTabSz="584200" rtl="0" latinLnBrk="0">
                <a:lnSpc>
                  <a:spcPct val="8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57BEF0"/>
                </a:buClr>
                <a:buSzPct val="250000"/>
                <a:buFontTx/>
                <a:buChar char="-"/>
                <a:tabLst/>
                <a:defRPr sz="4200" b="1" i="0" u="none" strike="noStrike" cap="none" spc="0" baseline="0">
                  <a:solidFill>
                    <a:srgbClr val="53585F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8pPr>
              <a:lvl9pPr marL="6172200" marR="0" indent="-685800" algn="l" defTabSz="584200" rtl="0" latinLnBrk="0">
                <a:lnSpc>
                  <a:spcPct val="8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57BEF0"/>
                </a:buClr>
                <a:buSzPct val="250000"/>
                <a:buFontTx/>
                <a:buChar char="-"/>
                <a:tabLst/>
                <a:defRPr sz="4200" b="1" i="0" u="none" strike="noStrike" cap="none" spc="0" baseline="0">
                  <a:solidFill>
                    <a:srgbClr val="53585F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9pPr>
            </a:lstStyle>
            <a:p>
              <a:pPr hangingPunct="1"/>
              <a:r>
                <a:rPr lang="en-US" b="0" dirty="0">
                  <a:latin typeface="Avenir Next" panose="020B0503020202020204" pitchFamily="34" charset="0"/>
                </a:rPr>
                <a:t>Don’t go outside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68F735E-E62A-7960-1DAA-38378B0CA1C5}"/>
                </a:ext>
              </a:extLst>
            </p:cNvPr>
            <p:cNvCxnSpPr>
              <a:stCxn id="15" idx="3"/>
              <a:endCxn id="16" idx="1"/>
            </p:cNvCxnSpPr>
            <p:nvPr/>
          </p:nvCxnSpPr>
          <p:spPr>
            <a:xfrm flipV="1">
              <a:off x="6573982" y="10983191"/>
              <a:ext cx="8056420" cy="19628"/>
            </a:xfrm>
            <a:prstGeom prst="straightConnector1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AF55C1-EFA1-4038-8C7C-5A435CC73BC5}"/>
              </a:ext>
            </a:extLst>
          </p:cNvPr>
          <p:cNvCxnSpPr>
            <a:stCxn id="9" idx="2"/>
            <a:endCxn id="15" idx="0"/>
          </p:cNvCxnSpPr>
          <p:nvPr/>
        </p:nvCxnSpPr>
        <p:spPr>
          <a:xfrm flipH="1">
            <a:off x="3990109" y="7887277"/>
            <a:ext cx="14193984" cy="2273301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6801824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Aside: logic</a:t>
            </a:r>
            <a:endParaRPr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DB9964-683D-C69B-727B-B39D94B70E7C}"/>
              </a:ext>
            </a:extLst>
          </p:cNvPr>
          <p:cNvGrpSpPr/>
          <p:nvPr/>
        </p:nvGrpSpPr>
        <p:grpSpPr>
          <a:xfrm>
            <a:off x="1406236" y="6202795"/>
            <a:ext cx="20331548" cy="1684482"/>
            <a:chOff x="1406236" y="6202795"/>
            <a:chExt cx="20331548" cy="1684482"/>
          </a:xfrm>
        </p:grpSpPr>
        <p:sp>
          <p:nvSpPr>
            <p:cNvPr id="5" name="Text Placeholder 2">
              <a:extLst>
                <a:ext uri="{FF2B5EF4-FFF2-40B4-BE49-F238E27FC236}">
                  <a16:creationId xmlns:a16="http://schemas.microsoft.com/office/drawing/2014/main" id="{5A209254-E082-FF90-5131-694F6BF03611}"/>
                </a:ext>
              </a:extLst>
            </p:cNvPr>
            <p:cNvSpPr txBox="1">
              <a:spLocks/>
            </p:cNvSpPr>
            <p:nvPr/>
          </p:nvSpPr>
          <p:spPr>
            <a:xfrm>
              <a:off x="1406236" y="6202795"/>
              <a:ext cx="6525491" cy="16844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1pPr>
              <a:lvl2pPr marL="0" marR="0" indent="45720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2pPr>
              <a:lvl3pPr marL="0" marR="0" indent="91440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3pPr>
              <a:lvl4pPr marL="0" marR="0" indent="137160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4pPr>
              <a:lvl5pPr marL="0" marR="0" indent="182880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5pPr>
              <a:lvl6pPr marL="4114800" marR="0" indent="-685800" algn="l" defTabSz="584200" rtl="0" latinLnBrk="0">
                <a:lnSpc>
                  <a:spcPct val="8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57BEF0"/>
                </a:buClr>
                <a:buSzPct val="250000"/>
                <a:buFontTx/>
                <a:buChar char="-"/>
                <a:tabLst/>
                <a:defRPr sz="4200" b="1" i="0" u="none" strike="noStrike" cap="none" spc="0" baseline="0">
                  <a:solidFill>
                    <a:srgbClr val="53585F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6pPr>
              <a:lvl7pPr marL="4800600" marR="0" indent="-685800" algn="l" defTabSz="584200" rtl="0" latinLnBrk="0">
                <a:lnSpc>
                  <a:spcPct val="8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57BEF0"/>
                </a:buClr>
                <a:buSzPct val="250000"/>
                <a:buFontTx/>
                <a:buChar char="-"/>
                <a:tabLst/>
                <a:defRPr sz="4200" b="1" i="0" u="none" strike="noStrike" cap="none" spc="0" baseline="0">
                  <a:solidFill>
                    <a:srgbClr val="53585F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7pPr>
              <a:lvl8pPr marL="5486400" marR="0" indent="-685800" algn="l" defTabSz="584200" rtl="0" latinLnBrk="0">
                <a:lnSpc>
                  <a:spcPct val="8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57BEF0"/>
                </a:buClr>
                <a:buSzPct val="250000"/>
                <a:buFontTx/>
                <a:buChar char="-"/>
                <a:tabLst/>
                <a:defRPr sz="4200" b="1" i="0" u="none" strike="noStrike" cap="none" spc="0" baseline="0">
                  <a:solidFill>
                    <a:srgbClr val="53585F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8pPr>
              <a:lvl9pPr marL="6172200" marR="0" indent="-685800" algn="l" defTabSz="584200" rtl="0" latinLnBrk="0">
                <a:lnSpc>
                  <a:spcPct val="8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57BEF0"/>
                </a:buClr>
                <a:buSzPct val="250000"/>
                <a:buFontTx/>
                <a:buChar char="-"/>
                <a:tabLst/>
                <a:defRPr sz="4200" b="1" i="0" u="none" strike="noStrike" cap="none" spc="0" baseline="0">
                  <a:solidFill>
                    <a:srgbClr val="53585F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9pPr>
            </a:lstStyle>
            <a:p>
              <a:pPr hangingPunct="1"/>
              <a:r>
                <a:rPr lang="en-US" b="0" dirty="0">
                  <a:latin typeface="Avenir Next" panose="020B0503020202020204" pitchFamily="34" charset="0"/>
                </a:rPr>
                <a:t>Computing Student</a:t>
              </a:r>
            </a:p>
          </p:txBody>
        </p:sp>
        <p:sp>
          <p:nvSpPr>
            <p:cNvPr id="7" name="Text Placeholder 2">
              <a:extLst>
                <a:ext uri="{FF2B5EF4-FFF2-40B4-BE49-F238E27FC236}">
                  <a16:creationId xmlns:a16="http://schemas.microsoft.com/office/drawing/2014/main" id="{9BCF7C6B-D0B1-5009-B582-E5CFCD424366}"/>
                </a:ext>
              </a:extLst>
            </p:cNvPr>
            <p:cNvSpPr txBox="1">
              <a:spLocks/>
            </p:cNvSpPr>
            <p:nvPr/>
          </p:nvSpPr>
          <p:spPr>
            <a:xfrm>
              <a:off x="14630402" y="6202795"/>
              <a:ext cx="7107382" cy="16844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1pPr>
              <a:lvl2pPr marL="0" marR="0" indent="45720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2pPr>
              <a:lvl3pPr marL="0" marR="0" indent="91440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3pPr>
              <a:lvl4pPr marL="0" marR="0" indent="137160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4pPr>
              <a:lvl5pPr marL="0" marR="0" indent="182880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5pPr>
              <a:lvl6pPr marL="4114800" marR="0" indent="-685800" algn="l" defTabSz="584200" rtl="0" latinLnBrk="0">
                <a:lnSpc>
                  <a:spcPct val="8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57BEF0"/>
                </a:buClr>
                <a:buSzPct val="250000"/>
                <a:buFontTx/>
                <a:buChar char="-"/>
                <a:tabLst/>
                <a:defRPr sz="4200" b="1" i="0" u="none" strike="noStrike" cap="none" spc="0" baseline="0">
                  <a:solidFill>
                    <a:srgbClr val="53585F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6pPr>
              <a:lvl7pPr marL="4800600" marR="0" indent="-685800" algn="l" defTabSz="584200" rtl="0" latinLnBrk="0">
                <a:lnSpc>
                  <a:spcPct val="8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57BEF0"/>
                </a:buClr>
                <a:buSzPct val="250000"/>
                <a:buFontTx/>
                <a:buChar char="-"/>
                <a:tabLst/>
                <a:defRPr sz="4200" b="1" i="0" u="none" strike="noStrike" cap="none" spc="0" baseline="0">
                  <a:solidFill>
                    <a:srgbClr val="53585F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7pPr>
              <a:lvl8pPr marL="5486400" marR="0" indent="-685800" algn="l" defTabSz="584200" rtl="0" latinLnBrk="0">
                <a:lnSpc>
                  <a:spcPct val="8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57BEF0"/>
                </a:buClr>
                <a:buSzPct val="250000"/>
                <a:buFontTx/>
                <a:buChar char="-"/>
                <a:tabLst/>
                <a:defRPr sz="4200" b="1" i="0" u="none" strike="noStrike" cap="none" spc="0" baseline="0">
                  <a:solidFill>
                    <a:srgbClr val="53585F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8pPr>
              <a:lvl9pPr marL="6172200" marR="0" indent="-685800" algn="l" defTabSz="584200" rtl="0" latinLnBrk="0">
                <a:lnSpc>
                  <a:spcPct val="8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57BEF0"/>
                </a:buClr>
                <a:buSzPct val="250000"/>
                <a:buFontTx/>
                <a:buChar char="-"/>
                <a:tabLst/>
                <a:defRPr sz="4200" b="1" i="0" u="none" strike="noStrike" cap="none" spc="0" baseline="0">
                  <a:solidFill>
                    <a:srgbClr val="53585F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9pPr>
            </a:lstStyle>
            <a:p>
              <a:pPr hangingPunct="1"/>
              <a:r>
                <a:rPr lang="en-US" b="0" dirty="0">
                  <a:latin typeface="Avenir Next" panose="020B0503020202020204" pitchFamily="34" charset="0"/>
                </a:rPr>
                <a:t>Coffee Drinker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CDB6A3A-C23D-2027-F288-7EC9A3F329BF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7931727" y="7045036"/>
              <a:ext cx="6698675" cy="86014"/>
            </a:xfrm>
            <a:prstGeom prst="straightConnector1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9B3235C-E419-D951-02A5-CFE4F3EFCDA4}"/>
              </a:ext>
            </a:extLst>
          </p:cNvPr>
          <p:cNvGrpSpPr/>
          <p:nvPr/>
        </p:nvGrpSpPr>
        <p:grpSpPr>
          <a:xfrm>
            <a:off x="1406236" y="10140950"/>
            <a:ext cx="20331548" cy="1704110"/>
            <a:chOff x="1406236" y="10140950"/>
            <a:chExt cx="20331548" cy="1704110"/>
          </a:xfrm>
        </p:grpSpPr>
        <p:sp>
          <p:nvSpPr>
            <p:cNvPr id="6" name="Text Placeholder 2">
              <a:extLst>
                <a:ext uri="{FF2B5EF4-FFF2-40B4-BE49-F238E27FC236}">
                  <a16:creationId xmlns:a16="http://schemas.microsoft.com/office/drawing/2014/main" id="{E8399655-6349-995D-978A-8790FD61915D}"/>
                </a:ext>
              </a:extLst>
            </p:cNvPr>
            <p:cNvSpPr txBox="1">
              <a:spLocks/>
            </p:cNvSpPr>
            <p:nvPr/>
          </p:nvSpPr>
          <p:spPr>
            <a:xfrm>
              <a:off x="1406236" y="10160578"/>
              <a:ext cx="5167746" cy="16844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1pPr>
              <a:lvl2pPr marL="0" marR="0" indent="45720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2pPr>
              <a:lvl3pPr marL="0" marR="0" indent="91440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3pPr>
              <a:lvl4pPr marL="0" marR="0" indent="137160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4pPr>
              <a:lvl5pPr marL="0" marR="0" indent="182880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5pPr>
              <a:lvl6pPr marL="4114800" marR="0" indent="-685800" algn="l" defTabSz="584200" rtl="0" latinLnBrk="0">
                <a:lnSpc>
                  <a:spcPct val="8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57BEF0"/>
                </a:buClr>
                <a:buSzPct val="250000"/>
                <a:buFontTx/>
                <a:buChar char="-"/>
                <a:tabLst/>
                <a:defRPr sz="4200" b="1" i="0" u="none" strike="noStrike" cap="none" spc="0" baseline="0">
                  <a:solidFill>
                    <a:srgbClr val="53585F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6pPr>
              <a:lvl7pPr marL="4800600" marR="0" indent="-685800" algn="l" defTabSz="584200" rtl="0" latinLnBrk="0">
                <a:lnSpc>
                  <a:spcPct val="8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57BEF0"/>
                </a:buClr>
                <a:buSzPct val="250000"/>
                <a:buFontTx/>
                <a:buChar char="-"/>
                <a:tabLst/>
                <a:defRPr sz="4200" b="1" i="0" u="none" strike="noStrike" cap="none" spc="0" baseline="0">
                  <a:solidFill>
                    <a:srgbClr val="53585F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7pPr>
              <a:lvl8pPr marL="5486400" marR="0" indent="-685800" algn="l" defTabSz="584200" rtl="0" latinLnBrk="0">
                <a:lnSpc>
                  <a:spcPct val="8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57BEF0"/>
                </a:buClr>
                <a:buSzPct val="250000"/>
                <a:buFontTx/>
                <a:buChar char="-"/>
                <a:tabLst/>
                <a:defRPr sz="4200" b="1" i="0" u="none" strike="noStrike" cap="none" spc="0" baseline="0">
                  <a:solidFill>
                    <a:srgbClr val="53585F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8pPr>
              <a:lvl9pPr marL="6172200" marR="0" indent="-685800" algn="l" defTabSz="584200" rtl="0" latinLnBrk="0">
                <a:lnSpc>
                  <a:spcPct val="8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57BEF0"/>
                </a:buClr>
                <a:buSzPct val="250000"/>
                <a:buFontTx/>
                <a:buChar char="-"/>
                <a:tabLst/>
                <a:defRPr sz="4200" b="1" i="0" u="none" strike="noStrike" cap="none" spc="0" baseline="0">
                  <a:solidFill>
                    <a:srgbClr val="53585F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9pPr>
            </a:lstStyle>
            <a:p>
              <a:pPr hangingPunct="1"/>
              <a:r>
                <a:rPr lang="en-US" b="0" dirty="0">
                  <a:latin typeface="Avenir Next" panose="020B0503020202020204" pitchFamily="34" charset="0"/>
                </a:rPr>
                <a:t>Coffee Drinkers</a:t>
              </a:r>
            </a:p>
          </p:txBody>
        </p:sp>
        <p:sp>
          <p:nvSpPr>
            <p:cNvPr id="8" name="Text Placeholder 2">
              <a:extLst>
                <a:ext uri="{FF2B5EF4-FFF2-40B4-BE49-F238E27FC236}">
                  <a16:creationId xmlns:a16="http://schemas.microsoft.com/office/drawing/2014/main" id="{25A89273-C899-B3A7-75AB-FF4D19122981}"/>
                </a:ext>
              </a:extLst>
            </p:cNvPr>
            <p:cNvSpPr txBox="1">
              <a:spLocks/>
            </p:cNvSpPr>
            <p:nvPr/>
          </p:nvSpPr>
          <p:spPr>
            <a:xfrm>
              <a:off x="14630402" y="10140950"/>
              <a:ext cx="7107382" cy="16844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1pPr>
              <a:lvl2pPr marL="0" marR="0" indent="45720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2pPr>
              <a:lvl3pPr marL="0" marR="0" indent="91440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3pPr>
              <a:lvl4pPr marL="0" marR="0" indent="137160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4pPr>
              <a:lvl5pPr marL="0" marR="0" indent="1828800" algn="l" defTabSz="825500" rtl="0" latinLnBrk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5400" b="1" i="0" u="none" strike="noStrike" cap="none" spc="-53" baseline="0">
                  <a:solidFill>
                    <a:srgbClr val="000000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5pPr>
              <a:lvl6pPr marL="4114800" marR="0" indent="-685800" algn="l" defTabSz="584200" rtl="0" latinLnBrk="0">
                <a:lnSpc>
                  <a:spcPct val="8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57BEF0"/>
                </a:buClr>
                <a:buSzPct val="250000"/>
                <a:buFontTx/>
                <a:buChar char="-"/>
                <a:tabLst/>
                <a:defRPr sz="4200" b="1" i="0" u="none" strike="noStrike" cap="none" spc="0" baseline="0">
                  <a:solidFill>
                    <a:srgbClr val="53585F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6pPr>
              <a:lvl7pPr marL="4800600" marR="0" indent="-685800" algn="l" defTabSz="584200" rtl="0" latinLnBrk="0">
                <a:lnSpc>
                  <a:spcPct val="8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57BEF0"/>
                </a:buClr>
                <a:buSzPct val="250000"/>
                <a:buFontTx/>
                <a:buChar char="-"/>
                <a:tabLst/>
                <a:defRPr sz="4200" b="1" i="0" u="none" strike="noStrike" cap="none" spc="0" baseline="0">
                  <a:solidFill>
                    <a:srgbClr val="53585F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7pPr>
              <a:lvl8pPr marL="5486400" marR="0" indent="-685800" algn="l" defTabSz="584200" rtl="0" latinLnBrk="0">
                <a:lnSpc>
                  <a:spcPct val="8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57BEF0"/>
                </a:buClr>
                <a:buSzPct val="250000"/>
                <a:buFontTx/>
                <a:buChar char="-"/>
                <a:tabLst/>
                <a:defRPr sz="4200" b="1" i="0" u="none" strike="noStrike" cap="none" spc="0" baseline="0">
                  <a:solidFill>
                    <a:srgbClr val="53585F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8pPr>
              <a:lvl9pPr marL="6172200" marR="0" indent="-685800" algn="l" defTabSz="584200" rtl="0" latinLnBrk="0">
                <a:lnSpc>
                  <a:spcPct val="8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57BEF0"/>
                </a:buClr>
                <a:buSzPct val="250000"/>
                <a:buFontTx/>
                <a:buChar char="-"/>
                <a:tabLst/>
                <a:defRPr sz="4200" b="1" i="0" u="none" strike="noStrike" cap="none" spc="0" baseline="0">
                  <a:solidFill>
                    <a:srgbClr val="53585F"/>
                  </a:solidFill>
                  <a:uFillTx/>
                  <a:latin typeface="Proxima Nova"/>
                  <a:ea typeface="Proxima Nova"/>
                  <a:cs typeface="Proxima Nova"/>
                  <a:sym typeface="Proxima Nova"/>
                </a:defRPr>
              </a:lvl9pPr>
            </a:lstStyle>
            <a:p>
              <a:pPr hangingPunct="1"/>
              <a:r>
                <a:rPr lang="en-US" b="0" dirty="0">
                  <a:latin typeface="Avenir Next" panose="020B0503020202020204" pitchFamily="34" charset="0"/>
                </a:rPr>
                <a:t>Don’t go outside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18F1FF8-3092-4F15-F6F1-0AE11748CE5A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 flipV="1">
              <a:off x="6573982" y="10983191"/>
              <a:ext cx="8056420" cy="19628"/>
            </a:xfrm>
            <a:prstGeom prst="straightConnector1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B4D380-A298-85A8-77AE-041AD4D46BD3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3990109" y="7887277"/>
            <a:ext cx="14193984" cy="2273301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99779CA-4BE9-ED28-4431-4067FD6C491F}"/>
              </a:ext>
            </a:extLst>
          </p:cNvPr>
          <p:cNvSpPr txBox="1">
            <a:spLocks/>
          </p:cNvSpPr>
          <p:nvPr/>
        </p:nvSpPr>
        <p:spPr>
          <a:xfrm>
            <a:off x="11281064" y="621435"/>
            <a:ext cx="12025745" cy="2862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endParaRPr lang="en-US" b="0" dirty="0">
              <a:latin typeface="Avenir Next" panose="020B0503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7AF61-C78D-F3A0-3513-B7FD83894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909455"/>
            <a:ext cx="21945600" cy="9587345"/>
          </a:xfrm>
        </p:spPr>
        <p:txBody>
          <a:bodyPr>
            <a:normAutofit/>
          </a:bodyPr>
          <a:lstStyle/>
          <a:p>
            <a:pPr hangingPunct="1"/>
            <a:r>
              <a:rPr lang="en-US" sz="4800" b="0" dirty="0">
                <a:latin typeface="Avenir Next" panose="020B0503020202020204" pitchFamily="34" charset="0"/>
              </a:rPr>
              <a:t>C1: A computing student doesn’t go outside.</a:t>
            </a:r>
          </a:p>
          <a:p>
            <a:pPr hangingPunct="1"/>
            <a:r>
              <a:rPr lang="en-US" sz="4800" b="0" dirty="0">
                <a:latin typeface="Avenir Next" panose="020B0503020202020204" pitchFamily="34" charset="0"/>
              </a:rPr>
              <a:t>C2: Nobody outside drinks coffee</a:t>
            </a:r>
          </a:p>
          <a:p>
            <a:pPr hangingPunct="1"/>
            <a:r>
              <a:rPr lang="en-US" sz="4800" b="0" dirty="0">
                <a:latin typeface="Avenir Next" panose="020B0503020202020204" pitchFamily="34" charset="0"/>
              </a:rPr>
              <a:t>C3: Everyone outside drinks Tea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0929293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Your exam">
            <a:extLst>
              <a:ext uri="{FF2B5EF4-FFF2-40B4-BE49-F238E27FC236}">
                <a16:creationId xmlns:a16="http://schemas.microsoft.com/office/drawing/2014/main" id="{E6367FBE-6925-232B-A631-980F0C03D592}"/>
              </a:ext>
            </a:extLst>
          </p:cNvPr>
          <p:cNvSpPr txBox="1">
            <a:spLocks/>
          </p:cNvSpPr>
          <p:nvPr/>
        </p:nvSpPr>
        <p:spPr>
          <a:xfrm>
            <a:off x="1219200" y="3906982"/>
            <a:ext cx="21945600" cy="59020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16700" b="1">
                <a:solidFill>
                  <a:srgbClr val="FFFFFF"/>
                </a:solidFill>
              </a:rPr>
              <a:t>Your turn:</a:t>
            </a:r>
            <a:br>
              <a:rPr lang="en-GB" sz="16700" b="1">
                <a:solidFill>
                  <a:srgbClr val="FFFFFF"/>
                </a:solidFill>
              </a:rPr>
            </a:br>
            <a:r>
              <a:rPr lang="en-GB" sz="13800" b="1">
                <a:solidFill>
                  <a:srgbClr val="FFFFFF"/>
                </a:solidFill>
              </a:rPr>
              <a:t>logic</a:t>
            </a:r>
            <a:endParaRPr lang="en-GB" sz="167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70399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Complexity</a:t>
            </a:r>
            <a:endParaRPr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BB307E-C329-2737-60E1-0B1B1D393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746500"/>
            <a:ext cx="3416300" cy="3111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521D007-33F2-DE24-A68A-89D209938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3849" y="3746500"/>
            <a:ext cx="3416300" cy="31115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D134320-3F3D-507F-D1C8-A5CA7C917E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08" y="3746500"/>
            <a:ext cx="3416300" cy="31115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F9B1FD5-A510-2F73-D5B7-4FF94CC42B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71592" y="3746500"/>
            <a:ext cx="3416300" cy="3111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AF2258C-3701-958E-4556-FB6FF3BD86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59334" y="3746500"/>
            <a:ext cx="3416300" cy="3111500"/>
          </a:xfrm>
          <a:prstGeom prst="rect">
            <a:avLst/>
          </a:prstGeom>
        </p:spPr>
      </p:pic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FBD68500-6D83-0FEA-099E-5EFDD6C35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1059" y="7551306"/>
            <a:ext cx="2992582" cy="252268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Constant</a:t>
            </a:r>
          </a:p>
          <a:p>
            <a:pPr algn="ctr"/>
            <a:r>
              <a:rPr lang="en-US" dirty="0"/>
              <a:t>y=1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E6F096C-6416-E8BD-6237-8C1E0E1DCE78}"/>
              </a:ext>
            </a:extLst>
          </p:cNvPr>
          <p:cNvSpPr txBox="1">
            <a:spLocks/>
          </p:cNvSpPr>
          <p:nvPr/>
        </p:nvSpPr>
        <p:spPr>
          <a:xfrm>
            <a:off x="10695708" y="7551306"/>
            <a:ext cx="2992582" cy="2522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/>
              <a:t>Linear</a:t>
            </a:r>
          </a:p>
          <a:p>
            <a:pPr algn="ctr" hangingPunct="1"/>
            <a:r>
              <a:rPr lang="en-US" dirty="0"/>
              <a:t>y=x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1F511008-E3ED-4EF1-EB1D-7BE87AF91043}"/>
              </a:ext>
            </a:extLst>
          </p:cNvPr>
          <p:cNvSpPr txBox="1">
            <a:spLocks/>
          </p:cNvSpPr>
          <p:nvPr/>
        </p:nvSpPr>
        <p:spPr>
          <a:xfrm>
            <a:off x="5500255" y="7552465"/>
            <a:ext cx="4008005" cy="2811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/>
              <a:t>Logarithmic</a:t>
            </a:r>
          </a:p>
          <a:p>
            <a:pPr algn="ctr" hangingPunct="1"/>
            <a:r>
              <a:rPr lang="en-US" dirty="0"/>
              <a:t>y=log(x)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6F62E3F7-B5F8-EFCC-ED35-8C9355846310}"/>
              </a:ext>
            </a:extLst>
          </p:cNvPr>
          <p:cNvSpPr txBox="1">
            <a:spLocks/>
          </p:cNvSpPr>
          <p:nvPr/>
        </p:nvSpPr>
        <p:spPr>
          <a:xfrm>
            <a:off x="14875739" y="7523599"/>
            <a:ext cx="4008005" cy="2811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/>
              <a:t>Polynomial</a:t>
            </a:r>
          </a:p>
          <a:p>
            <a:pPr algn="ctr" hangingPunct="1"/>
            <a:r>
              <a:rPr lang="en-US" dirty="0"/>
              <a:t>y=x</a:t>
            </a:r>
            <a:r>
              <a:rPr lang="en-US" baseline="30000" dirty="0"/>
              <a:t>2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EC9C0B89-2A65-B79A-93BD-6A0E152B403C}"/>
              </a:ext>
            </a:extLst>
          </p:cNvPr>
          <p:cNvSpPr txBox="1">
            <a:spLocks/>
          </p:cNvSpPr>
          <p:nvPr/>
        </p:nvSpPr>
        <p:spPr>
          <a:xfrm>
            <a:off x="19563481" y="7551306"/>
            <a:ext cx="4008005" cy="2811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/>
              <a:t>Exponential</a:t>
            </a:r>
          </a:p>
          <a:p>
            <a:pPr algn="ctr" hangingPunct="1"/>
            <a:r>
              <a:rPr lang="en-US" dirty="0"/>
              <a:t>y=e</a:t>
            </a:r>
            <a:r>
              <a:rPr lang="en-US" baseline="300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1759432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Big o</a:t>
            </a:r>
            <a:endParaRPr b="1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FBD68500-6D83-0FEA-099E-5EFDD6C35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827" y="4974355"/>
            <a:ext cx="2992582" cy="4141929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Constant</a:t>
            </a:r>
          </a:p>
          <a:p>
            <a:pPr algn="ctr"/>
            <a:r>
              <a:rPr lang="en-US" dirty="0"/>
              <a:t>y=1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O(n)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E6F096C-6416-E8BD-6237-8C1E0E1DCE78}"/>
              </a:ext>
            </a:extLst>
          </p:cNvPr>
          <p:cNvSpPr txBox="1">
            <a:spLocks/>
          </p:cNvSpPr>
          <p:nvPr/>
        </p:nvSpPr>
        <p:spPr>
          <a:xfrm>
            <a:off x="6814131" y="4974355"/>
            <a:ext cx="2992582" cy="4141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fontScale="92500" lnSpcReduction="100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/>
              <a:t>Linear</a:t>
            </a:r>
          </a:p>
          <a:p>
            <a:pPr algn="ctr" hangingPunct="1"/>
            <a:r>
              <a:rPr lang="en-US" dirty="0"/>
              <a:t>y=x</a:t>
            </a:r>
          </a:p>
          <a:p>
            <a:pPr algn="ctr" hangingPunct="1"/>
            <a:endParaRPr lang="en-US" dirty="0"/>
          </a:p>
          <a:p>
            <a:pPr algn="ctr" hangingPunct="1"/>
            <a:r>
              <a:rPr lang="en-US" dirty="0"/>
              <a:t>O(n)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1F511008-E3ED-4EF1-EB1D-7BE87AF91043}"/>
              </a:ext>
            </a:extLst>
          </p:cNvPr>
          <p:cNvSpPr txBox="1">
            <a:spLocks/>
          </p:cNvSpPr>
          <p:nvPr/>
        </p:nvSpPr>
        <p:spPr>
          <a:xfrm>
            <a:off x="3334182" y="4974356"/>
            <a:ext cx="4008005" cy="4141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fontScale="92500" lnSpcReduction="100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/>
              <a:t>Logarithmic</a:t>
            </a:r>
          </a:p>
          <a:p>
            <a:pPr algn="ctr" hangingPunct="1"/>
            <a:r>
              <a:rPr lang="en-US" dirty="0"/>
              <a:t>y=log(x)</a:t>
            </a:r>
          </a:p>
          <a:p>
            <a:pPr algn="ctr" hangingPunct="1"/>
            <a:endParaRPr lang="en-US" dirty="0"/>
          </a:p>
          <a:p>
            <a:pPr algn="ctr" hangingPunct="1"/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6F62E3F7-B5F8-EFCC-ED35-8C9355846310}"/>
              </a:ext>
            </a:extLst>
          </p:cNvPr>
          <p:cNvSpPr txBox="1">
            <a:spLocks/>
          </p:cNvSpPr>
          <p:nvPr/>
        </p:nvSpPr>
        <p:spPr>
          <a:xfrm>
            <a:off x="12573286" y="4988787"/>
            <a:ext cx="4008005" cy="4169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/>
              <a:t>Polynomial</a:t>
            </a:r>
          </a:p>
          <a:p>
            <a:pPr algn="ctr" hangingPunct="1"/>
            <a:r>
              <a:rPr lang="en-US" dirty="0"/>
              <a:t>y=x</a:t>
            </a:r>
            <a:r>
              <a:rPr lang="en-US" baseline="30000" dirty="0"/>
              <a:t>2</a:t>
            </a:r>
          </a:p>
          <a:p>
            <a:pPr algn="ctr" hangingPunct="1"/>
            <a:endParaRPr lang="en-US" baseline="30000" dirty="0"/>
          </a:p>
          <a:p>
            <a:pPr algn="ctr" hangingPunct="1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EC9C0B89-2A65-B79A-93BD-6A0E152B403C}"/>
              </a:ext>
            </a:extLst>
          </p:cNvPr>
          <p:cNvSpPr txBox="1">
            <a:spLocks/>
          </p:cNvSpPr>
          <p:nvPr/>
        </p:nvSpPr>
        <p:spPr>
          <a:xfrm>
            <a:off x="16581291" y="4989938"/>
            <a:ext cx="4008005" cy="4169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/>
              <a:t>Exponential</a:t>
            </a:r>
          </a:p>
          <a:p>
            <a:pPr algn="ctr" hangingPunct="1"/>
            <a:r>
              <a:rPr lang="en-US" dirty="0"/>
              <a:t>y=e</a:t>
            </a:r>
            <a:r>
              <a:rPr lang="en-US" baseline="30000" dirty="0"/>
              <a:t>x</a:t>
            </a:r>
          </a:p>
          <a:p>
            <a:pPr algn="ctr" hangingPunct="1"/>
            <a:endParaRPr lang="en-US" baseline="30000" dirty="0"/>
          </a:p>
          <a:p>
            <a:pPr algn="ctr" hangingPunct="1"/>
            <a:r>
              <a:rPr lang="en-US" dirty="0"/>
              <a:t>O(</a:t>
            </a:r>
            <a:r>
              <a:rPr lang="en-US" dirty="0" err="1"/>
              <a:t>e</a:t>
            </a:r>
            <a:r>
              <a:rPr lang="en-US" baseline="30000" dirty="0" err="1"/>
              <a:t>n</a:t>
            </a:r>
            <a:r>
              <a:rPr lang="en-US" dirty="0"/>
              <a:t>)</a:t>
            </a:r>
            <a:endParaRPr lang="en-US" baseline="30000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AEBB1AED-899B-F88B-C352-AE61D96B6B05}"/>
              </a:ext>
            </a:extLst>
          </p:cNvPr>
          <p:cNvSpPr txBox="1">
            <a:spLocks/>
          </p:cNvSpPr>
          <p:nvPr/>
        </p:nvSpPr>
        <p:spPr>
          <a:xfrm>
            <a:off x="8968151" y="4988787"/>
            <a:ext cx="4008005" cy="4141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fontScale="77500" lnSpcReduction="20000"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/>
              <a:t>Linear</a:t>
            </a:r>
          </a:p>
          <a:p>
            <a:pPr algn="ctr" hangingPunct="1"/>
            <a:r>
              <a:rPr lang="en-US" dirty="0"/>
              <a:t>Logarithmic</a:t>
            </a:r>
          </a:p>
          <a:p>
            <a:pPr algn="ctr" hangingPunct="1"/>
            <a:r>
              <a:rPr lang="en-US" dirty="0"/>
              <a:t>y=log(x)</a:t>
            </a:r>
          </a:p>
          <a:p>
            <a:pPr algn="ctr" hangingPunct="1"/>
            <a:endParaRPr lang="en-US" dirty="0"/>
          </a:p>
          <a:p>
            <a:pPr algn="ctr" hangingPunct="1"/>
            <a:r>
              <a:rPr lang="en-US" dirty="0"/>
              <a:t>O(nlog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B616B-CF7B-72D9-DE1C-1E84C41BE535}"/>
              </a:ext>
            </a:extLst>
          </p:cNvPr>
          <p:cNvSpPr txBox="1">
            <a:spLocks/>
          </p:cNvSpPr>
          <p:nvPr/>
        </p:nvSpPr>
        <p:spPr>
          <a:xfrm>
            <a:off x="20186426" y="4988787"/>
            <a:ext cx="4008005" cy="4169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dirty="0"/>
              <a:t>Factorial</a:t>
            </a:r>
            <a:endParaRPr lang="en-US" baseline="30000" dirty="0"/>
          </a:p>
          <a:p>
            <a:pPr algn="ctr" hangingPunct="1"/>
            <a:endParaRPr lang="en-US" baseline="30000" dirty="0"/>
          </a:p>
          <a:p>
            <a:pPr algn="ctr" hangingPunct="1"/>
            <a:endParaRPr lang="en-US" baseline="30000" dirty="0"/>
          </a:p>
          <a:p>
            <a:pPr algn="ctr" hangingPunct="1"/>
            <a:r>
              <a:rPr lang="en-US" dirty="0"/>
              <a:t>O(n!)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19117775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linear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Avenir Next" panose="020B0503020202020204" pitchFamily="34" charset="0"/>
              </a:rPr>
              <a:t>O(n)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How do we tell?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Simple straight-line code. No loops</a:t>
            </a:r>
          </a:p>
        </p:txBody>
      </p:sp>
    </p:spTree>
    <p:extLst>
      <p:ext uri="{BB962C8B-B14F-4D97-AF65-F5344CB8AC3E}">
        <p14:creationId xmlns:p14="http://schemas.microsoft.com/office/powerpoint/2010/main" val="41482975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Logarithmic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Avenir Next" panose="020B0503020202020204" pitchFamily="34" charset="0"/>
              </a:rPr>
              <a:t>O(log</a:t>
            </a:r>
            <a:r>
              <a:rPr lang="en-US" b="0" baseline="-25000" dirty="0">
                <a:latin typeface="Avenir Next" panose="020B0503020202020204" pitchFamily="34" charset="0"/>
              </a:rPr>
              <a:t>2</a:t>
            </a:r>
            <a:r>
              <a:rPr lang="en-US" b="0" dirty="0">
                <a:latin typeface="Avenir Next" panose="020B0503020202020204" pitchFamily="34" charset="0"/>
              </a:rPr>
              <a:t>(n))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How do we tell?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Often recursive. The problem that needs to be solved halves on each iteration.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We don’t visit every node in a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24224633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linear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Avenir Next" panose="020B0503020202020204" pitchFamily="34" charset="0"/>
              </a:rPr>
              <a:t>O(n)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How do we tell?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Simple loop. We go through each node exactly once</a:t>
            </a:r>
          </a:p>
        </p:txBody>
      </p:sp>
    </p:spTree>
    <p:extLst>
      <p:ext uri="{BB962C8B-B14F-4D97-AF65-F5344CB8AC3E}">
        <p14:creationId xmlns:p14="http://schemas.microsoft.com/office/powerpoint/2010/main" val="22541449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00BFF3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3276</TotalTime>
  <Words>463</Words>
  <Application>Microsoft Macintosh PowerPoint</Application>
  <PresentationFormat>Custom</PresentationFormat>
  <Paragraphs>136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Avenir Next</vt:lpstr>
      <vt:lpstr>Druk Medium</vt:lpstr>
      <vt:lpstr>Helvetica Neue</vt:lpstr>
      <vt:lpstr>Proxima Nova</vt:lpstr>
      <vt:lpstr>Proxima Nova Extrabold</vt:lpstr>
      <vt:lpstr>Proxima Nova Medium</vt:lpstr>
      <vt:lpstr>Proxima Nova Semibold</vt:lpstr>
      <vt:lpstr>25_BoldColor_ISO</vt:lpstr>
      <vt:lpstr>Big O Notation &amp; classification of algorithms</vt:lpstr>
      <vt:lpstr>Aside: logic</vt:lpstr>
      <vt:lpstr>Aside: logic</vt:lpstr>
      <vt:lpstr>PowerPoint Presentation</vt:lpstr>
      <vt:lpstr>Complexity</vt:lpstr>
      <vt:lpstr>Big o</vt:lpstr>
      <vt:lpstr>linear</vt:lpstr>
      <vt:lpstr>Logarithmic</vt:lpstr>
      <vt:lpstr>linear</vt:lpstr>
      <vt:lpstr>Linear logarithmic</vt:lpstr>
      <vt:lpstr>polynomial</vt:lpstr>
      <vt:lpstr>exponential</vt:lpstr>
      <vt:lpstr>PowerPoint Presentation</vt:lpstr>
      <vt:lpstr>PowerPoint Presentation</vt:lpstr>
      <vt:lpstr>Tractable vs intractable</vt:lpstr>
      <vt:lpstr>Computational problems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cp:lastModifiedBy>Tommy Woodley</cp:lastModifiedBy>
  <cp:revision>23</cp:revision>
  <cp:lastPrinted>2023-01-24T11:23:08Z</cp:lastPrinted>
  <dcterms:modified xsi:type="dcterms:W3CDTF">2023-03-08T10:50:25Z</dcterms:modified>
</cp:coreProperties>
</file>