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75" r:id="rId4"/>
    <p:sldId id="276" r:id="rId5"/>
    <p:sldId id="287" r:id="rId6"/>
    <p:sldId id="278" r:id="rId7"/>
    <p:sldId id="288" r:id="rId8"/>
    <p:sldId id="280" r:id="rId9"/>
    <p:sldId id="281" r:id="rId10"/>
    <p:sldId id="289" r:id="rId11"/>
    <p:sldId id="283" r:id="rId12"/>
    <p:sldId id="284" r:id="rId13"/>
    <p:sldId id="285" r:id="rId14"/>
    <p:sldId id="290" r:id="rId15"/>
    <p:sldId id="291" r:id="rId16"/>
    <p:sldId id="292" r:id="rId17"/>
    <p:sldId id="293" r:id="rId18"/>
    <p:sldId id="296" r:id="rId19"/>
    <p:sldId id="294" r:id="rId20"/>
  </p:sldIdLst>
  <p:sldSz cx="24384000" cy="13716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/>
    <p:restoredTop sz="94698"/>
  </p:normalViewPr>
  <p:slideViewPr>
    <p:cSldViewPr snapToGrid="0">
      <p:cViewPr varScale="1">
        <p:scale>
          <a:sx n="73" d="100"/>
          <a:sy n="73" d="100"/>
        </p:scale>
        <p:origin x="5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32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58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82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55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7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34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9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7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0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23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2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4.sv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4.sv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6.png"/><Relationship Id="rId5" Type="http://schemas.openxmlformats.org/officeDocument/2006/relationships/image" Target="../media/image14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6.png"/><Relationship Id="rId5" Type="http://schemas.openxmlformats.org/officeDocument/2006/relationships/image" Target="../media/image14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6.png"/><Relationship Id="rId5" Type="http://schemas.openxmlformats.org/officeDocument/2006/relationships/image" Target="../media/image14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10A – 1.4 Network Security –</a:t>
            </a:r>
            <a:r>
              <a:rPr b="1" dirty="0"/>
              <a:t> Wed</a:t>
            </a:r>
            <a:r>
              <a:rPr lang="en-GB" b="1" dirty="0"/>
              <a:t> 8</a:t>
            </a:r>
            <a:r>
              <a:rPr lang="en-GB" b="1" baseline="30000" dirty="0"/>
              <a:t>th</a:t>
            </a:r>
            <a:r>
              <a:rPr lang="en-GB" b="1" dirty="0"/>
              <a:t> March – Mr Woodley.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16600" b="1" dirty="0"/>
              <a:t>Network security:</a:t>
            </a:r>
            <a:br>
              <a:rPr lang="en-GB" sz="16600" b="1" dirty="0"/>
            </a:br>
            <a:r>
              <a:rPr lang="en-GB" sz="16600" b="1" dirty="0"/>
              <a:t>Lesson 2</a:t>
            </a:r>
            <a:endParaRPr sz="16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Your exam">
            <a:extLst>
              <a:ext uri="{FF2B5EF4-FFF2-40B4-BE49-F238E27FC236}">
                <a16:creationId xmlns:a16="http://schemas.microsoft.com/office/drawing/2014/main" id="{556BF657-BA6F-71E8-4CB3-C2538BB11BF2}"/>
              </a:ext>
            </a:extLst>
          </p:cNvPr>
          <p:cNvSpPr txBox="1">
            <a:spLocks/>
          </p:cNvSpPr>
          <p:nvPr/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3900" b="1" dirty="0">
                <a:solidFill>
                  <a:srgbClr val="FFFFFF"/>
                </a:solidFill>
              </a:rPr>
              <a:t>Your turn:</a:t>
            </a:r>
            <a:br>
              <a:rPr lang="en-GB" sz="13900" b="1" dirty="0">
                <a:solidFill>
                  <a:srgbClr val="FFFFFF"/>
                </a:solidFill>
              </a:rPr>
            </a:br>
            <a:r>
              <a:rPr lang="en-GB" sz="11500" b="1" dirty="0">
                <a:solidFill>
                  <a:srgbClr val="FFFFFF"/>
                </a:solidFill>
              </a:rPr>
              <a:t>Anti-malware &amp; files</a:t>
            </a:r>
            <a:endParaRPr lang="en-GB" sz="13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44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Data interception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8096086"/>
            <a:ext cx="21945600" cy="4400713"/>
          </a:xfrm>
        </p:spPr>
        <p:txBody>
          <a:bodyPr>
            <a:normAutofit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Data travels across a network in packets.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These packets can be </a:t>
            </a:r>
            <a:r>
              <a:rPr lang="en-US" dirty="0">
                <a:latin typeface="Avenir Next" panose="020B0503020202020204" pitchFamily="34" charset="0"/>
              </a:rPr>
              <a:t>intercepted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Even more susceptible in Wireless Networks.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can we protect our packets of data?</a:t>
            </a:r>
          </a:p>
        </p:txBody>
      </p:sp>
      <p:pic>
        <p:nvPicPr>
          <p:cNvPr id="2" name="Graphic 1" descr="Laptop with solid fill">
            <a:extLst>
              <a:ext uri="{FF2B5EF4-FFF2-40B4-BE49-F238E27FC236}">
                <a16:creationId xmlns:a16="http://schemas.microsoft.com/office/drawing/2014/main" id="{38175EE8-EA33-898F-8AF5-BEA0F1444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99737" y="2919915"/>
            <a:ext cx="2880000" cy="288000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58E02C81-AB09-2527-9B84-7237D40A3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246" y="2919915"/>
            <a:ext cx="2880000" cy="288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C00738-471B-EF4F-EDCE-534B481F7FEC}"/>
              </a:ext>
            </a:extLst>
          </p:cNvPr>
          <p:cNvCxnSpPr>
            <a:stCxn id="5" idx="3"/>
          </p:cNvCxnSpPr>
          <p:nvPr/>
        </p:nvCxnSpPr>
        <p:spPr>
          <a:xfrm>
            <a:off x="5659246" y="4359915"/>
            <a:ext cx="11540491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CC88F2-D49F-6BCE-C485-52F2F30C5AC7}"/>
              </a:ext>
            </a:extLst>
          </p:cNvPr>
          <p:cNvGrpSpPr/>
          <p:nvPr/>
        </p:nvGrpSpPr>
        <p:grpSpPr>
          <a:xfrm>
            <a:off x="5659246" y="3099915"/>
            <a:ext cx="2520000" cy="2520000"/>
            <a:chOff x="9499682" y="2919915"/>
            <a:chExt cx="2520000" cy="25200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EC50F61-8B3A-76B9-BFB3-1CFD74B2F240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9" name="Graphic 8" descr="Document with solid fill">
              <a:extLst>
                <a:ext uri="{FF2B5EF4-FFF2-40B4-BE49-F238E27FC236}">
                  <a16:creationId xmlns:a16="http://schemas.microsoft.com/office/drawing/2014/main" id="{DCC57F45-E92D-BF0B-7630-36394CE75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pic>
        <p:nvPicPr>
          <p:cNvPr id="13" name="Graphic 12" descr="Internet with solid fill">
            <a:extLst>
              <a:ext uri="{FF2B5EF4-FFF2-40B4-BE49-F238E27FC236}">
                <a16:creationId xmlns:a16="http://schemas.microsoft.com/office/drawing/2014/main" id="{4B396E59-FF6D-F529-4606-C075286C1C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60019" y="5311322"/>
            <a:ext cx="3338945" cy="333894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0D594F3-AC8A-B457-383F-CE2F9AD10BC4}"/>
              </a:ext>
            </a:extLst>
          </p:cNvPr>
          <p:cNvGrpSpPr/>
          <p:nvPr/>
        </p:nvGrpSpPr>
        <p:grpSpPr>
          <a:xfrm>
            <a:off x="14679737" y="3078001"/>
            <a:ext cx="2520000" cy="2520000"/>
            <a:chOff x="9499682" y="2919915"/>
            <a:chExt cx="2520000" cy="252000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ED8303D-F5FD-1C62-0975-99C52B8FE129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9" name="Graphic 18" descr="Document with solid fill">
              <a:extLst>
                <a:ext uri="{FF2B5EF4-FFF2-40B4-BE49-F238E27FC236}">
                  <a16:creationId xmlns:a16="http://schemas.microsoft.com/office/drawing/2014/main" id="{5A755262-EBBD-0683-C807-42C9133F1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656B4C-5AA0-9414-3F87-73C75CC92BFE}"/>
              </a:ext>
            </a:extLst>
          </p:cNvPr>
          <p:cNvGrpSpPr/>
          <p:nvPr/>
        </p:nvGrpSpPr>
        <p:grpSpPr>
          <a:xfrm>
            <a:off x="5620019" y="3101119"/>
            <a:ext cx="2520000" cy="2520000"/>
            <a:chOff x="9499682" y="2919915"/>
            <a:chExt cx="2520000" cy="25200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A8762E8-818D-7547-79D3-EC4CD2285A08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8" name="Graphic 27" descr="Document with solid fill">
              <a:extLst>
                <a:ext uri="{FF2B5EF4-FFF2-40B4-BE49-F238E27FC236}">
                  <a16:creationId xmlns:a16="http://schemas.microsoft.com/office/drawing/2014/main" id="{1E413463-79A1-F28D-2784-DF5641F47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6AAF30-F28A-CA3F-6368-E52FAD736087}"/>
              </a:ext>
            </a:extLst>
          </p:cNvPr>
          <p:cNvGrpSpPr/>
          <p:nvPr/>
        </p:nvGrpSpPr>
        <p:grpSpPr>
          <a:xfrm>
            <a:off x="5580792" y="3099915"/>
            <a:ext cx="2520000" cy="2520000"/>
            <a:chOff x="9499682" y="2919915"/>
            <a:chExt cx="2520000" cy="2520000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EB0FE93-D503-91CF-EDD8-572A3955E118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31" name="Graphic 30" descr="Document with solid fill">
              <a:extLst>
                <a:ext uri="{FF2B5EF4-FFF2-40B4-BE49-F238E27FC236}">
                  <a16:creationId xmlns:a16="http://schemas.microsoft.com/office/drawing/2014/main" id="{DE2F36D5-1EF5-5730-FEE2-8BF634A24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9075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36967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3.7037E-6 L -0.36992 0.001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35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12 L 0.09401 -0.00012 C 0.13535 -0.00012 0.18646 0.04432 0.18646 0.08044 L 0.18646 0.16111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80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5417E-6 -4.07407E-6 L 0.36967 -4.0740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encryption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3582555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Data is translated into code.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Users need the key in order to decrypt the coded data.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</p:txBody>
      </p:sp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EAFC126A-0DDB-48E6-2BBA-11BD2B6F9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01306" y="6857999"/>
            <a:ext cx="2880000" cy="2880000"/>
          </a:xfrm>
          <a:prstGeom prst="rect">
            <a:avLst/>
          </a:prstGeom>
        </p:spPr>
      </p:pic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AF20094E-1EC3-3E4F-CAC4-4CEAC73E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960" y="6857999"/>
            <a:ext cx="2880000" cy="2880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8D9A42-A225-8492-3F88-918E782B4F2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563960" y="8297999"/>
            <a:ext cx="10037346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C26862-8D0B-A184-0ED3-E9C2CEB6AFC6}"/>
              </a:ext>
            </a:extLst>
          </p:cNvPr>
          <p:cNvGrpSpPr/>
          <p:nvPr/>
        </p:nvGrpSpPr>
        <p:grpSpPr>
          <a:xfrm>
            <a:off x="803960" y="7038000"/>
            <a:ext cx="2520000" cy="2520000"/>
            <a:chOff x="9499682" y="2919915"/>
            <a:chExt cx="2520000" cy="252000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2FE6ADA-42B5-B0FA-6B94-D3A367812560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4" name="Graphic 13" descr="Document with solid fill">
              <a:extLst>
                <a:ext uri="{FF2B5EF4-FFF2-40B4-BE49-F238E27FC236}">
                  <a16:creationId xmlns:a16="http://schemas.microsoft.com/office/drawing/2014/main" id="{7327CD7B-7238-682D-98C1-FC38E2CB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EA00C1BD-554E-0041-8532-70F0ED6F07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87728" y="9249407"/>
            <a:ext cx="3338945" cy="333894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62BB5EB-531D-DF6A-F127-97ECB281A24F}"/>
              </a:ext>
            </a:extLst>
          </p:cNvPr>
          <p:cNvGrpSpPr/>
          <p:nvPr/>
        </p:nvGrpSpPr>
        <p:grpSpPr>
          <a:xfrm>
            <a:off x="845155" y="7038000"/>
            <a:ext cx="2520000" cy="2520000"/>
            <a:chOff x="389032" y="10134133"/>
            <a:chExt cx="2520000" cy="252000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9F9B1B5-474B-F938-1813-4295D3632B62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7" name="Graphic 16" descr="Help with solid fill">
              <a:extLst>
                <a:ext uri="{FF2B5EF4-FFF2-40B4-BE49-F238E27FC236}">
                  <a16:creationId xmlns:a16="http://schemas.microsoft.com/office/drawing/2014/main" id="{029A00F9-2B07-0EDD-4368-80B52E5AF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F5E9A4-CA97-7F9F-3049-4140195F22F1}"/>
              </a:ext>
            </a:extLst>
          </p:cNvPr>
          <p:cNvGrpSpPr/>
          <p:nvPr/>
        </p:nvGrpSpPr>
        <p:grpSpPr>
          <a:xfrm>
            <a:off x="762765" y="7040261"/>
            <a:ext cx="2520000" cy="2520000"/>
            <a:chOff x="389032" y="10134133"/>
            <a:chExt cx="2520000" cy="252000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DAEE2BA-EF0F-DCE6-65EF-B48637CFFB34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5" name="Graphic 24" descr="Help with solid fill">
              <a:extLst>
                <a:ext uri="{FF2B5EF4-FFF2-40B4-BE49-F238E27FC236}">
                  <a16:creationId xmlns:a16="http://schemas.microsoft.com/office/drawing/2014/main" id="{5EF73522-92B6-3C99-0F01-A99D576C1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FA288D-6B45-D2B0-C378-8583090BD253}"/>
              </a:ext>
            </a:extLst>
          </p:cNvPr>
          <p:cNvGrpSpPr/>
          <p:nvPr/>
        </p:nvGrpSpPr>
        <p:grpSpPr>
          <a:xfrm>
            <a:off x="20844049" y="7057627"/>
            <a:ext cx="2520000" cy="2520000"/>
            <a:chOff x="9499682" y="2919915"/>
            <a:chExt cx="2520000" cy="25200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650FD472-7F70-29B3-E7C9-CE7B7FFB53E5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8" name="Graphic 27" descr="Document with solid fill">
              <a:extLst>
                <a:ext uri="{FF2B5EF4-FFF2-40B4-BE49-F238E27FC236}">
                  <a16:creationId xmlns:a16="http://schemas.microsoft.com/office/drawing/2014/main" id="{A7E7D09D-3EA5-C604-DEA0-5C7ABBB3D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7206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6 3.14815E-6 L 0.82161 3.14815E-6 " pathEditMode="relative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25625 -2.59259E-6 C 0.37103 -2.59259E-6 0.5125 0.05787 0.5125 0.10498 L 0.5125 0.20996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25" y="104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Caesar cipher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494030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Simple encryption invented by Julius Caesar to keep messages secret.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Works by shifting the alphabet along by a certain number of characters.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606E58-3473-4899-1FB8-94C01CBD7F75}"/>
              </a:ext>
            </a:extLst>
          </p:cNvPr>
          <p:cNvGrpSpPr/>
          <p:nvPr/>
        </p:nvGrpSpPr>
        <p:grpSpPr>
          <a:xfrm>
            <a:off x="2299200" y="8459333"/>
            <a:ext cx="19785600" cy="2235067"/>
            <a:chOff x="2299200" y="8459333"/>
            <a:chExt cx="19785600" cy="223506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88641C0-0E60-246B-CCF9-AA07B899C2EE}"/>
                </a:ext>
              </a:extLst>
            </p:cNvPr>
            <p:cNvSpPr/>
            <p:nvPr/>
          </p:nvSpPr>
          <p:spPr>
            <a:xfrm>
              <a:off x="11112000" y="853440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9D46EC5-9748-42A2-F5E5-22B017468EA6}"/>
                </a:ext>
              </a:extLst>
            </p:cNvPr>
            <p:cNvSpPr/>
            <p:nvPr/>
          </p:nvSpPr>
          <p:spPr>
            <a:xfrm>
              <a:off x="13272000" y="853374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6F91FF8-5847-FA60-E51C-683F9D5852AE}"/>
                </a:ext>
              </a:extLst>
            </p:cNvPr>
            <p:cNvSpPr/>
            <p:nvPr/>
          </p:nvSpPr>
          <p:spPr>
            <a:xfrm>
              <a:off x="15432000" y="853243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94C246B-3B7B-33AF-ABA0-DC7F3EBAA061}"/>
                </a:ext>
              </a:extLst>
            </p:cNvPr>
            <p:cNvSpPr/>
            <p:nvPr/>
          </p:nvSpPr>
          <p:spPr>
            <a:xfrm>
              <a:off x="17592000" y="853047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A766471-C1F3-A912-3FAF-DEAB24CA9F2A}"/>
                </a:ext>
              </a:extLst>
            </p:cNvPr>
            <p:cNvSpPr/>
            <p:nvPr/>
          </p:nvSpPr>
          <p:spPr>
            <a:xfrm>
              <a:off x="8952000" y="852981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D5804E1-E684-B504-6672-A11AB1862F67}"/>
                </a:ext>
              </a:extLst>
            </p:cNvPr>
            <p:cNvSpPr/>
            <p:nvPr/>
          </p:nvSpPr>
          <p:spPr>
            <a:xfrm>
              <a:off x="6792000" y="852457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DE0F155-E858-DE4A-EC06-E7E1151C924F}"/>
                </a:ext>
              </a:extLst>
            </p:cNvPr>
            <p:cNvSpPr/>
            <p:nvPr/>
          </p:nvSpPr>
          <p:spPr>
            <a:xfrm>
              <a:off x="4632000" y="851868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20" name="Your exam">
              <a:extLst>
                <a:ext uri="{FF2B5EF4-FFF2-40B4-BE49-F238E27FC236}">
                  <a16:creationId xmlns:a16="http://schemas.microsoft.com/office/drawing/2014/main" id="{BBBD0E6B-E821-B56E-5B3A-3E939F15FEE4}"/>
                </a:ext>
              </a:extLst>
            </p:cNvPr>
            <p:cNvSpPr txBox="1">
              <a:spLocks/>
            </p:cNvSpPr>
            <p:nvPr/>
          </p:nvSpPr>
          <p:spPr>
            <a:xfrm>
              <a:off x="1111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A</a:t>
              </a:r>
            </a:p>
          </p:txBody>
        </p:sp>
        <p:sp>
          <p:nvSpPr>
            <p:cNvPr id="21" name="Your exam">
              <a:extLst>
                <a:ext uri="{FF2B5EF4-FFF2-40B4-BE49-F238E27FC236}">
                  <a16:creationId xmlns:a16="http://schemas.microsoft.com/office/drawing/2014/main" id="{260E61AD-CFF6-35FC-5B55-1F24A14F83B4}"/>
                </a:ext>
              </a:extLst>
            </p:cNvPr>
            <p:cNvSpPr txBox="1">
              <a:spLocks/>
            </p:cNvSpPr>
            <p:nvPr/>
          </p:nvSpPr>
          <p:spPr>
            <a:xfrm>
              <a:off x="1327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B</a:t>
              </a:r>
            </a:p>
          </p:txBody>
        </p:sp>
        <p:sp>
          <p:nvSpPr>
            <p:cNvPr id="22" name="Your exam">
              <a:extLst>
                <a:ext uri="{FF2B5EF4-FFF2-40B4-BE49-F238E27FC236}">
                  <a16:creationId xmlns:a16="http://schemas.microsoft.com/office/drawing/2014/main" id="{31F69334-138D-1A8A-E8BB-39408963EE82}"/>
                </a:ext>
              </a:extLst>
            </p:cNvPr>
            <p:cNvSpPr txBox="1">
              <a:spLocks/>
            </p:cNvSpPr>
            <p:nvPr/>
          </p:nvSpPr>
          <p:spPr>
            <a:xfrm>
              <a:off x="1543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C</a:t>
              </a:r>
            </a:p>
          </p:txBody>
        </p:sp>
        <p:sp>
          <p:nvSpPr>
            <p:cNvPr id="23" name="Your exam">
              <a:extLst>
                <a:ext uri="{FF2B5EF4-FFF2-40B4-BE49-F238E27FC236}">
                  <a16:creationId xmlns:a16="http://schemas.microsoft.com/office/drawing/2014/main" id="{0B131A8D-2DDF-D52A-EBC1-A047B113C68C}"/>
                </a:ext>
              </a:extLst>
            </p:cNvPr>
            <p:cNvSpPr txBox="1">
              <a:spLocks/>
            </p:cNvSpPr>
            <p:nvPr/>
          </p:nvSpPr>
          <p:spPr>
            <a:xfrm>
              <a:off x="1759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D</a:t>
              </a:r>
            </a:p>
          </p:txBody>
        </p:sp>
        <p:sp>
          <p:nvSpPr>
            <p:cNvPr id="24" name="Your exam">
              <a:extLst>
                <a:ext uri="{FF2B5EF4-FFF2-40B4-BE49-F238E27FC236}">
                  <a16:creationId xmlns:a16="http://schemas.microsoft.com/office/drawing/2014/main" id="{4D65E6EE-092C-49FC-6A3D-C12EF9B035A4}"/>
                </a:ext>
              </a:extLst>
            </p:cNvPr>
            <p:cNvSpPr txBox="1">
              <a:spLocks/>
            </p:cNvSpPr>
            <p:nvPr/>
          </p:nvSpPr>
          <p:spPr>
            <a:xfrm>
              <a:off x="4632000" y="887746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X</a:t>
              </a:r>
            </a:p>
          </p:txBody>
        </p:sp>
        <p:sp>
          <p:nvSpPr>
            <p:cNvPr id="25" name="Your exam">
              <a:extLst>
                <a:ext uri="{FF2B5EF4-FFF2-40B4-BE49-F238E27FC236}">
                  <a16:creationId xmlns:a16="http://schemas.microsoft.com/office/drawing/2014/main" id="{FA090E95-3540-4EAD-3BEE-C740A0358556}"/>
                </a:ext>
              </a:extLst>
            </p:cNvPr>
            <p:cNvSpPr txBox="1">
              <a:spLocks/>
            </p:cNvSpPr>
            <p:nvPr/>
          </p:nvSpPr>
          <p:spPr>
            <a:xfrm>
              <a:off x="679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Y</a:t>
              </a:r>
            </a:p>
          </p:txBody>
        </p:sp>
        <p:sp>
          <p:nvSpPr>
            <p:cNvPr id="26" name="Your exam">
              <a:extLst>
                <a:ext uri="{FF2B5EF4-FFF2-40B4-BE49-F238E27FC236}">
                  <a16:creationId xmlns:a16="http://schemas.microsoft.com/office/drawing/2014/main" id="{ED79B33A-0137-A98B-24AB-FE2C1F9D5F75}"/>
                </a:ext>
              </a:extLst>
            </p:cNvPr>
            <p:cNvSpPr txBox="1">
              <a:spLocks/>
            </p:cNvSpPr>
            <p:nvPr/>
          </p:nvSpPr>
          <p:spPr>
            <a:xfrm>
              <a:off x="895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Z</a:t>
              </a:r>
            </a:p>
          </p:txBody>
        </p:sp>
        <p:sp>
          <p:nvSpPr>
            <p:cNvPr id="27" name="Your exam">
              <a:extLst>
                <a:ext uri="{FF2B5EF4-FFF2-40B4-BE49-F238E27FC236}">
                  <a16:creationId xmlns:a16="http://schemas.microsoft.com/office/drawing/2014/main" id="{2FA81354-5E41-BDE7-A2D3-9974422EA443}"/>
                </a:ext>
              </a:extLst>
            </p:cNvPr>
            <p:cNvSpPr txBox="1">
              <a:spLocks/>
            </p:cNvSpPr>
            <p:nvPr/>
          </p:nvSpPr>
          <p:spPr>
            <a:xfrm>
              <a:off x="22992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  <p:sp>
          <p:nvSpPr>
            <p:cNvPr id="28" name="Your exam">
              <a:extLst>
                <a:ext uri="{FF2B5EF4-FFF2-40B4-BE49-F238E27FC236}">
                  <a16:creationId xmlns:a16="http://schemas.microsoft.com/office/drawing/2014/main" id="{A13C9080-6832-A415-26C8-278CCECB95B0}"/>
                </a:ext>
              </a:extLst>
            </p:cNvPr>
            <p:cNvSpPr txBox="1">
              <a:spLocks/>
            </p:cNvSpPr>
            <p:nvPr/>
          </p:nvSpPr>
          <p:spPr>
            <a:xfrm>
              <a:off x="19924800" y="8459333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D19443-DFF0-1384-E26B-E296785D1F11}"/>
              </a:ext>
            </a:extLst>
          </p:cNvPr>
          <p:cNvGrpSpPr/>
          <p:nvPr/>
        </p:nvGrpSpPr>
        <p:grpSpPr>
          <a:xfrm>
            <a:off x="2299200" y="10678680"/>
            <a:ext cx="19785600" cy="2235067"/>
            <a:chOff x="2299200" y="8459333"/>
            <a:chExt cx="19785600" cy="223506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D650C1B-AE00-ECDF-46F0-D3FAA58F9D65}"/>
                </a:ext>
              </a:extLst>
            </p:cNvPr>
            <p:cNvSpPr/>
            <p:nvPr/>
          </p:nvSpPr>
          <p:spPr>
            <a:xfrm>
              <a:off x="11112000" y="853440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BE21933-F973-3027-A360-05AB9D6AEAC2}"/>
                </a:ext>
              </a:extLst>
            </p:cNvPr>
            <p:cNvSpPr/>
            <p:nvPr/>
          </p:nvSpPr>
          <p:spPr>
            <a:xfrm>
              <a:off x="13272000" y="853374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8FDADB8-D88A-3AE9-14C9-E063D5D19ABD}"/>
                </a:ext>
              </a:extLst>
            </p:cNvPr>
            <p:cNvSpPr/>
            <p:nvPr/>
          </p:nvSpPr>
          <p:spPr>
            <a:xfrm>
              <a:off x="15432000" y="853243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8B2184E-562F-AADD-A085-ABD1D02BCD64}"/>
                </a:ext>
              </a:extLst>
            </p:cNvPr>
            <p:cNvSpPr/>
            <p:nvPr/>
          </p:nvSpPr>
          <p:spPr>
            <a:xfrm>
              <a:off x="17592000" y="853047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EBC44E4-C786-0F29-B48F-EDF865F9FCE4}"/>
                </a:ext>
              </a:extLst>
            </p:cNvPr>
            <p:cNvSpPr/>
            <p:nvPr/>
          </p:nvSpPr>
          <p:spPr>
            <a:xfrm>
              <a:off x="8952000" y="852981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8F9A7C9-E8FE-51A1-EDD3-5D9A3EDCB440}"/>
                </a:ext>
              </a:extLst>
            </p:cNvPr>
            <p:cNvSpPr/>
            <p:nvPr/>
          </p:nvSpPr>
          <p:spPr>
            <a:xfrm>
              <a:off x="6792000" y="8524575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7C78BB16-E38F-4715-A7FD-926F369A81EF}"/>
                </a:ext>
              </a:extLst>
            </p:cNvPr>
            <p:cNvSpPr/>
            <p:nvPr/>
          </p:nvSpPr>
          <p:spPr>
            <a:xfrm>
              <a:off x="4632000" y="8518680"/>
              <a:ext cx="2160000" cy="216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39" name="Your exam">
              <a:extLst>
                <a:ext uri="{FF2B5EF4-FFF2-40B4-BE49-F238E27FC236}">
                  <a16:creationId xmlns:a16="http://schemas.microsoft.com/office/drawing/2014/main" id="{166D2CF9-74D2-9C5B-1497-F5FD34C0F255}"/>
                </a:ext>
              </a:extLst>
            </p:cNvPr>
            <p:cNvSpPr txBox="1">
              <a:spLocks/>
            </p:cNvSpPr>
            <p:nvPr/>
          </p:nvSpPr>
          <p:spPr>
            <a:xfrm>
              <a:off x="1111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A</a:t>
              </a:r>
            </a:p>
          </p:txBody>
        </p:sp>
        <p:sp>
          <p:nvSpPr>
            <p:cNvPr id="40" name="Your exam">
              <a:extLst>
                <a:ext uri="{FF2B5EF4-FFF2-40B4-BE49-F238E27FC236}">
                  <a16:creationId xmlns:a16="http://schemas.microsoft.com/office/drawing/2014/main" id="{FA5AB958-B890-8FD5-491B-0506C9691F19}"/>
                </a:ext>
              </a:extLst>
            </p:cNvPr>
            <p:cNvSpPr txBox="1">
              <a:spLocks/>
            </p:cNvSpPr>
            <p:nvPr/>
          </p:nvSpPr>
          <p:spPr>
            <a:xfrm>
              <a:off x="1327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B</a:t>
              </a:r>
            </a:p>
          </p:txBody>
        </p:sp>
        <p:sp>
          <p:nvSpPr>
            <p:cNvPr id="41" name="Your exam">
              <a:extLst>
                <a:ext uri="{FF2B5EF4-FFF2-40B4-BE49-F238E27FC236}">
                  <a16:creationId xmlns:a16="http://schemas.microsoft.com/office/drawing/2014/main" id="{2F4AEAB9-B11D-2431-1059-A6829B23EB79}"/>
                </a:ext>
              </a:extLst>
            </p:cNvPr>
            <p:cNvSpPr txBox="1">
              <a:spLocks/>
            </p:cNvSpPr>
            <p:nvPr/>
          </p:nvSpPr>
          <p:spPr>
            <a:xfrm>
              <a:off x="1543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C</a:t>
              </a:r>
            </a:p>
          </p:txBody>
        </p:sp>
        <p:sp>
          <p:nvSpPr>
            <p:cNvPr id="42" name="Your exam">
              <a:extLst>
                <a:ext uri="{FF2B5EF4-FFF2-40B4-BE49-F238E27FC236}">
                  <a16:creationId xmlns:a16="http://schemas.microsoft.com/office/drawing/2014/main" id="{271E4E61-E090-58B5-7D43-2E3983106C5C}"/>
                </a:ext>
              </a:extLst>
            </p:cNvPr>
            <p:cNvSpPr txBox="1">
              <a:spLocks/>
            </p:cNvSpPr>
            <p:nvPr/>
          </p:nvSpPr>
          <p:spPr>
            <a:xfrm>
              <a:off x="17592000" y="884864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D</a:t>
              </a:r>
            </a:p>
          </p:txBody>
        </p:sp>
        <p:sp>
          <p:nvSpPr>
            <p:cNvPr id="43" name="Your exam">
              <a:extLst>
                <a:ext uri="{FF2B5EF4-FFF2-40B4-BE49-F238E27FC236}">
                  <a16:creationId xmlns:a16="http://schemas.microsoft.com/office/drawing/2014/main" id="{B836261C-B25B-6923-C738-E0250C91EDEA}"/>
                </a:ext>
              </a:extLst>
            </p:cNvPr>
            <p:cNvSpPr txBox="1">
              <a:spLocks/>
            </p:cNvSpPr>
            <p:nvPr/>
          </p:nvSpPr>
          <p:spPr>
            <a:xfrm>
              <a:off x="4632000" y="887746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X</a:t>
              </a:r>
            </a:p>
          </p:txBody>
        </p:sp>
        <p:sp>
          <p:nvSpPr>
            <p:cNvPr id="44" name="Your exam">
              <a:extLst>
                <a:ext uri="{FF2B5EF4-FFF2-40B4-BE49-F238E27FC236}">
                  <a16:creationId xmlns:a16="http://schemas.microsoft.com/office/drawing/2014/main" id="{175363AC-14F3-1654-1329-791DE77CDDC2}"/>
                </a:ext>
              </a:extLst>
            </p:cNvPr>
            <p:cNvSpPr txBox="1">
              <a:spLocks/>
            </p:cNvSpPr>
            <p:nvPr/>
          </p:nvSpPr>
          <p:spPr>
            <a:xfrm>
              <a:off x="679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Y</a:t>
              </a:r>
            </a:p>
          </p:txBody>
        </p:sp>
        <p:sp>
          <p:nvSpPr>
            <p:cNvPr id="45" name="Your exam">
              <a:extLst>
                <a:ext uri="{FF2B5EF4-FFF2-40B4-BE49-F238E27FC236}">
                  <a16:creationId xmlns:a16="http://schemas.microsoft.com/office/drawing/2014/main" id="{4013328C-0049-C5B3-E6E7-C43B8B3675CB}"/>
                </a:ext>
              </a:extLst>
            </p:cNvPr>
            <p:cNvSpPr txBox="1">
              <a:spLocks/>
            </p:cNvSpPr>
            <p:nvPr/>
          </p:nvSpPr>
          <p:spPr>
            <a:xfrm>
              <a:off x="89520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Z</a:t>
              </a:r>
            </a:p>
          </p:txBody>
        </p:sp>
        <p:sp>
          <p:nvSpPr>
            <p:cNvPr id="46" name="Your exam">
              <a:extLst>
                <a:ext uri="{FF2B5EF4-FFF2-40B4-BE49-F238E27FC236}">
                  <a16:creationId xmlns:a16="http://schemas.microsoft.com/office/drawing/2014/main" id="{235CE39F-D862-EA24-25B1-86A509C8855E}"/>
                </a:ext>
              </a:extLst>
            </p:cNvPr>
            <p:cNvSpPr txBox="1">
              <a:spLocks/>
            </p:cNvSpPr>
            <p:nvPr/>
          </p:nvSpPr>
          <p:spPr>
            <a:xfrm>
              <a:off x="2299200" y="8863054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  <p:sp>
          <p:nvSpPr>
            <p:cNvPr id="47" name="Your exam">
              <a:extLst>
                <a:ext uri="{FF2B5EF4-FFF2-40B4-BE49-F238E27FC236}">
                  <a16:creationId xmlns:a16="http://schemas.microsoft.com/office/drawing/2014/main" id="{854251D0-3254-5C9F-7DDB-6DC598E2EC07}"/>
                </a:ext>
              </a:extLst>
            </p:cNvPr>
            <p:cNvSpPr txBox="1">
              <a:spLocks/>
            </p:cNvSpPr>
            <p:nvPr/>
          </p:nvSpPr>
          <p:spPr>
            <a:xfrm>
              <a:off x="19924800" y="8459333"/>
              <a:ext cx="2160000" cy="16663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1800" b="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263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17715 -0.005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1" y="-1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Public key encryption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6664570"/>
            <a:ext cx="21945600" cy="6349669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Same Key for both encryption and decryption. E.g. 3 for Caesar.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What’s the big problem?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How do you share the key? What is someone steals it while your sharing?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7F64BE-C38A-56B3-B253-EF6B867DBFDE}"/>
              </a:ext>
            </a:extLst>
          </p:cNvPr>
          <p:cNvGrpSpPr/>
          <p:nvPr/>
        </p:nvGrpSpPr>
        <p:grpSpPr>
          <a:xfrm>
            <a:off x="10932000" y="3287483"/>
            <a:ext cx="2520000" cy="2520000"/>
            <a:chOff x="389032" y="10134133"/>
            <a:chExt cx="2520000" cy="25200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1C03540-00F7-848D-68C2-CF52B74E1451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7" name="Graphic 6" descr="Help with solid fill">
              <a:extLst>
                <a:ext uri="{FF2B5EF4-FFF2-40B4-BE49-F238E27FC236}">
                  <a16:creationId xmlns:a16="http://schemas.microsoft.com/office/drawing/2014/main" id="{27117CAD-EBE1-4BED-F928-9473A990A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64127A-D2CA-C777-D1D0-1168BC24E69C}"/>
              </a:ext>
            </a:extLst>
          </p:cNvPr>
          <p:cNvGrpSpPr/>
          <p:nvPr/>
        </p:nvGrpSpPr>
        <p:grpSpPr>
          <a:xfrm>
            <a:off x="3555600" y="3287485"/>
            <a:ext cx="2520000" cy="2520000"/>
            <a:chOff x="9499682" y="2919915"/>
            <a:chExt cx="2520000" cy="25200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2D9B450-BAB5-AA5C-D738-8A07B1A79525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3" name="Graphic 12" descr="Document with solid fill">
              <a:extLst>
                <a:ext uri="{FF2B5EF4-FFF2-40B4-BE49-F238E27FC236}">
                  <a16:creationId xmlns:a16="http://schemas.microsoft.com/office/drawing/2014/main" id="{FD842B44-A5DF-2DB1-9D3F-C93F9EC2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776E83-A627-0522-BB75-9748C453FCED}"/>
              </a:ext>
            </a:extLst>
          </p:cNvPr>
          <p:cNvGrpSpPr/>
          <p:nvPr/>
        </p:nvGrpSpPr>
        <p:grpSpPr>
          <a:xfrm>
            <a:off x="18308400" y="3272236"/>
            <a:ext cx="2520000" cy="2520000"/>
            <a:chOff x="9499682" y="2919915"/>
            <a:chExt cx="2520000" cy="25200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E3A7841-73CF-B393-A265-2E8CD594C783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8" name="Graphic 17" descr="Document with solid fill">
              <a:extLst>
                <a:ext uri="{FF2B5EF4-FFF2-40B4-BE49-F238E27FC236}">
                  <a16:creationId xmlns:a16="http://schemas.microsoft.com/office/drawing/2014/main" id="{BFBD6D38-A512-2855-ED3B-B36B7C6DD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E238F1-CB20-0CD4-8DA9-4A2CC34DC113}"/>
              </a:ext>
            </a:extLst>
          </p:cNvPr>
          <p:cNvCxnSpPr>
            <a:stCxn id="11" idx="3"/>
            <a:endCxn id="5" idx="1"/>
          </p:cNvCxnSpPr>
          <p:nvPr/>
        </p:nvCxnSpPr>
        <p:spPr>
          <a:xfrm flipV="1">
            <a:off x="6075600" y="4547483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624863-96C0-B66D-BF1F-DE7DBD809503}"/>
              </a:ext>
            </a:extLst>
          </p:cNvPr>
          <p:cNvCxnSpPr/>
          <p:nvPr/>
        </p:nvCxnSpPr>
        <p:spPr>
          <a:xfrm flipV="1">
            <a:off x="13452000" y="4532233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Your exam">
            <a:extLst>
              <a:ext uri="{FF2B5EF4-FFF2-40B4-BE49-F238E27FC236}">
                <a16:creationId xmlns:a16="http://schemas.microsoft.com/office/drawing/2014/main" id="{CE79F168-7433-C881-0EF3-D7531A26A170}"/>
              </a:ext>
            </a:extLst>
          </p:cNvPr>
          <p:cNvSpPr txBox="1">
            <a:spLocks/>
          </p:cNvSpPr>
          <p:nvPr/>
        </p:nvSpPr>
        <p:spPr>
          <a:xfrm>
            <a:off x="6250396" y="4833250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Encryption</a:t>
            </a:r>
          </a:p>
        </p:txBody>
      </p:sp>
      <p:sp>
        <p:nvSpPr>
          <p:cNvPr id="52" name="Your exam">
            <a:extLst>
              <a:ext uri="{FF2B5EF4-FFF2-40B4-BE49-F238E27FC236}">
                <a16:creationId xmlns:a16="http://schemas.microsoft.com/office/drawing/2014/main" id="{C1985CB2-A205-0194-567F-C2B5E0E3624A}"/>
              </a:ext>
            </a:extLst>
          </p:cNvPr>
          <p:cNvSpPr txBox="1">
            <a:spLocks/>
          </p:cNvSpPr>
          <p:nvPr/>
        </p:nvSpPr>
        <p:spPr>
          <a:xfrm>
            <a:off x="13626796" y="4869935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Decryption</a:t>
            </a:r>
          </a:p>
        </p:txBody>
      </p:sp>
      <p:pic>
        <p:nvPicPr>
          <p:cNvPr id="54" name="Graphic 53" descr="Key with solid fill">
            <a:extLst>
              <a:ext uri="{FF2B5EF4-FFF2-40B4-BE49-F238E27FC236}">
                <a16:creationId xmlns:a16="http://schemas.microsoft.com/office/drawing/2014/main" id="{61559A38-B1DE-3EFF-CD67-858211DDE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010" y="3183236"/>
            <a:ext cx="2689780" cy="2689780"/>
          </a:xfrm>
          <a:prstGeom prst="rect">
            <a:avLst/>
          </a:prstGeom>
        </p:spPr>
      </p:pic>
      <p:pic>
        <p:nvPicPr>
          <p:cNvPr id="56" name="Graphic 55" descr="Key with solid fill">
            <a:extLst>
              <a:ext uri="{FF2B5EF4-FFF2-40B4-BE49-F238E27FC236}">
                <a16:creationId xmlns:a16="http://schemas.microsoft.com/office/drawing/2014/main" id="{4E688ECB-D43F-7F32-8A17-7452926B6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010" y="3183236"/>
            <a:ext cx="2689780" cy="268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64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17E-6 1.85185E-7 L 0.27083 -0.0620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61" y="-3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7 L 0.58398 -0.0615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58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private key encryption</a:t>
            </a:r>
            <a:endParaRPr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7F64BE-C38A-56B3-B253-EF6B867DBFDE}"/>
              </a:ext>
            </a:extLst>
          </p:cNvPr>
          <p:cNvGrpSpPr/>
          <p:nvPr/>
        </p:nvGrpSpPr>
        <p:grpSpPr>
          <a:xfrm>
            <a:off x="10932000" y="3287483"/>
            <a:ext cx="2520000" cy="2520000"/>
            <a:chOff x="389032" y="10134133"/>
            <a:chExt cx="2520000" cy="25200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1C03540-00F7-848D-68C2-CF52B74E1451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7" name="Graphic 6" descr="Help with solid fill">
              <a:extLst>
                <a:ext uri="{FF2B5EF4-FFF2-40B4-BE49-F238E27FC236}">
                  <a16:creationId xmlns:a16="http://schemas.microsoft.com/office/drawing/2014/main" id="{27117CAD-EBE1-4BED-F928-9473A990A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64127A-D2CA-C777-D1D0-1168BC24E69C}"/>
              </a:ext>
            </a:extLst>
          </p:cNvPr>
          <p:cNvGrpSpPr/>
          <p:nvPr/>
        </p:nvGrpSpPr>
        <p:grpSpPr>
          <a:xfrm>
            <a:off x="3555600" y="3287485"/>
            <a:ext cx="2520000" cy="2520000"/>
            <a:chOff x="9499682" y="2919915"/>
            <a:chExt cx="2520000" cy="25200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2D9B450-BAB5-AA5C-D738-8A07B1A79525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3" name="Graphic 12" descr="Document with solid fill">
              <a:extLst>
                <a:ext uri="{FF2B5EF4-FFF2-40B4-BE49-F238E27FC236}">
                  <a16:creationId xmlns:a16="http://schemas.microsoft.com/office/drawing/2014/main" id="{FD842B44-A5DF-2DB1-9D3F-C93F9EC2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776E83-A627-0522-BB75-9748C453FCED}"/>
              </a:ext>
            </a:extLst>
          </p:cNvPr>
          <p:cNvGrpSpPr/>
          <p:nvPr/>
        </p:nvGrpSpPr>
        <p:grpSpPr>
          <a:xfrm>
            <a:off x="18308400" y="3272236"/>
            <a:ext cx="2520000" cy="2520000"/>
            <a:chOff x="9499682" y="2919915"/>
            <a:chExt cx="2520000" cy="25200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E3A7841-73CF-B393-A265-2E8CD594C783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8" name="Graphic 17" descr="Document with solid fill">
              <a:extLst>
                <a:ext uri="{FF2B5EF4-FFF2-40B4-BE49-F238E27FC236}">
                  <a16:creationId xmlns:a16="http://schemas.microsoft.com/office/drawing/2014/main" id="{BFBD6D38-A512-2855-ED3B-B36B7C6DD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E238F1-CB20-0CD4-8DA9-4A2CC34DC113}"/>
              </a:ext>
            </a:extLst>
          </p:cNvPr>
          <p:cNvCxnSpPr>
            <a:stCxn id="11" idx="3"/>
            <a:endCxn id="5" idx="1"/>
          </p:cNvCxnSpPr>
          <p:nvPr/>
        </p:nvCxnSpPr>
        <p:spPr>
          <a:xfrm flipV="1">
            <a:off x="6075600" y="4547483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624863-96C0-B66D-BF1F-DE7DBD809503}"/>
              </a:ext>
            </a:extLst>
          </p:cNvPr>
          <p:cNvCxnSpPr/>
          <p:nvPr/>
        </p:nvCxnSpPr>
        <p:spPr>
          <a:xfrm flipV="1">
            <a:off x="13452000" y="4532233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Your exam">
            <a:extLst>
              <a:ext uri="{FF2B5EF4-FFF2-40B4-BE49-F238E27FC236}">
                <a16:creationId xmlns:a16="http://schemas.microsoft.com/office/drawing/2014/main" id="{CE79F168-7433-C881-0EF3-D7531A26A170}"/>
              </a:ext>
            </a:extLst>
          </p:cNvPr>
          <p:cNvSpPr txBox="1">
            <a:spLocks/>
          </p:cNvSpPr>
          <p:nvPr/>
        </p:nvSpPr>
        <p:spPr>
          <a:xfrm>
            <a:off x="6250396" y="4833250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Encryption</a:t>
            </a:r>
          </a:p>
        </p:txBody>
      </p:sp>
      <p:sp>
        <p:nvSpPr>
          <p:cNvPr id="52" name="Your exam">
            <a:extLst>
              <a:ext uri="{FF2B5EF4-FFF2-40B4-BE49-F238E27FC236}">
                <a16:creationId xmlns:a16="http://schemas.microsoft.com/office/drawing/2014/main" id="{C1985CB2-A205-0194-567F-C2B5E0E3624A}"/>
              </a:ext>
            </a:extLst>
          </p:cNvPr>
          <p:cNvSpPr txBox="1">
            <a:spLocks/>
          </p:cNvSpPr>
          <p:nvPr/>
        </p:nvSpPr>
        <p:spPr>
          <a:xfrm>
            <a:off x="13626796" y="4869935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Decryption</a:t>
            </a:r>
          </a:p>
        </p:txBody>
      </p:sp>
      <p:pic>
        <p:nvPicPr>
          <p:cNvPr id="33" name="Graphic 32" descr="Male profile with solid fill">
            <a:extLst>
              <a:ext uri="{FF2B5EF4-FFF2-40B4-BE49-F238E27FC236}">
                <a16:creationId xmlns:a16="http://schemas.microsoft.com/office/drawing/2014/main" id="{3E780102-CE77-C9BB-1D3A-87A3A278A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476" y="4951221"/>
            <a:ext cx="2880000" cy="2880000"/>
          </a:xfrm>
          <a:prstGeom prst="rect">
            <a:avLst/>
          </a:prstGeom>
        </p:spPr>
      </p:pic>
      <p:pic>
        <p:nvPicPr>
          <p:cNvPr id="35" name="Graphic 34" descr="Female Profile with solid fill">
            <a:extLst>
              <a:ext uri="{FF2B5EF4-FFF2-40B4-BE49-F238E27FC236}">
                <a16:creationId xmlns:a16="http://schemas.microsoft.com/office/drawing/2014/main" id="{4ABFA258-38D2-15B4-9DE0-8A6440E72B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226524" y="4987906"/>
            <a:ext cx="2880000" cy="2880000"/>
          </a:xfrm>
          <a:prstGeom prst="rect">
            <a:avLst/>
          </a:prstGeom>
        </p:spPr>
      </p:pic>
      <p:pic>
        <p:nvPicPr>
          <p:cNvPr id="36" name="Graphic 35" descr="Key with solid fill">
            <a:extLst>
              <a:ext uri="{FF2B5EF4-FFF2-40B4-BE49-F238E27FC236}">
                <a16:creationId xmlns:a16="http://schemas.microsoft.com/office/drawing/2014/main" id="{3032A072-ABA8-BA06-FD83-4C93C89ACC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3919" y="3386039"/>
            <a:ext cx="2160000" cy="21600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E7F70AB6-C42A-1603-7125-486FB42EB351}"/>
              </a:ext>
            </a:extLst>
          </p:cNvPr>
          <p:cNvGrpSpPr/>
          <p:nvPr/>
        </p:nvGrpSpPr>
        <p:grpSpPr>
          <a:xfrm>
            <a:off x="637476" y="10488815"/>
            <a:ext cx="2520000" cy="2160000"/>
            <a:chOff x="637476" y="9198000"/>
            <a:chExt cx="2520000" cy="2160000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FF0DFAA2-DC6E-C54C-FDB2-68B3C0F48990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37" name="Graphic 36" descr="Key with solid fill">
              <a:extLst>
                <a:ext uri="{FF2B5EF4-FFF2-40B4-BE49-F238E27FC236}">
                  <a16:creationId xmlns:a16="http://schemas.microsoft.com/office/drawing/2014/main" id="{8A4C509D-FED9-79B0-4149-BA238F300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pic>
        <p:nvPicPr>
          <p:cNvPr id="38" name="Graphic 37" descr="Key with solid fill">
            <a:extLst>
              <a:ext uri="{FF2B5EF4-FFF2-40B4-BE49-F238E27FC236}">
                <a16:creationId xmlns:a16="http://schemas.microsoft.com/office/drawing/2014/main" id="{AFB7B3CF-4BF0-52CC-86F0-95960C26F6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489083" y="3182059"/>
            <a:ext cx="2160000" cy="2160000"/>
          </a:xfrm>
          <a:prstGeom prst="rect">
            <a:avLst/>
          </a:prstGeom>
        </p:spPr>
      </p:pic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29BF7A9-F9F0-E433-471B-A0F082EF8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0396" y="10308815"/>
            <a:ext cx="17272800" cy="2985321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Public Keys – Accessible to Anyone.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Private Keys – Kept secure – Never sent out.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4868B5-4975-CD0E-078F-2C042D4AB437}"/>
              </a:ext>
            </a:extLst>
          </p:cNvPr>
          <p:cNvGrpSpPr/>
          <p:nvPr/>
        </p:nvGrpSpPr>
        <p:grpSpPr>
          <a:xfrm>
            <a:off x="21309083" y="10488815"/>
            <a:ext cx="2520000" cy="2160000"/>
            <a:chOff x="637476" y="9198000"/>
            <a:chExt cx="2520000" cy="2160000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0DA18DCA-66C5-DB7A-F3B1-2DE10218CAAB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59" name="Graphic 58" descr="Key with solid fill">
              <a:extLst>
                <a:ext uri="{FF2B5EF4-FFF2-40B4-BE49-F238E27FC236}">
                  <a16:creationId xmlns:a16="http://schemas.microsoft.com/office/drawing/2014/main" id="{BC6ACF6F-ECE2-22B1-DCD8-086838C6C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254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private key encryption</a:t>
            </a:r>
            <a:endParaRPr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7F64BE-C38A-56B3-B253-EF6B867DBFDE}"/>
              </a:ext>
            </a:extLst>
          </p:cNvPr>
          <p:cNvGrpSpPr/>
          <p:nvPr/>
        </p:nvGrpSpPr>
        <p:grpSpPr>
          <a:xfrm>
            <a:off x="10932000" y="3287483"/>
            <a:ext cx="2520000" cy="2520000"/>
            <a:chOff x="389032" y="10134133"/>
            <a:chExt cx="2520000" cy="25200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1C03540-00F7-848D-68C2-CF52B74E1451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7" name="Graphic 6" descr="Help with solid fill">
              <a:extLst>
                <a:ext uri="{FF2B5EF4-FFF2-40B4-BE49-F238E27FC236}">
                  <a16:creationId xmlns:a16="http://schemas.microsoft.com/office/drawing/2014/main" id="{27117CAD-EBE1-4BED-F928-9473A990A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64127A-D2CA-C777-D1D0-1168BC24E69C}"/>
              </a:ext>
            </a:extLst>
          </p:cNvPr>
          <p:cNvGrpSpPr/>
          <p:nvPr/>
        </p:nvGrpSpPr>
        <p:grpSpPr>
          <a:xfrm>
            <a:off x="3555600" y="3287485"/>
            <a:ext cx="2520000" cy="2520000"/>
            <a:chOff x="9499682" y="2919915"/>
            <a:chExt cx="2520000" cy="25200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2D9B450-BAB5-AA5C-D738-8A07B1A79525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3" name="Graphic 12" descr="Document with solid fill">
              <a:extLst>
                <a:ext uri="{FF2B5EF4-FFF2-40B4-BE49-F238E27FC236}">
                  <a16:creationId xmlns:a16="http://schemas.microsoft.com/office/drawing/2014/main" id="{FD842B44-A5DF-2DB1-9D3F-C93F9EC2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776E83-A627-0522-BB75-9748C453FCED}"/>
              </a:ext>
            </a:extLst>
          </p:cNvPr>
          <p:cNvGrpSpPr/>
          <p:nvPr/>
        </p:nvGrpSpPr>
        <p:grpSpPr>
          <a:xfrm>
            <a:off x="18308400" y="3272236"/>
            <a:ext cx="2520000" cy="2520000"/>
            <a:chOff x="9499682" y="2919915"/>
            <a:chExt cx="2520000" cy="25200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E3A7841-73CF-B393-A265-2E8CD594C783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8" name="Graphic 17" descr="Document with solid fill">
              <a:extLst>
                <a:ext uri="{FF2B5EF4-FFF2-40B4-BE49-F238E27FC236}">
                  <a16:creationId xmlns:a16="http://schemas.microsoft.com/office/drawing/2014/main" id="{BFBD6D38-A512-2855-ED3B-B36B7C6DD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E238F1-CB20-0CD4-8DA9-4A2CC34DC113}"/>
              </a:ext>
            </a:extLst>
          </p:cNvPr>
          <p:cNvCxnSpPr>
            <a:stCxn id="11" idx="3"/>
            <a:endCxn id="5" idx="1"/>
          </p:cNvCxnSpPr>
          <p:nvPr/>
        </p:nvCxnSpPr>
        <p:spPr>
          <a:xfrm flipV="1">
            <a:off x="6075600" y="4547483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624863-96C0-B66D-BF1F-DE7DBD809503}"/>
              </a:ext>
            </a:extLst>
          </p:cNvPr>
          <p:cNvCxnSpPr/>
          <p:nvPr/>
        </p:nvCxnSpPr>
        <p:spPr>
          <a:xfrm flipV="1">
            <a:off x="13452000" y="4532233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Your exam">
            <a:extLst>
              <a:ext uri="{FF2B5EF4-FFF2-40B4-BE49-F238E27FC236}">
                <a16:creationId xmlns:a16="http://schemas.microsoft.com/office/drawing/2014/main" id="{CE79F168-7433-C881-0EF3-D7531A26A170}"/>
              </a:ext>
            </a:extLst>
          </p:cNvPr>
          <p:cNvSpPr txBox="1">
            <a:spLocks/>
          </p:cNvSpPr>
          <p:nvPr/>
        </p:nvSpPr>
        <p:spPr>
          <a:xfrm>
            <a:off x="6250396" y="4833250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Encryption</a:t>
            </a:r>
          </a:p>
        </p:txBody>
      </p:sp>
      <p:sp>
        <p:nvSpPr>
          <p:cNvPr id="52" name="Your exam">
            <a:extLst>
              <a:ext uri="{FF2B5EF4-FFF2-40B4-BE49-F238E27FC236}">
                <a16:creationId xmlns:a16="http://schemas.microsoft.com/office/drawing/2014/main" id="{C1985CB2-A205-0194-567F-C2B5E0E3624A}"/>
              </a:ext>
            </a:extLst>
          </p:cNvPr>
          <p:cNvSpPr txBox="1">
            <a:spLocks/>
          </p:cNvSpPr>
          <p:nvPr/>
        </p:nvSpPr>
        <p:spPr>
          <a:xfrm>
            <a:off x="13626796" y="4869935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Decryption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9F50E1-5378-FC3C-C66A-7825C6F92ED0}"/>
              </a:ext>
            </a:extLst>
          </p:cNvPr>
          <p:cNvGrpSpPr/>
          <p:nvPr/>
        </p:nvGrpSpPr>
        <p:grpSpPr>
          <a:xfrm>
            <a:off x="3555600" y="6858000"/>
            <a:ext cx="17272800" cy="3453641"/>
            <a:chOff x="3555600" y="6858000"/>
            <a:chExt cx="17272800" cy="345364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E1BA12-45FA-E91E-FF47-F104BEBBD4C5}"/>
                </a:ext>
              </a:extLst>
            </p:cNvPr>
            <p:cNvGrpSpPr/>
            <p:nvPr/>
          </p:nvGrpSpPr>
          <p:grpSpPr>
            <a:xfrm>
              <a:off x="10932000" y="6873247"/>
              <a:ext cx="2520000" cy="2520000"/>
              <a:chOff x="389032" y="10134133"/>
              <a:chExt cx="2520000" cy="2520000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DBF368B5-9DC5-E425-F575-04E47B5879B5}"/>
                  </a:ext>
                </a:extLst>
              </p:cNvPr>
              <p:cNvSpPr/>
              <p:nvPr/>
            </p:nvSpPr>
            <p:spPr>
              <a:xfrm>
                <a:off x="389032" y="10134133"/>
                <a:ext cx="2520000" cy="2520000"/>
              </a:xfrm>
              <a:prstGeom prst="roundRect">
                <a:avLst/>
              </a:prstGeom>
              <a:ln w="1270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pic>
            <p:nvPicPr>
              <p:cNvPr id="12" name="Graphic 11" descr="Help with solid fill">
                <a:extLst>
                  <a:ext uri="{FF2B5EF4-FFF2-40B4-BE49-F238E27FC236}">
                    <a16:creationId xmlns:a16="http://schemas.microsoft.com/office/drawing/2014/main" id="{7520C4FB-FA1C-D36E-307F-CE6EEF7BA5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3828" y="10298886"/>
                <a:ext cx="2160000" cy="2160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E38F38E-F8D5-2B56-722C-AA68514682E3}"/>
                </a:ext>
              </a:extLst>
            </p:cNvPr>
            <p:cNvGrpSpPr/>
            <p:nvPr/>
          </p:nvGrpSpPr>
          <p:grpSpPr>
            <a:xfrm>
              <a:off x="3555600" y="6873249"/>
              <a:ext cx="2520000" cy="2520000"/>
              <a:chOff x="9499682" y="2919915"/>
              <a:chExt cx="2520000" cy="2520000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AFF3123-FBB5-5B3C-062F-34AB873B5E48}"/>
                  </a:ext>
                </a:extLst>
              </p:cNvPr>
              <p:cNvSpPr/>
              <p:nvPr/>
            </p:nvSpPr>
            <p:spPr>
              <a:xfrm>
                <a:off x="9499682" y="2919915"/>
                <a:ext cx="2520000" cy="2520000"/>
              </a:xfrm>
              <a:prstGeom prst="roundRect">
                <a:avLst/>
              </a:prstGeom>
              <a:ln w="1270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pic>
            <p:nvPicPr>
              <p:cNvPr id="19" name="Graphic 18" descr="Document with solid fill">
                <a:extLst>
                  <a:ext uri="{FF2B5EF4-FFF2-40B4-BE49-F238E27FC236}">
                    <a16:creationId xmlns:a16="http://schemas.microsoft.com/office/drawing/2014/main" id="{759333DE-5BFA-AF58-B67E-9DC870131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658245" y="3078478"/>
                <a:ext cx="2202873" cy="2202873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A3A4F50-0569-7785-3CC4-660950849238}"/>
                </a:ext>
              </a:extLst>
            </p:cNvPr>
            <p:cNvGrpSpPr/>
            <p:nvPr/>
          </p:nvGrpSpPr>
          <p:grpSpPr>
            <a:xfrm>
              <a:off x="18308400" y="6858000"/>
              <a:ext cx="2520000" cy="2520000"/>
              <a:chOff x="9499682" y="2919915"/>
              <a:chExt cx="2520000" cy="2520000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841EB6A0-B14D-468F-7435-02A5D046FFDC}"/>
                  </a:ext>
                </a:extLst>
              </p:cNvPr>
              <p:cNvSpPr/>
              <p:nvPr/>
            </p:nvSpPr>
            <p:spPr>
              <a:xfrm>
                <a:off x="9499682" y="2919915"/>
                <a:ext cx="2520000" cy="2520000"/>
              </a:xfrm>
              <a:prstGeom prst="roundRect">
                <a:avLst/>
              </a:prstGeom>
              <a:ln w="1270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pic>
            <p:nvPicPr>
              <p:cNvPr id="22" name="Graphic 21" descr="Document with solid fill">
                <a:extLst>
                  <a:ext uri="{FF2B5EF4-FFF2-40B4-BE49-F238E27FC236}">
                    <a16:creationId xmlns:a16="http://schemas.microsoft.com/office/drawing/2014/main" id="{A155502C-740F-8102-2A5F-931A48E0C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658245" y="3078478"/>
                <a:ext cx="2202873" cy="2202873"/>
              </a:xfrm>
              <a:prstGeom prst="rect">
                <a:avLst/>
              </a:prstGeom>
            </p:spPr>
          </p:pic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59CAC03-8DB7-09ED-BCDA-02321E16F5BC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13452000" y="8133247"/>
              <a:ext cx="4856400" cy="0"/>
            </a:xfrm>
            <a:prstGeom prst="straightConnector1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3C10217-A55F-2102-595E-1FE7450C3E54}"/>
                </a:ext>
              </a:extLst>
            </p:cNvPr>
            <p:cNvCxnSpPr>
              <a:cxnSpLocks/>
              <a:stCxn id="10" idx="1"/>
              <a:endCxn id="16" idx="3"/>
            </p:cNvCxnSpPr>
            <p:nvPr/>
          </p:nvCxnSpPr>
          <p:spPr>
            <a:xfrm flipH="1">
              <a:off x="6075600" y="8133247"/>
              <a:ext cx="4856400" cy="2"/>
            </a:xfrm>
            <a:prstGeom prst="straightConnector1">
              <a:avLst/>
            </a:prstGeom>
            <a:noFill/>
            <a:ln w="2540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Your exam">
              <a:extLst>
                <a:ext uri="{FF2B5EF4-FFF2-40B4-BE49-F238E27FC236}">
                  <a16:creationId xmlns:a16="http://schemas.microsoft.com/office/drawing/2014/main" id="{A793EFC4-468E-60F2-26EF-E4371DB3A7BF}"/>
                </a:ext>
              </a:extLst>
            </p:cNvPr>
            <p:cNvSpPr txBox="1">
              <a:spLocks/>
            </p:cNvSpPr>
            <p:nvPr/>
          </p:nvSpPr>
          <p:spPr>
            <a:xfrm>
              <a:off x="13626796" y="8753670"/>
              <a:ext cx="3713038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5400" b="1" dirty="0"/>
                <a:t>Encryption</a:t>
              </a:r>
            </a:p>
          </p:txBody>
        </p:sp>
        <p:sp>
          <p:nvSpPr>
            <p:cNvPr id="26" name="Your exam">
              <a:extLst>
                <a:ext uri="{FF2B5EF4-FFF2-40B4-BE49-F238E27FC236}">
                  <a16:creationId xmlns:a16="http://schemas.microsoft.com/office/drawing/2014/main" id="{C9E31F3B-B9EB-3AA2-043F-B16F0BAE0034}"/>
                </a:ext>
              </a:extLst>
            </p:cNvPr>
            <p:cNvSpPr txBox="1">
              <a:spLocks/>
            </p:cNvSpPr>
            <p:nvPr/>
          </p:nvSpPr>
          <p:spPr>
            <a:xfrm>
              <a:off x="6250396" y="8599014"/>
              <a:ext cx="3713038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5400" b="1" dirty="0"/>
                <a:t>Decryption</a:t>
              </a:r>
            </a:p>
          </p:txBody>
        </p:sp>
      </p:grpSp>
      <p:pic>
        <p:nvPicPr>
          <p:cNvPr id="33" name="Graphic 32" descr="Male profile with solid fill">
            <a:extLst>
              <a:ext uri="{FF2B5EF4-FFF2-40B4-BE49-F238E27FC236}">
                <a16:creationId xmlns:a16="http://schemas.microsoft.com/office/drawing/2014/main" id="{3E780102-CE77-C9BB-1D3A-87A3A278A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476" y="4951221"/>
            <a:ext cx="2880000" cy="2880000"/>
          </a:xfrm>
          <a:prstGeom prst="rect">
            <a:avLst/>
          </a:prstGeom>
        </p:spPr>
      </p:pic>
      <p:pic>
        <p:nvPicPr>
          <p:cNvPr id="35" name="Graphic 34" descr="Female Profile with solid fill">
            <a:extLst>
              <a:ext uri="{FF2B5EF4-FFF2-40B4-BE49-F238E27FC236}">
                <a16:creationId xmlns:a16="http://schemas.microsoft.com/office/drawing/2014/main" id="{4ABFA258-38D2-15B4-9DE0-8A6440E72B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226524" y="4987906"/>
            <a:ext cx="2880000" cy="2880000"/>
          </a:xfrm>
          <a:prstGeom prst="rect">
            <a:avLst/>
          </a:prstGeom>
        </p:spPr>
      </p:pic>
      <p:pic>
        <p:nvPicPr>
          <p:cNvPr id="36" name="Graphic 35" descr="Key with solid fill">
            <a:extLst>
              <a:ext uri="{FF2B5EF4-FFF2-40B4-BE49-F238E27FC236}">
                <a16:creationId xmlns:a16="http://schemas.microsoft.com/office/drawing/2014/main" id="{3032A072-ABA8-BA06-FD83-4C93C89ACC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3919" y="3386039"/>
            <a:ext cx="2160000" cy="21600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E7F70AB6-C42A-1603-7125-486FB42EB351}"/>
              </a:ext>
            </a:extLst>
          </p:cNvPr>
          <p:cNvGrpSpPr/>
          <p:nvPr/>
        </p:nvGrpSpPr>
        <p:grpSpPr>
          <a:xfrm>
            <a:off x="637476" y="10488815"/>
            <a:ext cx="2520000" cy="2160000"/>
            <a:chOff x="637476" y="9198000"/>
            <a:chExt cx="2520000" cy="2160000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FF0DFAA2-DC6E-C54C-FDB2-68B3C0F48990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37" name="Graphic 36" descr="Key with solid fill">
              <a:extLst>
                <a:ext uri="{FF2B5EF4-FFF2-40B4-BE49-F238E27FC236}">
                  <a16:creationId xmlns:a16="http://schemas.microsoft.com/office/drawing/2014/main" id="{8A4C509D-FED9-79B0-4149-BA238F300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pic>
        <p:nvPicPr>
          <p:cNvPr id="38" name="Graphic 37" descr="Key with solid fill">
            <a:extLst>
              <a:ext uri="{FF2B5EF4-FFF2-40B4-BE49-F238E27FC236}">
                <a16:creationId xmlns:a16="http://schemas.microsoft.com/office/drawing/2014/main" id="{AFB7B3CF-4BF0-52CC-86F0-95960C26F6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489083" y="3182059"/>
            <a:ext cx="2160000" cy="2160000"/>
          </a:xfrm>
          <a:prstGeom prst="rect">
            <a:avLst/>
          </a:prstGeom>
        </p:spPr>
      </p:pic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29BF7A9-F9F0-E433-471B-A0F082EF8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0396" y="10308815"/>
            <a:ext cx="17272800" cy="2985321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Public Keys – Accessible to Anyone.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Private Keys – Kept secure – Never sent out.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4868B5-4975-CD0E-078F-2C042D4AB437}"/>
              </a:ext>
            </a:extLst>
          </p:cNvPr>
          <p:cNvGrpSpPr/>
          <p:nvPr/>
        </p:nvGrpSpPr>
        <p:grpSpPr>
          <a:xfrm>
            <a:off x="21309083" y="10488815"/>
            <a:ext cx="2520000" cy="2160000"/>
            <a:chOff x="637476" y="9198000"/>
            <a:chExt cx="2520000" cy="2160000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0DA18DCA-66C5-DB7A-F3B1-2DE10218CAAB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59" name="Graphic 58" descr="Key with solid fill">
              <a:extLst>
                <a:ext uri="{FF2B5EF4-FFF2-40B4-BE49-F238E27FC236}">
                  <a16:creationId xmlns:a16="http://schemas.microsoft.com/office/drawing/2014/main" id="{BC6ACF6F-ECE2-22B1-DCD8-086838C6C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505450-18BF-5F01-C729-3B0453064871}"/>
              </a:ext>
            </a:extLst>
          </p:cNvPr>
          <p:cNvGrpSpPr/>
          <p:nvPr/>
        </p:nvGrpSpPr>
        <p:grpSpPr>
          <a:xfrm>
            <a:off x="21309083" y="10488815"/>
            <a:ext cx="2520000" cy="2160000"/>
            <a:chOff x="637476" y="9198000"/>
            <a:chExt cx="2520000" cy="216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CA70448-61E9-389A-DED6-0A0101823472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6" name="Graphic 5" descr="Key with solid fill">
              <a:extLst>
                <a:ext uri="{FF2B5EF4-FFF2-40B4-BE49-F238E27FC236}">
                  <a16:creationId xmlns:a16="http://schemas.microsoft.com/office/drawing/2014/main" id="{51DEEC3C-DC34-8930-4BA6-5AD37A9DE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pic>
        <p:nvPicPr>
          <p:cNvPr id="27" name="Graphic 26" descr="Key with solid fill">
            <a:extLst>
              <a:ext uri="{FF2B5EF4-FFF2-40B4-BE49-F238E27FC236}">
                <a16:creationId xmlns:a16="http://schemas.microsoft.com/office/drawing/2014/main" id="{F24B54B1-E0DD-211D-8790-3ADA047E9A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489083" y="3163747"/>
            <a:ext cx="2160000" cy="21600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10DFA57-2972-82ED-170C-A3D2A78CAA2A}"/>
              </a:ext>
            </a:extLst>
          </p:cNvPr>
          <p:cNvGrpSpPr/>
          <p:nvPr/>
        </p:nvGrpSpPr>
        <p:grpSpPr>
          <a:xfrm>
            <a:off x="643919" y="10488815"/>
            <a:ext cx="2520000" cy="2160000"/>
            <a:chOff x="637476" y="9198000"/>
            <a:chExt cx="2520000" cy="216000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31AEAD70-90EE-B64A-A28B-93270F0D7CAD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31" name="Graphic 30" descr="Key with solid fill">
              <a:extLst>
                <a:ext uri="{FF2B5EF4-FFF2-40B4-BE49-F238E27FC236}">
                  <a16:creationId xmlns:a16="http://schemas.microsoft.com/office/drawing/2014/main" id="{82F0F5F7-9335-EC94-412E-05F0EA016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pic>
        <p:nvPicPr>
          <p:cNvPr id="32" name="Graphic 31" descr="Key with solid fill">
            <a:extLst>
              <a:ext uri="{FF2B5EF4-FFF2-40B4-BE49-F238E27FC236}">
                <a16:creationId xmlns:a16="http://schemas.microsoft.com/office/drawing/2014/main" id="{BB08C29B-C921-F4CA-FFC7-FCDB3F6C22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476" y="3386039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478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4 -2.77778E-6 L -0.59303 -0.58217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1667E-5 0.00138 L -0.29219 -0.04815 " pathEditMode="relative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36 -2.77778E-6 L 0.58125 -0.329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27" y="-164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28 1.2963E-6 L 0.28015 0.2057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68" y="102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private key encryption</a:t>
            </a:r>
            <a:endParaRPr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7F64BE-C38A-56B3-B253-EF6B867DBFDE}"/>
              </a:ext>
            </a:extLst>
          </p:cNvPr>
          <p:cNvGrpSpPr/>
          <p:nvPr/>
        </p:nvGrpSpPr>
        <p:grpSpPr>
          <a:xfrm>
            <a:off x="10932000" y="3287483"/>
            <a:ext cx="2520000" cy="2520000"/>
            <a:chOff x="389032" y="10134133"/>
            <a:chExt cx="2520000" cy="25200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1C03540-00F7-848D-68C2-CF52B74E1451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7" name="Graphic 6" descr="Help with solid fill">
              <a:extLst>
                <a:ext uri="{FF2B5EF4-FFF2-40B4-BE49-F238E27FC236}">
                  <a16:creationId xmlns:a16="http://schemas.microsoft.com/office/drawing/2014/main" id="{27117CAD-EBE1-4BED-F928-9473A990A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64127A-D2CA-C777-D1D0-1168BC24E69C}"/>
              </a:ext>
            </a:extLst>
          </p:cNvPr>
          <p:cNvGrpSpPr/>
          <p:nvPr/>
        </p:nvGrpSpPr>
        <p:grpSpPr>
          <a:xfrm>
            <a:off x="3555600" y="3287485"/>
            <a:ext cx="2520000" cy="2520000"/>
            <a:chOff x="9499682" y="2919915"/>
            <a:chExt cx="2520000" cy="25200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2D9B450-BAB5-AA5C-D738-8A07B1A79525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3" name="Graphic 12" descr="Document with solid fill">
              <a:extLst>
                <a:ext uri="{FF2B5EF4-FFF2-40B4-BE49-F238E27FC236}">
                  <a16:creationId xmlns:a16="http://schemas.microsoft.com/office/drawing/2014/main" id="{FD842B44-A5DF-2DB1-9D3F-C93F9EC23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776E83-A627-0522-BB75-9748C453FCED}"/>
              </a:ext>
            </a:extLst>
          </p:cNvPr>
          <p:cNvGrpSpPr/>
          <p:nvPr/>
        </p:nvGrpSpPr>
        <p:grpSpPr>
          <a:xfrm>
            <a:off x="18308400" y="3272236"/>
            <a:ext cx="2520000" cy="2520000"/>
            <a:chOff x="9499682" y="2919915"/>
            <a:chExt cx="2520000" cy="25200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E3A7841-73CF-B393-A265-2E8CD594C783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8" name="Graphic 17" descr="Document with solid fill">
              <a:extLst>
                <a:ext uri="{FF2B5EF4-FFF2-40B4-BE49-F238E27FC236}">
                  <a16:creationId xmlns:a16="http://schemas.microsoft.com/office/drawing/2014/main" id="{BFBD6D38-A512-2855-ED3B-B36B7C6DD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E238F1-CB20-0CD4-8DA9-4A2CC34DC113}"/>
              </a:ext>
            </a:extLst>
          </p:cNvPr>
          <p:cNvCxnSpPr>
            <a:stCxn id="11" idx="3"/>
            <a:endCxn id="5" idx="1"/>
          </p:cNvCxnSpPr>
          <p:nvPr/>
        </p:nvCxnSpPr>
        <p:spPr>
          <a:xfrm flipV="1">
            <a:off x="6075600" y="4547483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624863-96C0-B66D-BF1F-DE7DBD809503}"/>
              </a:ext>
            </a:extLst>
          </p:cNvPr>
          <p:cNvCxnSpPr/>
          <p:nvPr/>
        </p:nvCxnSpPr>
        <p:spPr>
          <a:xfrm flipV="1">
            <a:off x="13452000" y="4532233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Your exam">
            <a:extLst>
              <a:ext uri="{FF2B5EF4-FFF2-40B4-BE49-F238E27FC236}">
                <a16:creationId xmlns:a16="http://schemas.microsoft.com/office/drawing/2014/main" id="{CE79F168-7433-C881-0EF3-D7531A26A170}"/>
              </a:ext>
            </a:extLst>
          </p:cNvPr>
          <p:cNvSpPr txBox="1">
            <a:spLocks/>
          </p:cNvSpPr>
          <p:nvPr/>
        </p:nvSpPr>
        <p:spPr>
          <a:xfrm>
            <a:off x="6250396" y="4833250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Encryption</a:t>
            </a:r>
          </a:p>
        </p:txBody>
      </p:sp>
      <p:sp>
        <p:nvSpPr>
          <p:cNvPr id="52" name="Your exam">
            <a:extLst>
              <a:ext uri="{FF2B5EF4-FFF2-40B4-BE49-F238E27FC236}">
                <a16:creationId xmlns:a16="http://schemas.microsoft.com/office/drawing/2014/main" id="{C1985CB2-A205-0194-567F-C2B5E0E3624A}"/>
              </a:ext>
            </a:extLst>
          </p:cNvPr>
          <p:cNvSpPr txBox="1">
            <a:spLocks/>
          </p:cNvSpPr>
          <p:nvPr/>
        </p:nvSpPr>
        <p:spPr>
          <a:xfrm>
            <a:off x="13626796" y="4869935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Decryption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E1BA12-45FA-E91E-FF47-F104BEBBD4C5}"/>
              </a:ext>
            </a:extLst>
          </p:cNvPr>
          <p:cNvGrpSpPr/>
          <p:nvPr/>
        </p:nvGrpSpPr>
        <p:grpSpPr>
          <a:xfrm>
            <a:off x="10932000" y="6873247"/>
            <a:ext cx="2520000" cy="2520000"/>
            <a:chOff x="389032" y="10134133"/>
            <a:chExt cx="2520000" cy="25200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BF368B5-9DC5-E425-F575-04E47B5879B5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2" name="Graphic 11" descr="Help with solid fill">
              <a:extLst>
                <a:ext uri="{FF2B5EF4-FFF2-40B4-BE49-F238E27FC236}">
                  <a16:creationId xmlns:a16="http://schemas.microsoft.com/office/drawing/2014/main" id="{7520C4FB-FA1C-D36E-307F-CE6EEF7BA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38F38E-F8D5-2B56-722C-AA68514682E3}"/>
              </a:ext>
            </a:extLst>
          </p:cNvPr>
          <p:cNvGrpSpPr/>
          <p:nvPr/>
        </p:nvGrpSpPr>
        <p:grpSpPr>
          <a:xfrm>
            <a:off x="3555600" y="6873249"/>
            <a:ext cx="2520000" cy="2520000"/>
            <a:chOff x="9499682" y="2919915"/>
            <a:chExt cx="2520000" cy="252000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AFF3123-FBB5-5B3C-062F-34AB873B5E48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9" name="Graphic 18" descr="Document with solid fill">
              <a:extLst>
                <a:ext uri="{FF2B5EF4-FFF2-40B4-BE49-F238E27FC236}">
                  <a16:creationId xmlns:a16="http://schemas.microsoft.com/office/drawing/2014/main" id="{759333DE-5BFA-AF58-B67E-9DC870131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A3A4F50-0569-7785-3CC4-660950849238}"/>
              </a:ext>
            </a:extLst>
          </p:cNvPr>
          <p:cNvGrpSpPr/>
          <p:nvPr/>
        </p:nvGrpSpPr>
        <p:grpSpPr>
          <a:xfrm>
            <a:off x="18308400" y="6858000"/>
            <a:ext cx="2520000" cy="2520000"/>
            <a:chOff x="9499682" y="2919915"/>
            <a:chExt cx="2520000" cy="25200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41EB6A0-B14D-468F-7435-02A5D046FFDC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2" name="Graphic 21" descr="Document with solid fill">
              <a:extLst>
                <a:ext uri="{FF2B5EF4-FFF2-40B4-BE49-F238E27FC236}">
                  <a16:creationId xmlns:a16="http://schemas.microsoft.com/office/drawing/2014/main" id="{A155502C-740F-8102-2A5F-931A48E0C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9CAC03-8DB7-09ED-BCDA-02321E16F5BC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3452000" y="8133247"/>
            <a:ext cx="4856400" cy="0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C10217-A55F-2102-595E-1FE7450C3E54}"/>
              </a:ext>
            </a:extLst>
          </p:cNvPr>
          <p:cNvCxnSpPr>
            <a:cxnSpLocks/>
            <a:stCxn id="10" idx="1"/>
            <a:endCxn id="16" idx="3"/>
          </p:cNvCxnSpPr>
          <p:nvPr/>
        </p:nvCxnSpPr>
        <p:spPr>
          <a:xfrm flipH="1">
            <a:off x="6075600" y="8133247"/>
            <a:ext cx="4856400" cy="2"/>
          </a:xfrm>
          <a:prstGeom prst="straightConnector1">
            <a:avLst/>
          </a:prstGeom>
          <a:noFill/>
          <a:ln w="2540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Your exam">
            <a:extLst>
              <a:ext uri="{FF2B5EF4-FFF2-40B4-BE49-F238E27FC236}">
                <a16:creationId xmlns:a16="http://schemas.microsoft.com/office/drawing/2014/main" id="{A793EFC4-468E-60F2-26EF-E4371DB3A7BF}"/>
              </a:ext>
            </a:extLst>
          </p:cNvPr>
          <p:cNvSpPr txBox="1">
            <a:spLocks/>
          </p:cNvSpPr>
          <p:nvPr/>
        </p:nvSpPr>
        <p:spPr>
          <a:xfrm>
            <a:off x="13626796" y="8753670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Encryption</a:t>
            </a:r>
          </a:p>
        </p:txBody>
      </p:sp>
      <p:sp>
        <p:nvSpPr>
          <p:cNvPr id="26" name="Your exam">
            <a:extLst>
              <a:ext uri="{FF2B5EF4-FFF2-40B4-BE49-F238E27FC236}">
                <a16:creationId xmlns:a16="http://schemas.microsoft.com/office/drawing/2014/main" id="{C9E31F3B-B9EB-3AA2-043F-B16F0BAE0034}"/>
              </a:ext>
            </a:extLst>
          </p:cNvPr>
          <p:cNvSpPr txBox="1">
            <a:spLocks/>
          </p:cNvSpPr>
          <p:nvPr/>
        </p:nvSpPr>
        <p:spPr>
          <a:xfrm>
            <a:off x="6250396" y="8599014"/>
            <a:ext cx="3713038" cy="155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0" b="0" i="0" u="none" strike="noStrike" cap="all" spc="-14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5400" b="1" dirty="0"/>
              <a:t>Decryption</a:t>
            </a:r>
          </a:p>
        </p:txBody>
      </p:sp>
      <p:pic>
        <p:nvPicPr>
          <p:cNvPr id="33" name="Graphic 32" descr="Male profile with solid fill">
            <a:extLst>
              <a:ext uri="{FF2B5EF4-FFF2-40B4-BE49-F238E27FC236}">
                <a16:creationId xmlns:a16="http://schemas.microsoft.com/office/drawing/2014/main" id="{3E780102-CE77-C9BB-1D3A-87A3A278A6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476" y="4951221"/>
            <a:ext cx="2880000" cy="2880000"/>
          </a:xfrm>
          <a:prstGeom prst="rect">
            <a:avLst/>
          </a:prstGeom>
        </p:spPr>
      </p:pic>
      <p:pic>
        <p:nvPicPr>
          <p:cNvPr id="35" name="Graphic 34" descr="Female Profile with solid fill">
            <a:extLst>
              <a:ext uri="{FF2B5EF4-FFF2-40B4-BE49-F238E27FC236}">
                <a16:creationId xmlns:a16="http://schemas.microsoft.com/office/drawing/2014/main" id="{4ABFA258-38D2-15B4-9DE0-8A6440E72B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226524" y="4987906"/>
            <a:ext cx="2880000" cy="2880000"/>
          </a:xfrm>
          <a:prstGeom prst="rect">
            <a:avLst/>
          </a:prstGeom>
        </p:spPr>
      </p:pic>
      <p:pic>
        <p:nvPicPr>
          <p:cNvPr id="36" name="Graphic 35" descr="Key with solid fill">
            <a:extLst>
              <a:ext uri="{FF2B5EF4-FFF2-40B4-BE49-F238E27FC236}">
                <a16:creationId xmlns:a16="http://schemas.microsoft.com/office/drawing/2014/main" id="{3032A072-ABA8-BA06-FD83-4C93C89ACC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3919" y="3386039"/>
            <a:ext cx="2160000" cy="21600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E7F70AB6-C42A-1603-7125-486FB42EB351}"/>
              </a:ext>
            </a:extLst>
          </p:cNvPr>
          <p:cNvGrpSpPr/>
          <p:nvPr/>
        </p:nvGrpSpPr>
        <p:grpSpPr>
          <a:xfrm>
            <a:off x="637476" y="10488815"/>
            <a:ext cx="2520000" cy="2160000"/>
            <a:chOff x="637476" y="9198000"/>
            <a:chExt cx="2520000" cy="2160000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FF0DFAA2-DC6E-C54C-FDB2-68B3C0F48990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37" name="Graphic 36" descr="Key with solid fill">
              <a:extLst>
                <a:ext uri="{FF2B5EF4-FFF2-40B4-BE49-F238E27FC236}">
                  <a16:creationId xmlns:a16="http://schemas.microsoft.com/office/drawing/2014/main" id="{8A4C509D-FED9-79B0-4149-BA238F300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pic>
        <p:nvPicPr>
          <p:cNvPr id="38" name="Graphic 37" descr="Key with solid fill">
            <a:extLst>
              <a:ext uri="{FF2B5EF4-FFF2-40B4-BE49-F238E27FC236}">
                <a16:creationId xmlns:a16="http://schemas.microsoft.com/office/drawing/2014/main" id="{AFB7B3CF-4BF0-52CC-86F0-95960C26F6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489083" y="3182059"/>
            <a:ext cx="2160000" cy="2160000"/>
          </a:xfrm>
          <a:prstGeom prst="rect">
            <a:avLst/>
          </a:prstGeom>
        </p:spPr>
      </p:pic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29BF7A9-F9F0-E433-471B-A0F082EF8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0396" y="10308815"/>
            <a:ext cx="17272800" cy="2985321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Public Keys – Accessible to Anyone.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Private Keys – Kept secure – Never sent out.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4868B5-4975-CD0E-078F-2C042D4AB437}"/>
              </a:ext>
            </a:extLst>
          </p:cNvPr>
          <p:cNvGrpSpPr/>
          <p:nvPr/>
        </p:nvGrpSpPr>
        <p:grpSpPr>
          <a:xfrm>
            <a:off x="21309083" y="10488815"/>
            <a:ext cx="2520000" cy="2160000"/>
            <a:chOff x="637476" y="9198000"/>
            <a:chExt cx="2520000" cy="2160000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0DA18DCA-66C5-DB7A-F3B1-2DE10218CAAB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59" name="Graphic 58" descr="Key with solid fill">
              <a:extLst>
                <a:ext uri="{FF2B5EF4-FFF2-40B4-BE49-F238E27FC236}">
                  <a16:creationId xmlns:a16="http://schemas.microsoft.com/office/drawing/2014/main" id="{BC6ACF6F-ECE2-22B1-DCD8-086838C6C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9C539B3-2F17-E57A-1B65-ABA87DCF29AD}"/>
              </a:ext>
            </a:extLst>
          </p:cNvPr>
          <p:cNvGrpSpPr/>
          <p:nvPr/>
        </p:nvGrpSpPr>
        <p:grpSpPr>
          <a:xfrm>
            <a:off x="7287666" y="2431069"/>
            <a:ext cx="2520000" cy="2160000"/>
            <a:chOff x="637476" y="9198000"/>
            <a:chExt cx="2520000" cy="216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3EC9F42-EFF8-9B37-9552-10F088B9CE6D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6" name="Graphic 5" descr="Key with solid fill">
              <a:extLst>
                <a:ext uri="{FF2B5EF4-FFF2-40B4-BE49-F238E27FC236}">
                  <a16:creationId xmlns:a16="http://schemas.microsoft.com/office/drawing/2014/main" id="{358FEAE8-85EF-8EA0-4E2C-1B320D3A0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pic>
        <p:nvPicPr>
          <p:cNvPr id="27" name="Graphic 26" descr="Key with solid fill">
            <a:extLst>
              <a:ext uri="{FF2B5EF4-FFF2-40B4-BE49-F238E27FC236}">
                <a16:creationId xmlns:a16="http://schemas.microsoft.com/office/drawing/2014/main" id="{73FED87B-205A-9C0E-82D7-35324B89FC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800200" y="2437900"/>
            <a:ext cx="2160000" cy="21600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D58A1A5-FEDF-EB86-6F6B-CB2ACE396DCD}"/>
              </a:ext>
            </a:extLst>
          </p:cNvPr>
          <p:cNvGrpSpPr/>
          <p:nvPr/>
        </p:nvGrpSpPr>
        <p:grpSpPr>
          <a:xfrm>
            <a:off x="14805081" y="5999865"/>
            <a:ext cx="2520000" cy="2160000"/>
            <a:chOff x="637476" y="9198000"/>
            <a:chExt cx="2520000" cy="216000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367956EC-CE5F-FD0A-F80F-529B0C0AE26E}"/>
                </a:ext>
              </a:extLst>
            </p:cNvPr>
            <p:cNvSpPr/>
            <p:nvPr/>
          </p:nvSpPr>
          <p:spPr>
            <a:xfrm>
              <a:off x="637476" y="9532655"/>
              <a:ext cx="2520000" cy="144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31" name="Graphic 30" descr="Key with solid fill">
              <a:extLst>
                <a:ext uri="{FF2B5EF4-FFF2-40B4-BE49-F238E27FC236}">
                  <a16:creationId xmlns:a16="http://schemas.microsoft.com/office/drawing/2014/main" id="{30AE8831-46B3-F312-04B2-1877813F8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7476" y="9198000"/>
              <a:ext cx="2160000" cy="2160000"/>
            </a:xfrm>
            <a:prstGeom prst="rect">
              <a:avLst/>
            </a:prstGeom>
          </p:spPr>
        </p:pic>
      </p:grpSp>
      <p:pic>
        <p:nvPicPr>
          <p:cNvPr id="32" name="Graphic 31" descr="Key with solid fill">
            <a:extLst>
              <a:ext uri="{FF2B5EF4-FFF2-40B4-BE49-F238E27FC236}">
                <a16:creationId xmlns:a16="http://schemas.microsoft.com/office/drawing/2014/main" id="{6CD54E4B-530C-E0E7-8FA0-E1CE03FB22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67666" y="6074055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8694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Imitation Game [DVD] [2017]: Amazon.co.uk: Benedict Cumberbatch, Keira  Knightley, Mark Strong, Charles Dance, Matthew Goode, Rory Kinnear, Allen  Leech, Matthew Beard, Tom Goodman-Hill, Steven Waddington, Morten Tyldum,  Benedict Cumberbatch, Keira ...">
            <a:extLst>
              <a:ext uri="{FF2B5EF4-FFF2-40B4-BE49-F238E27FC236}">
                <a16:creationId xmlns:a16="http://schemas.microsoft.com/office/drawing/2014/main" id="{181FEDA5-F574-2398-906C-D7DA9CC9F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01213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Your exam">
            <a:extLst>
              <a:ext uri="{FF2B5EF4-FFF2-40B4-BE49-F238E27FC236}">
                <a16:creationId xmlns:a16="http://schemas.microsoft.com/office/drawing/2014/main" id="{2BB12753-F82E-FB0D-27D5-293E6325C777}"/>
              </a:ext>
            </a:extLst>
          </p:cNvPr>
          <p:cNvSpPr txBox="1">
            <a:spLocks/>
          </p:cNvSpPr>
          <p:nvPr/>
        </p:nvSpPr>
        <p:spPr>
          <a:xfrm>
            <a:off x="10760148" y="956929"/>
            <a:ext cx="12404651" cy="116320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700" dirty="0">
                <a:solidFill>
                  <a:srgbClr val="FFFFFF"/>
                </a:solidFill>
              </a:rPr>
              <a:t>Movie recommendation:</a:t>
            </a:r>
          </a:p>
          <a:p>
            <a:pPr algn="ctr" hangingPunct="1"/>
            <a:endParaRPr lang="en-GB" sz="9700" b="1" dirty="0">
              <a:solidFill>
                <a:srgbClr val="FFFFFF"/>
              </a:solidFill>
            </a:endParaRPr>
          </a:p>
          <a:p>
            <a:pPr algn="ctr" hangingPunct="1"/>
            <a:r>
              <a:rPr lang="en-GB" sz="9700" b="1" dirty="0">
                <a:solidFill>
                  <a:srgbClr val="FFFFFF"/>
                </a:solidFill>
              </a:rPr>
              <a:t>The imitation game</a:t>
            </a:r>
          </a:p>
          <a:p>
            <a:pPr algn="ctr" hangingPunct="1"/>
            <a:endParaRPr lang="en-GB" sz="9700" b="1" dirty="0">
              <a:solidFill>
                <a:srgbClr val="FFFFFF"/>
              </a:solidFill>
            </a:endParaRPr>
          </a:p>
          <a:p>
            <a:pPr algn="ctr" hangingPunct="1"/>
            <a:endParaRPr lang="en-GB" sz="9700" dirty="0">
              <a:solidFill>
                <a:srgbClr val="FFFFFF"/>
              </a:solidFill>
            </a:endParaRPr>
          </a:p>
          <a:p>
            <a:pPr algn="ctr" hangingPunct="1"/>
            <a:r>
              <a:rPr lang="en-GB" sz="9700" dirty="0">
                <a:solidFill>
                  <a:srgbClr val="FFFFFF"/>
                </a:solidFill>
              </a:rPr>
              <a:t>Based on cracking the enigma code</a:t>
            </a:r>
          </a:p>
        </p:txBody>
      </p:sp>
    </p:spTree>
    <p:extLst>
      <p:ext uri="{BB962C8B-B14F-4D97-AF65-F5344CB8AC3E}">
        <p14:creationId xmlns:p14="http://schemas.microsoft.com/office/powerpoint/2010/main" val="161827509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Your exam">
            <a:extLst>
              <a:ext uri="{FF2B5EF4-FFF2-40B4-BE49-F238E27FC236}">
                <a16:creationId xmlns:a16="http://schemas.microsoft.com/office/drawing/2014/main" id="{556BF657-BA6F-71E8-4CB3-C2538BB11BF2}"/>
              </a:ext>
            </a:extLst>
          </p:cNvPr>
          <p:cNvSpPr txBox="1">
            <a:spLocks/>
          </p:cNvSpPr>
          <p:nvPr/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3900" b="1" dirty="0">
                <a:solidFill>
                  <a:srgbClr val="FFFFFF"/>
                </a:solidFill>
              </a:rPr>
              <a:t>homework:</a:t>
            </a:r>
            <a:br>
              <a:rPr lang="en-GB" sz="13900" b="1" dirty="0">
                <a:solidFill>
                  <a:srgbClr val="FFFFFF"/>
                </a:solidFill>
              </a:rPr>
            </a:br>
            <a:r>
              <a:rPr lang="en-GB" sz="11500" b="1" dirty="0">
                <a:solidFill>
                  <a:srgbClr val="FFFFFF"/>
                </a:solidFill>
              </a:rPr>
              <a:t>Caesar cypher questions</a:t>
            </a:r>
            <a:endParaRPr lang="en-GB" sz="13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366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passwords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A </a:t>
            </a:r>
            <a:r>
              <a:rPr lang="en-US" dirty="0">
                <a:latin typeface="Avenir Next" panose="020B0503020202020204" pitchFamily="34" charset="0"/>
              </a:rPr>
              <a:t>string</a:t>
            </a:r>
            <a:r>
              <a:rPr lang="en-US" b="0" dirty="0">
                <a:latin typeface="Avenir Next" panose="020B0503020202020204" pitchFamily="34" charset="0"/>
              </a:rPr>
              <a:t> of characters used to </a:t>
            </a:r>
            <a:r>
              <a:rPr lang="en-US" dirty="0">
                <a:latin typeface="Avenir Next" panose="020B0503020202020204" pitchFamily="34" charset="0"/>
              </a:rPr>
              <a:t>gain access to a service </a:t>
            </a:r>
            <a:r>
              <a:rPr lang="en-US" b="0" dirty="0">
                <a:latin typeface="Avenir Next" panose="020B0503020202020204" pitchFamily="34" charset="0"/>
              </a:rPr>
              <a:t>or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What makes a strong password?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12+ Characters, Mixture of capitals, lower case, number and symbols.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What are the alternative to passwords?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Biometric Security: Facial Recognition, Retina Scan, Voice, Fingerprint.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82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passwords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1928876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How can we stop Brute Force Attacks?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058D3F-6D79-C390-B925-C81CB954AFC7}"/>
              </a:ext>
            </a:extLst>
          </p:cNvPr>
          <p:cNvGrpSpPr/>
          <p:nvPr/>
        </p:nvGrpSpPr>
        <p:grpSpPr>
          <a:xfrm>
            <a:off x="1219200" y="5418000"/>
            <a:ext cx="6120000" cy="2946548"/>
            <a:chOff x="1219200" y="5418000"/>
            <a:chExt cx="6120000" cy="294654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8252DF0-429A-3F0E-B96D-050316DF8324}"/>
                </a:ext>
              </a:extLst>
            </p:cNvPr>
            <p:cNvSpPr/>
            <p:nvPr/>
          </p:nvSpPr>
          <p:spPr>
            <a:xfrm>
              <a:off x="1219200" y="54180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2" name="Your exam">
              <a:extLst>
                <a:ext uri="{FF2B5EF4-FFF2-40B4-BE49-F238E27FC236}">
                  <a16:creationId xmlns:a16="http://schemas.microsoft.com/office/drawing/2014/main" id="{7FBB121E-0DC5-9258-04A7-DF842F8D82BF}"/>
                </a:ext>
              </a:extLst>
            </p:cNvPr>
            <p:cNvSpPr txBox="1">
              <a:spLocks/>
            </p:cNvSpPr>
            <p:nvPr/>
          </p:nvSpPr>
          <p:spPr>
            <a:xfrm>
              <a:off x="1219200" y="5599176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Time</a:t>
              </a:r>
            </a:p>
            <a:p>
              <a:pPr algn="ctr" hangingPunct="1"/>
              <a:r>
                <a:rPr lang="en-GB" sz="8000" b="1" dirty="0"/>
                <a:t>gap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D0E937-D61E-7A7E-E41D-9B0A81F26F45}"/>
              </a:ext>
            </a:extLst>
          </p:cNvPr>
          <p:cNvGrpSpPr/>
          <p:nvPr/>
        </p:nvGrpSpPr>
        <p:grpSpPr>
          <a:xfrm>
            <a:off x="9132000" y="5408348"/>
            <a:ext cx="6120000" cy="2880000"/>
            <a:chOff x="9132000" y="5408348"/>
            <a:chExt cx="6120000" cy="28800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CBA8138-1699-8E6F-2106-FD358FFD87EA}"/>
                </a:ext>
              </a:extLst>
            </p:cNvPr>
            <p:cNvSpPr/>
            <p:nvPr/>
          </p:nvSpPr>
          <p:spPr>
            <a:xfrm>
              <a:off x="9132000" y="5408348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3" name="Your exam">
              <a:extLst>
                <a:ext uri="{FF2B5EF4-FFF2-40B4-BE49-F238E27FC236}">
                  <a16:creationId xmlns:a16="http://schemas.microsoft.com/office/drawing/2014/main" id="{BC8D2B23-6E27-9666-78CD-F860F515F5A5}"/>
                </a:ext>
              </a:extLst>
            </p:cNvPr>
            <p:cNvSpPr txBox="1">
              <a:spLocks/>
            </p:cNvSpPr>
            <p:nvPr/>
          </p:nvSpPr>
          <p:spPr>
            <a:xfrm>
              <a:off x="9132000" y="5481140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Attempt</a:t>
              </a:r>
            </a:p>
            <a:p>
              <a:pPr algn="ctr" hangingPunct="1"/>
              <a:r>
                <a:rPr lang="en-GB" sz="8000" b="1" dirty="0"/>
                <a:t>limits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13D325-85F5-CABF-81A9-241630F1B537}"/>
              </a:ext>
            </a:extLst>
          </p:cNvPr>
          <p:cNvGrpSpPr/>
          <p:nvPr/>
        </p:nvGrpSpPr>
        <p:grpSpPr>
          <a:xfrm>
            <a:off x="17044800" y="5418000"/>
            <a:ext cx="6120000" cy="2880000"/>
            <a:chOff x="17044800" y="5418000"/>
            <a:chExt cx="6120000" cy="28800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747D783-E502-C3FD-551D-BBA23235F0DD}"/>
                </a:ext>
              </a:extLst>
            </p:cNvPr>
            <p:cNvSpPr/>
            <p:nvPr/>
          </p:nvSpPr>
          <p:spPr>
            <a:xfrm>
              <a:off x="17044800" y="54180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4" name="Your exam">
              <a:extLst>
                <a:ext uri="{FF2B5EF4-FFF2-40B4-BE49-F238E27FC236}">
                  <a16:creationId xmlns:a16="http://schemas.microsoft.com/office/drawing/2014/main" id="{AFECFA08-7903-494F-DCD0-5C7674EBB467}"/>
                </a:ext>
              </a:extLst>
            </p:cNvPr>
            <p:cNvSpPr txBox="1">
              <a:spLocks/>
            </p:cNvSpPr>
            <p:nvPr/>
          </p:nvSpPr>
          <p:spPr>
            <a:xfrm>
              <a:off x="17044800" y="55326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6600" b="1" dirty="0"/>
                <a:t>Complexity requirements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423FC9-0B97-896E-A66C-CFB74D878011}"/>
              </a:ext>
            </a:extLst>
          </p:cNvPr>
          <p:cNvGrpSpPr/>
          <p:nvPr/>
        </p:nvGrpSpPr>
        <p:grpSpPr>
          <a:xfrm>
            <a:off x="1219200" y="9616800"/>
            <a:ext cx="6120000" cy="2880000"/>
            <a:chOff x="1219200" y="9616800"/>
            <a:chExt cx="6120000" cy="288000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A6E6D86-EE6A-9583-AC6F-62B504359155}"/>
                </a:ext>
              </a:extLst>
            </p:cNvPr>
            <p:cNvSpPr/>
            <p:nvPr/>
          </p:nvSpPr>
          <p:spPr>
            <a:xfrm>
              <a:off x="1219200" y="96168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5" name="Your exam">
              <a:extLst>
                <a:ext uri="{FF2B5EF4-FFF2-40B4-BE49-F238E27FC236}">
                  <a16:creationId xmlns:a16="http://schemas.microsoft.com/office/drawing/2014/main" id="{5EA4CC92-8564-7788-7139-4C8B4344CEDA}"/>
                </a:ext>
              </a:extLst>
            </p:cNvPr>
            <p:cNvSpPr txBox="1">
              <a:spLocks/>
            </p:cNvSpPr>
            <p:nvPr/>
          </p:nvSpPr>
          <p:spPr>
            <a:xfrm>
              <a:off x="1219200" y="97314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Password</a:t>
              </a:r>
            </a:p>
            <a:p>
              <a:pPr algn="ctr" hangingPunct="1"/>
              <a:r>
                <a:rPr lang="en-GB" sz="8000" b="1" dirty="0"/>
                <a:t>encryption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9D78C0-0410-BC8D-A68F-E8B0385844C5}"/>
              </a:ext>
            </a:extLst>
          </p:cNvPr>
          <p:cNvGrpSpPr/>
          <p:nvPr/>
        </p:nvGrpSpPr>
        <p:grpSpPr>
          <a:xfrm>
            <a:off x="9132000" y="9616800"/>
            <a:ext cx="6120000" cy="2880000"/>
            <a:chOff x="9132000" y="9616800"/>
            <a:chExt cx="6120000" cy="28800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130C25B-562E-A40C-1A18-25F60280902A}"/>
                </a:ext>
              </a:extLst>
            </p:cNvPr>
            <p:cNvSpPr/>
            <p:nvPr/>
          </p:nvSpPr>
          <p:spPr>
            <a:xfrm>
              <a:off x="9132000" y="96168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6" name="Your exam">
              <a:extLst>
                <a:ext uri="{FF2B5EF4-FFF2-40B4-BE49-F238E27FC236}">
                  <a16:creationId xmlns:a16="http://schemas.microsoft.com/office/drawing/2014/main" id="{CC5F0ED4-EF26-6BFB-A882-0AF793653034}"/>
                </a:ext>
              </a:extLst>
            </p:cNvPr>
            <p:cNvSpPr txBox="1">
              <a:spLocks/>
            </p:cNvSpPr>
            <p:nvPr/>
          </p:nvSpPr>
          <p:spPr>
            <a:xfrm>
              <a:off x="9132000" y="97314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Reset</a:t>
              </a:r>
            </a:p>
            <a:p>
              <a:pPr algn="ctr" hangingPunct="1"/>
              <a:r>
                <a:rPr lang="en-GB" sz="8000" b="1" dirty="0"/>
                <a:t>policies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80D9F7-AFEB-0151-B444-E90C910565F7}"/>
              </a:ext>
            </a:extLst>
          </p:cNvPr>
          <p:cNvGrpSpPr/>
          <p:nvPr/>
        </p:nvGrpSpPr>
        <p:grpSpPr>
          <a:xfrm>
            <a:off x="17044800" y="9616800"/>
            <a:ext cx="6120000" cy="2880000"/>
            <a:chOff x="17044800" y="9616800"/>
            <a:chExt cx="6120000" cy="28800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E787C99-E3E7-6BA9-5249-7836E99D35AC}"/>
                </a:ext>
              </a:extLst>
            </p:cNvPr>
            <p:cNvSpPr/>
            <p:nvPr/>
          </p:nvSpPr>
          <p:spPr>
            <a:xfrm>
              <a:off x="17044800" y="9616800"/>
              <a:ext cx="6120000" cy="2880000"/>
            </a:xfrm>
            <a:prstGeom prst="roundRect">
              <a:avLst/>
            </a:prstGeom>
            <a:ln w="1270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7" name="Your exam">
              <a:extLst>
                <a:ext uri="{FF2B5EF4-FFF2-40B4-BE49-F238E27FC236}">
                  <a16:creationId xmlns:a16="http://schemas.microsoft.com/office/drawing/2014/main" id="{4C12338F-3B3F-6E8B-3312-0BC4C8FD5BA1}"/>
                </a:ext>
              </a:extLst>
            </p:cNvPr>
            <p:cNvSpPr txBox="1">
              <a:spLocks/>
            </p:cNvSpPr>
            <p:nvPr/>
          </p:nvSpPr>
          <p:spPr>
            <a:xfrm>
              <a:off x="17044800" y="9731428"/>
              <a:ext cx="6120000" cy="27653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6000" b="1" dirty="0"/>
                <a:t>Two factor</a:t>
              </a:r>
            </a:p>
            <a:p>
              <a:pPr algn="ctr" hangingPunct="1"/>
              <a:r>
                <a:rPr lang="en-GB" sz="6000" b="1" dirty="0"/>
                <a:t>authentication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8458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User access levels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Allows a system administer to set up a </a:t>
            </a:r>
            <a:r>
              <a:rPr lang="en-US" dirty="0">
                <a:latin typeface="Avenir Next" panose="020B0503020202020204" pitchFamily="34" charset="0"/>
              </a:rPr>
              <a:t>hierarchy of users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Lower-level</a:t>
            </a:r>
            <a:r>
              <a:rPr lang="en-US" b="0" dirty="0">
                <a:latin typeface="Avenir Next" panose="020B0503020202020204" pitchFamily="34" charset="0"/>
              </a:rPr>
              <a:t> users would have access to </a:t>
            </a:r>
            <a:r>
              <a:rPr lang="en-US" dirty="0">
                <a:latin typeface="Avenir Next" panose="020B0503020202020204" pitchFamily="34" charset="0"/>
              </a:rPr>
              <a:t>limited information </a:t>
            </a:r>
            <a:r>
              <a:rPr lang="en-US" b="0" dirty="0">
                <a:latin typeface="Avenir Next" panose="020B0503020202020204" pitchFamily="34" charset="0"/>
              </a:rPr>
              <a:t>and settings.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Higher-level</a:t>
            </a:r>
            <a:r>
              <a:rPr lang="en-US" b="0" dirty="0">
                <a:latin typeface="Avenir Next" panose="020B0503020202020204" pitchFamily="34" charset="0"/>
              </a:rPr>
              <a:t> users would have access to </a:t>
            </a:r>
            <a:r>
              <a:rPr lang="en-US" dirty="0">
                <a:latin typeface="Avenir Next" panose="020B0503020202020204" pitchFamily="34" charset="0"/>
              </a:rPr>
              <a:t>most sensitive data</a:t>
            </a:r>
            <a:r>
              <a:rPr lang="en-US" b="0" dirty="0">
                <a:latin typeface="Avenir Next" panose="020B0503020202020204" pitchFamily="34" charset="0"/>
              </a:rPr>
              <a:t> on the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Think of James Bond: Official, Secret, Top Secret</a:t>
            </a:r>
          </a:p>
        </p:txBody>
      </p:sp>
    </p:spTree>
    <p:extLst>
      <p:ext uri="{BB962C8B-B14F-4D97-AF65-F5344CB8AC3E}">
        <p14:creationId xmlns:p14="http://schemas.microsoft.com/office/powerpoint/2010/main" val="2402772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Your exam">
            <a:extLst>
              <a:ext uri="{FF2B5EF4-FFF2-40B4-BE49-F238E27FC236}">
                <a16:creationId xmlns:a16="http://schemas.microsoft.com/office/drawing/2014/main" id="{556BF657-BA6F-71E8-4CB3-C2538BB11BF2}"/>
              </a:ext>
            </a:extLst>
          </p:cNvPr>
          <p:cNvSpPr txBox="1">
            <a:spLocks/>
          </p:cNvSpPr>
          <p:nvPr/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3900" b="1">
                <a:solidFill>
                  <a:srgbClr val="FFFFFF"/>
                </a:solidFill>
              </a:rPr>
              <a:t>Your turn:</a:t>
            </a:r>
            <a:br>
              <a:rPr lang="en-GB" sz="13900" b="1">
                <a:solidFill>
                  <a:srgbClr val="FFFFFF"/>
                </a:solidFill>
              </a:rPr>
            </a:br>
            <a:r>
              <a:rPr lang="en-GB" sz="11500" b="1">
                <a:solidFill>
                  <a:srgbClr val="FFFFFF"/>
                </a:solidFill>
              </a:rPr>
              <a:t>User Access levels &amp; Passwords</a:t>
            </a:r>
            <a:endParaRPr lang="en-GB" sz="13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113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Anti-malware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Malware – ‘malicious software’ that can harm a computer or network.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with the aim of </a:t>
            </a:r>
            <a:r>
              <a:rPr lang="en-US" dirty="0">
                <a:latin typeface="Avenir Next" panose="020B0503020202020204" pitchFamily="34" charset="0"/>
              </a:rPr>
              <a:t>preventing malware </a:t>
            </a:r>
            <a:r>
              <a:rPr lang="en-US" b="0" dirty="0">
                <a:latin typeface="Avenir Next" panose="020B0503020202020204" pitchFamily="34" charset="0"/>
              </a:rPr>
              <a:t>from </a:t>
            </a:r>
            <a:r>
              <a:rPr lang="en-US" dirty="0">
                <a:latin typeface="Avenir Next" panose="020B0503020202020204" pitchFamily="34" charset="0"/>
              </a:rPr>
              <a:t>entering the system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324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Your exam">
            <a:extLst>
              <a:ext uri="{FF2B5EF4-FFF2-40B4-BE49-F238E27FC236}">
                <a16:creationId xmlns:a16="http://schemas.microsoft.com/office/drawing/2014/main" id="{556BF657-BA6F-71E8-4CB3-C2538BB11BF2}"/>
              </a:ext>
            </a:extLst>
          </p:cNvPr>
          <p:cNvSpPr txBox="1">
            <a:spLocks/>
          </p:cNvSpPr>
          <p:nvPr/>
        </p:nvSpPr>
        <p:spPr>
          <a:xfrm>
            <a:off x="1219200" y="3906982"/>
            <a:ext cx="21945600" cy="59020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3900" b="1" dirty="0">
                <a:solidFill>
                  <a:srgbClr val="FFFFFF"/>
                </a:solidFill>
              </a:rPr>
              <a:t>Your turn:</a:t>
            </a:r>
            <a:br>
              <a:rPr lang="en-GB" sz="13900" b="1" dirty="0">
                <a:solidFill>
                  <a:srgbClr val="FFFFFF"/>
                </a:solidFill>
              </a:rPr>
            </a:br>
            <a:r>
              <a:rPr lang="en-GB" sz="11500" b="1" dirty="0">
                <a:solidFill>
                  <a:srgbClr val="FFFFFF"/>
                </a:solidFill>
              </a:rPr>
              <a:t>anti-malware</a:t>
            </a:r>
          </a:p>
          <a:p>
            <a:pPr algn="ctr" hangingPunct="1"/>
            <a:r>
              <a:rPr lang="en-GB" sz="6600" b="1" dirty="0">
                <a:solidFill>
                  <a:srgbClr val="FFFFFF"/>
                </a:solidFill>
              </a:rPr>
              <a:t>(Don’t go onto anti-malware &amp; firewalls)</a:t>
            </a:r>
            <a:endParaRPr lang="en-GB" sz="8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431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firewalls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8972584"/>
            <a:ext cx="21945600" cy="3524215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that forms a </a:t>
            </a:r>
            <a:r>
              <a:rPr lang="en-US" dirty="0">
                <a:latin typeface="Avenir Next" panose="020B0503020202020204" pitchFamily="34" charset="0"/>
              </a:rPr>
              <a:t>‘barrier’ </a:t>
            </a:r>
            <a:r>
              <a:rPr lang="en-US" b="0" dirty="0">
                <a:latin typeface="Avenir Next" panose="020B0503020202020204" pitchFamily="34" charset="0"/>
              </a:rPr>
              <a:t>between potential attackers and your local computer system.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421C700-EAD8-ACFC-BFC5-DEA8C0F98B0E}"/>
              </a:ext>
            </a:extLst>
          </p:cNvPr>
          <p:cNvGrpSpPr/>
          <p:nvPr/>
        </p:nvGrpSpPr>
        <p:grpSpPr>
          <a:xfrm>
            <a:off x="1979654" y="2946710"/>
            <a:ext cx="21211862" cy="5592319"/>
            <a:chOff x="1979654" y="2946710"/>
            <a:chExt cx="21211862" cy="5592319"/>
          </a:xfrm>
        </p:grpSpPr>
        <p:pic>
          <p:nvPicPr>
            <p:cNvPr id="6" name="Graphic 5" descr="Cloud outline">
              <a:extLst>
                <a:ext uri="{FF2B5EF4-FFF2-40B4-BE49-F238E27FC236}">
                  <a16:creationId xmlns:a16="http://schemas.microsoft.com/office/drawing/2014/main" id="{AD6B0E1C-B0D8-A418-9244-9CC0C29D4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99197" y="2946710"/>
              <a:ext cx="5592319" cy="5592319"/>
            </a:xfrm>
            <a:prstGeom prst="rect">
              <a:avLst/>
            </a:prstGeom>
          </p:spPr>
        </p:pic>
        <p:pic>
          <p:nvPicPr>
            <p:cNvPr id="8" name="Graphic 7" descr="Laptop with solid fill">
              <a:extLst>
                <a:ext uri="{FF2B5EF4-FFF2-40B4-BE49-F238E27FC236}">
                  <a16:creationId xmlns:a16="http://schemas.microsoft.com/office/drawing/2014/main" id="{56235AD1-722D-6FB8-CB33-E4A5B4E0E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79654" y="6817096"/>
              <a:ext cx="1721933" cy="1721933"/>
            </a:xfrm>
            <a:prstGeom prst="rect">
              <a:avLst/>
            </a:prstGeom>
          </p:spPr>
        </p:pic>
        <p:pic>
          <p:nvPicPr>
            <p:cNvPr id="10" name="Graphic 9" descr="Smart Phone with solid fill">
              <a:extLst>
                <a:ext uri="{FF2B5EF4-FFF2-40B4-BE49-F238E27FC236}">
                  <a16:creationId xmlns:a16="http://schemas.microsoft.com/office/drawing/2014/main" id="{F84060B0-5C29-87D7-3BF2-DA600952E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33089" y="5021286"/>
              <a:ext cx="1615065" cy="1615065"/>
            </a:xfrm>
            <a:prstGeom prst="rect">
              <a:avLst/>
            </a:prstGeom>
          </p:spPr>
        </p:pic>
        <p:pic>
          <p:nvPicPr>
            <p:cNvPr id="12" name="Graphic 11" descr="Server with solid fill">
              <a:extLst>
                <a:ext uri="{FF2B5EF4-FFF2-40B4-BE49-F238E27FC236}">
                  <a16:creationId xmlns:a16="http://schemas.microsoft.com/office/drawing/2014/main" id="{1E894DB9-942A-66E2-9B27-C82F1119D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24751" y="4504509"/>
              <a:ext cx="2648621" cy="2648621"/>
            </a:xfrm>
            <a:prstGeom prst="rect">
              <a:avLst/>
            </a:prstGeom>
          </p:spPr>
        </p:pic>
        <p:pic>
          <p:nvPicPr>
            <p:cNvPr id="14" name="Graphic 13" descr="Monitor with solid fill">
              <a:extLst>
                <a:ext uri="{FF2B5EF4-FFF2-40B4-BE49-F238E27FC236}">
                  <a16:creationId xmlns:a16="http://schemas.microsoft.com/office/drawing/2014/main" id="{ABF3F909-5BB3-4547-5973-928C11DF9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33089" y="3270202"/>
              <a:ext cx="1615066" cy="1615066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5DE5C4-24C2-BFED-F16A-3C6D7F0649D9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>
              <a:off x="3648154" y="5828819"/>
              <a:ext cx="3876597" cy="1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F96DAA-892F-E4B6-1ED5-523EDF61364B}"/>
                </a:ext>
              </a:extLst>
            </p:cNvPr>
            <p:cNvCxnSpPr>
              <a:stCxn id="14" idx="3"/>
              <a:endCxn id="12" idx="1"/>
            </p:cNvCxnSpPr>
            <p:nvPr/>
          </p:nvCxnSpPr>
          <p:spPr>
            <a:xfrm>
              <a:off x="3648155" y="4077735"/>
              <a:ext cx="3876596" cy="1751085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11ED81-1A77-9A6E-AC97-16D133EA84C5}"/>
                </a:ext>
              </a:extLst>
            </p:cNvPr>
            <p:cNvCxnSpPr>
              <a:stCxn id="8" idx="3"/>
              <a:endCxn id="12" idx="1"/>
            </p:cNvCxnSpPr>
            <p:nvPr/>
          </p:nvCxnSpPr>
          <p:spPr>
            <a:xfrm flipV="1">
              <a:off x="3701587" y="5828820"/>
              <a:ext cx="3823164" cy="1849243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07744F-9D1D-2F8F-77C5-708368C0A91F}"/>
                </a:ext>
              </a:extLst>
            </p:cNvPr>
            <p:cNvCxnSpPr>
              <a:stCxn id="12" idx="3"/>
              <a:endCxn id="6" idx="1"/>
            </p:cNvCxnSpPr>
            <p:nvPr/>
          </p:nvCxnSpPr>
          <p:spPr>
            <a:xfrm flipV="1">
              <a:off x="10173372" y="5742870"/>
              <a:ext cx="7425825" cy="85950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8" name="Your exam">
              <a:extLst>
                <a:ext uri="{FF2B5EF4-FFF2-40B4-BE49-F238E27FC236}">
                  <a16:creationId xmlns:a16="http://schemas.microsoft.com/office/drawing/2014/main" id="{E54DA51F-9093-7572-8AA4-0481F3FD2B26}"/>
                </a:ext>
              </a:extLst>
            </p:cNvPr>
            <p:cNvSpPr txBox="1">
              <a:spLocks/>
            </p:cNvSpPr>
            <p:nvPr/>
          </p:nvSpPr>
          <p:spPr>
            <a:xfrm>
              <a:off x="5078738" y="6772371"/>
              <a:ext cx="2886974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LAN</a:t>
              </a:r>
            </a:p>
          </p:txBody>
        </p:sp>
        <p:sp>
          <p:nvSpPr>
            <p:cNvPr id="29" name="Your exam">
              <a:extLst>
                <a:ext uri="{FF2B5EF4-FFF2-40B4-BE49-F238E27FC236}">
                  <a16:creationId xmlns:a16="http://schemas.microsoft.com/office/drawing/2014/main" id="{D6AC4D03-525D-0552-95C2-252DC82616D2}"/>
                </a:ext>
              </a:extLst>
            </p:cNvPr>
            <p:cNvSpPr txBox="1">
              <a:spLocks/>
            </p:cNvSpPr>
            <p:nvPr/>
          </p:nvSpPr>
          <p:spPr>
            <a:xfrm>
              <a:off x="18804331" y="5431034"/>
              <a:ext cx="2886974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WAN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6C0C70-2B32-A2E9-0D06-E1CEDBA8A00E}"/>
              </a:ext>
            </a:extLst>
          </p:cNvPr>
          <p:cNvGrpSpPr/>
          <p:nvPr/>
        </p:nvGrpSpPr>
        <p:grpSpPr>
          <a:xfrm>
            <a:off x="11265821" y="2804333"/>
            <a:ext cx="5020424" cy="4757407"/>
            <a:chOff x="11265821" y="2804333"/>
            <a:chExt cx="5020424" cy="4757407"/>
          </a:xfrm>
        </p:grpSpPr>
        <p:pic>
          <p:nvPicPr>
            <p:cNvPr id="4" name="Graphic 3" descr="Full Brick Wall with solid fill">
              <a:extLst>
                <a:ext uri="{FF2B5EF4-FFF2-40B4-BE49-F238E27FC236}">
                  <a16:creationId xmlns:a16="http://schemas.microsoft.com/office/drawing/2014/main" id="{9784331B-33C9-BA3D-2FF9-3EC1FEE47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702205" y="3414084"/>
              <a:ext cx="4147656" cy="4147656"/>
            </a:xfrm>
            <a:prstGeom prst="rect">
              <a:avLst/>
            </a:prstGeom>
          </p:spPr>
        </p:pic>
        <p:sp>
          <p:nvSpPr>
            <p:cNvPr id="30" name="Your exam">
              <a:extLst>
                <a:ext uri="{FF2B5EF4-FFF2-40B4-BE49-F238E27FC236}">
                  <a16:creationId xmlns:a16="http://schemas.microsoft.com/office/drawing/2014/main" id="{E0935C3F-E9D4-B092-CE09-2D772E56DB12}"/>
                </a:ext>
              </a:extLst>
            </p:cNvPr>
            <p:cNvSpPr txBox="1">
              <a:spLocks/>
            </p:cNvSpPr>
            <p:nvPr/>
          </p:nvSpPr>
          <p:spPr>
            <a:xfrm>
              <a:off x="11265821" y="2804333"/>
              <a:ext cx="5020424" cy="15579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0" b="0" i="0" u="none" strike="noStrike" cap="all" spc="-140" baseline="0">
                  <a:solidFill>
                    <a:srgbClr val="FFFFFF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8000" b="1" dirty="0"/>
                <a:t>Firewall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7905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firewalls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4540470"/>
            <a:ext cx="21945600" cy="795633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Software that forms a </a:t>
            </a:r>
            <a:r>
              <a:rPr lang="en-US" dirty="0">
                <a:latin typeface="Avenir Next" panose="020B0503020202020204" pitchFamily="34" charset="0"/>
              </a:rPr>
              <a:t>‘barrier’ </a:t>
            </a:r>
            <a:r>
              <a:rPr lang="en-US" b="0" dirty="0">
                <a:latin typeface="Avenir Next" panose="020B0503020202020204" pitchFamily="34" charset="0"/>
              </a:rPr>
              <a:t>between potential attackers and your local computer system.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Can be held on a </a:t>
            </a:r>
            <a:r>
              <a:rPr lang="en-US" dirty="0">
                <a:latin typeface="Avenir Next" panose="020B0503020202020204" pitchFamily="34" charset="0"/>
              </a:rPr>
              <a:t>server or a standalone computer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Monitors Network Usage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Blocks access</a:t>
            </a:r>
            <a:r>
              <a:rPr lang="en-US" b="0" dirty="0">
                <a:latin typeface="Avenir Next" panose="020B0503020202020204" pitchFamily="34" charset="0"/>
              </a:rPr>
              <a:t> from certain computer users and disable processes which are </a:t>
            </a:r>
            <a:r>
              <a:rPr lang="en-US" dirty="0">
                <a:latin typeface="Avenir Next" panose="020B0503020202020204" pitchFamily="34" charset="0"/>
              </a:rPr>
              <a:t>perceived as a threat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2CA71F-1BA8-DD13-9B79-0F39DE9AD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572" y="1219200"/>
            <a:ext cx="11531227" cy="332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5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</TotalTime>
  <Words>496</Words>
  <Application>Microsoft Macintosh PowerPoint</Application>
  <PresentationFormat>Custom</PresentationFormat>
  <Paragraphs>108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Avenir Next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Network security: Lesson 2</vt:lpstr>
      <vt:lpstr>passwords</vt:lpstr>
      <vt:lpstr>passwords</vt:lpstr>
      <vt:lpstr>User access levels</vt:lpstr>
      <vt:lpstr>PowerPoint Presentation</vt:lpstr>
      <vt:lpstr>Anti-malware</vt:lpstr>
      <vt:lpstr>PowerPoint Presentation</vt:lpstr>
      <vt:lpstr>firewalls</vt:lpstr>
      <vt:lpstr>firewalls</vt:lpstr>
      <vt:lpstr>PowerPoint Presentation</vt:lpstr>
      <vt:lpstr>Data interception</vt:lpstr>
      <vt:lpstr>encryption</vt:lpstr>
      <vt:lpstr>Caesar cipher</vt:lpstr>
      <vt:lpstr>Public key encryption</vt:lpstr>
      <vt:lpstr>private key encryption</vt:lpstr>
      <vt:lpstr>private key encryption</vt:lpstr>
      <vt:lpstr>private key encryption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21</cp:revision>
  <cp:lastPrinted>2023-01-24T11:23:08Z</cp:lastPrinted>
  <dcterms:modified xsi:type="dcterms:W3CDTF">2023-03-08T08:55:58Z</dcterms:modified>
</cp:coreProperties>
</file>