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3" r:id="rId11"/>
    <p:sldId id="322" r:id="rId12"/>
    <p:sldId id="324" r:id="rId13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7"/>
    <p:restoredTop sz="94680"/>
  </p:normalViewPr>
  <p:slideViewPr>
    <p:cSldViewPr snapToGrid="0">
      <p:cViewPr>
        <p:scale>
          <a:sx n="21" d="100"/>
          <a:sy n="21" d="100"/>
        </p:scale>
        <p:origin x="184" y="2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8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13B – 4.11 – Big Data –</a:t>
            </a:r>
            <a:r>
              <a:rPr b="1" dirty="0"/>
              <a:t> Wed</a:t>
            </a:r>
            <a:r>
              <a:rPr lang="en-GB" b="1" dirty="0"/>
              <a:t> 15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br>
              <a:rPr lang="en-GB" sz="16600" b="1" dirty="0"/>
            </a:br>
            <a:r>
              <a:rPr lang="en-GB" sz="16600" b="1" dirty="0"/>
              <a:t>Big Data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graph based model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038643"/>
            <a:ext cx="21945600" cy="4442995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Graphs are made up of Nodes and Edges.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Nodes</a:t>
            </a:r>
            <a:r>
              <a:rPr lang="en-US" b="0" dirty="0">
                <a:latin typeface="Avenir Next" panose="020B0503020202020204" pitchFamily="34" charset="0"/>
              </a:rPr>
              <a:t> represent </a:t>
            </a:r>
            <a:r>
              <a:rPr lang="en-US" dirty="0">
                <a:latin typeface="Avenir Next" panose="020B0503020202020204" pitchFamily="34" charset="0"/>
              </a:rPr>
              <a:t>entities</a:t>
            </a:r>
            <a:r>
              <a:rPr lang="en-US" b="0" dirty="0">
                <a:latin typeface="Avenir Next" panose="020B0503020202020204" pitchFamily="34" charset="0"/>
              </a:rPr>
              <a:t> (things).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Edges represent </a:t>
            </a:r>
            <a:r>
              <a:rPr lang="en-US" dirty="0">
                <a:latin typeface="Avenir Next" panose="020B0503020202020204" pitchFamily="34" charset="0"/>
              </a:rPr>
              <a:t>relationships</a:t>
            </a:r>
            <a:r>
              <a:rPr lang="en-US" b="0" dirty="0">
                <a:latin typeface="Avenir Next" panose="020B0503020202020204" pitchFamily="34" charset="0"/>
              </a:rPr>
              <a:t>. And are labelled with a brief description.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5" name="13B - Wednesday 25th January 2023">
            <a:extLst>
              <a:ext uri="{FF2B5EF4-FFF2-40B4-BE49-F238E27FC236}">
                <a16:creationId xmlns:a16="http://schemas.microsoft.com/office/drawing/2014/main" id="{871D192A-04DC-F110-3547-74A21C7882C7}"/>
              </a:ext>
            </a:extLst>
          </p:cNvPr>
          <p:cNvSpPr txBox="1">
            <a:spLocks/>
          </p:cNvSpPr>
          <p:nvPr/>
        </p:nvSpPr>
        <p:spPr>
          <a:xfrm>
            <a:off x="15358533" y="9584267"/>
            <a:ext cx="7552266" cy="319327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Dog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Breed: Golden Retriever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Name: Peppa</a:t>
            </a:r>
          </a:p>
        </p:txBody>
      </p:sp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B802DAE1-1725-03C0-6725-A348A99ED74A}"/>
              </a:ext>
            </a:extLst>
          </p:cNvPr>
          <p:cNvSpPr txBox="1">
            <a:spLocks/>
          </p:cNvSpPr>
          <p:nvPr/>
        </p:nvSpPr>
        <p:spPr>
          <a:xfrm>
            <a:off x="8280401" y="6526021"/>
            <a:ext cx="3911599" cy="2753004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4800" dirty="0">
                <a:solidFill>
                  <a:srgbClr val="FFFFFF"/>
                </a:solidFill>
              </a:rPr>
              <a:t>Dog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Breed: Shiba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Name: </a:t>
            </a:r>
            <a:r>
              <a:rPr lang="en-GB" sz="4800" b="0" dirty="0" err="1">
                <a:solidFill>
                  <a:srgbClr val="FFFFFF"/>
                </a:solidFill>
              </a:rPr>
              <a:t>Frixos</a:t>
            </a:r>
            <a:endParaRPr lang="en-GB" sz="4800" b="0" dirty="0">
              <a:solidFill>
                <a:srgbClr val="FFFFFF"/>
              </a:solidFill>
            </a:endParaRPr>
          </a:p>
        </p:txBody>
      </p:sp>
      <p:sp>
        <p:nvSpPr>
          <p:cNvPr id="10" name="13B - Wednesday 25th January 2023">
            <a:extLst>
              <a:ext uri="{FF2B5EF4-FFF2-40B4-BE49-F238E27FC236}">
                <a16:creationId xmlns:a16="http://schemas.microsoft.com/office/drawing/2014/main" id="{64B508AA-1F45-E2A2-03DF-3DE0133E988A}"/>
              </a:ext>
            </a:extLst>
          </p:cNvPr>
          <p:cNvSpPr txBox="1">
            <a:spLocks/>
          </p:cNvSpPr>
          <p:nvPr/>
        </p:nvSpPr>
        <p:spPr>
          <a:xfrm>
            <a:off x="1473201" y="10024533"/>
            <a:ext cx="3911599" cy="2753004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4800" dirty="0">
                <a:solidFill>
                  <a:srgbClr val="FFFFFF"/>
                </a:solidFill>
              </a:rPr>
              <a:t>Dog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Breed: Shiba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Name: Olive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F67817-3316-D556-322A-870E2C429730}"/>
              </a:ext>
            </a:extLst>
          </p:cNvPr>
          <p:cNvCxnSpPr>
            <a:cxnSpLocks/>
          </p:cNvCxnSpPr>
          <p:nvPr/>
        </p:nvCxnSpPr>
        <p:spPr>
          <a:xfrm flipV="1">
            <a:off x="2404533" y="6858000"/>
            <a:ext cx="5875868" cy="3166533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71A49A-FD8B-A0D5-B0A0-4B933961D3F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894667" y="7902523"/>
            <a:ext cx="4385734" cy="2122010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D41228-D85B-74DE-0C93-B4C68C78D20C}"/>
              </a:ext>
            </a:extLst>
          </p:cNvPr>
          <p:cNvSpPr txBox="1"/>
          <p:nvPr/>
        </p:nvSpPr>
        <p:spPr>
          <a:xfrm>
            <a:off x="6087534" y="9312671"/>
            <a:ext cx="208871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latin typeface="Avenir Next" panose="020B0503020202020204" pitchFamily="34" charset="0"/>
              </a:rPr>
              <a:t>brother_of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" panose="020B0503020202020204" pitchFamily="34" charset="0"/>
              <a:sym typeface="Proxima Nov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A22CD-89CE-210A-07C9-B4E4FADBAACA}"/>
              </a:ext>
            </a:extLst>
          </p:cNvPr>
          <p:cNvSpPr txBox="1"/>
          <p:nvPr/>
        </p:nvSpPr>
        <p:spPr>
          <a:xfrm>
            <a:off x="3065113" y="7807984"/>
            <a:ext cx="165910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latin typeface="Avenir Next" panose="020B0503020202020204" pitchFamily="34" charset="0"/>
              </a:rPr>
              <a:t>sister_of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" panose="020B0503020202020204" pitchFamily="34" charset="0"/>
              <a:sym typeface="Proxima Nov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AC243F-4E79-37F5-49E4-C2A0D11B6D9D}"/>
              </a:ext>
            </a:extLst>
          </p:cNvPr>
          <p:cNvCxnSpPr>
            <a:cxnSpLocks/>
          </p:cNvCxnSpPr>
          <p:nvPr/>
        </p:nvCxnSpPr>
        <p:spPr>
          <a:xfrm>
            <a:off x="5384800" y="12287146"/>
            <a:ext cx="9973733" cy="0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452CEF-D9B4-FC81-EA3B-1622C4FED4B3}"/>
              </a:ext>
            </a:extLst>
          </p:cNvPr>
          <p:cNvSpPr txBox="1"/>
          <p:nvPr/>
        </p:nvSpPr>
        <p:spPr>
          <a:xfrm>
            <a:off x="9206609" y="11303321"/>
            <a:ext cx="172643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latin typeface="Avenir Next" panose="020B0503020202020204" pitchFamily="34" charset="0"/>
              </a:rPr>
              <a:t>live_with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" panose="020B0503020202020204" pitchFamily="34" charset="0"/>
              <a:sym typeface="Proxima Nova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4BC935-93FF-DD60-4DE1-9B0BFED1883B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12192000" y="7902523"/>
            <a:ext cx="6942666" cy="168174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3E77E8-69EC-CF84-72D1-E379DC990403}"/>
              </a:ext>
            </a:extLst>
          </p:cNvPr>
          <p:cNvSpPr txBox="1"/>
          <p:nvPr/>
        </p:nvSpPr>
        <p:spPr>
          <a:xfrm>
            <a:off x="15663333" y="7785296"/>
            <a:ext cx="172643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latin typeface="Avenir Next" panose="020B0503020202020204" pitchFamily="34" charset="0"/>
              </a:rPr>
              <a:t>live_with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" panose="020B0503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2795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0976 -0.331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" y="-16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10" grpId="0" animBg="1"/>
      <p:bldP spid="17" grpId="0"/>
      <p:bldP spid="18" grpId="0"/>
      <p:bldP spid="2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graph based model</a:t>
            </a:r>
            <a:endParaRPr b="1" dirty="0"/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00AAF56D-5D0F-5013-04CF-5F460E6D8538}"/>
              </a:ext>
            </a:extLst>
          </p:cNvPr>
          <p:cNvSpPr txBox="1">
            <a:spLocks/>
          </p:cNvSpPr>
          <p:nvPr/>
        </p:nvSpPr>
        <p:spPr>
          <a:xfrm>
            <a:off x="1219200" y="5481498"/>
            <a:ext cx="3911599" cy="2753004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4800" dirty="0">
                <a:solidFill>
                  <a:srgbClr val="FFFFFF"/>
                </a:solidFill>
              </a:rPr>
              <a:t>Dog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Breed: Shiba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Name: Olive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68B95D-EC6F-C081-7495-3C41B4E335EB}"/>
              </a:ext>
            </a:extLst>
          </p:cNvPr>
          <p:cNvGrpSpPr/>
          <p:nvPr/>
        </p:nvGrpSpPr>
        <p:grpSpPr>
          <a:xfrm>
            <a:off x="1219199" y="4858212"/>
            <a:ext cx="10530113" cy="3999576"/>
            <a:chOff x="1219199" y="4858212"/>
            <a:chExt cx="10530113" cy="3999576"/>
          </a:xfrm>
        </p:grpSpPr>
        <p:sp>
          <p:nvSpPr>
            <p:cNvPr id="8" name="13B - Wednesday 25th January 2023">
              <a:extLst>
                <a:ext uri="{FF2B5EF4-FFF2-40B4-BE49-F238E27FC236}">
                  <a16:creationId xmlns:a16="http://schemas.microsoft.com/office/drawing/2014/main" id="{899C3183-6AC1-BEE1-A3CD-9B165F5D31B6}"/>
                </a:ext>
              </a:extLst>
            </p:cNvPr>
            <p:cNvSpPr txBox="1">
              <a:spLocks/>
            </p:cNvSpPr>
            <p:nvPr/>
          </p:nvSpPr>
          <p:spPr>
            <a:xfrm>
              <a:off x="1219199" y="5481498"/>
              <a:ext cx="3911599" cy="2753004"/>
            </a:xfrm>
            <a:prstGeom prst="rect">
              <a:avLst/>
            </a:prstGeom>
            <a:ln w="190500">
              <a:solidFill>
                <a:srgbClr val="FFFFFF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0" tIns="180000" rIns="180000" bIns="1800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algn="ctr" hangingPunct="1">
                <a:lnSpc>
                  <a:spcPct val="110000"/>
                </a:lnSpc>
              </a:pPr>
              <a:r>
                <a:rPr lang="en-GB" sz="8000" dirty="0">
                  <a:solidFill>
                    <a:srgbClr val="FFFFFF"/>
                  </a:solidFill>
                </a:rPr>
                <a:t>Dog</a:t>
              </a:r>
              <a:endParaRPr lang="en-GB" sz="4800" dirty="0">
                <a:solidFill>
                  <a:srgbClr val="FFFFFF"/>
                </a:solidFill>
              </a:endParaRPr>
            </a:p>
          </p:txBody>
        </p:sp>
        <p:sp>
          <p:nvSpPr>
            <p:cNvPr id="9" name="13B - Wednesday 25th January 2023">
              <a:extLst>
                <a:ext uri="{FF2B5EF4-FFF2-40B4-BE49-F238E27FC236}">
                  <a16:creationId xmlns:a16="http://schemas.microsoft.com/office/drawing/2014/main" id="{0C4FBA91-E654-27EB-DAC0-A3B36C94A109}"/>
                </a:ext>
              </a:extLst>
            </p:cNvPr>
            <p:cNvSpPr txBox="1">
              <a:spLocks/>
            </p:cNvSpPr>
            <p:nvPr/>
          </p:nvSpPr>
          <p:spPr>
            <a:xfrm>
              <a:off x="7837713" y="4858212"/>
              <a:ext cx="3911599" cy="1528902"/>
            </a:xfrm>
            <a:prstGeom prst="rect">
              <a:avLst/>
            </a:prstGeom>
            <a:ln w="190500">
              <a:solidFill>
                <a:srgbClr val="FFFFFF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0" tIns="180000" rIns="180000" bIns="1800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algn="ctr" hangingPunct="1">
                <a:lnSpc>
                  <a:spcPct val="110000"/>
                </a:lnSpc>
              </a:pPr>
              <a:r>
                <a:rPr lang="en-GB" sz="4800" dirty="0">
                  <a:solidFill>
                    <a:srgbClr val="FFFFFF"/>
                  </a:solidFill>
                </a:rPr>
                <a:t>Breed: Shiba</a:t>
              </a:r>
              <a:endParaRPr lang="en-GB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13B - Wednesday 25th January 2023">
              <a:extLst>
                <a:ext uri="{FF2B5EF4-FFF2-40B4-BE49-F238E27FC236}">
                  <a16:creationId xmlns:a16="http://schemas.microsoft.com/office/drawing/2014/main" id="{B02F1C37-4927-224A-B4BA-114F33959DF4}"/>
                </a:ext>
              </a:extLst>
            </p:cNvPr>
            <p:cNvSpPr txBox="1">
              <a:spLocks/>
            </p:cNvSpPr>
            <p:nvPr/>
          </p:nvSpPr>
          <p:spPr>
            <a:xfrm>
              <a:off x="7837713" y="7328886"/>
              <a:ext cx="3911599" cy="1528902"/>
            </a:xfrm>
            <a:prstGeom prst="rect">
              <a:avLst/>
            </a:prstGeom>
            <a:ln w="190500">
              <a:solidFill>
                <a:srgbClr val="FFFFFF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0" tIns="180000" rIns="180000" bIns="1800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algn="ctr" hangingPunct="1">
                <a:lnSpc>
                  <a:spcPct val="110000"/>
                </a:lnSpc>
              </a:pPr>
              <a:r>
                <a:rPr lang="en-GB" sz="4800" dirty="0">
                  <a:solidFill>
                    <a:srgbClr val="FFFFFF"/>
                  </a:solidFill>
                </a:rPr>
                <a:t>Name: Olive</a:t>
              </a:r>
              <a:endParaRPr lang="en-GB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10B5E2-17F6-8672-B4C5-3311C87282BF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5130798" y="5622663"/>
              <a:ext cx="2706915" cy="1235337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8BCB0E-9C7D-4624-F0CB-8B4177A797C2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130798" y="6858000"/>
              <a:ext cx="2706915" cy="1235337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307525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017360"/>
            <a:ext cx="21945600" cy="7681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3900" dirty="0">
                <a:solidFill>
                  <a:srgbClr val="FFFFFF"/>
                </a:solidFill>
              </a:rPr>
              <a:t>big data questions</a:t>
            </a:r>
          </a:p>
        </p:txBody>
      </p:sp>
    </p:spTree>
    <p:extLst>
      <p:ext uri="{BB962C8B-B14F-4D97-AF65-F5344CB8AC3E}">
        <p14:creationId xmlns:p14="http://schemas.microsoft.com/office/powerpoint/2010/main" val="23172418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Big data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catch all term for data that doesn’t fit usual containers:</a:t>
            </a:r>
          </a:p>
        </p:txBody>
      </p:sp>
      <p:sp>
        <p:nvSpPr>
          <p:cNvPr id="2" name="13B - Wednesday 25th January 2023">
            <a:extLst>
              <a:ext uri="{FF2B5EF4-FFF2-40B4-BE49-F238E27FC236}">
                <a16:creationId xmlns:a16="http://schemas.microsoft.com/office/drawing/2014/main" id="{D18C711A-85D4-F7F6-DB8D-9E297D43B3D3}"/>
              </a:ext>
            </a:extLst>
          </p:cNvPr>
          <p:cNvSpPr txBox="1">
            <a:spLocks/>
          </p:cNvSpPr>
          <p:nvPr/>
        </p:nvSpPr>
        <p:spPr>
          <a:xfrm>
            <a:off x="1219200" y="68580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16C7ABB9-1615-7EA3-FE56-3E36E296059B}"/>
              </a:ext>
            </a:extLst>
          </p:cNvPr>
          <p:cNvSpPr txBox="1">
            <a:spLocks/>
          </p:cNvSpPr>
          <p:nvPr/>
        </p:nvSpPr>
        <p:spPr>
          <a:xfrm>
            <a:off x="17764800" y="68580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Variety</a:t>
            </a: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ADBD6A8B-13FB-39E7-0BA4-3534FBED0CF3}"/>
              </a:ext>
            </a:extLst>
          </p:cNvPr>
          <p:cNvSpPr txBox="1">
            <a:spLocks/>
          </p:cNvSpPr>
          <p:nvPr/>
        </p:nvSpPr>
        <p:spPr>
          <a:xfrm>
            <a:off x="9492000" y="68580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049356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Big data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catch all term for data that doesn’t fit usual containers:</a:t>
            </a:r>
          </a:p>
        </p:txBody>
      </p:sp>
      <p:sp>
        <p:nvSpPr>
          <p:cNvPr id="2" name="13B - Wednesday 25th January 2023">
            <a:extLst>
              <a:ext uri="{FF2B5EF4-FFF2-40B4-BE49-F238E27FC236}">
                <a16:creationId xmlns:a16="http://schemas.microsoft.com/office/drawing/2014/main" id="{D18C711A-85D4-F7F6-DB8D-9E297D43B3D3}"/>
              </a:ext>
            </a:extLst>
          </p:cNvPr>
          <p:cNvSpPr txBox="1">
            <a:spLocks/>
          </p:cNvSpPr>
          <p:nvPr/>
        </p:nvSpPr>
        <p:spPr>
          <a:xfrm>
            <a:off x="1219200" y="68580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16C7ABB9-1615-7EA3-FE56-3E36E296059B}"/>
              </a:ext>
            </a:extLst>
          </p:cNvPr>
          <p:cNvSpPr txBox="1">
            <a:spLocks/>
          </p:cNvSpPr>
          <p:nvPr/>
        </p:nvSpPr>
        <p:spPr>
          <a:xfrm>
            <a:off x="17764800" y="68580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Variety</a:t>
            </a: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ADBD6A8B-13FB-39E7-0BA4-3534FBED0CF3}"/>
              </a:ext>
            </a:extLst>
          </p:cNvPr>
          <p:cNvSpPr txBox="1">
            <a:spLocks/>
          </p:cNvSpPr>
          <p:nvPr/>
        </p:nvSpPr>
        <p:spPr>
          <a:xfrm>
            <a:off x="9492000" y="68580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644509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1875E-6 4.44444E-6 L -0.00026 -0.411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0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4.44444E-6 L -0.33952 -0.11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5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1875E-6 4.44444E-6 L -0.68028 0.1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17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/>
      <p:bldP spid="3" grpId="1" animBg="1"/>
      <p:bldP spid="2" grpId="1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B - Wednesday 25th January 2023">
            <a:extLst>
              <a:ext uri="{FF2B5EF4-FFF2-40B4-BE49-F238E27FC236}">
                <a16:creationId xmlns:a16="http://schemas.microsoft.com/office/drawing/2014/main" id="{8BA1FE5A-1A27-0116-57DC-26C2AC226CF2}"/>
              </a:ext>
            </a:extLst>
          </p:cNvPr>
          <p:cNvSpPr txBox="1">
            <a:spLocks/>
          </p:cNvSpPr>
          <p:nvPr/>
        </p:nvSpPr>
        <p:spPr>
          <a:xfrm>
            <a:off x="1219200" y="12192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5" name="13B - Wednesday 25th January 2023">
            <a:extLst>
              <a:ext uri="{FF2B5EF4-FFF2-40B4-BE49-F238E27FC236}">
                <a16:creationId xmlns:a16="http://schemas.microsoft.com/office/drawing/2014/main" id="{AC3654B6-BC60-91A7-A55B-6FF2D37AE782}"/>
              </a:ext>
            </a:extLst>
          </p:cNvPr>
          <p:cNvSpPr txBox="1">
            <a:spLocks/>
          </p:cNvSpPr>
          <p:nvPr/>
        </p:nvSpPr>
        <p:spPr>
          <a:xfrm>
            <a:off x="1219200" y="52380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Velocity</a:t>
            </a:r>
          </a:p>
        </p:txBody>
      </p:sp>
      <p:sp>
        <p:nvSpPr>
          <p:cNvPr id="8" name="13B - Wednesday 25th January 2023">
            <a:extLst>
              <a:ext uri="{FF2B5EF4-FFF2-40B4-BE49-F238E27FC236}">
                <a16:creationId xmlns:a16="http://schemas.microsoft.com/office/drawing/2014/main" id="{84246D71-8D61-5C92-F79D-1B92732E6436}"/>
              </a:ext>
            </a:extLst>
          </p:cNvPr>
          <p:cNvSpPr txBox="1">
            <a:spLocks/>
          </p:cNvSpPr>
          <p:nvPr/>
        </p:nvSpPr>
        <p:spPr>
          <a:xfrm>
            <a:off x="1219200" y="9256800"/>
            <a:ext cx="5400000" cy="324000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Variety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79D4F3C-3206-83AC-B752-C75124FE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884" y="1219199"/>
            <a:ext cx="15969916" cy="324000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Too much data to fit on a single hard drive or on a single server.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Must be stored across multiple servers.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37585E5-98FC-9E5D-9FDF-4E3449D57272}"/>
              </a:ext>
            </a:extLst>
          </p:cNvPr>
          <p:cNvSpPr txBox="1">
            <a:spLocks/>
          </p:cNvSpPr>
          <p:nvPr/>
        </p:nvSpPr>
        <p:spPr>
          <a:xfrm>
            <a:off x="7194884" y="5237999"/>
            <a:ext cx="15969916" cy="32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Data is created and changed rapidly.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Server must respond very frequently.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Real-time data.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3F8F0-31CF-F853-97B5-877546D55B47}"/>
              </a:ext>
            </a:extLst>
          </p:cNvPr>
          <p:cNvSpPr txBox="1">
            <a:spLocks/>
          </p:cNvSpPr>
          <p:nvPr/>
        </p:nvSpPr>
        <p:spPr>
          <a:xfrm>
            <a:off x="7194884" y="9256799"/>
            <a:ext cx="15969916" cy="32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Many different types of data.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Anything from binary data to music, photos and videos.</a:t>
            </a:r>
          </a:p>
        </p:txBody>
      </p:sp>
    </p:spTree>
    <p:extLst>
      <p:ext uri="{BB962C8B-B14F-4D97-AF65-F5344CB8AC3E}">
        <p14:creationId xmlns:p14="http://schemas.microsoft.com/office/powerpoint/2010/main" val="929271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Structured data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2639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Which of the 3 is the hardest to deal with?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Variety – The Lack of Structure within the data.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2CD35C-8221-7993-2A59-BF7A0210AD5C}"/>
              </a:ext>
            </a:extLst>
          </p:cNvPr>
          <p:cNvGrpSpPr/>
          <p:nvPr/>
        </p:nvGrpSpPr>
        <p:grpSpPr>
          <a:xfrm>
            <a:off x="462903" y="5226050"/>
            <a:ext cx="10972800" cy="8902700"/>
            <a:chOff x="6468533" y="2368550"/>
            <a:chExt cx="5723467" cy="5723467"/>
          </a:xfrm>
        </p:grpSpPr>
        <p:pic>
          <p:nvPicPr>
            <p:cNvPr id="5" name="Graphic 4" descr="Table with solid fill">
              <a:extLst>
                <a:ext uri="{FF2B5EF4-FFF2-40B4-BE49-F238E27FC236}">
                  <a16:creationId xmlns:a16="http://schemas.microsoft.com/office/drawing/2014/main" id="{BCD4373E-0B78-C08F-1FD7-D2946E383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290538-C322-5775-2C9B-2C58525373E1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ACC657-042C-E642-5B16-726A88601498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B0AF47-DDB9-D950-35AD-CD73711F06D7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8365BE-E708-E1AD-A22E-FE8641D2C9FC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4E31-EB04-B6FD-CAE6-ABB773064456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FB3859-BB4D-4AF0-0A10-A4F22B8D989E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93374-2D4F-9C61-CD5F-3CF6F22B9DC1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3B5DDE-DC0B-6D75-CDE2-F09C5D82BF54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9039E1-62EC-8B66-6F46-84F29C11B9C2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322782-F7F1-2264-29E9-0229ED8A2B79}"/>
              </a:ext>
            </a:extLst>
          </p:cNvPr>
          <p:cNvSpPr txBox="1">
            <a:spLocks/>
          </p:cNvSpPr>
          <p:nvPr/>
        </p:nvSpPr>
        <p:spPr>
          <a:xfrm>
            <a:off x="11435702" y="6934200"/>
            <a:ext cx="11729097" cy="556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sz="4800" dirty="0">
                <a:latin typeface="Avenir Next" panose="020B0503020202020204" pitchFamily="34" charset="0"/>
              </a:rPr>
              <a:t>Conventional Databases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Don’t work very well.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Doesn’t conform to row and column structure.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Hard to spread across multiple servers.</a:t>
            </a:r>
          </a:p>
        </p:txBody>
      </p:sp>
    </p:spTree>
    <p:extLst>
      <p:ext uri="{BB962C8B-B14F-4D97-AF65-F5344CB8AC3E}">
        <p14:creationId xmlns:p14="http://schemas.microsoft.com/office/powerpoint/2010/main" val="2866031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017360"/>
            <a:ext cx="21945600" cy="7681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3900" dirty="0">
                <a:solidFill>
                  <a:srgbClr val="FFFFFF"/>
                </a:solidFill>
              </a:rPr>
              <a:t>big data types</a:t>
            </a:r>
          </a:p>
        </p:txBody>
      </p:sp>
    </p:spTree>
    <p:extLst>
      <p:ext uri="{BB962C8B-B14F-4D97-AF65-F5344CB8AC3E}">
        <p14:creationId xmlns:p14="http://schemas.microsoft.com/office/powerpoint/2010/main" val="34351287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Functional programming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Functional programming is one solution for processing data over multiple machines.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This works because Functional programs are </a:t>
            </a:r>
            <a:r>
              <a:rPr lang="en-US" dirty="0">
                <a:latin typeface="Avenir Next" panose="020B0503020202020204" pitchFamily="34" charset="0"/>
              </a:rPr>
              <a:t>Stateless</a:t>
            </a:r>
            <a:r>
              <a:rPr lang="en-US" b="0" dirty="0">
                <a:latin typeface="Avenir Next" panose="020B0503020202020204" pitchFamily="34" charset="0"/>
              </a:rPr>
              <a:t>. And make use of </a:t>
            </a:r>
            <a:r>
              <a:rPr lang="en-US" dirty="0">
                <a:latin typeface="Avenir Next" panose="020B0503020202020204" pitchFamily="34" charset="0"/>
              </a:rPr>
              <a:t>Immutable data structures</a:t>
            </a:r>
            <a:r>
              <a:rPr lang="en-US" b="0" dirty="0">
                <a:latin typeface="Avenir Next" panose="020B0503020202020204" pitchFamily="34" charset="0"/>
              </a:rPr>
              <a:t>, and </a:t>
            </a:r>
            <a:r>
              <a:rPr lang="en-US" dirty="0">
                <a:latin typeface="Avenir Next" panose="020B0503020202020204" pitchFamily="34" charset="0"/>
              </a:rPr>
              <a:t>Higher Order Functions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84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Fact based model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44299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Facts are Single Pieces of Information.</a:t>
            </a:r>
          </a:p>
          <a:p>
            <a:pPr marL="685800" lvl="4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Immutable </a:t>
            </a:r>
            <a:r>
              <a:rPr lang="en-US" b="0" dirty="0">
                <a:latin typeface="Avenir Next" panose="020B0503020202020204" pitchFamily="34" charset="0"/>
              </a:rPr>
              <a:t>and</a:t>
            </a:r>
            <a:r>
              <a:rPr lang="en-US" dirty="0">
                <a:latin typeface="Avenir Next" panose="020B0503020202020204" pitchFamily="34" charset="0"/>
              </a:rPr>
              <a:t> can’t be overwritten.</a:t>
            </a:r>
          </a:p>
          <a:p>
            <a:pPr marL="685800" lvl="4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Always stored with a </a:t>
            </a:r>
            <a:r>
              <a:rPr lang="en-US" dirty="0">
                <a:latin typeface="Avenir Next" panose="020B0503020202020204" pitchFamily="34" charset="0"/>
              </a:rPr>
              <a:t>timestamp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58E7BEDE-D5CC-7F83-AA08-5A2820EE3DA4}"/>
              </a:ext>
            </a:extLst>
          </p:cNvPr>
          <p:cNvSpPr txBox="1">
            <a:spLocks/>
          </p:cNvSpPr>
          <p:nvPr/>
        </p:nvSpPr>
        <p:spPr>
          <a:xfrm>
            <a:off x="1219200" y="8037095"/>
            <a:ext cx="6977743" cy="4740442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House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Number: 42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Colour: Green</a:t>
            </a:r>
          </a:p>
          <a:p>
            <a:pPr algn="ctr" hangingPunct="1">
              <a:lnSpc>
                <a:spcPct val="110000"/>
              </a:lnSpc>
            </a:pPr>
            <a:endParaRPr lang="en-GB" sz="6600" b="0" dirty="0">
              <a:solidFill>
                <a:srgbClr val="FFFFFF"/>
              </a:solidFill>
            </a:endParaRP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Timestamp: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14/03/2023</a:t>
            </a:r>
          </a:p>
        </p:txBody>
      </p:sp>
      <p:sp>
        <p:nvSpPr>
          <p:cNvPr id="8" name="13B - Wednesday 25th January 2023">
            <a:extLst>
              <a:ext uri="{FF2B5EF4-FFF2-40B4-BE49-F238E27FC236}">
                <a16:creationId xmlns:a16="http://schemas.microsoft.com/office/drawing/2014/main" id="{2728D25F-49DC-12FD-2FB8-BBD948120AA1}"/>
              </a:ext>
            </a:extLst>
          </p:cNvPr>
          <p:cNvSpPr txBox="1">
            <a:spLocks/>
          </p:cNvSpPr>
          <p:nvPr/>
        </p:nvSpPr>
        <p:spPr>
          <a:xfrm>
            <a:off x="8703128" y="8037095"/>
            <a:ext cx="6977743" cy="4740442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House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Number: 42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Colour: Blue</a:t>
            </a:r>
          </a:p>
          <a:p>
            <a:pPr algn="ctr" hangingPunct="1">
              <a:lnSpc>
                <a:spcPct val="110000"/>
              </a:lnSpc>
            </a:pPr>
            <a:endParaRPr lang="en-GB" sz="6600" b="0" dirty="0">
              <a:solidFill>
                <a:srgbClr val="FFFFFF"/>
              </a:solidFill>
            </a:endParaRP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Timestamp: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10/03/2023</a:t>
            </a:r>
          </a:p>
        </p:txBody>
      </p:sp>
      <p:sp>
        <p:nvSpPr>
          <p:cNvPr id="9" name="13B - Wednesday 25th January 2023">
            <a:extLst>
              <a:ext uri="{FF2B5EF4-FFF2-40B4-BE49-F238E27FC236}">
                <a16:creationId xmlns:a16="http://schemas.microsoft.com/office/drawing/2014/main" id="{B8FD68F5-F044-6707-495E-0A45F6F38A05}"/>
              </a:ext>
            </a:extLst>
          </p:cNvPr>
          <p:cNvSpPr txBox="1">
            <a:spLocks/>
          </p:cNvSpPr>
          <p:nvPr/>
        </p:nvSpPr>
        <p:spPr>
          <a:xfrm>
            <a:off x="16187056" y="8037095"/>
            <a:ext cx="6977743" cy="4740442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House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Number: 42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Colour: Pink</a:t>
            </a:r>
          </a:p>
          <a:p>
            <a:pPr algn="ctr" hangingPunct="1">
              <a:lnSpc>
                <a:spcPct val="110000"/>
              </a:lnSpc>
            </a:pPr>
            <a:endParaRPr lang="en-GB" sz="6600" b="0" dirty="0">
              <a:solidFill>
                <a:srgbClr val="FFFFFF"/>
              </a:solidFill>
            </a:endParaRP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Timestamp: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14/01/2023</a:t>
            </a:r>
          </a:p>
        </p:txBody>
      </p:sp>
    </p:spTree>
    <p:extLst>
      <p:ext uri="{BB962C8B-B14F-4D97-AF65-F5344CB8AC3E}">
        <p14:creationId xmlns:p14="http://schemas.microsoft.com/office/powerpoint/2010/main" val="1859898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graph based model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038643"/>
            <a:ext cx="21945600" cy="4442995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Graphs are made up of Nodes and Edges.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Nodes</a:t>
            </a:r>
            <a:r>
              <a:rPr lang="en-US" b="0" dirty="0">
                <a:latin typeface="Avenir Next" panose="020B0503020202020204" pitchFamily="34" charset="0"/>
              </a:rPr>
              <a:t> represent </a:t>
            </a:r>
            <a:r>
              <a:rPr lang="en-US" dirty="0">
                <a:latin typeface="Avenir Next" panose="020B0503020202020204" pitchFamily="34" charset="0"/>
              </a:rPr>
              <a:t>entities</a:t>
            </a:r>
            <a:r>
              <a:rPr lang="en-US" b="0" dirty="0">
                <a:latin typeface="Avenir Next" panose="020B0503020202020204" pitchFamily="34" charset="0"/>
              </a:rPr>
              <a:t> (things).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Edges represent </a:t>
            </a:r>
            <a:r>
              <a:rPr lang="en-US" dirty="0">
                <a:latin typeface="Avenir Next" panose="020B0503020202020204" pitchFamily="34" charset="0"/>
              </a:rPr>
              <a:t>relationships</a:t>
            </a:r>
            <a:r>
              <a:rPr lang="en-US" b="0" dirty="0">
                <a:latin typeface="Avenir Next" panose="020B0503020202020204" pitchFamily="34" charset="0"/>
              </a:rPr>
              <a:t>. And are labelled with a brief description.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5" name="13B - Wednesday 25th January 2023">
            <a:extLst>
              <a:ext uri="{FF2B5EF4-FFF2-40B4-BE49-F238E27FC236}">
                <a16:creationId xmlns:a16="http://schemas.microsoft.com/office/drawing/2014/main" id="{871D192A-04DC-F110-3547-74A21C7882C7}"/>
              </a:ext>
            </a:extLst>
          </p:cNvPr>
          <p:cNvSpPr txBox="1">
            <a:spLocks/>
          </p:cNvSpPr>
          <p:nvPr/>
        </p:nvSpPr>
        <p:spPr>
          <a:xfrm>
            <a:off x="15358533" y="9584267"/>
            <a:ext cx="7552266" cy="3193270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6600" dirty="0">
                <a:solidFill>
                  <a:srgbClr val="FFFFFF"/>
                </a:solidFill>
              </a:rPr>
              <a:t>Dog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Breed: Golden Retriever</a:t>
            </a:r>
          </a:p>
          <a:p>
            <a:pPr algn="ctr" hangingPunct="1">
              <a:lnSpc>
                <a:spcPct val="110000"/>
              </a:lnSpc>
            </a:pPr>
            <a:r>
              <a:rPr lang="en-GB" sz="6600" b="0" dirty="0">
                <a:solidFill>
                  <a:srgbClr val="FFFFFF"/>
                </a:solidFill>
              </a:rPr>
              <a:t>Name: Peppa</a:t>
            </a:r>
          </a:p>
        </p:txBody>
      </p:sp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B802DAE1-1725-03C0-6725-A348A99ED74A}"/>
              </a:ext>
            </a:extLst>
          </p:cNvPr>
          <p:cNvSpPr txBox="1">
            <a:spLocks/>
          </p:cNvSpPr>
          <p:nvPr/>
        </p:nvSpPr>
        <p:spPr>
          <a:xfrm>
            <a:off x="8280401" y="6526021"/>
            <a:ext cx="3911599" cy="2753004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4800" dirty="0">
                <a:solidFill>
                  <a:srgbClr val="FFFFFF"/>
                </a:solidFill>
              </a:rPr>
              <a:t>Dog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Breed: Shiba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Name: </a:t>
            </a:r>
            <a:r>
              <a:rPr lang="en-GB" sz="4800" b="0" dirty="0" err="1">
                <a:solidFill>
                  <a:srgbClr val="FFFFFF"/>
                </a:solidFill>
              </a:rPr>
              <a:t>Frixos</a:t>
            </a:r>
            <a:endParaRPr lang="en-GB" sz="4800" b="0" dirty="0">
              <a:solidFill>
                <a:srgbClr val="FFFFFF"/>
              </a:solidFill>
            </a:endParaRPr>
          </a:p>
        </p:txBody>
      </p:sp>
      <p:sp>
        <p:nvSpPr>
          <p:cNvPr id="10" name="13B - Wednesday 25th January 2023">
            <a:extLst>
              <a:ext uri="{FF2B5EF4-FFF2-40B4-BE49-F238E27FC236}">
                <a16:creationId xmlns:a16="http://schemas.microsoft.com/office/drawing/2014/main" id="{64B508AA-1F45-E2A2-03DF-3DE0133E988A}"/>
              </a:ext>
            </a:extLst>
          </p:cNvPr>
          <p:cNvSpPr txBox="1">
            <a:spLocks/>
          </p:cNvSpPr>
          <p:nvPr/>
        </p:nvSpPr>
        <p:spPr>
          <a:xfrm>
            <a:off x="1473201" y="10024533"/>
            <a:ext cx="3911599" cy="2753004"/>
          </a:xfrm>
          <a:prstGeom prst="rect">
            <a:avLst/>
          </a:prstGeom>
          <a:ln w="1905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sz="4800" dirty="0">
                <a:solidFill>
                  <a:srgbClr val="FFFFFF"/>
                </a:solidFill>
              </a:rPr>
              <a:t>Dog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Breed: Shiba</a:t>
            </a:r>
          </a:p>
          <a:p>
            <a:pPr algn="ctr" hangingPunct="1">
              <a:lnSpc>
                <a:spcPct val="110000"/>
              </a:lnSpc>
            </a:pPr>
            <a:r>
              <a:rPr lang="en-GB" sz="4800" b="0" dirty="0">
                <a:solidFill>
                  <a:srgbClr val="FFFFFF"/>
                </a:solidFill>
              </a:rPr>
              <a:t>Name: Olive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C96ADC-DED0-86EF-CA37-E8D30341D482}"/>
              </a:ext>
            </a:extLst>
          </p:cNvPr>
          <p:cNvGrpSpPr/>
          <p:nvPr/>
        </p:nvGrpSpPr>
        <p:grpSpPr>
          <a:xfrm>
            <a:off x="2404533" y="6858000"/>
            <a:ext cx="5875868" cy="3166533"/>
            <a:chOff x="2404533" y="6858000"/>
            <a:chExt cx="5875868" cy="316653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F67817-3316-D556-322A-870E2C429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33" y="6858000"/>
              <a:ext cx="5875868" cy="3166533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71A49A-FD8B-A0D5-B0A0-4B933961D3F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894667" y="7902523"/>
              <a:ext cx="4385734" cy="2122010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D41228-D85B-74DE-0C93-B4C68C78D20C}"/>
                </a:ext>
              </a:extLst>
            </p:cNvPr>
            <p:cNvSpPr txBox="1"/>
            <p:nvPr/>
          </p:nvSpPr>
          <p:spPr>
            <a:xfrm>
              <a:off x="6087534" y="9312671"/>
              <a:ext cx="208871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 err="1">
                  <a:latin typeface="Avenir Next" panose="020B0503020202020204" pitchFamily="34" charset="0"/>
                </a:rPr>
                <a:t>brother_of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" panose="020B0503020202020204" pitchFamily="34" charset="0"/>
                <a:sym typeface="Proxima Nov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A22CD-89CE-210A-07C9-B4E4FADBAACA}"/>
                </a:ext>
              </a:extLst>
            </p:cNvPr>
            <p:cNvSpPr txBox="1"/>
            <p:nvPr/>
          </p:nvSpPr>
          <p:spPr>
            <a:xfrm>
              <a:off x="3065113" y="7807984"/>
              <a:ext cx="165910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 err="1">
                  <a:latin typeface="Avenir Next" panose="020B0503020202020204" pitchFamily="34" charset="0"/>
                </a:rPr>
                <a:t>sister_of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" panose="020B0503020202020204" pitchFamily="34" charset="0"/>
                <a:sym typeface="Proxima Nova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1D93EC-32CF-FAEC-89C8-A8F6EB01FACE}"/>
              </a:ext>
            </a:extLst>
          </p:cNvPr>
          <p:cNvGrpSpPr/>
          <p:nvPr/>
        </p:nvGrpSpPr>
        <p:grpSpPr>
          <a:xfrm>
            <a:off x="5384800" y="11303321"/>
            <a:ext cx="9973733" cy="983825"/>
            <a:chOff x="5384800" y="11303321"/>
            <a:chExt cx="9973733" cy="98382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AC243F-4E79-37F5-49E4-C2A0D11B6D9D}"/>
                </a:ext>
              </a:extLst>
            </p:cNvPr>
            <p:cNvCxnSpPr>
              <a:cxnSpLocks/>
            </p:cNvCxnSpPr>
            <p:nvPr/>
          </p:nvCxnSpPr>
          <p:spPr>
            <a:xfrm>
              <a:off x="5384800" y="12287146"/>
              <a:ext cx="9973733" cy="0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52CEF-D9B4-FC81-EA3B-1622C4FED4B3}"/>
                </a:ext>
              </a:extLst>
            </p:cNvPr>
            <p:cNvSpPr txBox="1"/>
            <p:nvPr/>
          </p:nvSpPr>
          <p:spPr>
            <a:xfrm>
              <a:off x="9206609" y="11303321"/>
              <a:ext cx="172643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 err="1">
                  <a:latin typeface="Avenir Next" panose="020B0503020202020204" pitchFamily="34" charset="0"/>
                </a:rPr>
                <a:t>live_with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" panose="020B0503020202020204" pitchFamily="34" charset="0"/>
                <a:sym typeface="Proxima Nova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442359-4C3B-CF8D-AA79-3A2C06267C51}"/>
              </a:ext>
            </a:extLst>
          </p:cNvPr>
          <p:cNvGrpSpPr/>
          <p:nvPr/>
        </p:nvGrpSpPr>
        <p:grpSpPr>
          <a:xfrm>
            <a:off x="12192000" y="7785296"/>
            <a:ext cx="6942666" cy="1798971"/>
            <a:chOff x="12192000" y="7785296"/>
            <a:chExt cx="6942666" cy="1798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74BC935-93FF-DD60-4DE1-9B0BFED1883B}"/>
                </a:ext>
              </a:extLst>
            </p:cNvPr>
            <p:cNvCxnSpPr>
              <a:cxnSpLocks/>
              <a:stCxn id="6" idx="3"/>
              <a:endCxn id="5" idx="0"/>
            </p:cNvCxnSpPr>
            <p:nvPr/>
          </p:nvCxnSpPr>
          <p:spPr>
            <a:xfrm>
              <a:off x="12192000" y="7902523"/>
              <a:ext cx="6942666" cy="1681744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3E77E8-69EC-CF84-72D1-E379DC990403}"/>
                </a:ext>
              </a:extLst>
            </p:cNvPr>
            <p:cNvSpPr txBox="1"/>
            <p:nvPr/>
          </p:nvSpPr>
          <p:spPr>
            <a:xfrm>
              <a:off x="15663333" y="7785296"/>
              <a:ext cx="172643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 err="1">
                  <a:latin typeface="Avenir Next" panose="020B0503020202020204" pitchFamily="34" charset="0"/>
                </a:rPr>
                <a:t>live_with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" panose="020B0503020202020204" pitchFamily="34" charset="0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282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401</Words>
  <Application>Microsoft Macintosh PowerPoint</Application>
  <PresentationFormat>Custom</PresentationFormat>
  <Paragraphs>97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 Big Data</vt:lpstr>
      <vt:lpstr>Big data</vt:lpstr>
      <vt:lpstr>Big data</vt:lpstr>
      <vt:lpstr>PowerPoint Presentation</vt:lpstr>
      <vt:lpstr>Structured data</vt:lpstr>
      <vt:lpstr>PowerPoint Presentation</vt:lpstr>
      <vt:lpstr>Functional programming</vt:lpstr>
      <vt:lpstr>Fact based model</vt:lpstr>
      <vt:lpstr>graph based model</vt:lpstr>
      <vt:lpstr>graph based model</vt:lpstr>
      <vt:lpstr>graph based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25</cp:revision>
  <cp:lastPrinted>2023-01-24T11:23:08Z</cp:lastPrinted>
  <dcterms:modified xsi:type="dcterms:W3CDTF">2023-03-14T18:40:17Z</dcterms:modified>
</cp:coreProperties>
</file>