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97" r:id="rId4"/>
    <p:sldId id="298" r:id="rId5"/>
    <p:sldId id="301" r:id="rId6"/>
    <p:sldId id="302" r:id="rId7"/>
    <p:sldId id="303" r:id="rId8"/>
    <p:sldId id="304" r:id="rId9"/>
    <p:sldId id="299" r:id="rId10"/>
    <p:sldId id="305" r:id="rId11"/>
    <p:sldId id="307" r:id="rId12"/>
    <p:sldId id="306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94" r:id="rId21"/>
    <p:sldId id="286" r:id="rId22"/>
    <p:sldId id="295" r:id="rId23"/>
    <p:sldId id="287" r:id="rId24"/>
    <p:sldId id="289" r:id="rId25"/>
    <p:sldId id="288" r:id="rId26"/>
    <p:sldId id="290" r:id="rId27"/>
    <p:sldId id="291" r:id="rId28"/>
    <p:sldId id="292" r:id="rId29"/>
    <p:sldId id="285" r:id="rId30"/>
    <p:sldId id="293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/>
    <p:restoredTop sz="94794"/>
  </p:normalViewPr>
  <p:slideViewPr>
    <p:cSldViewPr snapToGrid="0">
      <p:cViewPr>
        <p:scale>
          <a:sx n="30" d="100"/>
          <a:sy n="30" d="100"/>
        </p:scale>
        <p:origin x="920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0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3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82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2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09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24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9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63" name="Partial view of a building exterior painted yellow with blue window shutters and a curtained doorway"/>
          <p:cNvSpPr>
            <a:spLocks noGrp="1"/>
          </p:cNvSpPr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Year 13</a:t>
            </a:r>
            <a:r>
              <a:rPr b="1" dirty="0"/>
              <a:t>  Wednesday </a:t>
            </a:r>
            <a:r>
              <a:rPr lang="en-GB" b="1" dirty="0"/>
              <a:t>22nd</a:t>
            </a:r>
            <a:r>
              <a:rPr b="1" dirty="0"/>
              <a:t> </a:t>
            </a:r>
            <a:r>
              <a:rPr lang="en-GB" b="1" dirty="0"/>
              <a:t>February</a:t>
            </a:r>
            <a:r>
              <a:rPr b="1" dirty="0"/>
              <a:t> 2023</a:t>
            </a:r>
            <a:r>
              <a:rPr lang="en-GB" b="1" dirty="0"/>
              <a:t> – Mr Woodley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16500" b="1" dirty="0"/>
              <a:t>Finite State machines</a:t>
            </a:r>
            <a:br>
              <a:rPr lang="en-GB" sz="16500" b="1" dirty="0"/>
            </a:br>
            <a:r>
              <a:rPr lang="en-GB" sz="16500" b="1" dirty="0"/>
              <a:t>&amp; Turing machines</a:t>
            </a:r>
            <a:endParaRPr sz="165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F29D610-0E90-6BB9-4D6E-9CBF4A5F4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74" y="2694653"/>
            <a:ext cx="16950651" cy="9802147"/>
          </a:xfrm>
          <a:prstGeom prst="rect">
            <a:avLst/>
          </a:prstGeom>
        </p:spPr>
      </p:pic>
      <p:sp>
        <p:nvSpPr>
          <p:cNvPr id="3" name="Tips for solving questions">
            <a:extLst>
              <a:ext uri="{FF2B5EF4-FFF2-40B4-BE49-F238E27FC236}">
                <a16:creationId xmlns:a16="http://schemas.microsoft.com/office/drawing/2014/main" id="{7A06A166-0BF3-7BBE-C11A-14770D6BB270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32189519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Answers</a:t>
            </a:r>
            <a:endParaRPr sz="9600" b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2F7B811-B0A2-80AA-C43D-EC4DF9EC9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08" y="1934979"/>
            <a:ext cx="9346183" cy="5404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E22E48-4B58-D707-BF4E-88C445DD72F8}"/>
              </a:ext>
            </a:extLst>
          </p:cNvPr>
          <p:cNvSpPr txBox="1"/>
          <p:nvPr/>
        </p:nvSpPr>
        <p:spPr>
          <a:xfrm>
            <a:off x="11283872" y="1405225"/>
            <a:ext cx="13016673" cy="10905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marR="0" indent="-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State Transition Table</a:t>
            </a:r>
          </a:p>
          <a:p>
            <a:pPr marL="914400" marR="0" indent="-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5400" b="1" dirty="0"/>
              <a:t>What does the double circle in the diagram represent?</a:t>
            </a:r>
          </a:p>
          <a:p>
            <a:pPr marL="914400" marR="0" indent="-9144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Are</a:t>
            </a: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 the following 4 strings valid?</a:t>
            </a:r>
            <a:endParaRPr lang="en-US" sz="5400" b="1" dirty="0"/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kumimoji="0" lang="en-US" sz="5400" b="1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US" sz="5400" b="1" dirty="0"/>
              <a:t>. 101 -&gt; NO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ii. 000 -&gt; NO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	iii. 001 -&gt; YES “</a:t>
            </a:r>
            <a:r>
              <a:rPr lang="en-US" sz="5400" b="1" dirty="0" err="1"/>
              <a:t>bzf</a:t>
            </a:r>
            <a:r>
              <a:rPr lang="en-US" sz="5400" b="1" dirty="0"/>
              <a:t>”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iv. 010001101 -&gt; NO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	v. 0100011011 -&gt; YES “</a:t>
            </a:r>
            <a:r>
              <a:rPr lang="en-US" sz="5400" b="1" dirty="0" err="1"/>
              <a:t>bfgggpdgpd</a:t>
            </a:r>
            <a:r>
              <a:rPr lang="en-US" sz="5400" b="1" dirty="0"/>
              <a:t>”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4. What kind of Strings does this FSM allow?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5400" b="1" dirty="0"/>
              <a:t>	They must start with a 0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5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	And then contain an odd number of 1s</a:t>
            </a:r>
          </a:p>
        </p:txBody>
      </p:sp>
    </p:spTree>
    <p:extLst>
      <p:ext uri="{BB962C8B-B14F-4D97-AF65-F5344CB8AC3E}">
        <p14:creationId xmlns:p14="http://schemas.microsoft.com/office/powerpoint/2010/main" val="544199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Turing machines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E1179D-AF75-91CA-042A-36145C6D0718}"/>
              </a:ext>
            </a:extLst>
          </p:cNvPr>
          <p:cNvGrpSpPr/>
          <p:nvPr/>
        </p:nvGrpSpPr>
        <p:grpSpPr>
          <a:xfrm>
            <a:off x="1231158" y="1323870"/>
            <a:ext cx="21057868" cy="10788602"/>
            <a:chOff x="438912" y="1681432"/>
            <a:chExt cx="21057868" cy="1078860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01A83-12C3-4A95-8CB1-E7CB39847AA5}"/>
                </a:ext>
              </a:extLst>
            </p:cNvPr>
            <p:cNvCxnSpPr/>
            <p:nvPr/>
          </p:nvCxnSpPr>
          <p:spPr>
            <a:xfrm>
              <a:off x="438912" y="3547872"/>
              <a:ext cx="2340864" cy="1184148"/>
            </a:xfrm>
            <a:prstGeom prst="straightConnector1">
              <a:avLst/>
            </a:prstGeom>
            <a:noFill/>
            <a:ln w="2540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1711D0-22F9-5081-050B-96AC822E66C5}"/>
                </a:ext>
              </a:extLst>
            </p:cNvPr>
            <p:cNvGrpSpPr/>
            <p:nvPr/>
          </p:nvGrpSpPr>
          <p:grpSpPr>
            <a:xfrm>
              <a:off x="2383971" y="1681432"/>
              <a:ext cx="19112809" cy="10788602"/>
              <a:chOff x="2383971" y="1681432"/>
              <a:chExt cx="19112809" cy="1078860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C174D6-AE40-2A86-E922-3C424CAC6586}"/>
                  </a:ext>
                </a:extLst>
              </p:cNvPr>
              <p:cNvSpPr/>
              <p:nvPr/>
            </p:nvSpPr>
            <p:spPr>
              <a:xfrm>
                <a:off x="2383971" y="4082143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4C784B7-62FC-3FF0-761B-4ED5776A70B4}"/>
                  </a:ext>
                </a:extLst>
              </p:cNvPr>
              <p:cNvSpPr/>
              <p:nvPr/>
            </p:nvSpPr>
            <p:spPr>
              <a:xfrm>
                <a:off x="10047628" y="4082143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172F0A4-FD59-40DF-69A7-2DBD53271D5D}"/>
                  </a:ext>
                </a:extLst>
              </p:cNvPr>
              <p:cNvSpPr/>
              <p:nvPr/>
            </p:nvSpPr>
            <p:spPr>
              <a:xfrm>
                <a:off x="17711285" y="4082143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4F74D9D-7CC5-1B7D-941E-B74B66652FA8}"/>
                  </a:ext>
                </a:extLst>
              </p:cNvPr>
              <p:cNvSpPr/>
              <p:nvPr/>
            </p:nvSpPr>
            <p:spPr>
              <a:xfrm>
                <a:off x="10047628" y="9230034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9147ACC-D9C7-8F59-BFE9-6BFA41164ECC}"/>
                  </a:ext>
                </a:extLst>
              </p:cNvPr>
              <p:cNvSpPr/>
              <p:nvPr/>
            </p:nvSpPr>
            <p:spPr>
              <a:xfrm>
                <a:off x="17981285" y="4352143"/>
                <a:ext cx="2700000" cy="270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722258B-C1E1-84B6-0E5F-E33A2B03FDCA}"/>
                  </a:ext>
                </a:extLst>
              </p:cNvPr>
              <p:cNvCxnSpPr/>
              <p:nvPr/>
            </p:nvCxnSpPr>
            <p:spPr>
              <a:xfrm>
                <a:off x="5151120" y="4376126"/>
                <a:ext cx="5379720" cy="0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9D8AFF5-4F67-33DA-DA01-F852A6230878}"/>
                  </a:ext>
                </a:extLst>
              </p:cNvPr>
              <p:cNvCxnSpPr/>
              <p:nvPr/>
            </p:nvCxnSpPr>
            <p:spPr>
              <a:xfrm>
                <a:off x="5151120" y="7052143"/>
                <a:ext cx="5379720" cy="0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C81AFC3-DD1D-C828-226C-73DC31DE26A2}"/>
                  </a:ext>
                </a:extLst>
              </p:cNvPr>
              <p:cNvCxnSpPr>
                <a:cxnSpLocks/>
                <a:stCxn id="7" idx="5"/>
                <a:endCxn id="10" idx="7"/>
              </p:cNvCxnSpPr>
              <p:nvPr/>
            </p:nvCxnSpPr>
            <p:spPr>
              <a:xfrm>
                <a:off x="12813141" y="6847656"/>
                <a:ext cx="0" cy="2856865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126D2BC-2919-2814-CD8A-3C1873DDD8C6}"/>
                  </a:ext>
                </a:extLst>
              </p:cNvPr>
              <p:cNvCxnSpPr>
                <a:cxnSpLocks/>
                <a:stCxn id="10" idx="6"/>
                <a:endCxn id="8" idx="3"/>
              </p:cNvCxnSpPr>
              <p:nvPr/>
            </p:nvCxnSpPr>
            <p:spPr>
              <a:xfrm flipV="1">
                <a:off x="13287628" y="6847656"/>
                <a:ext cx="4898144" cy="4002378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989FA8B7-AE85-F8A3-C21B-E277B0AB15C7}"/>
                  </a:ext>
                </a:extLst>
              </p:cNvPr>
              <p:cNvSpPr/>
              <p:nvPr/>
            </p:nvSpPr>
            <p:spPr>
              <a:xfrm>
                <a:off x="7952361" y="9642266"/>
                <a:ext cx="2160520" cy="1700379"/>
              </a:xfrm>
              <a:custGeom>
                <a:avLst/>
                <a:gdLst>
                  <a:gd name="connsiteX0" fmla="*/ 2160520 w 2160520"/>
                  <a:gd name="connsiteY0" fmla="*/ 228068 h 1700379"/>
                  <a:gd name="connsiteX1" fmla="*/ 270760 w 2160520"/>
                  <a:gd name="connsiteY1" fmla="*/ 106148 h 1700379"/>
                  <a:gd name="connsiteX2" fmla="*/ 179320 w 2160520"/>
                  <a:gd name="connsiteY2" fmla="*/ 1569188 h 1700379"/>
                  <a:gd name="connsiteX3" fmla="*/ 1855720 w 2160520"/>
                  <a:gd name="connsiteY3" fmla="*/ 1630148 h 1700379"/>
                  <a:gd name="connsiteX4" fmla="*/ 1855720 w 2160520"/>
                  <a:gd name="connsiteY4" fmla="*/ 1630148 h 170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520" h="1700379">
                    <a:moveTo>
                      <a:pt x="2160520" y="228068"/>
                    </a:moveTo>
                    <a:cubicBezTo>
                      <a:pt x="1380740" y="55348"/>
                      <a:pt x="600960" y="-117372"/>
                      <a:pt x="270760" y="106148"/>
                    </a:cubicBezTo>
                    <a:cubicBezTo>
                      <a:pt x="-59440" y="329668"/>
                      <a:pt x="-84840" y="1315188"/>
                      <a:pt x="179320" y="1569188"/>
                    </a:cubicBezTo>
                    <a:cubicBezTo>
                      <a:pt x="443480" y="1823188"/>
                      <a:pt x="1855720" y="1630148"/>
                      <a:pt x="1855720" y="1630148"/>
                    </a:cubicBezTo>
                    <a:lnTo>
                      <a:pt x="1855720" y="1630148"/>
                    </a:lnTo>
                  </a:path>
                </a:pathLst>
              </a:custGeom>
              <a:noFill/>
              <a:ln w="254000" cap="flat">
                <a:solidFill>
                  <a:srgbClr val="FFFFFF"/>
                </a:solidFill>
                <a:miter lim="400000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303C86F-06F8-5004-42EE-816D67862730}"/>
                  </a:ext>
                </a:extLst>
              </p:cNvPr>
              <p:cNvSpPr/>
              <p:nvPr/>
            </p:nvSpPr>
            <p:spPr>
              <a:xfrm rot="3887882">
                <a:off x="17532972" y="2191160"/>
                <a:ext cx="2160520" cy="1700379"/>
              </a:xfrm>
              <a:custGeom>
                <a:avLst/>
                <a:gdLst>
                  <a:gd name="connsiteX0" fmla="*/ 2160520 w 2160520"/>
                  <a:gd name="connsiteY0" fmla="*/ 228068 h 1700379"/>
                  <a:gd name="connsiteX1" fmla="*/ 270760 w 2160520"/>
                  <a:gd name="connsiteY1" fmla="*/ 106148 h 1700379"/>
                  <a:gd name="connsiteX2" fmla="*/ 179320 w 2160520"/>
                  <a:gd name="connsiteY2" fmla="*/ 1569188 h 1700379"/>
                  <a:gd name="connsiteX3" fmla="*/ 1855720 w 2160520"/>
                  <a:gd name="connsiteY3" fmla="*/ 1630148 h 1700379"/>
                  <a:gd name="connsiteX4" fmla="*/ 1855720 w 2160520"/>
                  <a:gd name="connsiteY4" fmla="*/ 1630148 h 170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520" h="1700379">
                    <a:moveTo>
                      <a:pt x="2160520" y="228068"/>
                    </a:moveTo>
                    <a:cubicBezTo>
                      <a:pt x="1380740" y="55348"/>
                      <a:pt x="600960" y="-117372"/>
                      <a:pt x="270760" y="106148"/>
                    </a:cubicBezTo>
                    <a:cubicBezTo>
                      <a:pt x="-59440" y="329668"/>
                      <a:pt x="-84840" y="1315188"/>
                      <a:pt x="179320" y="1569188"/>
                    </a:cubicBezTo>
                    <a:cubicBezTo>
                      <a:pt x="443480" y="1823188"/>
                      <a:pt x="1855720" y="1630148"/>
                      <a:pt x="1855720" y="1630148"/>
                    </a:cubicBezTo>
                    <a:lnTo>
                      <a:pt x="1855720" y="1630148"/>
                    </a:lnTo>
                  </a:path>
                </a:pathLst>
              </a:custGeom>
              <a:noFill/>
              <a:ln w="254000" cap="flat">
                <a:solidFill>
                  <a:srgbClr val="FFFFFF"/>
                </a:solidFill>
                <a:miter lim="400000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4EF2502B-B1A3-609F-94F1-9DCB49C09E7A}"/>
                  </a:ext>
                </a:extLst>
              </p:cNvPr>
              <p:cNvSpPr/>
              <p:nvPr/>
            </p:nvSpPr>
            <p:spPr>
              <a:xfrm rot="14274904">
                <a:off x="19370265" y="7364329"/>
                <a:ext cx="2160520" cy="1700379"/>
              </a:xfrm>
              <a:custGeom>
                <a:avLst/>
                <a:gdLst>
                  <a:gd name="connsiteX0" fmla="*/ 2160520 w 2160520"/>
                  <a:gd name="connsiteY0" fmla="*/ 228068 h 1700379"/>
                  <a:gd name="connsiteX1" fmla="*/ 270760 w 2160520"/>
                  <a:gd name="connsiteY1" fmla="*/ 106148 h 1700379"/>
                  <a:gd name="connsiteX2" fmla="*/ 179320 w 2160520"/>
                  <a:gd name="connsiteY2" fmla="*/ 1569188 h 1700379"/>
                  <a:gd name="connsiteX3" fmla="*/ 1855720 w 2160520"/>
                  <a:gd name="connsiteY3" fmla="*/ 1630148 h 1700379"/>
                  <a:gd name="connsiteX4" fmla="*/ 1855720 w 2160520"/>
                  <a:gd name="connsiteY4" fmla="*/ 1630148 h 170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520" h="1700379">
                    <a:moveTo>
                      <a:pt x="2160520" y="228068"/>
                    </a:moveTo>
                    <a:cubicBezTo>
                      <a:pt x="1380740" y="55348"/>
                      <a:pt x="600960" y="-117372"/>
                      <a:pt x="270760" y="106148"/>
                    </a:cubicBezTo>
                    <a:cubicBezTo>
                      <a:pt x="-59440" y="329668"/>
                      <a:pt x="-84840" y="1315188"/>
                      <a:pt x="179320" y="1569188"/>
                    </a:cubicBezTo>
                    <a:cubicBezTo>
                      <a:pt x="443480" y="1823188"/>
                      <a:pt x="1855720" y="1630148"/>
                      <a:pt x="1855720" y="1630148"/>
                    </a:cubicBezTo>
                    <a:lnTo>
                      <a:pt x="1855720" y="1630148"/>
                    </a:lnTo>
                  </a:path>
                </a:pathLst>
              </a:custGeom>
              <a:noFill/>
              <a:ln w="254000" cap="flat">
                <a:solidFill>
                  <a:srgbClr val="FFFFFF"/>
                </a:solidFill>
                <a:miter lim="400000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BF0CB4-1131-92F3-CB23-2707134CA7F6}"/>
                  </a:ext>
                </a:extLst>
              </p:cNvPr>
              <p:cNvSpPr txBox="1"/>
              <p:nvPr/>
            </p:nvSpPr>
            <p:spPr>
              <a:xfrm>
                <a:off x="3264986" y="4973738"/>
                <a:ext cx="1477970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8907568-BB77-3BBB-5CF8-BF57B793E2BE}"/>
                  </a:ext>
                </a:extLst>
              </p:cNvPr>
              <p:cNvSpPr txBox="1"/>
              <p:nvPr/>
            </p:nvSpPr>
            <p:spPr>
              <a:xfrm>
                <a:off x="18610735" y="4973737"/>
                <a:ext cx="1441100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3EDCA8C-6711-E6F6-B3DD-9C5606DF84D3}"/>
                  </a:ext>
                </a:extLst>
              </p:cNvPr>
              <p:cNvSpPr txBox="1"/>
              <p:nvPr/>
            </p:nvSpPr>
            <p:spPr>
              <a:xfrm>
                <a:off x="10939864" y="10121629"/>
                <a:ext cx="1455528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S2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C797E7-BC3E-0973-1BC5-714120196553}"/>
                  </a:ext>
                </a:extLst>
              </p:cNvPr>
              <p:cNvSpPr txBox="1"/>
              <p:nvPr/>
            </p:nvSpPr>
            <p:spPr>
              <a:xfrm>
                <a:off x="11046464" y="4973738"/>
                <a:ext cx="1242327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FDB4162-07E1-A542-94C1-3F3FFBB56647}"/>
                  </a:ext>
                </a:extLst>
              </p:cNvPr>
              <p:cNvSpPr txBox="1"/>
              <p:nvPr/>
            </p:nvSpPr>
            <p:spPr>
              <a:xfrm>
                <a:off x="6883960" y="2895539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168E76D-21EC-273B-BD7D-9BBD5D825548}"/>
                  </a:ext>
                </a:extLst>
              </p:cNvPr>
              <p:cNvSpPr txBox="1"/>
              <p:nvPr/>
            </p:nvSpPr>
            <p:spPr>
              <a:xfrm>
                <a:off x="6767742" y="5751006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52C44F9F-9812-AC0E-70D0-CA67344A46D4}"/>
                  </a:ext>
                </a:extLst>
              </p:cNvPr>
              <p:cNvCxnSpPr>
                <a:cxnSpLocks/>
                <a:stCxn id="7" idx="7"/>
                <a:endCxn id="8" idx="2"/>
              </p:cNvCxnSpPr>
              <p:nvPr/>
            </p:nvCxnSpPr>
            <p:spPr>
              <a:xfrm>
                <a:off x="12813141" y="4556630"/>
                <a:ext cx="4898144" cy="1145513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FF6763-6E8B-0D54-4A98-7B2BB26A0A21}"/>
                  </a:ext>
                </a:extLst>
              </p:cNvPr>
              <p:cNvSpPr txBox="1"/>
              <p:nvPr/>
            </p:nvSpPr>
            <p:spPr>
              <a:xfrm>
                <a:off x="5652134" y="9907304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0A5D38D-695B-B52E-AF46-45C38616A4FC}"/>
                  </a:ext>
                </a:extLst>
              </p:cNvPr>
              <p:cNvSpPr txBox="1"/>
              <p:nvPr/>
            </p:nvSpPr>
            <p:spPr>
              <a:xfrm>
                <a:off x="10756887" y="7608444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BAD36B6-B777-5051-53E4-1709157EB82F}"/>
                  </a:ext>
                </a:extLst>
              </p:cNvPr>
              <p:cNvSpPr txBox="1"/>
              <p:nvPr/>
            </p:nvSpPr>
            <p:spPr>
              <a:xfrm>
                <a:off x="14228445" y="3626278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3D37A4D-6DCB-0EA4-9F1E-5F0E4254FF1F}"/>
                  </a:ext>
                </a:extLst>
              </p:cNvPr>
              <p:cNvSpPr txBox="1"/>
              <p:nvPr/>
            </p:nvSpPr>
            <p:spPr>
              <a:xfrm>
                <a:off x="14331829" y="7350310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4C3B43-3770-642F-F9C6-7AA91AAD2808}"/>
                  </a:ext>
                </a:extLst>
              </p:cNvPr>
              <p:cNvSpPr txBox="1"/>
              <p:nvPr/>
            </p:nvSpPr>
            <p:spPr>
              <a:xfrm>
                <a:off x="19842480" y="1681432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8EFFDC-2F69-EEFE-79DB-5E9C572240F8}"/>
                  </a:ext>
                </a:extLst>
              </p:cNvPr>
              <p:cNvSpPr txBox="1"/>
              <p:nvPr/>
            </p:nvSpPr>
            <p:spPr>
              <a:xfrm>
                <a:off x="19315811" y="9482361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2947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B106FD95-5550-0264-EE59-2E86C062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Types of relations?</a:t>
            </a:r>
            <a:endParaRPr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2BD5E0-7F1B-6526-918F-9F5DAF83E0D1}"/>
              </a:ext>
            </a:extLst>
          </p:cNvPr>
          <p:cNvCxnSpPr>
            <a:cxnSpLocks/>
          </p:cNvCxnSpPr>
          <p:nvPr/>
        </p:nvCxnSpPr>
        <p:spPr>
          <a:xfrm>
            <a:off x="1219200" y="3814354"/>
            <a:ext cx="7920000" cy="0"/>
          </a:xfrm>
          <a:prstGeom prst="line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47EC1D-867F-0332-B930-008DCE516BAD}"/>
              </a:ext>
            </a:extLst>
          </p:cNvPr>
          <p:cNvGrpSpPr/>
          <p:nvPr/>
        </p:nvGrpSpPr>
        <p:grpSpPr>
          <a:xfrm>
            <a:off x="1219200" y="9196114"/>
            <a:ext cx="7920000" cy="2160000"/>
            <a:chOff x="1219200" y="9196114"/>
            <a:chExt cx="7920000" cy="216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73D2A0-CC3B-C704-D938-2F037AEFA4F5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10276114"/>
              <a:ext cx="7920000" cy="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FEF84D-48F1-F17F-B1A0-000856D43D76}"/>
                </a:ext>
              </a:extLst>
            </p:cNvPr>
            <p:cNvCxnSpPr/>
            <p:nvPr/>
          </p:nvCxnSpPr>
          <p:spPr>
            <a:xfrm flipV="1">
              <a:off x="7520940" y="919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6EE8C7-3860-E55F-1C3E-EF4610CB1DC0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1027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9471AA-6B14-C6A7-D259-61E085CA282D}"/>
                </a:ext>
              </a:extLst>
            </p:cNvPr>
            <p:cNvCxnSpPr/>
            <p:nvPr/>
          </p:nvCxnSpPr>
          <p:spPr>
            <a:xfrm flipV="1">
              <a:off x="1219200" y="1027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F44F99-3297-B939-F95B-9584AF5A539C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9196114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077076-4869-BF15-55FF-5DE1A15635D1}"/>
              </a:ext>
            </a:extLst>
          </p:cNvPr>
          <p:cNvSpPr txBox="1"/>
          <p:nvPr/>
        </p:nvSpPr>
        <p:spPr>
          <a:xfrm>
            <a:off x="2101407" y="4040003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One-To-One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483AB-7823-33C5-045D-0795349C5991}"/>
              </a:ext>
            </a:extLst>
          </p:cNvPr>
          <p:cNvGrpSpPr/>
          <p:nvPr/>
        </p:nvGrpSpPr>
        <p:grpSpPr>
          <a:xfrm>
            <a:off x="1219200" y="5994457"/>
            <a:ext cx="7920000" cy="2680829"/>
            <a:chOff x="1219200" y="5994457"/>
            <a:chExt cx="7920000" cy="268082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F232DF5-9F0C-C0C4-03C7-81B7B47A01CB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4F50D5-2064-07C1-EE05-945B8203C5DA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33B851-2726-BCCB-B7B8-55A3BD75C164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7442B6-5F60-84CC-FE28-8648E3EAB158}"/>
                </a:ext>
              </a:extLst>
            </p:cNvPr>
            <p:cNvSpPr txBox="1"/>
            <p:nvPr/>
          </p:nvSpPr>
          <p:spPr>
            <a:xfrm>
              <a:off x="2101407" y="7464698"/>
              <a:ext cx="6592186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rPr>
                <a:t>One-To-Many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2B04437-A070-6450-25AA-2C10A3C2C952}"/>
              </a:ext>
            </a:extLst>
          </p:cNvPr>
          <p:cNvSpPr txBox="1"/>
          <p:nvPr/>
        </p:nvSpPr>
        <p:spPr>
          <a:xfrm>
            <a:off x="2028330" y="10712477"/>
            <a:ext cx="659218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Many</a:t>
            </a: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-To-Many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F6FB44-B455-06D5-A058-29E8CF4892DF}"/>
              </a:ext>
            </a:extLst>
          </p:cNvPr>
          <p:cNvSpPr txBox="1"/>
          <p:nvPr/>
        </p:nvSpPr>
        <p:spPr>
          <a:xfrm>
            <a:off x="11367327" y="191118"/>
            <a:ext cx="13016673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Relationship between Passengers and a Bus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32B261-622D-69CB-10CC-103E4CCC1ECA}"/>
              </a:ext>
            </a:extLst>
          </p:cNvPr>
          <p:cNvSpPr txBox="1"/>
          <p:nvPr/>
        </p:nvSpPr>
        <p:spPr>
          <a:xfrm>
            <a:off x="11210797" y="3193930"/>
            <a:ext cx="1301667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Each Bus has one Passenger, and each Passenger has one Bus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27FAC8-7366-640F-230B-A4BB927EBE31}"/>
              </a:ext>
            </a:extLst>
          </p:cNvPr>
          <p:cNvSpPr txBox="1"/>
          <p:nvPr/>
        </p:nvSpPr>
        <p:spPr>
          <a:xfrm>
            <a:off x="11289291" y="6582405"/>
            <a:ext cx="13016673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Each Bus has many Passengers, and each Passenger is on one 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E1088C-68D1-7319-B916-608FA7660FCA}"/>
              </a:ext>
            </a:extLst>
          </p:cNvPr>
          <p:cNvSpPr txBox="1"/>
          <p:nvPr/>
        </p:nvSpPr>
        <p:spPr>
          <a:xfrm>
            <a:off x="11366863" y="9830184"/>
            <a:ext cx="12860607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Each Bus has many passengers, and each Passenger can ride many buses.</a:t>
            </a:r>
          </a:p>
        </p:txBody>
      </p:sp>
    </p:spTree>
    <p:extLst>
      <p:ext uri="{BB962C8B-B14F-4D97-AF65-F5344CB8AC3E}">
        <p14:creationId xmlns:p14="http://schemas.microsoft.com/office/powerpoint/2010/main" val="1303983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6"/>
            <a:ext cx="9730740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308B732-4F14-30E4-2BE9-3C1D26693C60}"/>
              </a:ext>
            </a:extLst>
          </p:cNvPr>
          <p:cNvSpPr/>
          <p:nvPr/>
        </p:nvSpPr>
        <p:spPr>
          <a:xfrm>
            <a:off x="11954933" y="2643136"/>
            <a:ext cx="1120986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3" y="2780401"/>
            <a:ext cx="8602134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Surname, FirstName, </a:t>
            </a:r>
            <a:r>
              <a:rPr lang="en-US" sz="4000" b="1" dirty="0" err="1">
                <a:solidFill>
                  <a:srgbClr val="FFFFFF"/>
                </a:solidFill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does not stock more than one copy of the same book.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45C1A2-C40C-5577-D025-23BEF22F47FF}"/>
              </a:ext>
            </a:extLst>
          </p:cNvPr>
          <p:cNvSpPr/>
          <p:nvPr/>
        </p:nvSpPr>
        <p:spPr>
          <a:xfrm>
            <a:off x="18291811" y="3743030"/>
            <a:ext cx="3620346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603C5-A95A-0E80-9539-73BCEC22E612}"/>
              </a:ext>
            </a:extLst>
          </p:cNvPr>
          <p:cNvSpPr/>
          <p:nvPr/>
        </p:nvSpPr>
        <p:spPr>
          <a:xfrm>
            <a:off x="12878225" y="6858000"/>
            <a:ext cx="3620346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EAD9E2-8BDE-813C-AD09-5758DE944AC1}"/>
              </a:ext>
            </a:extLst>
          </p:cNvPr>
          <p:cNvSpPr/>
          <p:nvPr/>
        </p:nvSpPr>
        <p:spPr>
          <a:xfrm>
            <a:off x="18291811" y="10083875"/>
            <a:ext cx="3620346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Member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D53C08-19A8-1F0D-A4D7-59D66CF1EE23}"/>
              </a:ext>
            </a:extLst>
          </p:cNvPr>
          <p:cNvGrpSpPr/>
          <p:nvPr/>
        </p:nvGrpSpPr>
        <p:grpSpPr>
          <a:xfrm rot="16200000">
            <a:off x="17694105" y="6642436"/>
            <a:ext cx="4815759" cy="1658379"/>
            <a:chOff x="1219199" y="9196114"/>
            <a:chExt cx="7920002" cy="2160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7F072A-93A5-8B6A-4BDE-EF958E01D4D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179199" y="6316113"/>
              <a:ext cx="1" cy="7920002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353E45A-3A6C-816E-B3BA-A1544AA5475D}"/>
                </a:ext>
              </a:extLst>
            </p:cNvPr>
            <p:cNvCxnSpPr/>
            <p:nvPr/>
          </p:nvCxnSpPr>
          <p:spPr>
            <a:xfrm flipV="1">
              <a:off x="7520940" y="919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A52152-136B-2370-F53F-1F4BE9BF95E3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1027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F5A31F-9DA4-826D-70A6-78FE8955844A}"/>
                </a:ext>
              </a:extLst>
            </p:cNvPr>
            <p:cNvCxnSpPr/>
            <p:nvPr/>
          </p:nvCxnSpPr>
          <p:spPr>
            <a:xfrm flipV="1">
              <a:off x="1219200" y="1027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D0718F-6940-9B7A-A0B4-F9B17296C499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9196114"/>
              <a:ext cx="1618260" cy="1080000"/>
            </a:xfrm>
            <a:prstGeom prst="line">
              <a:avLst/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20736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How can we tell?</a:t>
            </a:r>
            <a:endParaRPr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BDF3D3-D852-6C3E-92AF-BB097B507758}"/>
              </a:ext>
            </a:extLst>
          </p:cNvPr>
          <p:cNvSpPr/>
          <p:nvPr/>
        </p:nvSpPr>
        <p:spPr>
          <a:xfrm>
            <a:off x="968723" y="3699621"/>
            <a:ext cx="3620346" cy="1875385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Physical things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4E7E76-FEC0-50B1-7A72-9DA0F8B4AB6A}"/>
              </a:ext>
            </a:extLst>
          </p:cNvPr>
          <p:cNvCxnSpPr>
            <a:cxnSpLocks/>
          </p:cNvCxnSpPr>
          <p:nvPr/>
        </p:nvCxnSpPr>
        <p:spPr>
          <a:xfrm>
            <a:off x="4733447" y="4104285"/>
            <a:ext cx="3960000" cy="0"/>
          </a:xfrm>
          <a:prstGeom prst="line">
            <a:avLst/>
          </a:prstGeom>
          <a:noFill/>
          <a:ln w="1270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5F1423-FE64-311F-835B-681603129567}"/>
              </a:ext>
            </a:extLst>
          </p:cNvPr>
          <p:cNvGrpSpPr/>
          <p:nvPr/>
        </p:nvGrpSpPr>
        <p:grpSpPr>
          <a:xfrm>
            <a:off x="4733447" y="4566160"/>
            <a:ext cx="3960000" cy="1080000"/>
            <a:chOff x="1219200" y="5994457"/>
            <a:chExt cx="7920000" cy="21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7B4F896-2CDF-5115-9C41-14B962F590CF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6B872A-17C1-9679-8D74-9060583C0B94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54EB99-888E-8B8D-DBAA-892236502004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EAA6FF-36AA-2530-0354-5215FE156AD1}"/>
              </a:ext>
            </a:extLst>
          </p:cNvPr>
          <p:cNvSpPr txBox="1"/>
          <p:nvPr/>
        </p:nvSpPr>
        <p:spPr>
          <a:xfrm>
            <a:off x="1718477" y="5907409"/>
            <a:ext cx="735804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People, Cars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1008-F81C-78D5-3F50-8A6D7F42CC0A}"/>
              </a:ext>
            </a:extLst>
          </p:cNvPr>
          <p:cNvSpPr/>
          <p:nvPr/>
        </p:nvSpPr>
        <p:spPr>
          <a:xfrm>
            <a:off x="968723" y="7599459"/>
            <a:ext cx="3620346" cy="2540183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Shared Composite keys</a:t>
            </a:r>
            <a:endParaRPr kumimoji="0" lang="en-US" sz="44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294708-21EA-FC79-BB69-C0D20F031CBA}"/>
              </a:ext>
            </a:extLst>
          </p:cNvPr>
          <p:cNvSpPr txBox="1"/>
          <p:nvPr/>
        </p:nvSpPr>
        <p:spPr>
          <a:xfrm>
            <a:off x="968723" y="10350722"/>
            <a:ext cx="9656952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4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4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4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4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4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4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PartUsedForJob</a:t>
            </a: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-US" sz="4400" b="1" u="sng" dirty="0" err="1">
                <a:solidFill>
                  <a:schemeClr val="tx1"/>
                </a:solidFill>
              </a:rPr>
              <a:t>JobID</a:t>
            </a:r>
            <a:r>
              <a:rPr lang="en-US" sz="4400" b="1" u="sng" dirty="0">
                <a:solidFill>
                  <a:schemeClr val="tx1"/>
                </a:solidFill>
              </a:rPr>
              <a:t>, </a:t>
            </a:r>
            <a:r>
              <a:rPr lang="en-US" sz="4400" b="1" u="sng" dirty="0" err="1">
                <a:solidFill>
                  <a:schemeClr val="tx1"/>
                </a:solidFill>
              </a:rPr>
              <a:t>PartID</a:t>
            </a:r>
            <a:r>
              <a:rPr lang="en-US" sz="4400" b="1" dirty="0">
                <a:solidFill>
                  <a:schemeClr val="tx1"/>
                </a:solidFill>
              </a:rPr>
              <a:t>, Quantity)</a:t>
            </a: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EB597B-3A09-6AC0-0217-77A92D351AC1}"/>
              </a:ext>
            </a:extLst>
          </p:cNvPr>
          <p:cNvGrpSpPr/>
          <p:nvPr/>
        </p:nvGrpSpPr>
        <p:grpSpPr>
          <a:xfrm flipH="1">
            <a:off x="4733447" y="8329550"/>
            <a:ext cx="3960000" cy="1080000"/>
            <a:chOff x="1219200" y="5994457"/>
            <a:chExt cx="7920000" cy="216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36F77-DEBC-BAE7-2395-7368D04A7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7052854"/>
              <a:ext cx="7920000" cy="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F9E352-D98E-0708-AFCB-9E7A59F62666}"/>
                </a:ext>
              </a:extLst>
            </p:cNvPr>
            <p:cNvCxnSpPr/>
            <p:nvPr/>
          </p:nvCxnSpPr>
          <p:spPr>
            <a:xfrm flipV="1">
              <a:off x="7520940" y="599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C99AA6-4544-677E-107B-D8BF22A58B6B}"/>
                </a:ext>
              </a:extLst>
            </p:cNvPr>
            <p:cNvCxnSpPr>
              <a:cxnSpLocks/>
            </p:cNvCxnSpPr>
            <p:nvPr/>
          </p:nvCxnSpPr>
          <p:spPr>
            <a:xfrm>
              <a:off x="7520940" y="7074457"/>
              <a:ext cx="1618260" cy="108000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78BD9AC-F75A-20DF-3A16-0626FC8670B9}"/>
              </a:ext>
            </a:extLst>
          </p:cNvPr>
          <p:cNvSpPr txBox="1"/>
          <p:nvPr/>
        </p:nvSpPr>
        <p:spPr>
          <a:xfrm>
            <a:off x="11261558" y="3113385"/>
            <a:ext cx="12633158" cy="7489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It’s not Easy</a:t>
            </a:r>
            <a:r>
              <a:rPr lang="en-US" sz="8000" b="1" dirty="0"/>
              <a:t>.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8000" b="1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We have to really think about the types of relationships and how they’re related</a:t>
            </a:r>
          </a:p>
        </p:txBody>
      </p:sp>
    </p:spTree>
    <p:extLst>
      <p:ext uri="{BB962C8B-B14F-4D97-AF65-F5344CB8AC3E}">
        <p14:creationId xmlns:p14="http://schemas.microsoft.com/office/powerpoint/2010/main" val="2295934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5" grpId="0" animBg="1"/>
      <p:bldP spid="16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38CA121-3E4E-B3E6-A125-FB3A944C43AC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185206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71B9-ABAB-10A0-5BF0-1C1B4E37B5EE}"/>
              </a:ext>
            </a:extLst>
          </p:cNvPr>
          <p:cNvSpPr txBox="1"/>
          <p:nvPr/>
        </p:nvSpPr>
        <p:spPr>
          <a:xfrm>
            <a:off x="1219200" y="2119621"/>
            <a:ext cx="21520484" cy="10690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Customer(</a:t>
            </a:r>
            <a:r>
              <a:rPr kumimoji="0" lang="en-US" sz="5400" b="1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CustomerID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Name,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PostalCode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Employees(</a:t>
            </a:r>
            <a:r>
              <a:rPr lang="en-US" sz="5400" b="1" u="sng" dirty="0" err="1">
                <a:solidFill>
                  <a:srgbClr val="FFFFFF"/>
                </a:solidFill>
              </a:rPr>
              <a:t>EmployeeID</a:t>
            </a:r>
            <a:r>
              <a:rPr lang="en-US" sz="5400" b="1" dirty="0">
                <a:solidFill>
                  <a:srgbClr val="FFFFFF"/>
                </a:solidFill>
              </a:rPr>
              <a:t>, Name, DOB)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OrderDetails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OrderID</a:t>
            </a:r>
            <a:r>
              <a:rPr kumimoji="0" lang="en-US" sz="54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ProductID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Quantity)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Order(</a:t>
            </a:r>
            <a:r>
              <a:rPr lang="en-US" sz="5400" b="1" u="sng" dirty="0" err="1">
                <a:solidFill>
                  <a:srgbClr val="FFFFFF"/>
                </a:solidFill>
              </a:rPr>
              <a:t>OrderID</a:t>
            </a:r>
            <a:r>
              <a:rPr lang="en-US" sz="5400" b="1" dirty="0">
                <a:solidFill>
                  <a:srgbClr val="FFFFFF"/>
                </a:solidFill>
              </a:rPr>
              <a:t>, </a:t>
            </a:r>
            <a:r>
              <a:rPr lang="en-US" sz="5400" b="1" dirty="0" err="1">
                <a:solidFill>
                  <a:srgbClr val="FFFFFF"/>
                </a:solidFill>
              </a:rPr>
              <a:t>CustomerID</a:t>
            </a:r>
            <a:r>
              <a:rPr lang="en-US" sz="5400" b="1" dirty="0">
                <a:solidFill>
                  <a:srgbClr val="FFFFFF"/>
                </a:solidFill>
              </a:rPr>
              <a:t>, </a:t>
            </a:r>
            <a:r>
              <a:rPr lang="en-US" sz="5400" b="1" dirty="0" err="1">
                <a:solidFill>
                  <a:srgbClr val="FFFFFF"/>
                </a:solidFill>
              </a:rPr>
              <a:t>EmplyeeID</a:t>
            </a:r>
            <a:r>
              <a:rPr lang="en-US" sz="5400" b="1" dirty="0">
                <a:solidFill>
                  <a:srgbClr val="FFFFFF"/>
                </a:solidFill>
              </a:rPr>
              <a:t>, Date)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Products(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ProductID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ProductName,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CategoryID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Price)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Categories(</a:t>
            </a:r>
            <a:r>
              <a:rPr kumimoji="0" lang="en-US" sz="54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CategoryID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54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CategoryName</a:t>
            </a: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Description)</a:t>
            </a:r>
          </a:p>
          <a:p>
            <a:pPr marL="0" marR="0" indent="0" algn="ctr" defTabSz="825500" rtl="0" fontAlgn="auto" latinLnBrk="0" hangingPunct="0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This is a really bad shop. So, customers never come back to th</a:t>
            </a:r>
            <a:r>
              <a:rPr lang="en-US" sz="5400" b="1" dirty="0">
                <a:solidFill>
                  <a:srgbClr val="FFFFFF"/>
                </a:solidFill>
              </a:rPr>
              <a:t>e shop again. They only do one order.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613116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F2ED-EAAF-0193-5F37-1C43DDF2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turn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51009C-539C-4439-5276-264324EE362F}"/>
              </a:ext>
            </a:extLst>
          </p:cNvPr>
          <p:cNvSpPr/>
          <p:nvPr/>
        </p:nvSpPr>
        <p:spPr>
          <a:xfrm>
            <a:off x="1219200" y="3517900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8F06E-131B-1729-FA72-07DFFA057F46}"/>
              </a:ext>
            </a:extLst>
          </p:cNvPr>
          <p:cNvSpPr/>
          <p:nvPr/>
        </p:nvSpPr>
        <p:spPr>
          <a:xfrm>
            <a:off x="1219200" y="5543019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Product 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D8369-93F2-337B-9DA7-4C1B82D8CE95}"/>
              </a:ext>
            </a:extLst>
          </p:cNvPr>
          <p:cNvSpPr/>
          <p:nvPr/>
        </p:nvSpPr>
        <p:spPr>
          <a:xfrm>
            <a:off x="1219200" y="7568138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employee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E7B33-0169-81C2-C190-DABD1686D7A9}"/>
              </a:ext>
            </a:extLst>
          </p:cNvPr>
          <p:cNvSpPr/>
          <p:nvPr/>
        </p:nvSpPr>
        <p:spPr>
          <a:xfrm>
            <a:off x="1219199" y="11618376"/>
            <a:ext cx="6235149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customer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3E4FD-5E11-B570-6C8B-E6E09325E07C}"/>
              </a:ext>
            </a:extLst>
          </p:cNvPr>
          <p:cNvSpPr/>
          <p:nvPr/>
        </p:nvSpPr>
        <p:spPr>
          <a:xfrm>
            <a:off x="1219200" y="9593257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customer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EFBD-749B-941D-6830-073323D7BE64}"/>
              </a:ext>
            </a:extLst>
          </p:cNvPr>
          <p:cNvSpPr/>
          <p:nvPr/>
        </p:nvSpPr>
        <p:spPr>
          <a:xfrm>
            <a:off x="16088139" y="3517900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order-detail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9979C-286A-F9A6-623D-9AD0CE7DCA94}"/>
              </a:ext>
            </a:extLst>
          </p:cNvPr>
          <p:cNvSpPr/>
          <p:nvPr/>
        </p:nvSpPr>
        <p:spPr>
          <a:xfrm>
            <a:off x="16088139" y="7563769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60E4A-8D66-61CA-148C-6105D1FC325A}"/>
              </a:ext>
            </a:extLst>
          </p:cNvPr>
          <p:cNvSpPr/>
          <p:nvPr/>
        </p:nvSpPr>
        <p:spPr>
          <a:xfrm>
            <a:off x="16088139" y="5547387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category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BF573-C0C3-E25A-0050-4984D6E82EEC}"/>
              </a:ext>
            </a:extLst>
          </p:cNvPr>
          <p:cNvSpPr/>
          <p:nvPr/>
        </p:nvSpPr>
        <p:spPr>
          <a:xfrm>
            <a:off x="16088139" y="9593256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order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9640D-6E37-50EF-77E8-B2159D60AB8C}"/>
              </a:ext>
            </a:extLst>
          </p:cNvPr>
          <p:cNvSpPr/>
          <p:nvPr/>
        </p:nvSpPr>
        <p:spPr>
          <a:xfrm>
            <a:off x="16088139" y="11618376"/>
            <a:ext cx="6235148" cy="988989"/>
          </a:xfrm>
          <a:prstGeom prst="rect">
            <a:avLst/>
          </a:prstGeom>
          <a:solidFill>
            <a:schemeClr val="accent4"/>
          </a:solidFill>
          <a:ln w="1270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cap="all" dirty="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products</a:t>
            </a:r>
            <a:endParaRPr kumimoji="0" lang="en-US" sz="4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994486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B106FD95-5550-0264-EE59-2E86C062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18907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SQL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6FF9F-8BC1-CC33-0267-ACCD92A5C97E}"/>
              </a:ext>
            </a:extLst>
          </p:cNvPr>
          <p:cNvSpPr txBox="1"/>
          <p:nvPr/>
        </p:nvSpPr>
        <p:spPr>
          <a:xfrm>
            <a:off x="907773" y="4036714"/>
            <a:ext cx="9276522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FROM 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(INNER JOIN … ON …)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WHERE 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/>
              <a:t>(ORDER BY …)</a:t>
            </a: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CA315-815E-9225-1596-ECDBECB3E7E8}"/>
              </a:ext>
            </a:extLst>
          </p:cNvPr>
          <p:cNvSpPr txBox="1"/>
          <p:nvPr/>
        </p:nvSpPr>
        <p:spPr>
          <a:xfrm>
            <a:off x="11708296" y="1820723"/>
            <a:ext cx="11767931" cy="10074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>
                <a:solidFill>
                  <a:srgbClr val="FFFFFF"/>
                </a:solidFill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72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7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7200" b="1" dirty="0">
              <a:solidFill>
                <a:srgbClr val="FFFFFF"/>
              </a:solidFill>
            </a:endParaRPr>
          </a:p>
          <a:p>
            <a:r>
              <a:rPr lang="en-US" sz="72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1697625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Surname, FirstName, </a:t>
            </a:r>
            <a:r>
              <a:rPr lang="en-US" sz="4000" b="1" dirty="0" err="1">
                <a:solidFill>
                  <a:srgbClr val="FFFFFF"/>
                </a:solidFill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names and email addresses 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27138457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Finite state machines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E1179D-AF75-91CA-042A-36145C6D0718}"/>
              </a:ext>
            </a:extLst>
          </p:cNvPr>
          <p:cNvGrpSpPr/>
          <p:nvPr/>
        </p:nvGrpSpPr>
        <p:grpSpPr>
          <a:xfrm>
            <a:off x="1231158" y="1323870"/>
            <a:ext cx="21057868" cy="10788602"/>
            <a:chOff x="438912" y="1681432"/>
            <a:chExt cx="21057868" cy="1078860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01A83-12C3-4A95-8CB1-E7CB39847AA5}"/>
                </a:ext>
              </a:extLst>
            </p:cNvPr>
            <p:cNvCxnSpPr/>
            <p:nvPr/>
          </p:nvCxnSpPr>
          <p:spPr>
            <a:xfrm>
              <a:off x="438912" y="3547872"/>
              <a:ext cx="2340864" cy="1184148"/>
            </a:xfrm>
            <a:prstGeom prst="straightConnector1">
              <a:avLst/>
            </a:prstGeom>
            <a:noFill/>
            <a:ln w="254000" cap="flat">
              <a:solidFill>
                <a:srgbClr val="FFFFFF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1711D0-22F9-5081-050B-96AC822E66C5}"/>
                </a:ext>
              </a:extLst>
            </p:cNvPr>
            <p:cNvGrpSpPr/>
            <p:nvPr/>
          </p:nvGrpSpPr>
          <p:grpSpPr>
            <a:xfrm>
              <a:off x="2383971" y="1681432"/>
              <a:ext cx="19112809" cy="10788602"/>
              <a:chOff x="2383971" y="1681432"/>
              <a:chExt cx="19112809" cy="1078860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C174D6-AE40-2A86-E922-3C424CAC6586}"/>
                  </a:ext>
                </a:extLst>
              </p:cNvPr>
              <p:cNvSpPr/>
              <p:nvPr/>
            </p:nvSpPr>
            <p:spPr>
              <a:xfrm>
                <a:off x="2383971" y="4082143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4C784B7-62FC-3FF0-761B-4ED5776A70B4}"/>
                  </a:ext>
                </a:extLst>
              </p:cNvPr>
              <p:cNvSpPr/>
              <p:nvPr/>
            </p:nvSpPr>
            <p:spPr>
              <a:xfrm>
                <a:off x="10047628" y="4082143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172F0A4-FD59-40DF-69A7-2DBD53271D5D}"/>
                  </a:ext>
                </a:extLst>
              </p:cNvPr>
              <p:cNvSpPr/>
              <p:nvPr/>
            </p:nvSpPr>
            <p:spPr>
              <a:xfrm>
                <a:off x="17711285" y="4082143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4F74D9D-7CC5-1B7D-941E-B74B66652FA8}"/>
                  </a:ext>
                </a:extLst>
              </p:cNvPr>
              <p:cNvSpPr/>
              <p:nvPr/>
            </p:nvSpPr>
            <p:spPr>
              <a:xfrm>
                <a:off x="10047628" y="9230034"/>
                <a:ext cx="3240000" cy="324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9147ACC-D9C7-8F59-BFE9-6BFA41164ECC}"/>
                  </a:ext>
                </a:extLst>
              </p:cNvPr>
              <p:cNvSpPr/>
              <p:nvPr/>
            </p:nvSpPr>
            <p:spPr>
              <a:xfrm>
                <a:off x="17981285" y="4352143"/>
                <a:ext cx="2700000" cy="2700000"/>
              </a:xfrm>
              <a:prstGeom prst="ellipse">
                <a:avLst/>
              </a:prstGeom>
              <a:ln w="127000"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722258B-C1E1-84B6-0E5F-E33A2B03FDCA}"/>
                  </a:ext>
                </a:extLst>
              </p:cNvPr>
              <p:cNvCxnSpPr/>
              <p:nvPr/>
            </p:nvCxnSpPr>
            <p:spPr>
              <a:xfrm>
                <a:off x="5151120" y="4376126"/>
                <a:ext cx="5379720" cy="0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9D8AFF5-4F67-33DA-DA01-F852A6230878}"/>
                  </a:ext>
                </a:extLst>
              </p:cNvPr>
              <p:cNvCxnSpPr/>
              <p:nvPr/>
            </p:nvCxnSpPr>
            <p:spPr>
              <a:xfrm>
                <a:off x="5151120" y="7052143"/>
                <a:ext cx="5379720" cy="0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C81AFC3-DD1D-C828-226C-73DC31DE26A2}"/>
                  </a:ext>
                </a:extLst>
              </p:cNvPr>
              <p:cNvCxnSpPr>
                <a:cxnSpLocks/>
                <a:stCxn id="7" idx="5"/>
                <a:endCxn id="10" idx="7"/>
              </p:cNvCxnSpPr>
              <p:nvPr/>
            </p:nvCxnSpPr>
            <p:spPr>
              <a:xfrm>
                <a:off x="12813141" y="6847656"/>
                <a:ext cx="0" cy="2856865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126D2BC-2919-2814-CD8A-3C1873DDD8C6}"/>
                  </a:ext>
                </a:extLst>
              </p:cNvPr>
              <p:cNvCxnSpPr>
                <a:cxnSpLocks/>
                <a:stCxn id="10" idx="6"/>
                <a:endCxn id="8" idx="3"/>
              </p:cNvCxnSpPr>
              <p:nvPr/>
            </p:nvCxnSpPr>
            <p:spPr>
              <a:xfrm flipV="1">
                <a:off x="13287628" y="6847656"/>
                <a:ext cx="4898144" cy="4002378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989FA8B7-AE85-F8A3-C21B-E277B0AB15C7}"/>
                  </a:ext>
                </a:extLst>
              </p:cNvPr>
              <p:cNvSpPr/>
              <p:nvPr/>
            </p:nvSpPr>
            <p:spPr>
              <a:xfrm>
                <a:off x="7952361" y="9642266"/>
                <a:ext cx="2160520" cy="1700379"/>
              </a:xfrm>
              <a:custGeom>
                <a:avLst/>
                <a:gdLst>
                  <a:gd name="connsiteX0" fmla="*/ 2160520 w 2160520"/>
                  <a:gd name="connsiteY0" fmla="*/ 228068 h 1700379"/>
                  <a:gd name="connsiteX1" fmla="*/ 270760 w 2160520"/>
                  <a:gd name="connsiteY1" fmla="*/ 106148 h 1700379"/>
                  <a:gd name="connsiteX2" fmla="*/ 179320 w 2160520"/>
                  <a:gd name="connsiteY2" fmla="*/ 1569188 h 1700379"/>
                  <a:gd name="connsiteX3" fmla="*/ 1855720 w 2160520"/>
                  <a:gd name="connsiteY3" fmla="*/ 1630148 h 1700379"/>
                  <a:gd name="connsiteX4" fmla="*/ 1855720 w 2160520"/>
                  <a:gd name="connsiteY4" fmla="*/ 1630148 h 170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520" h="1700379">
                    <a:moveTo>
                      <a:pt x="2160520" y="228068"/>
                    </a:moveTo>
                    <a:cubicBezTo>
                      <a:pt x="1380740" y="55348"/>
                      <a:pt x="600960" y="-117372"/>
                      <a:pt x="270760" y="106148"/>
                    </a:cubicBezTo>
                    <a:cubicBezTo>
                      <a:pt x="-59440" y="329668"/>
                      <a:pt x="-84840" y="1315188"/>
                      <a:pt x="179320" y="1569188"/>
                    </a:cubicBezTo>
                    <a:cubicBezTo>
                      <a:pt x="443480" y="1823188"/>
                      <a:pt x="1855720" y="1630148"/>
                      <a:pt x="1855720" y="1630148"/>
                    </a:cubicBezTo>
                    <a:lnTo>
                      <a:pt x="1855720" y="1630148"/>
                    </a:lnTo>
                  </a:path>
                </a:pathLst>
              </a:custGeom>
              <a:noFill/>
              <a:ln w="254000" cap="flat">
                <a:solidFill>
                  <a:srgbClr val="FFFFFF"/>
                </a:solidFill>
                <a:miter lim="400000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303C86F-06F8-5004-42EE-816D67862730}"/>
                  </a:ext>
                </a:extLst>
              </p:cNvPr>
              <p:cNvSpPr/>
              <p:nvPr/>
            </p:nvSpPr>
            <p:spPr>
              <a:xfrm rot="3887882">
                <a:off x="17532972" y="2191160"/>
                <a:ext cx="2160520" cy="1700379"/>
              </a:xfrm>
              <a:custGeom>
                <a:avLst/>
                <a:gdLst>
                  <a:gd name="connsiteX0" fmla="*/ 2160520 w 2160520"/>
                  <a:gd name="connsiteY0" fmla="*/ 228068 h 1700379"/>
                  <a:gd name="connsiteX1" fmla="*/ 270760 w 2160520"/>
                  <a:gd name="connsiteY1" fmla="*/ 106148 h 1700379"/>
                  <a:gd name="connsiteX2" fmla="*/ 179320 w 2160520"/>
                  <a:gd name="connsiteY2" fmla="*/ 1569188 h 1700379"/>
                  <a:gd name="connsiteX3" fmla="*/ 1855720 w 2160520"/>
                  <a:gd name="connsiteY3" fmla="*/ 1630148 h 1700379"/>
                  <a:gd name="connsiteX4" fmla="*/ 1855720 w 2160520"/>
                  <a:gd name="connsiteY4" fmla="*/ 1630148 h 170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520" h="1700379">
                    <a:moveTo>
                      <a:pt x="2160520" y="228068"/>
                    </a:moveTo>
                    <a:cubicBezTo>
                      <a:pt x="1380740" y="55348"/>
                      <a:pt x="600960" y="-117372"/>
                      <a:pt x="270760" y="106148"/>
                    </a:cubicBezTo>
                    <a:cubicBezTo>
                      <a:pt x="-59440" y="329668"/>
                      <a:pt x="-84840" y="1315188"/>
                      <a:pt x="179320" y="1569188"/>
                    </a:cubicBezTo>
                    <a:cubicBezTo>
                      <a:pt x="443480" y="1823188"/>
                      <a:pt x="1855720" y="1630148"/>
                      <a:pt x="1855720" y="1630148"/>
                    </a:cubicBezTo>
                    <a:lnTo>
                      <a:pt x="1855720" y="1630148"/>
                    </a:lnTo>
                  </a:path>
                </a:pathLst>
              </a:custGeom>
              <a:noFill/>
              <a:ln w="254000" cap="flat">
                <a:solidFill>
                  <a:srgbClr val="FFFFFF"/>
                </a:solidFill>
                <a:miter lim="400000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4EF2502B-B1A3-609F-94F1-9DCB49C09E7A}"/>
                  </a:ext>
                </a:extLst>
              </p:cNvPr>
              <p:cNvSpPr/>
              <p:nvPr/>
            </p:nvSpPr>
            <p:spPr>
              <a:xfrm rot="14274904">
                <a:off x="19370265" y="7364329"/>
                <a:ext cx="2160520" cy="1700379"/>
              </a:xfrm>
              <a:custGeom>
                <a:avLst/>
                <a:gdLst>
                  <a:gd name="connsiteX0" fmla="*/ 2160520 w 2160520"/>
                  <a:gd name="connsiteY0" fmla="*/ 228068 h 1700379"/>
                  <a:gd name="connsiteX1" fmla="*/ 270760 w 2160520"/>
                  <a:gd name="connsiteY1" fmla="*/ 106148 h 1700379"/>
                  <a:gd name="connsiteX2" fmla="*/ 179320 w 2160520"/>
                  <a:gd name="connsiteY2" fmla="*/ 1569188 h 1700379"/>
                  <a:gd name="connsiteX3" fmla="*/ 1855720 w 2160520"/>
                  <a:gd name="connsiteY3" fmla="*/ 1630148 h 1700379"/>
                  <a:gd name="connsiteX4" fmla="*/ 1855720 w 2160520"/>
                  <a:gd name="connsiteY4" fmla="*/ 1630148 h 1700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520" h="1700379">
                    <a:moveTo>
                      <a:pt x="2160520" y="228068"/>
                    </a:moveTo>
                    <a:cubicBezTo>
                      <a:pt x="1380740" y="55348"/>
                      <a:pt x="600960" y="-117372"/>
                      <a:pt x="270760" y="106148"/>
                    </a:cubicBezTo>
                    <a:cubicBezTo>
                      <a:pt x="-59440" y="329668"/>
                      <a:pt x="-84840" y="1315188"/>
                      <a:pt x="179320" y="1569188"/>
                    </a:cubicBezTo>
                    <a:cubicBezTo>
                      <a:pt x="443480" y="1823188"/>
                      <a:pt x="1855720" y="1630148"/>
                      <a:pt x="1855720" y="1630148"/>
                    </a:cubicBezTo>
                    <a:lnTo>
                      <a:pt x="1855720" y="1630148"/>
                    </a:lnTo>
                  </a:path>
                </a:pathLst>
              </a:custGeom>
              <a:noFill/>
              <a:ln w="254000" cap="flat">
                <a:solidFill>
                  <a:srgbClr val="FFFFFF"/>
                </a:solidFill>
                <a:miter lim="400000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BF0CB4-1131-92F3-CB23-2707134CA7F6}"/>
                  </a:ext>
                </a:extLst>
              </p:cNvPr>
              <p:cNvSpPr txBox="1"/>
              <p:nvPr/>
            </p:nvSpPr>
            <p:spPr>
              <a:xfrm>
                <a:off x="3264986" y="4973738"/>
                <a:ext cx="1477970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8907568-BB77-3BBB-5CF8-BF57B793E2BE}"/>
                  </a:ext>
                </a:extLst>
              </p:cNvPr>
              <p:cNvSpPr txBox="1"/>
              <p:nvPr/>
            </p:nvSpPr>
            <p:spPr>
              <a:xfrm>
                <a:off x="18610735" y="4973737"/>
                <a:ext cx="1441100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S3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3EDCA8C-6711-E6F6-B3DD-9C5606DF84D3}"/>
                  </a:ext>
                </a:extLst>
              </p:cNvPr>
              <p:cNvSpPr txBox="1"/>
              <p:nvPr/>
            </p:nvSpPr>
            <p:spPr>
              <a:xfrm>
                <a:off x="10939864" y="10121629"/>
                <a:ext cx="1455528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S2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C797E7-BC3E-0973-1BC5-714120196553}"/>
                  </a:ext>
                </a:extLst>
              </p:cNvPr>
              <p:cNvSpPr txBox="1"/>
              <p:nvPr/>
            </p:nvSpPr>
            <p:spPr>
              <a:xfrm>
                <a:off x="11046464" y="4973738"/>
                <a:ext cx="1242327" cy="1456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8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S1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FDB4162-07E1-A542-94C1-3F3FFBB56647}"/>
                  </a:ext>
                </a:extLst>
              </p:cNvPr>
              <p:cNvSpPr txBox="1"/>
              <p:nvPr/>
            </p:nvSpPr>
            <p:spPr>
              <a:xfrm>
                <a:off x="6883960" y="2895539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168E76D-21EC-273B-BD7D-9BBD5D825548}"/>
                  </a:ext>
                </a:extLst>
              </p:cNvPr>
              <p:cNvSpPr txBox="1"/>
              <p:nvPr/>
            </p:nvSpPr>
            <p:spPr>
              <a:xfrm>
                <a:off x="6767742" y="5751006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52C44F9F-9812-AC0E-70D0-CA67344A46D4}"/>
                  </a:ext>
                </a:extLst>
              </p:cNvPr>
              <p:cNvCxnSpPr>
                <a:cxnSpLocks/>
                <a:stCxn id="7" idx="7"/>
                <a:endCxn id="8" idx="2"/>
              </p:cNvCxnSpPr>
              <p:nvPr/>
            </p:nvCxnSpPr>
            <p:spPr>
              <a:xfrm>
                <a:off x="12813141" y="4556630"/>
                <a:ext cx="4898144" cy="1145513"/>
              </a:xfrm>
              <a:prstGeom prst="straightConnector1">
                <a:avLst/>
              </a:prstGeom>
              <a:noFill/>
              <a:ln w="254000" cap="flat">
                <a:solidFill>
                  <a:srgbClr val="FFFF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FF6763-6E8B-0D54-4A98-7B2BB26A0A21}"/>
                  </a:ext>
                </a:extLst>
              </p:cNvPr>
              <p:cNvSpPr txBox="1"/>
              <p:nvPr/>
            </p:nvSpPr>
            <p:spPr>
              <a:xfrm>
                <a:off x="5652134" y="9907304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0A5D38D-695B-B52E-AF46-45C38616A4FC}"/>
                  </a:ext>
                </a:extLst>
              </p:cNvPr>
              <p:cNvSpPr txBox="1"/>
              <p:nvPr/>
            </p:nvSpPr>
            <p:spPr>
              <a:xfrm>
                <a:off x="10756887" y="7608444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BAD36B6-B777-5051-53E4-1709157EB82F}"/>
                  </a:ext>
                </a:extLst>
              </p:cNvPr>
              <p:cNvSpPr txBox="1"/>
              <p:nvPr/>
            </p:nvSpPr>
            <p:spPr>
              <a:xfrm>
                <a:off x="14228445" y="3626278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3D37A4D-6DCB-0EA4-9F1E-5F0E4254FF1F}"/>
                  </a:ext>
                </a:extLst>
              </p:cNvPr>
              <p:cNvSpPr txBox="1"/>
              <p:nvPr/>
            </p:nvSpPr>
            <p:spPr>
              <a:xfrm>
                <a:off x="14331829" y="7350310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4C3B43-3770-642F-F9C6-7AA91AAD2808}"/>
                  </a:ext>
                </a:extLst>
              </p:cNvPr>
              <p:cNvSpPr txBox="1"/>
              <p:nvPr/>
            </p:nvSpPr>
            <p:spPr>
              <a:xfrm>
                <a:off x="19842480" y="1681432"/>
                <a:ext cx="1654300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200" b="1" dirty="0">
                    <a:solidFill>
                      <a:srgbClr val="FFFFFF"/>
                    </a:solidFill>
                  </a:rPr>
                  <a:t>1 | a</a:t>
                </a:r>
                <a:endParaRPr kumimoji="0" lang="en-US" sz="7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F8EFFDC-2F69-EEFE-79DB-5E9C572240F8}"/>
                  </a:ext>
                </a:extLst>
              </p:cNvPr>
              <p:cNvSpPr txBox="1"/>
              <p:nvPr/>
            </p:nvSpPr>
            <p:spPr>
              <a:xfrm>
                <a:off x="19315811" y="9482361"/>
                <a:ext cx="1886735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72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Proxima Nova"/>
                    <a:ea typeface="Proxima Nova"/>
                    <a:cs typeface="Proxima Nova"/>
                    <a:sym typeface="Proxima Nova"/>
                  </a:rPr>
                  <a:t>0 | 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47950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Surname, FirstName, </a:t>
            </a:r>
            <a:r>
              <a:rPr lang="en-US" sz="4000" b="1" dirty="0" err="1">
                <a:solidFill>
                  <a:srgbClr val="FFFFFF"/>
                </a:solidFill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names and email addresses 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348209027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7124426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Author,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borrowed a Book by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20451693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343733916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highlight>
                  <a:srgbClr val="FF00FF"/>
                </a:highlight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highlight>
                <a:srgbClr val="FF00FF"/>
              </a:highlight>
              <a:uFillTx/>
              <a:sym typeface="Proxima Nova"/>
            </a:endParaRPr>
          </a:p>
          <a:p>
            <a:r>
              <a:rPr lang="en-US" sz="4800" b="1" dirty="0">
                <a:solidFill>
                  <a:srgbClr val="FFFFFF"/>
                </a:solidFill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187468745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Book(</a:t>
            </a:r>
            <a:r>
              <a:rPr lang="en-US" sz="4000" b="1" u="sng" dirty="0" err="1">
                <a:solidFill>
                  <a:srgbClr val="FFFFFF"/>
                </a:solidFill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Member(</a:t>
            </a:r>
            <a:r>
              <a:rPr lang="en-US" sz="4000" b="1" u="sng" dirty="0" err="1">
                <a:solidFill>
                  <a:srgbClr val="FFFFFF"/>
                </a:solidFill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highlight>
                  <a:srgbClr val="FF00FF"/>
                </a:highlight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  <a:highlight>
                <a:srgbClr val="FF00FF"/>
              </a:highlight>
            </a:endParaRPr>
          </a:p>
          <a:p>
            <a:r>
              <a:rPr lang="en-US" sz="4800" b="1" dirty="0">
                <a:solidFill>
                  <a:schemeClr val="tx1"/>
                </a:solidFill>
                <a:highlight>
                  <a:srgbClr val="00FFFF"/>
                </a:highlight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343593533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Book(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Member(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CB6C1-5D5D-7E7C-22DF-FFFAA073BB76}"/>
              </a:ext>
            </a:extLst>
          </p:cNvPr>
          <p:cNvSpPr txBox="1"/>
          <p:nvPr/>
        </p:nvSpPr>
        <p:spPr>
          <a:xfrm>
            <a:off x="16389258" y="2934289"/>
            <a:ext cx="6500191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tx1"/>
                </a:solidFill>
                <a:highlight>
                  <a:srgbClr val="FFFF00"/>
                </a:highlight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FillTx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rgbClr val="FFFFFF"/>
                </a:solidFill>
                <a:highlight>
                  <a:srgbClr val="FF00FF"/>
                </a:highlight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FFFFFF"/>
              </a:solidFill>
              <a:highlight>
                <a:srgbClr val="FF00FF"/>
              </a:highlight>
            </a:endParaRPr>
          </a:p>
          <a:p>
            <a:r>
              <a:rPr lang="en-US" sz="4800" b="1" dirty="0">
                <a:solidFill>
                  <a:schemeClr val="tx1"/>
                </a:solidFill>
                <a:highlight>
                  <a:srgbClr val="00FFFF"/>
                </a:highlight>
              </a:rPr>
              <a:t>How can I bring all these attributes together?</a:t>
            </a:r>
          </a:p>
        </p:txBody>
      </p:sp>
    </p:spTree>
    <p:extLst>
      <p:ext uri="{BB962C8B-B14F-4D97-AF65-F5344CB8AC3E}">
        <p14:creationId xmlns:p14="http://schemas.microsoft.com/office/powerpoint/2010/main" val="276392351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Book(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Member(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442151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ps for solving questions">
            <a:extLst>
              <a:ext uri="{FF2B5EF4-FFF2-40B4-BE49-F238E27FC236}">
                <a16:creationId xmlns:a16="http://schemas.microsoft.com/office/drawing/2014/main" id="{B4B33F14-AADC-E1B1-A615-7F113DF408DD}"/>
              </a:ext>
            </a:extLst>
          </p:cNvPr>
          <p:cNvSpPr txBox="1">
            <a:spLocks/>
          </p:cNvSpPr>
          <p:nvPr/>
        </p:nvSpPr>
        <p:spPr>
          <a:xfrm>
            <a:off x="1219200" y="554252"/>
            <a:ext cx="18623280" cy="417776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hangingPunct="1"/>
            <a:r>
              <a:rPr lang="en-GB" b="1" dirty="0">
                <a:solidFill>
                  <a:srgbClr val="FFFFFF"/>
                </a:solidFill>
              </a:rPr>
              <a:t>Exam style questions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3C8FF-6A27-D977-1F03-4DBB1BA0AB1B}"/>
              </a:ext>
            </a:extLst>
          </p:cNvPr>
          <p:cNvSpPr/>
          <p:nvPr/>
        </p:nvSpPr>
        <p:spPr>
          <a:xfrm>
            <a:off x="1219200" y="2643137"/>
            <a:ext cx="14007549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2781-8337-ADBC-1B36-A569CA1B07A8}"/>
              </a:ext>
            </a:extLst>
          </p:cNvPr>
          <p:cNvSpPr txBox="1"/>
          <p:nvPr/>
        </p:nvSpPr>
        <p:spPr>
          <a:xfrm>
            <a:off x="1794932" y="2780402"/>
            <a:ext cx="12895103" cy="9274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A Library uses a Database Management System using the following 3 relations: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Book(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BookID</a:t>
            </a:r>
            <a:r>
              <a:rPr lang="en-US" sz="4000" b="1" dirty="0">
                <a:solidFill>
                  <a:srgbClr val="FFFFFF"/>
                </a:solidFill>
              </a:rPr>
              <a:t>, Title,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Author</a:t>
            </a:r>
            <a:r>
              <a:rPr lang="en-US" sz="4000" b="1" dirty="0">
                <a:solidFill>
                  <a:srgbClr val="FFFFFF"/>
                </a:solidFill>
              </a:rPr>
              <a:t>, Publisher)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40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highlight>
                  <a:srgbClr val="00FFFF"/>
                </a:highlight>
              </a:rPr>
              <a:t>Member(</a:t>
            </a:r>
            <a:r>
              <a:rPr lang="en-US" sz="4000" b="1" u="sng" dirty="0" err="1">
                <a:solidFill>
                  <a:schemeClr val="tx1"/>
                </a:solidFill>
                <a:highlight>
                  <a:srgbClr val="00FFFF"/>
                </a:highlight>
              </a:rPr>
              <a:t>MemberID</a:t>
            </a:r>
            <a:r>
              <a:rPr lang="en-US" sz="4000" b="1" dirty="0">
                <a:solidFill>
                  <a:srgbClr val="FFFFFF"/>
                </a:solidFill>
              </a:rPr>
              <a:t>,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Surname, FirstName,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EmailAddress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solidFill>
                <a:srgbClr val="FFFFFF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Loan(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MemberID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FillTx/>
                <a:latin typeface="Proxima Nova"/>
                <a:ea typeface="Proxima Nova"/>
                <a:cs typeface="Proxima Nova"/>
                <a:sym typeface="Proxima Nova"/>
              </a:rPr>
              <a:t>BookID</a:t>
            </a:r>
            <a:r>
              <a:rPr kumimoji="0" lang="en-US" sz="4000" b="1" i="0" u="sng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sng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LoanDate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DueBackDate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, Returned)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FFFFF"/>
                </a:solidFill>
              </a:rPr>
              <a:t>The Library is holding a literature event for </a:t>
            </a:r>
            <a:r>
              <a:rPr lang="en-US" sz="4000" b="1" dirty="0" err="1">
                <a:solidFill>
                  <a:srgbClr val="FFFFFF"/>
                </a:solidFill>
              </a:rPr>
              <a:t>Slyvia</a:t>
            </a:r>
            <a:r>
              <a:rPr lang="en-US" sz="4000" b="1" dirty="0">
                <a:solidFill>
                  <a:srgbClr val="FFFFFF"/>
                </a:solidFill>
              </a:rPr>
              <a:t> Plath and wants to invite all members that have 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borrowed a Book by </a:t>
            </a:r>
            <a:r>
              <a:rPr lang="en-US" sz="4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Slyvia</a:t>
            </a:r>
            <a:r>
              <a:rPr lang="en-US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 Plath</a:t>
            </a:r>
            <a:r>
              <a:rPr lang="en-US" sz="4000" b="1" dirty="0">
                <a:solidFill>
                  <a:srgbClr val="FFFFFF"/>
                </a:solidFill>
              </a:rPr>
              <a:t>. The library wants the </a:t>
            </a:r>
            <a:r>
              <a:rPr lang="en-US" sz="4000" b="1" dirty="0">
                <a:solidFill>
                  <a:schemeClr val="tx1"/>
                </a:solidFill>
                <a:highlight>
                  <a:srgbClr val="FFFF00"/>
                </a:highlight>
              </a:rPr>
              <a:t>names and email addresses </a:t>
            </a:r>
            <a:r>
              <a:rPr lang="en-US" sz="4000" b="1" dirty="0">
                <a:solidFill>
                  <a:srgbClr val="FFFFFF"/>
                </a:solidFill>
              </a:rPr>
              <a:t>of all such people.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FDA8AF-6C9B-1C62-29C4-21AD493F5C26}"/>
              </a:ext>
            </a:extLst>
          </p:cNvPr>
          <p:cNvSpPr/>
          <p:nvPr/>
        </p:nvSpPr>
        <p:spPr>
          <a:xfrm>
            <a:off x="15802481" y="2643136"/>
            <a:ext cx="7673746" cy="9548864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74763-B6B1-CA1C-97CA-DCC56EB0EF38}"/>
              </a:ext>
            </a:extLst>
          </p:cNvPr>
          <p:cNvSpPr txBox="1"/>
          <p:nvPr/>
        </p:nvSpPr>
        <p:spPr>
          <a:xfrm>
            <a:off x="16727189" y="4042285"/>
            <a:ext cx="5824330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FirstName, Surname, Email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FROM Member, Loan, Book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WHERE </a:t>
            </a:r>
            <a:r>
              <a:rPr lang="en-US" sz="3600" b="1" dirty="0" err="1"/>
              <a:t>Member.MemberID</a:t>
            </a:r>
            <a:r>
              <a:rPr lang="en-US" sz="3600" b="1" dirty="0"/>
              <a:t> = </a:t>
            </a:r>
            <a:r>
              <a:rPr lang="en-US" sz="3600" b="1" dirty="0" err="1"/>
              <a:t>Loan.MemberID</a:t>
            </a: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AND </a:t>
            </a:r>
            <a:r>
              <a:rPr lang="en-US" sz="3600" b="1" dirty="0" err="1"/>
              <a:t>Loan.BookID</a:t>
            </a:r>
            <a:r>
              <a:rPr lang="en-US" sz="3600" b="1" dirty="0"/>
              <a:t> = </a:t>
            </a:r>
            <a:r>
              <a:rPr lang="en-US" sz="3600" b="1" dirty="0" err="1"/>
              <a:t>Book.BookID</a:t>
            </a: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AND </a:t>
            </a:r>
            <a:r>
              <a:rPr lang="en-US" sz="3600" b="1" dirty="0" err="1"/>
              <a:t>Book.Author</a:t>
            </a:r>
            <a:r>
              <a:rPr lang="en-US" sz="3600" b="1" dirty="0"/>
              <a:t> = “Sylvia Plath”</a:t>
            </a:r>
          </a:p>
        </p:txBody>
      </p:sp>
    </p:spTree>
    <p:extLst>
      <p:ext uri="{BB962C8B-B14F-4D97-AF65-F5344CB8AC3E}">
        <p14:creationId xmlns:p14="http://schemas.microsoft.com/office/powerpoint/2010/main" val="18781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B106FD95-5550-0264-EE59-2E86C062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18907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b="1" dirty="0"/>
              <a:t>SQL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6FF9F-8BC1-CC33-0267-ACCD92A5C97E}"/>
              </a:ext>
            </a:extLst>
          </p:cNvPr>
          <p:cNvSpPr txBox="1"/>
          <p:nvPr/>
        </p:nvSpPr>
        <p:spPr>
          <a:xfrm>
            <a:off x="675862" y="2414478"/>
            <a:ext cx="9799980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FirstName, Surname, Email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FROM Member, Loan, Book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WHERE </a:t>
            </a:r>
            <a:r>
              <a:rPr lang="en-US" sz="3600" b="1" dirty="0" err="1">
                <a:highlight>
                  <a:srgbClr val="FFFF00"/>
                </a:highlight>
              </a:rPr>
              <a:t>Member.MemberID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Loan.MemberID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AND </a:t>
            </a:r>
            <a:r>
              <a:rPr lang="en-US" sz="3600" b="1" dirty="0" err="1">
                <a:highlight>
                  <a:srgbClr val="FFFF00"/>
                </a:highlight>
              </a:rPr>
              <a:t>Loan.BookID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Book.BookID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AND </a:t>
            </a:r>
            <a:r>
              <a:rPr lang="en-US" sz="3600" b="1" dirty="0" err="1"/>
              <a:t>Book.Author</a:t>
            </a:r>
            <a:r>
              <a:rPr lang="en-US" sz="3600" b="1" dirty="0"/>
              <a:t> = “Sylvia Plath”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CA315-815E-9225-1596-ECDBECB3E7E8}"/>
              </a:ext>
            </a:extLst>
          </p:cNvPr>
          <p:cNvSpPr txBox="1"/>
          <p:nvPr/>
        </p:nvSpPr>
        <p:spPr>
          <a:xfrm>
            <a:off x="11708296" y="1820724"/>
            <a:ext cx="11767931" cy="10074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What attributes do I want?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FirstName, Surname, Email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How can I bring these attributes together?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From Member to Loan to Book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b="1" dirty="0">
              <a:solidFill>
                <a:srgbClr val="FFFFFF"/>
              </a:solidFill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What conditions should they meet?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Author is Sylvia Plath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dirty="0">
                <a:solidFill>
                  <a:srgbClr val="FFFFFF"/>
                </a:solidFill>
              </a:rPr>
              <a:t>How should I order them?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We do</a:t>
            </a:r>
            <a:r>
              <a:rPr lang="en-US" sz="5400" b="1" dirty="0">
                <a:solidFill>
                  <a:srgbClr val="FFFFFF"/>
                </a:solidFill>
              </a:rPr>
              <a:t>n’t mind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287D4-8A82-DED5-CEA8-9C4C2479C2D2}"/>
              </a:ext>
            </a:extLst>
          </p:cNvPr>
          <p:cNvSpPr txBox="1"/>
          <p:nvPr/>
        </p:nvSpPr>
        <p:spPr>
          <a:xfrm>
            <a:off x="613465" y="7614932"/>
            <a:ext cx="9862377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roxima Nova"/>
                <a:ea typeface="Proxima Nova"/>
                <a:cs typeface="Proxima Nova"/>
                <a:sym typeface="Proxima Nova"/>
              </a:rPr>
              <a:t>SELECT FirstName, Surname, Email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FROM Member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INNER JOIN Loan ON </a:t>
            </a:r>
            <a:r>
              <a:rPr lang="en-US" sz="3600" b="1" dirty="0" err="1">
                <a:highlight>
                  <a:srgbClr val="FFFF00"/>
                </a:highlight>
              </a:rPr>
              <a:t>Member.MemberID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Loan.MemberID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highlight>
                  <a:srgbClr val="FFFF00"/>
                </a:highlight>
              </a:rPr>
              <a:t>INNER JOIN Book ON </a:t>
            </a:r>
            <a:r>
              <a:rPr lang="en-US" sz="3600" b="1" dirty="0" err="1">
                <a:highlight>
                  <a:srgbClr val="FFFF00"/>
                </a:highlight>
              </a:rPr>
              <a:t>Loan.BookID</a:t>
            </a:r>
            <a:r>
              <a:rPr lang="en-US" sz="3600" b="1" dirty="0">
                <a:highlight>
                  <a:srgbClr val="FFFF00"/>
                </a:highlight>
              </a:rPr>
              <a:t> = </a:t>
            </a:r>
            <a:r>
              <a:rPr lang="en-US" sz="3600" b="1" dirty="0" err="1">
                <a:highlight>
                  <a:srgbClr val="FFFF00"/>
                </a:highlight>
              </a:rPr>
              <a:t>Book.BookID</a:t>
            </a:r>
            <a:endParaRPr lang="en-US" sz="3600" b="1" dirty="0">
              <a:highlight>
                <a:srgbClr val="FFFF00"/>
              </a:highlight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b="1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WHERE </a:t>
            </a:r>
            <a:r>
              <a:rPr lang="en-US" sz="3600" b="1" dirty="0" err="1"/>
              <a:t>Book.Author</a:t>
            </a:r>
            <a:r>
              <a:rPr lang="en-US" sz="3600" b="1" dirty="0"/>
              <a:t> = “Sylvia Plath”</a:t>
            </a:r>
          </a:p>
        </p:txBody>
      </p:sp>
    </p:spTree>
    <p:extLst>
      <p:ext uri="{BB962C8B-B14F-4D97-AF65-F5344CB8AC3E}">
        <p14:creationId xmlns:p14="http://schemas.microsoft.com/office/powerpoint/2010/main" val="28770586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71117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89461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BC3A3-A372-4DD6-59A4-CCEF7877574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219200" y="1921084"/>
            <a:ext cx="21945600" cy="4192883"/>
          </a:xfrm>
        </p:spPr>
        <p:txBody>
          <a:bodyPr/>
          <a:lstStyle/>
          <a:p>
            <a:r>
              <a:rPr lang="en-US" b="1" dirty="0"/>
              <a:t>Let’s write some SQL queries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CB1542-5C63-EDBD-3FEB-5533093810ED}"/>
              </a:ext>
            </a:extLst>
          </p:cNvPr>
          <p:cNvGrpSpPr/>
          <p:nvPr/>
        </p:nvGrpSpPr>
        <p:grpSpPr>
          <a:xfrm>
            <a:off x="-526775" y="6185007"/>
            <a:ext cx="11767931" cy="3614976"/>
            <a:chOff x="-526775" y="6185007"/>
            <a:chExt cx="11767931" cy="3614976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680E9E8F-976F-36F2-4963-F15F41BF189C}"/>
                </a:ext>
              </a:extLst>
            </p:cNvPr>
            <p:cNvSpPr/>
            <p:nvPr/>
          </p:nvSpPr>
          <p:spPr>
            <a:xfrm>
              <a:off x="1967947" y="6185007"/>
              <a:ext cx="6778488" cy="3614976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1D5C9D-1A99-C55F-4BE5-B0192D224455}"/>
                </a:ext>
              </a:extLst>
            </p:cNvPr>
            <p:cNvSpPr txBox="1"/>
            <p:nvPr/>
          </p:nvSpPr>
          <p:spPr>
            <a:xfrm>
              <a:off x="-526775" y="7110202"/>
              <a:ext cx="11767931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Which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Attributes?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690633-23F4-F2EC-4736-E4945FB54D00}"/>
              </a:ext>
            </a:extLst>
          </p:cNvPr>
          <p:cNvGrpSpPr/>
          <p:nvPr/>
        </p:nvGrpSpPr>
        <p:grpSpPr>
          <a:xfrm>
            <a:off x="8397738" y="6112141"/>
            <a:ext cx="11767931" cy="3614976"/>
            <a:chOff x="8397738" y="6112141"/>
            <a:chExt cx="11767931" cy="3614976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69CC14AD-1ACA-887D-4CE8-B822EC107464}"/>
                </a:ext>
              </a:extLst>
            </p:cNvPr>
            <p:cNvSpPr/>
            <p:nvPr/>
          </p:nvSpPr>
          <p:spPr>
            <a:xfrm>
              <a:off x="10892460" y="6112141"/>
              <a:ext cx="6778488" cy="3614976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1BC487-6581-F3E3-B07D-B5D4724BACFC}"/>
                </a:ext>
              </a:extLst>
            </p:cNvPr>
            <p:cNvSpPr txBox="1"/>
            <p:nvPr/>
          </p:nvSpPr>
          <p:spPr>
            <a:xfrm>
              <a:off x="8397738" y="6962507"/>
              <a:ext cx="11767931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What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Conditions?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FBC6C3-795B-3AD6-6133-9CED9B2E5937}"/>
              </a:ext>
            </a:extLst>
          </p:cNvPr>
          <p:cNvGrpSpPr/>
          <p:nvPr/>
        </p:nvGrpSpPr>
        <p:grpSpPr>
          <a:xfrm>
            <a:off x="2690190" y="9594149"/>
            <a:ext cx="11767931" cy="3614976"/>
            <a:chOff x="2690190" y="9594149"/>
            <a:chExt cx="11767931" cy="3614976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7622020C-59B9-AAAE-12C1-6E0CABA6F795}"/>
                </a:ext>
              </a:extLst>
            </p:cNvPr>
            <p:cNvSpPr/>
            <p:nvPr/>
          </p:nvSpPr>
          <p:spPr>
            <a:xfrm>
              <a:off x="5184912" y="9594149"/>
              <a:ext cx="6778488" cy="3614976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263466-9FB9-DFB1-DDD2-1B947ED646ED}"/>
                </a:ext>
              </a:extLst>
            </p:cNvPr>
            <p:cNvSpPr txBox="1"/>
            <p:nvPr/>
          </p:nvSpPr>
          <p:spPr>
            <a:xfrm>
              <a:off x="2690190" y="10519344"/>
              <a:ext cx="11767931" cy="17645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What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400" b="1" dirty="0">
                  <a:solidFill>
                    <a:srgbClr val="FFFFFF"/>
                  </a:solidFill>
                </a:rPr>
                <a:t>Ordering?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15924B-3690-C369-59EA-8DB492120BD6}"/>
              </a:ext>
            </a:extLst>
          </p:cNvPr>
          <p:cNvGrpSpPr/>
          <p:nvPr/>
        </p:nvGrpSpPr>
        <p:grpSpPr>
          <a:xfrm>
            <a:off x="13933006" y="8874788"/>
            <a:ext cx="11767931" cy="4320634"/>
            <a:chOff x="13933006" y="8874788"/>
            <a:chExt cx="11767931" cy="4320634"/>
          </a:xfrm>
        </p:grpSpPr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EF44E9E6-31E8-FB84-14C9-D223DAE7BF3B}"/>
                </a:ext>
              </a:extLst>
            </p:cNvPr>
            <p:cNvSpPr/>
            <p:nvPr/>
          </p:nvSpPr>
          <p:spPr>
            <a:xfrm>
              <a:off x="16079031" y="8874788"/>
              <a:ext cx="7475883" cy="4320634"/>
            </a:xfrm>
            <a:prstGeom prst="cloud">
              <a:avLst/>
            </a:prstGeom>
            <a:ln w="762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09375C-D045-7386-70E6-54A2F6060163}"/>
                </a:ext>
              </a:extLst>
            </p:cNvPr>
            <p:cNvSpPr txBox="1"/>
            <p:nvPr/>
          </p:nvSpPr>
          <p:spPr>
            <a:xfrm>
              <a:off x="13933006" y="9629592"/>
              <a:ext cx="11767931" cy="2811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How do we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bring the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Attributes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b="1" dirty="0">
                  <a:solidFill>
                    <a:srgbClr val="FFFFFF"/>
                  </a:solidFill>
                </a:rPr>
                <a:t>together?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026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70153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217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84921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8226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26191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397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3638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508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10836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938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ps for solving questions">
            <a:extLst>
              <a:ext uri="{FF2B5EF4-FFF2-40B4-BE49-F238E27FC236}">
                <a16:creationId xmlns:a16="http://schemas.microsoft.com/office/drawing/2014/main" id="{94319F86-7315-62F1-6A21-A97BFE821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554252"/>
            <a:ext cx="8356600" cy="4083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9600" b="1" dirty="0"/>
              <a:t>Types of exam question</a:t>
            </a:r>
            <a:endParaRPr sz="9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545A0-21D8-12CD-9D53-C3E37F7D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45545"/>
            <a:ext cx="7598643" cy="4984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B757E-6F61-8A81-AB09-07507CBB7DA8}"/>
              </a:ext>
            </a:extLst>
          </p:cNvPr>
          <p:cNvSpPr txBox="1"/>
          <p:nvPr/>
        </p:nvSpPr>
        <p:spPr>
          <a:xfrm>
            <a:off x="1219200" y="9249264"/>
            <a:ext cx="83566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Completing a State Transition Diagram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Accepted or Rejected Strings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Describe what the FSA will accept</a:t>
            </a:r>
          </a:p>
          <a:p>
            <a:pPr marL="742950" marR="0" indent="-7429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sz="3600" b="1" dirty="0"/>
              <a:t>Matching Events with labels</a:t>
            </a:r>
          </a:p>
        </p:txBody>
      </p:sp>
      <p:pic>
        <p:nvPicPr>
          <p:cNvPr id="78" name="Picture 7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F19C23-FFEC-9131-87D3-5540CAB59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469" y="374864"/>
            <a:ext cx="12735531" cy="6483136"/>
          </a:xfrm>
          <a:prstGeom prst="rect">
            <a:avLst/>
          </a:prstGeom>
        </p:spPr>
      </p:pic>
      <p:graphicFrame>
        <p:nvGraphicFramePr>
          <p:cNvPr id="80" name="Table 80">
            <a:extLst>
              <a:ext uri="{FF2B5EF4-FFF2-40B4-BE49-F238E27FC236}">
                <a16:creationId xmlns:a16="http://schemas.microsoft.com/office/drawing/2014/main" id="{E3737F41-B5FD-E941-1573-30FFBB1CE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55911"/>
              </p:ext>
            </p:extLst>
          </p:nvPr>
        </p:nvGraphicFramePr>
        <p:xfrm>
          <a:off x="11267468" y="8038738"/>
          <a:ext cx="12735528" cy="498405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64438">
                  <a:extLst>
                    <a:ext uri="{9D8B030D-6E8A-4147-A177-3AD203B41FA5}">
                      <a16:colId xmlns:a16="http://schemas.microsoft.com/office/drawing/2014/main" val="132558897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250574131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2556980331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864881774"/>
                    </a:ext>
                  </a:extLst>
                </a:gridCol>
                <a:gridCol w="1586752">
                  <a:extLst>
                    <a:ext uri="{9D8B030D-6E8A-4147-A177-3AD203B41FA5}">
                      <a16:colId xmlns:a16="http://schemas.microsoft.com/office/drawing/2014/main" val="379486987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69390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27592587"/>
                    </a:ext>
                  </a:extLst>
                </a:gridCol>
                <a:gridCol w="1250572">
                  <a:extLst>
                    <a:ext uri="{9D8B030D-6E8A-4147-A177-3AD203B41FA5}">
                      <a16:colId xmlns:a16="http://schemas.microsoft.com/office/drawing/2014/main" val="1963778963"/>
                    </a:ext>
                  </a:extLst>
                </a:gridCol>
              </a:tblGrid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481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772250"/>
                  </a:ext>
                </a:extLst>
              </a:tr>
              <a:tr h="1661352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4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42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6653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10303</TotalTime>
  <Words>2003</Words>
  <Application>Microsoft Macintosh PowerPoint</Application>
  <PresentationFormat>Custom</PresentationFormat>
  <Paragraphs>460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Finite State machines &amp; Turing machines</vt:lpstr>
      <vt:lpstr>PowerPoint Presentation</vt:lpstr>
      <vt:lpstr>Types of exam question</vt:lpstr>
      <vt:lpstr>Types of exam question</vt:lpstr>
      <vt:lpstr>Types of exam question</vt:lpstr>
      <vt:lpstr>Types of exam question</vt:lpstr>
      <vt:lpstr>Types of exam question</vt:lpstr>
      <vt:lpstr>Types of exam question</vt:lpstr>
      <vt:lpstr>Types of exam question</vt:lpstr>
      <vt:lpstr>PowerPoint Presentation</vt:lpstr>
      <vt:lpstr>Answers</vt:lpstr>
      <vt:lpstr>PowerPoint Presentation</vt:lpstr>
      <vt:lpstr>Types of relations?</vt:lpstr>
      <vt:lpstr>PowerPoint Presentation</vt:lpstr>
      <vt:lpstr>How can we tell?</vt:lpstr>
      <vt:lpstr>PowerPoint Presentation</vt:lpstr>
      <vt:lpstr>Your turn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 woodley</cp:lastModifiedBy>
  <cp:revision>14</cp:revision>
  <cp:lastPrinted>2023-02-06T13:38:09Z</cp:lastPrinted>
  <dcterms:modified xsi:type="dcterms:W3CDTF">2023-02-14T22:50:44Z</dcterms:modified>
</cp:coreProperties>
</file>