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5" r:id="rId4"/>
    <p:sldId id="276" r:id="rId5"/>
    <p:sldId id="287" r:id="rId6"/>
    <p:sldId id="278" r:id="rId7"/>
    <p:sldId id="288" r:id="rId8"/>
    <p:sldId id="280" r:id="rId9"/>
    <p:sldId id="281" r:id="rId10"/>
    <p:sldId id="289" r:id="rId11"/>
    <p:sldId id="283" r:id="rId12"/>
    <p:sldId id="284" r:id="rId13"/>
    <p:sldId id="285" r:id="rId14"/>
    <p:sldId id="290" r:id="rId15"/>
    <p:sldId id="291" r:id="rId16"/>
    <p:sldId id="292" r:id="rId17"/>
    <p:sldId id="293" r:id="rId18"/>
    <p:sldId id="296" r:id="rId19"/>
    <p:sldId id="294" r:id="rId20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/>
    <p:restoredTop sz="94704"/>
  </p:normalViewPr>
  <p:slideViewPr>
    <p:cSldViewPr snapToGrid="0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 &amp; files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Public key 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6664570"/>
            <a:ext cx="21945600" cy="634966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Same Key for both encryption and decryption. E.g. 3 for Caesar.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What’s the big problem?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How do you share the key? What is someone steals it while your sharing?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54" name="Graphic 53" descr="Key with solid fill">
            <a:extLst>
              <a:ext uri="{FF2B5EF4-FFF2-40B4-BE49-F238E27FC236}">
                <a16:creationId xmlns:a16="http://schemas.microsoft.com/office/drawing/2014/main" id="{61559A38-B1DE-3EFF-CD67-858211DD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  <p:pic>
        <p:nvPicPr>
          <p:cNvPr id="56" name="Graphic 55" descr="Key with solid fill">
            <a:extLst>
              <a:ext uri="{FF2B5EF4-FFF2-40B4-BE49-F238E27FC236}">
                <a16:creationId xmlns:a16="http://schemas.microsoft.com/office/drawing/2014/main" id="{4E688ECB-D43F-7F32-8A17-7452926B6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17E-6 1.85185E-7 L 0.27083 -0.062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1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7 L 0.58398 -0.06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254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9F50E1-5378-FC3C-C66A-7825C6F92ED0}"/>
              </a:ext>
            </a:extLst>
          </p:cNvPr>
          <p:cNvGrpSpPr/>
          <p:nvPr/>
        </p:nvGrpSpPr>
        <p:grpSpPr>
          <a:xfrm>
            <a:off x="3555600" y="6858000"/>
            <a:ext cx="17272800" cy="3453641"/>
            <a:chOff x="3555600" y="6858000"/>
            <a:chExt cx="17272800" cy="34536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E1BA12-45FA-E91E-FF47-F104BEBBD4C5}"/>
                </a:ext>
              </a:extLst>
            </p:cNvPr>
            <p:cNvGrpSpPr/>
            <p:nvPr/>
          </p:nvGrpSpPr>
          <p:grpSpPr>
            <a:xfrm>
              <a:off x="10932000" y="6873247"/>
              <a:ext cx="2520000" cy="2520000"/>
              <a:chOff x="389032" y="10134133"/>
              <a:chExt cx="2520000" cy="252000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BF368B5-9DC5-E425-F575-04E47B5879B5}"/>
                  </a:ext>
                </a:extLst>
              </p:cNvPr>
              <p:cNvSpPr/>
              <p:nvPr/>
            </p:nvSpPr>
            <p:spPr>
              <a:xfrm>
                <a:off x="389032" y="10134133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2" name="Graphic 11" descr="Help with solid fill">
                <a:extLst>
                  <a:ext uri="{FF2B5EF4-FFF2-40B4-BE49-F238E27FC236}">
                    <a16:creationId xmlns:a16="http://schemas.microsoft.com/office/drawing/2014/main" id="{7520C4FB-FA1C-D36E-307F-CE6EEF7BA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28" y="10298886"/>
                <a:ext cx="2160000" cy="21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38F38E-F8D5-2B56-722C-AA68514682E3}"/>
                </a:ext>
              </a:extLst>
            </p:cNvPr>
            <p:cNvGrpSpPr/>
            <p:nvPr/>
          </p:nvGrpSpPr>
          <p:grpSpPr>
            <a:xfrm>
              <a:off x="3555600" y="6873249"/>
              <a:ext cx="2520000" cy="2520000"/>
              <a:chOff x="9499682" y="2919915"/>
              <a:chExt cx="2520000" cy="2520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AFF3123-FBB5-5B3C-062F-34AB873B5E48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9" name="Graphic 18" descr="Document with solid fill">
                <a:extLst>
                  <a:ext uri="{FF2B5EF4-FFF2-40B4-BE49-F238E27FC236}">
                    <a16:creationId xmlns:a16="http://schemas.microsoft.com/office/drawing/2014/main" id="{759333DE-5BFA-AF58-B67E-9DC870131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3A4F50-0569-7785-3CC4-660950849238}"/>
                </a:ext>
              </a:extLst>
            </p:cNvPr>
            <p:cNvGrpSpPr/>
            <p:nvPr/>
          </p:nvGrpSpPr>
          <p:grpSpPr>
            <a:xfrm>
              <a:off x="18308400" y="6858000"/>
              <a:ext cx="2520000" cy="2520000"/>
              <a:chOff x="9499682" y="2919915"/>
              <a:chExt cx="2520000" cy="252000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41EB6A0-B14D-468F-7435-02A5D046FFDC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22" name="Graphic 21" descr="Document with solid fill">
                <a:extLst>
                  <a:ext uri="{FF2B5EF4-FFF2-40B4-BE49-F238E27FC236}">
                    <a16:creationId xmlns:a16="http://schemas.microsoft.com/office/drawing/2014/main" id="{A155502C-740F-8102-2A5F-931A48E0C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9CAC03-8DB7-09ED-BCDA-02321E16F5B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13452000" y="8133247"/>
              <a:ext cx="4856400" cy="0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C10217-A55F-2102-595E-1FE7450C3E54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>
              <a:off x="6075600" y="8133247"/>
              <a:ext cx="4856400" cy="2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A793EFC4-468E-60F2-26EF-E4371DB3A7BF}"/>
                </a:ext>
              </a:extLst>
            </p:cNvPr>
            <p:cNvSpPr txBox="1">
              <a:spLocks/>
            </p:cNvSpPr>
            <p:nvPr/>
          </p:nvSpPr>
          <p:spPr>
            <a:xfrm>
              <a:off x="13626796" y="8753670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Encryption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C9E31F3B-B9EB-3AA2-043F-B16F0BAE0034}"/>
                </a:ext>
              </a:extLst>
            </p:cNvPr>
            <p:cNvSpPr txBox="1">
              <a:spLocks/>
            </p:cNvSpPr>
            <p:nvPr/>
          </p:nvSpPr>
          <p:spPr>
            <a:xfrm>
              <a:off x="6250396" y="8599014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Decryption</a:t>
              </a:r>
            </a:p>
          </p:txBody>
        </p:sp>
      </p:grp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505450-18BF-5F01-C729-3B0453064871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A70448-61E9-389A-DED6-0A0101823472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51DEEC3C-DC34-8930-4BA6-5AD37A9D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F24B54B1-E0DD-211D-8790-3ADA047E9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63747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10DFA57-2972-82ED-170C-A3D2A78CAA2A}"/>
              </a:ext>
            </a:extLst>
          </p:cNvPr>
          <p:cNvGrpSpPr/>
          <p:nvPr/>
        </p:nvGrpSpPr>
        <p:grpSpPr>
          <a:xfrm>
            <a:off x="643919" y="1048881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1AEAD70-90EE-B64A-A28B-93270F0D7CA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82F0F5F7-9335-EC94-412E-05F0EA016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BB08C29B-C921-F4CA-FFC7-FCDB3F6C2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476" y="338603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7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2.77778E-6 L -0.59303 -0.5821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1667E-5 0.00138 L -0.29219 -0.048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6 -2.77778E-6 L 0.58125 -0.329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-16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1.2963E-6 L 0.28015 0.20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8" y="10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1BA12-45FA-E91E-FF47-F104BEBBD4C5}"/>
              </a:ext>
            </a:extLst>
          </p:cNvPr>
          <p:cNvGrpSpPr/>
          <p:nvPr/>
        </p:nvGrpSpPr>
        <p:grpSpPr>
          <a:xfrm>
            <a:off x="10932000" y="6873247"/>
            <a:ext cx="2520000" cy="2520000"/>
            <a:chOff x="389032" y="10134133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BF368B5-9DC5-E425-F575-04E47B5879B5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2" name="Graphic 11" descr="Help with solid fill">
              <a:extLst>
                <a:ext uri="{FF2B5EF4-FFF2-40B4-BE49-F238E27FC236}">
                  <a16:creationId xmlns:a16="http://schemas.microsoft.com/office/drawing/2014/main" id="{7520C4FB-FA1C-D36E-307F-CE6EEF7B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8F38E-F8D5-2B56-722C-AA68514682E3}"/>
              </a:ext>
            </a:extLst>
          </p:cNvPr>
          <p:cNvGrpSpPr/>
          <p:nvPr/>
        </p:nvGrpSpPr>
        <p:grpSpPr>
          <a:xfrm>
            <a:off x="3555600" y="6873249"/>
            <a:ext cx="2520000" cy="2520000"/>
            <a:chOff x="9499682" y="2919915"/>
            <a:chExt cx="2520000" cy="252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FF3123-FBB5-5B3C-062F-34AB873B5E4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759333DE-5BFA-AF58-B67E-9DC87013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3A4F50-0569-7785-3CC4-660950849238}"/>
              </a:ext>
            </a:extLst>
          </p:cNvPr>
          <p:cNvGrpSpPr/>
          <p:nvPr/>
        </p:nvGrpSpPr>
        <p:grpSpPr>
          <a:xfrm>
            <a:off x="18308400" y="6858000"/>
            <a:ext cx="2520000" cy="2520000"/>
            <a:chOff x="9499682" y="2919915"/>
            <a:chExt cx="2520000" cy="25200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1EB6A0-B14D-468F-7435-02A5D046FFDC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2" name="Graphic 21" descr="Document with solid fill">
              <a:extLst>
                <a:ext uri="{FF2B5EF4-FFF2-40B4-BE49-F238E27FC236}">
                  <a16:creationId xmlns:a16="http://schemas.microsoft.com/office/drawing/2014/main" id="{A155502C-740F-8102-2A5F-931A48E0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CAC03-8DB7-09ED-BCDA-02321E16F5B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3452000" y="8133247"/>
            <a:ext cx="4856400" cy="0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10217-A55F-2102-595E-1FE7450C3E54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075600" y="8133247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Your exam">
            <a:extLst>
              <a:ext uri="{FF2B5EF4-FFF2-40B4-BE49-F238E27FC236}">
                <a16:creationId xmlns:a16="http://schemas.microsoft.com/office/drawing/2014/main" id="{A793EFC4-468E-60F2-26EF-E4371DB3A7BF}"/>
              </a:ext>
            </a:extLst>
          </p:cNvPr>
          <p:cNvSpPr txBox="1">
            <a:spLocks/>
          </p:cNvSpPr>
          <p:nvPr/>
        </p:nvSpPr>
        <p:spPr>
          <a:xfrm>
            <a:off x="13626796" y="875367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26" name="Your exam">
            <a:extLst>
              <a:ext uri="{FF2B5EF4-FFF2-40B4-BE49-F238E27FC236}">
                <a16:creationId xmlns:a16="http://schemas.microsoft.com/office/drawing/2014/main" id="{C9E31F3B-B9EB-3AA2-043F-B16F0BAE0034}"/>
              </a:ext>
            </a:extLst>
          </p:cNvPr>
          <p:cNvSpPr txBox="1">
            <a:spLocks/>
          </p:cNvSpPr>
          <p:nvPr/>
        </p:nvSpPr>
        <p:spPr>
          <a:xfrm>
            <a:off x="6250396" y="8599014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C539B3-2F17-E57A-1B65-ABA87DCF29AD}"/>
              </a:ext>
            </a:extLst>
          </p:cNvPr>
          <p:cNvGrpSpPr/>
          <p:nvPr/>
        </p:nvGrpSpPr>
        <p:grpSpPr>
          <a:xfrm>
            <a:off x="7287666" y="2431069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3EC9F42-EFF8-9B37-9552-10F088B9CE6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358FEAE8-85EF-8EA0-4E2C-1B320D3A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73FED87B-205A-9C0E-82D7-35324B89FC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800200" y="2437900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8A1A5-FEDF-EB86-6F6B-CB2ACE396DCD}"/>
              </a:ext>
            </a:extLst>
          </p:cNvPr>
          <p:cNvGrpSpPr/>
          <p:nvPr/>
        </p:nvGrpSpPr>
        <p:grpSpPr>
          <a:xfrm>
            <a:off x="14805081" y="599986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67956EC-CE5F-FD0A-F80F-529B0C0AE26E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30AE8831-46B3-F312-04B2-1877813F8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6CD54E4B-530C-E0E7-8FA0-E1CE03FB22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67666" y="607405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69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itation Game [DVD] [2017]: Amazon.co.uk: Benedict Cumberbatch, Keira  Knightley, Mark Strong, Charles Dance, Matthew Goode, Rory Kinnear, Allen  Leech, Matthew Beard, Tom Goodman-Hill, Steven Waddington, Morten Tyldum,  Benedict Cumberbatch, Keira ...">
            <a:extLst>
              <a:ext uri="{FF2B5EF4-FFF2-40B4-BE49-F238E27FC236}">
                <a16:creationId xmlns:a16="http://schemas.microsoft.com/office/drawing/2014/main" id="{181FEDA5-F574-2398-906C-D7DA9CC9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12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Your exam">
            <a:extLst>
              <a:ext uri="{FF2B5EF4-FFF2-40B4-BE49-F238E27FC236}">
                <a16:creationId xmlns:a16="http://schemas.microsoft.com/office/drawing/2014/main" id="{2BB12753-F82E-FB0D-27D5-293E6325C777}"/>
              </a:ext>
            </a:extLst>
          </p:cNvPr>
          <p:cNvSpPr txBox="1">
            <a:spLocks/>
          </p:cNvSpPr>
          <p:nvPr/>
        </p:nvSpPr>
        <p:spPr>
          <a:xfrm>
            <a:off x="10760148" y="956929"/>
            <a:ext cx="12404651" cy="116320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Movie recommendation: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b="1" dirty="0">
                <a:solidFill>
                  <a:srgbClr val="FFFFFF"/>
                </a:solidFill>
              </a:rPr>
              <a:t>The imitation game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endParaRPr lang="en-GB" sz="9700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Based on cracking the enigma code</a:t>
            </a:r>
          </a:p>
        </p:txBody>
      </p:sp>
    </p:spTree>
    <p:extLst>
      <p:ext uri="{BB962C8B-B14F-4D97-AF65-F5344CB8AC3E}">
        <p14:creationId xmlns:p14="http://schemas.microsoft.com/office/powerpoint/2010/main" val="1618275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homework: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Caesar cypher questions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366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>
                <a:solidFill>
                  <a:srgbClr val="FFFFFF"/>
                </a:solidFill>
              </a:rPr>
              <a:t>Your turn:</a:t>
            </a:r>
            <a:br>
              <a:rPr lang="en-GB" sz="13900" b="1">
                <a:solidFill>
                  <a:srgbClr val="FFFFFF"/>
                </a:solidFill>
              </a:rPr>
            </a:br>
            <a:r>
              <a:rPr lang="en-GB" sz="11500" b="1">
                <a:solidFill>
                  <a:srgbClr val="FFFFFF"/>
                </a:solidFill>
              </a:rPr>
              <a:t>User Access levels &amp; Passwords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11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</a:t>
            </a:r>
          </a:p>
          <a:p>
            <a:pPr algn="ctr" hangingPunct="1"/>
            <a:r>
              <a:rPr lang="en-GB" sz="6600" b="1" dirty="0">
                <a:solidFill>
                  <a:srgbClr val="FFFFFF"/>
                </a:solidFill>
              </a:rPr>
              <a:t>(Don’t go onto anti-malware &amp; firewalls)</a:t>
            </a:r>
            <a:endParaRPr lang="en-GB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431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496</Words>
  <Application>Microsoft Macintosh PowerPoint</Application>
  <PresentationFormat>Custom</PresentationFormat>
  <Paragraphs>108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PowerPoint Presentation</vt:lpstr>
      <vt:lpstr>Anti-malware</vt:lpstr>
      <vt:lpstr>PowerPoint Presentation</vt:lpstr>
      <vt:lpstr>firewalls</vt:lpstr>
      <vt:lpstr>firewalls</vt:lpstr>
      <vt:lpstr>PowerPoint Presentation</vt:lpstr>
      <vt:lpstr>Data interception</vt:lpstr>
      <vt:lpstr>encryption</vt:lpstr>
      <vt:lpstr>Caesar cipher</vt:lpstr>
      <vt:lpstr>Public key encryption</vt:lpstr>
      <vt:lpstr>private key encryption</vt:lpstr>
      <vt:lpstr>private key encryption</vt:lpstr>
      <vt:lpstr>private key encryption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21</cp:revision>
  <cp:lastPrinted>2023-01-24T11:23:08Z</cp:lastPrinted>
  <dcterms:modified xsi:type="dcterms:W3CDTF">2023-03-07T23:16:28Z</dcterms:modified>
</cp:coreProperties>
</file>