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6" r:id="rId3"/>
    <p:sldId id="297" r:id="rId4"/>
    <p:sldId id="298" r:id="rId5"/>
    <p:sldId id="301" r:id="rId6"/>
    <p:sldId id="302" r:id="rId7"/>
    <p:sldId id="303" r:id="rId8"/>
    <p:sldId id="304" r:id="rId9"/>
    <p:sldId id="299" r:id="rId10"/>
    <p:sldId id="305" r:id="rId11"/>
    <p:sldId id="307" r:id="rId12"/>
    <p:sldId id="306" r:id="rId13"/>
    <p:sldId id="308" r:id="rId14"/>
    <p:sldId id="309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8"/>
    <p:restoredTop sz="94762"/>
  </p:normalViewPr>
  <p:slideViewPr>
    <p:cSldViewPr snapToGrid="0">
      <p:cViewPr>
        <p:scale>
          <a:sx n="50" d="100"/>
          <a:sy n="50" d="100"/>
        </p:scale>
        <p:origin x="2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9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0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3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82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2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09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24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9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9" r:id="rId6"/>
    <p:sldLayoutId id="2147483661" r:id="rId7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Year 13</a:t>
            </a:r>
            <a:r>
              <a:rPr b="1" dirty="0"/>
              <a:t>  Wednesday </a:t>
            </a:r>
            <a:r>
              <a:rPr lang="en-GB" b="1" dirty="0"/>
              <a:t>22nd</a:t>
            </a:r>
            <a:r>
              <a:rPr b="1" dirty="0"/>
              <a:t> </a:t>
            </a:r>
            <a:r>
              <a:rPr lang="en-GB" b="1" dirty="0"/>
              <a:t>February</a:t>
            </a:r>
            <a:r>
              <a:rPr b="1" dirty="0"/>
              <a:t> 2023</a:t>
            </a:r>
            <a:r>
              <a:rPr lang="en-GB" b="1" dirty="0"/>
              <a:t> – Mr Woodley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13800" b="1" dirty="0"/>
              <a:t>Abstraction, Automation, Finite State machines</a:t>
            </a:r>
            <a:br>
              <a:rPr lang="en-GB" sz="13800" b="1" dirty="0"/>
            </a:br>
            <a:r>
              <a:rPr lang="en-GB" sz="13800" b="1" dirty="0"/>
              <a:t>&amp; Turing machines</a:t>
            </a:r>
            <a:endParaRPr sz="138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F29D610-0E90-6BB9-4D6E-9CBF4A5F4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74" y="2694653"/>
            <a:ext cx="16950651" cy="9802147"/>
          </a:xfrm>
          <a:prstGeom prst="rect">
            <a:avLst/>
          </a:prstGeom>
        </p:spPr>
      </p:pic>
      <p:sp>
        <p:nvSpPr>
          <p:cNvPr id="3" name="Tips for solving questions">
            <a:extLst>
              <a:ext uri="{FF2B5EF4-FFF2-40B4-BE49-F238E27FC236}">
                <a16:creationId xmlns:a16="http://schemas.microsoft.com/office/drawing/2014/main" id="{7A06A166-0BF3-7BBE-C11A-14770D6BB270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32189519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Answers</a:t>
            </a:r>
            <a:endParaRPr sz="9600" b="1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2F7B811-B0A2-80AA-C43D-EC4DF9EC9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08" y="1934979"/>
            <a:ext cx="9346183" cy="5404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E22E48-4B58-D707-BF4E-88C445DD72F8}"/>
              </a:ext>
            </a:extLst>
          </p:cNvPr>
          <p:cNvSpPr txBox="1"/>
          <p:nvPr/>
        </p:nvSpPr>
        <p:spPr>
          <a:xfrm>
            <a:off x="11283872" y="1405225"/>
            <a:ext cx="13016673" cy="10905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marR="0" indent="-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State Transition Table</a:t>
            </a:r>
          </a:p>
          <a:p>
            <a:pPr marL="914400" marR="0" indent="-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5400" b="1" dirty="0"/>
              <a:t>What does the double circle in the diagram represent?</a:t>
            </a:r>
          </a:p>
          <a:p>
            <a:pPr marL="914400" marR="0" indent="-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Are</a:t>
            </a: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 the following 4 strings valid?</a:t>
            </a:r>
            <a:endParaRPr lang="en-US" sz="5400" b="1" dirty="0"/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kumimoji="0" lang="en-US" sz="5400" b="1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US" sz="5400" b="1" dirty="0"/>
              <a:t>. 101 -&gt; 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ii. 000 -&gt;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b="1" dirty="0"/>
              <a:t>	iii. 001 -&gt; </a:t>
            </a: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iv. 010001101 -&gt; 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b="1" dirty="0"/>
              <a:t>	v. 0100011011 -&gt; 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4. What kind of Strings does this FSM allow?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b="1" dirty="0"/>
              <a:t>	They must start with a 0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And then contain an odd number of 1s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0C71C-05D4-8675-CBA2-8FA1D57043E1}"/>
              </a:ext>
            </a:extLst>
          </p:cNvPr>
          <p:cNvSpPr txBox="1"/>
          <p:nvPr/>
        </p:nvSpPr>
        <p:spPr>
          <a:xfrm>
            <a:off x="14535150" y="4760268"/>
            <a:ext cx="122047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b="1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954CE-5419-6681-5CE6-AD6A54ECBF46}"/>
              </a:ext>
            </a:extLst>
          </p:cNvPr>
          <p:cNvSpPr txBox="1"/>
          <p:nvPr/>
        </p:nvSpPr>
        <p:spPr>
          <a:xfrm>
            <a:off x="14916150" y="5526733"/>
            <a:ext cx="133731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b="1" dirty="0"/>
              <a:t>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6669A-25D2-3A61-655D-A5F18925612E}"/>
              </a:ext>
            </a:extLst>
          </p:cNvPr>
          <p:cNvSpPr txBox="1"/>
          <p:nvPr/>
        </p:nvSpPr>
        <p:spPr>
          <a:xfrm>
            <a:off x="14998700" y="6373863"/>
            <a:ext cx="141478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b="1" dirty="0"/>
              <a:t>YES “</a:t>
            </a:r>
            <a:r>
              <a:rPr lang="en-US" sz="5400" b="1" dirty="0" err="1"/>
              <a:t>bzf</a:t>
            </a:r>
            <a:r>
              <a:rPr lang="en-US" sz="5400" b="1" dirty="0"/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FF229-2F6C-91A0-CD85-1412C17FC0ED}"/>
              </a:ext>
            </a:extLst>
          </p:cNvPr>
          <p:cNvSpPr txBox="1"/>
          <p:nvPr/>
        </p:nvSpPr>
        <p:spPr>
          <a:xfrm>
            <a:off x="17170400" y="7165728"/>
            <a:ext cx="145796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0C6903-994A-33AF-ECB1-162FFA5356ED}"/>
              </a:ext>
            </a:extLst>
          </p:cNvPr>
          <p:cNvSpPr txBox="1"/>
          <p:nvPr/>
        </p:nvSpPr>
        <p:spPr>
          <a:xfrm>
            <a:off x="17170400" y="8033793"/>
            <a:ext cx="15875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b="1" dirty="0"/>
              <a:t>YES “</a:t>
            </a:r>
            <a:r>
              <a:rPr lang="en-US" sz="5400" b="1" dirty="0" err="1"/>
              <a:t>bfgggpdgpd</a:t>
            </a:r>
            <a:r>
              <a:rPr lang="en-US" sz="5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4199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  <p:bldP spid="8" grpId="0"/>
      <p:bldP spid="10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Turing machines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EECABD-895A-3669-8619-CAA39230F8FD}"/>
              </a:ext>
            </a:extLst>
          </p:cNvPr>
          <p:cNvSpPr/>
          <p:nvPr/>
        </p:nvSpPr>
        <p:spPr>
          <a:xfrm>
            <a:off x="121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1ADCD-FBAC-9FDB-19ED-8F7FFBE61ACF}"/>
              </a:ext>
            </a:extLst>
          </p:cNvPr>
          <p:cNvSpPr/>
          <p:nvPr/>
        </p:nvSpPr>
        <p:spPr>
          <a:xfrm>
            <a:off x="373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1AFE9-AF87-80E8-4930-84142CF5E5DE}"/>
              </a:ext>
            </a:extLst>
          </p:cNvPr>
          <p:cNvSpPr/>
          <p:nvPr/>
        </p:nvSpPr>
        <p:spPr>
          <a:xfrm>
            <a:off x="625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63BA08-B5CA-9C7F-9424-C1F8F1D4F0E1}"/>
              </a:ext>
            </a:extLst>
          </p:cNvPr>
          <p:cNvSpPr/>
          <p:nvPr/>
        </p:nvSpPr>
        <p:spPr>
          <a:xfrm>
            <a:off x="877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9C770-256D-3069-BC3B-E2CD3CA7B792}"/>
              </a:ext>
            </a:extLst>
          </p:cNvPr>
          <p:cNvSpPr/>
          <p:nvPr/>
        </p:nvSpPr>
        <p:spPr>
          <a:xfrm>
            <a:off x="1129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47F8D9-0BC2-F441-0EE1-619D432AFB60}"/>
              </a:ext>
            </a:extLst>
          </p:cNvPr>
          <p:cNvSpPr/>
          <p:nvPr/>
        </p:nvSpPr>
        <p:spPr>
          <a:xfrm>
            <a:off x="1381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2B1CB3-91E3-2BA5-4641-71B24B0F9CD0}"/>
              </a:ext>
            </a:extLst>
          </p:cNvPr>
          <p:cNvSpPr/>
          <p:nvPr/>
        </p:nvSpPr>
        <p:spPr>
          <a:xfrm>
            <a:off x="1633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C5F4C9-16BD-CFA8-3B73-7D6C7F8044C5}"/>
              </a:ext>
            </a:extLst>
          </p:cNvPr>
          <p:cNvSpPr/>
          <p:nvPr/>
        </p:nvSpPr>
        <p:spPr>
          <a:xfrm>
            <a:off x="1885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4888E-1831-D649-A7F0-D7D87D0A5F3F}"/>
              </a:ext>
            </a:extLst>
          </p:cNvPr>
          <p:cNvSpPr txBox="1"/>
          <p:nvPr/>
        </p:nvSpPr>
        <p:spPr>
          <a:xfrm>
            <a:off x="4644936" y="4505343"/>
            <a:ext cx="708528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F8A79-C4D2-C997-A30F-266DC05FBC0D}"/>
              </a:ext>
            </a:extLst>
          </p:cNvPr>
          <p:cNvSpPr txBox="1"/>
          <p:nvPr/>
        </p:nvSpPr>
        <p:spPr>
          <a:xfrm>
            <a:off x="2160106" y="4563959"/>
            <a:ext cx="708528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F1EC1C-8C09-A8BB-941E-41607614B473}"/>
              </a:ext>
            </a:extLst>
          </p:cNvPr>
          <p:cNvSpPr txBox="1"/>
          <p:nvPr/>
        </p:nvSpPr>
        <p:spPr>
          <a:xfrm>
            <a:off x="9514535" y="4477287"/>
            <a:ext cx="1016305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b="1" dirty="0"/>
              <a:t>0</a:t>
            </a:r>
            <a:endParaRPr kumimoji="0" lang="en-US" sz="1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483F0E-179D-9E0C-8B10-7825239B440D}"/>
              </a:ext>
            </a:extLst>
          </p:cNvPr>
          <p:cNvSpPr txBox="1"/>
          <p:nvPr/>
        </p:nvSpPr>
        <p:spPr>
          <a:xfrm>
            <a:off x="14505684" y="4439813"/>
            <a:ext cx="1016305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b="1" dirty="0"/>
              <a:t>0</a:t>
            </a:r>
            <a:endParaRPr kumimoji="0" lang="en-US" sz="1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84C90-2757-8347-8F62-70AD5BB87669}"/>
              </a:ext>
            </a:extLst>
          </p:cNvPr>
          <p:cNvSpPr txBox="1"/>
          <p:nvPr/>
        </p:nvSpPr>
        <p:spPr>
          <a:xfrm>
            <a:off x="19628495" y="4477286"/>
            <a:ext cx="1016305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b="1" dirty="0"/>
              <a:t>0</a:t>
            </a:r>
            <a:endParaRPr kumimoji="0" lang="en-US" sz="1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3CC941-DA48-E270-E7C2-CB7CB51E72E6}"/>
              </a:ext>
            </a:extLst>
          </p:cNvPr>
          <p:cNvSpPr/>
          <p:nvPr/>
        </p:nvSpPr>
        <p:spPr>
          <a:xfrm>
            <a:off x="7059647" y="5038388"/>
            <a:ext cx="900000" cy="900000"/>
          </a:xfrm>
          <a:prstGeom prst="rect">
            <a:avLst/>
          </a:prstGeom>
          <a:noFill/>
          <a:ln w="1270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688EBC-4EFF-9F55-3A5E-33C57623A85B}"/>
              </a:ext>
            </a:extLst>
          </p:cNvPr>
          <p:cNvSpPr/>
          <p:nvPr/>
        </p:nvSpPr>
        <p:spPr>
          <a:xfrm>
            <a:off x="12087519" y="5037216"/>
            <a:ext cx="900000" cy="900000"/>
          </a:xfrm>
          <a:prstGeom prst="rect">
            <a:avLst/>
          </a:prstGeom>
          <a:noFill/>
          <a:ln w="1270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8F9B8-4AC6-1D54-FE83-7AF34C66B685}"/>
              </a:ext>
            </a:extLst>
          </p:cNvPr>
          <p:cNvSpPr txBox="1"/>
          <p:nvPr/>
        </p:nvSpPr>
        <p:spPr>
          <a:xfrm>
            <a:off x="17170881" y="4505343"/>
            <a:ext cx="708528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1</a:t>
            </a: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6F62FB52-C68D-F005-5A4A-05770E070288}"/>
              </a:ext>
            </a:extLst>
          </p:cNvPr>
          <p:cNvSpPr/>
          <p:nvPr/>
        </p:nvSpPr>
        <p:spPr>
          <a:xfrm>
            <a:off x="7059647" y="6858000"/>
            <a:ext cx="1060704" cy="914400"/>
          </a:xfrm>
          <a:prstGeom prst="triangl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3E5E3-EDF6-3924-2E1D-19C1AF4DB002}"/>
              </a:ext>
            </a:extLst>
          </p:cNvPr>
          <p:cNvSpPr txBox="1"/>
          <p:nvPr/>
        </p:nvSpPr>
        <p:spPr>
          <a:xfrm>
            <a:off x="21740231" y="4985693"/>
            <a:ext cx="1237519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b="1" dirty="0"/>
              <a:t>…</a:t>
            </a:r>
            <a:endParaRPr kumimoji="0" lang="en-US" sz="1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1CBF1C-3508-739F-99E9-9113B7746861}"/>
                  </a:ext>
                </a:extLst>
              </p:cNvPr>
              <p:cNvSpPr txBox="1"/>
              <p:nvPr/>
            </p:nvSpPr>
            <p:spPr>
              <a:xfrm>
                <a:off x="6259200" y="8915509"/>
                <a:ext cx="13308900" cy="1872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5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𝜹</m:t>
                      </m:r>
                      <m:r>
                        <a:rPr kumimoji="0" lang="en-GB" sz="115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(</m:t>
                      </m:r>
                      <m:sSub>
                        <m:sSubPr>
                          <m:ctrlPr>
                            <a:rPr kumimoji="0" lang="en-GB" sz="115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sSubPr>
                        <m:e>
                          <m:r>
                            <a:rPr kumimoji="0" lang="en-GB" sz="115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𝑺</m:t>
                          </m:r>
                        </m:e>
                        <m:sub>
                          <m:r>
                            <a:rPr kumimoji="0" lang="en-GB" sz="115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𝟎</m:t>
                          </m:r>
                        </m:sub>
                      </m:sSub>
                      <m:r>
                        <a:rPr kumimoji="0" lang="en-GB" sz="115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, □</m:t>
                      </m:r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)=(</m:t>
                      </m:r>
                      <m:sSub>
                        <m:sSubPr>
                          <m:ctrlP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sSubPr>
                        <m:e>
                          <m: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𝑺</m:t>
                          </m:r>
                        </m:e>
                        <m:sub>
                          <m: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𝟏</m:t>
                          </m:r>
                        </m:sub>
                      </m:sSub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 </m:t>
                      </m:r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𝟏</m:t>
                      </m:r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 </m:t>
                      </m:r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𝑹</m:t>
                      </m:r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kumimoji="0" lang="en-US" sz="1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1CBF1C-3508-739F-99E9-9113B7746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200" y="8915509"/>
                <a:ext cx="13308900" cy="1872307"/>
              </a:xfrm>
              <a:prstGeom prst="rect">
                <a:avLst/>
              </a:prstGeom>
              <a:blipFill>
                <a:blip r:embed="rId2"/>
                <a:stretch>
                  <a:fillRect l="-3051" r="-1430" b="-3243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CEFF75-EEB2-D03E-D629-4785B200C0E6}"/>
                  </a:ext>
                </a:extLst>
              </p:cNvPr>
              <p:cNvSpPr txBox="1"/>
              <p:nvPr/>
            </p:nvSpPr>
            <p:spPr>
              <a:xfrm>
                <a:off x="17397906" y="8915508"/>
                <a:ext cx="1508426" cy="1872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𝑹</m:t>
                      </m:r>
                    </m:oMath>
                  </m:oMathPara>
                </a14:m>
                <a:endParaRPr kumimoji="0" lang="en-US" sz="1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CEFF75-EEB2-D03E-D629-4785B200C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906" y="8915508"/>
                <a:ext cx="1508426" cy="1872307"/>
              </a:xfrm>
              <a:prstGeom prst="rect">
                <a:avLst/>
              </a:prstGeom>
              <a:blipFill>
                <a:blip r:embed="rId3"/>
                <a:stretch>
                  <a:fillRect l="-28333" r="-4167" b="-54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0D5888-6FEB-735F-B57D-CABCD6281283}"/>
                  </a:ext>
                </a:extLst>
              </p:cNvPr>
              <p:cNvSpPr txBox="1"/>
              <p:nvPr/>
            </p:nvSpPr>
            <p:spPr>
              <a:xfrm>
                <a:off x="15981567" y="8915509"/>
                <a:ext cx="1362552" cy="1872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𝟏</m:t>
                      </m:r>
                    </m:oMath>
                  </m:oMathPara>
                </a14:m>
                <a:endParaRPr kumimoji="0" lang="en-US" sz="1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0D5888-6FEB-735F-B57D-CABCD628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567" y="8915509"/>
                <a:ext cx="1362552" cy="1872307"/>
              </a:xfrm>
              <a:prstGeom prst="rect">
                <a:avLst/>
              </a:prstGeom>
              <a:blipFill>
                <a:blip r:embed="rId4"/>
                <a:stretch>
                  <a:fillRect l="-32407" r="-4630" b="-54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7E5E16-B276-4EBA-4CC1-EF59279C7AF6}"/>
                  </a:ext>
                </a:extLst>
              </p:cNvPr>
              <p:cNvSpPr txBox="1"/>
              <p:nvPr/>
            </p:nvSpPr>
            <p:spPr>
              <a:xfrm>
                <a:off x="13904469" y="8915509"/>
                <a:ext cx="2023311" cy="1872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sSubPr>
                        <m:e>
                          <m: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𝑺</m:t>
                          </m:r>
                        </m:e>
                        <m:sub>
                          <m: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7E5E16-B276-4EBA-4CC1-EF59279C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469" y="8915509"/>
                <a:ext cx="2023311" cy="1872307"/>
              </a:xfrm>
              <a:prstGeom prst="rect">
                <a:avLst/>
              </a:prstGeom>
              <a:blipFill>
                <a:blip r:embed="rId5"/>
                <a:stretch>
                  <a:fillRect l="-21739" b="-141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01B6FD-723F-D80A-78D2-535F7ADCCDA7}"/>
                  </a:ext>
                </a:extLst>
              </p:cNvPr>
              <p:cNvSpPr txBox="1"/>
              <p:nvPr/>
            </p:nvSpPr>
            <p:spPr>
              <a:xfrm>
                <a:off x="21102918" y="798215"/>
                <a:ext cx="2061881" cy="1569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9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sSubPr>
                        <m:e>
                          <m:r>
                            <a:rPr kumimoji="0" lang="en-GB" sz="9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𝑺</m:t>
                          </m:r>
                        </m:e>
                        <m:sub>
                          <m:r>
                            <a:rPr kumimoji="0" lang="en-GB" sz="9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01B6FD-723F-D80A-78D2-535F7ADC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918" y="798215"/>
                <a:ext cx="2061881" cy="1569660"/>
              </a:xfrm>
              <a:prstGeom prst="rect">
                <a:avLst/>
              </a:prstGeom>
              <a:blipFill>
                <a:blip r:embed="rId6"/>
                <a:stretch>
                  <a:fillRect l="-9146" b="-152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542159-6EDD-92FD-0B0B-D305D0FF780C}"/>
                  </a:ext>
                </a:extLst>
              </p:cNvPr>
              <p:cNvSpPr txBox="1"/>
              <p:nvPr/>
            </p:nvSpPr>
            <p:spPr>
              <a:xfrm>
                <a:off x="17713888" y="945591"/>
                <a:ext cx="3227081" cy="1569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𝑪𝒖𝒓𝒓𝒆𝒏𝒕</m:t>
                      </m:r>
                    </m:oMath>
                  </m:oMathPara>
                </a14:m>
                <a:endParaRPr kumimoji="0" lang="en-GB" sz="48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Proxima Nov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𝑺𝒕𝒂𝒕𝒆</m:t>
                      </m:r>
                      <m:r>
                        <a:rPr kumimoji="0" lang="en-GB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542159-6EDD-92FD-0B0B-D305D0FF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888" y="945591"/>
                <a:ext cx="3227081" cy="1569660"/>
              </a:xfrm>
              <a:prstGeom prst="rect">
                <a:avLst/>
              </a:prstGeom>
              <a:blipFill>
                <a:blip r:embed="rId7"/>
                <a:stretch>
                  <a:fillRect b="-144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29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2963E-6 C 0.12943 -0.0022 0.25905 -0.00428 0.30963 -0.10544 C 0.36022 -0.20671 0.30338 -0.60706 0.30338 -0.60694 L 0.30338 -0.60706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0" y="-30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963E-6 C -0.06237 -0.04329 -0.12467 -0.08623 -0.18574 -0.14086 C -0.24687 -0.19537 -0.36634 -0.32731 -0.36634 -0.3272 L -0.36634 -0.3273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20" y="-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2963E-6 L -0.42676 -0.10868 L -0.42676 -0.10856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41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083E-6 -3.33333E-6 L 0.09759 -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9" grpId="0"/>
      <p:bldP spid="29" grpId="1"/>
      <p:bldP spid="30" grpId="0"/>
      <p:bldP spid="31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3478022"/>
            <a:ext cx="835660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Turing Machine Traces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FSM -&gt; TM or TM -&gt; FSM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What does the Turing Machines do?</a:t>
            </a:r>
          </a:p>
          <a:p>
            <a:pPr marL="742950" indent="-742950" algn="l">
              <a:buFontTx/>
              <a:buAutoNum type="arabicPeriod"/>
            </a:pPr>
            <a:r>
              <a:rPr lang="en-US" sz="3600" b="1" dirty="0"/>
              <a:t>Universal Turing Machines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F1442-17EB-15EA-6D46-08B0B0C1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516" y="554252"/>
            <a:ext cx="12402671" cy="71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124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ps for solving questions">
            <a:extLst>
              <a:ext uri="{FF2B5EF4-FFF2-40B4-BE49-F238E27FC236}">
                <a16:creationId xmlns:a16="http://schemas.microsoft.com/office/drawing/2014/main" id="{7A06A166-0BF3-7BBE-C11A-14770D6BB270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Your turn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9029B-A120-7D04-E94A-30F6EF3A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95" y="2764939"/>
            <a:ext cx="19199409" cy="81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35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Finite state machines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E1179D-AF75-91CA-042A-36145C6D0718}"/>
              </a:ext>
            </a:extLst>
          </p:cNvPr>
          <p:cNvGrpSpPr/>
          <p:nvPr/>
        </p:nvGrpSpPr>
        <p:grpSpPr>
          <a:xfrm>
            <a:off x="1231158" y="1323870"/>
            <a:ext cx="21057868" cy="10788602"/>
            <a:chOff x="438912" y="1681432"/>
            <a:chExt cx="21057868" cy="1078860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01A83-12C3-4A95-8CB1-E7CB39847AA5}"/>
                </a:ext>
              </a:extLst>
            </p:cNvPr>
            <p:cNvCxnSpPr/>
            <p:nvPr/>
          </p:nvCxnSpPr>
          <p:spPr>
            <a:xfrm>
              <a:off x="438912" y="3547872"/>
              <a:ext cx="2340864" cy="1184148"/>
            </a:xfrm>
            <a:prstGeom prst="straightConnector1">
              <a:avLst/>
            </a:prstGeom>
            <a:noFill/>
            <a:ln w="2540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1711D0-22F9-5081-050B-96AC822E66C5}"/>
                </a:ext>
              </a:extLst>
            </p:cNvPr>
            <p:cNvGrpSpPr/>
            <p:nvPr/>
          </p:nvGrpSpPr>
          <p:grpSpPr>
            <a:xfrm>
              <a:off x="2383971" y="1681432"/>
              <a:ext cx="19112809" cy="10788602"/>
              <a:chOff x="2383971" y="1681432"/>
              <a:chExt cx="19112809" cy="1078860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3C174D6-AE40-2A86-E922-3C424CAC6586}"/>
                  </a:ext>
                </a:extLst>
              </p:cNvPr>
              <p:cNvSpPr/>
              <p:nvPr/>
            </p:nvSpPr>
            <p:spPr>
              <a:xfrm>
                <a:off x="2383971" y="4082143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4C784B7-62FC-3FF0-761B-4ED5776A70B4}"/>
                  </a:ext>
                </a:extLst>
              </p:cNvPr>
              <p:cNvSpPr/>
              <p:nvPr/>
            </p:nvSpPr>
            <p:spPr>
              <a:xfrm>
                <a:off x="10047628" y="4082143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172F0A4-FD59-40DF-69A7-2DBD53271D5D}"/>
                  </a:ext>
                </a:extLst>
              </p:cNvPr>
              <p:cNvSpPr/>
              <p:nvPr/>
            </p:nvSpPr>
            <p:spPr>
              <a:xfrm>
                <a:off x="17711285" y="4082143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4F74D9D-7CC5-1B7D-941E-B74B66652FA8}"/>
                  </a:ext>
                </a:extLst>
              </p:cNvPr>
              <p:cNvSpPr/>
              <p:nvPr/>
            </p:nvSpPr>
            <p:spPr>
              <a:xfrm>
                <a:off x="10047628" y="9230034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9147ACC-D9C7-8F59-BFE9-6BFA41164ECC}"/>
                  </a:ext>
                </a:extLst>
              </p:cNvPr>
              <p:cNvSpPr/>
              <p:nvPr/>
            </p:nvSpPr>
            <p:spPr>
              <a:xfrm>
                <a:off x="17981285" y="4352143"/>
                <a:ext cx="2700000" cy="270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722258B-C1E1-84B6-0E5F-E33A2B03FDCA}"/>
                  </a:ext>
                </a:extLst>
              </p:cNvPr>
              <p:cNvCxnSpPr/>
              <p:nvPr/>
            </p:nvCxnSpPr>
            <p:spPr>
              <a:xfrm>
                <a:off x="5151120" y="4376126"/>
                <a:ext cx="5379720" cy="0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9D8AFF5-4F67-33DA-DA01-F852A6230878}"/>
                  </a:ext>
                </a:extLst>
              </p:cNvPr>
              <p:cNvCxnSpPr/>
              <p:nvPr/>
            </p:nvCxnSpPr>
            <p:spPr>
              <a:xfrm>
                <a:off x="5151120" y="7052143"/>
                <a:ext cx="5379720" cy="0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C81AFC3-DD1D-C828-226C-73DC31DE26A2}"/>
                  </a:ext>
                </a:extLst>
              </p:cNvPr>
              <p:cNvCxnSpPr>
                <a:cxnSpLocks/>
                <a:stCxn id="7" idx="5"/>
                <a:endCxn id="10" idx="7"/>
              </p:cNvCxnSpPr>
              <p:nvPr/>
            </p:nvCxnSpPr>
            <p:spPr>
              <a:xfrm>
                <a:off x="12813141" y="6847656"/>
                <a:ext cx="0" cy="2856865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126D2BC-2919-2814-CD8A-3C1873DDD8C6}"/>
                  </a:ext>
                </a:extLst>
              </p:cNvPr>
              <p:cNvCxnSpPr>
                <a:cxnSpLocks/>
                <a:stCxn id="10" idx="6"/>
                <a:endCxn id="8" idx="3"/>
              </p:cNvCxnSpPr>
              <p:nvPr/>
            </p:nvCxnSpPr>
            <p:spPr>
              <a:xfrm flipV="1">
                <a:off x="13287628" y="6847656"/>
                <a:ext cx="4898144" cy="4002378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989FA8B7-AE85-F8A3-C21B-E277B0AB15C7}"/>
                  </a:ext>
                </a:extLst>
              </p:cNvPr>
              <p:cNvSpPr/>
              <p:nvPr/>
            </p:nvSpPr>
            <p:spPr>
              <a:xfrm>
                <a:off x="7952361" y="9642266"/>
                <a:ext cx="2160520" cy="1700379"/>
              </a:xfrm>
              <a:custGeom>
                <a:avLst/>
                <a:gdLst>
                  <a:gd name="connsiteX0" fmla="*/ 2160520 w 2160520"/>
                  <a:gd name="connsiteY0" fmla="*/ 228068 h 1700379"/>
                  <a:gd name="connsiteX1" fmla="*/ 270760 w 2160520"/>
                  <a:gd name="connsiteY1" fmla="*/ 106148 h 1700379"/>
                  <a:gd name="connsiteX2" fmla="*/ 179320 w 2160520"/>
                  <a:gd name="connsiteY2" fmla="*/ 1569188 h 1700379"/>
                  <a:gd name="connsiteX3" fmla="*/ 1855720 w 2160520"/>
                  <a:gd name="connsiteY3" fmla="*/ 1630148 h 1700379"/>
                  <a:gd name="connsiteX4" fmla="*/ 1855720 w 2160520"/>
                  <a:gd name="connsiteY4" fmla="*/ 1630148 h 170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520" h="1700379">
                    <a:moveTo>
                      <a:pt x="2160520" y="228068"/>
                    </a:moveTo>
                    <a:cubicBezTo>
                      <a:pt x="1380740" y="55348"/>
                      <a:pt x="600960" y="-117372"/>
                      <a:pt x="270760" y="106148"/>
                    </a:cubicBezTo>
                    <a:cubicBezTo>
                      <a:pt x="-59440" y="329668"/>
                      <a:pt x="-84840" y="1315188"/>
                      <a:pt x="179320" y="1569188"/>
                    </a:cubicBezTo>
                    <a:cubicBezTo>
                      <a:pt x="443480" y="1823188"/>
                      <a:pt x="1855720" y="1630148"/>
                      <a:pt x="1855720" y="1630148"/>
                    </a:cubicBezTo>
                    <a:lnTo>
                      <a:pt x="1855720" y="1630148"/>
                    </a:lnTo>
                  </a:path>
                </a:pathLst>
              </a:custGeom>
              <a:noFill/>
              <a:ln w="254000" cap="flat">
                <a:solidFill>
                  <a:srgbClr val="FFFFFF"/>
                </a:solidFill>
                <a:miter lim="400000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303C86F-06F8-5004-42EE-816D67862730}"/>
                  </a:ext>
                </a:extLst>
              </p:cNvPr>
              <p:cNvSpPr/>
              <p:nvPr/>
            </p:nvSpPr>
            <p:spPr>
              <a:xfrm rot="3887882">
                <a:off x="17532972" y="2191160"/>
                <a:ext cx="2160520" cy="1700379"/>
              </a:xfrm>
              <a:custGeom>
                <a:avLst/>
                <a:gdLst>
                  <a:gd name="connsiteX0" fmla="*/ 2160520 w 2160520"/>
                  <a:gd name="connsiteY0" fmla="*/ 228068 h 1700379"/>
                  <a:gd name="connsiteX1" fmla="*/ 270760 w 2160520"/>
                  <a:gd name="connsiteY1" fmla="*/ 106148 h 1700379"/>
                  <a:gd name="connsiteX2" fmla="*/ 179320 w 2160520"/>
                  <a:gd name="connsiteY2" fmla="*/ 1569188 h 1700379"/>
                  <a:gd name="connsiteX3" fmla="*/ 1855720 w 2160520"/>
                  <a:gd name="connsiteY3" fmla="*/ 1630148 h 1700379"/>
                  <a:gd name="connsiteX4" fmla="*/ 1855720 w 2160520"/>
                  <a:gd name="connsiteY4" fmla="*/ 1630148 h 170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520" h="1700379">
                    <a:moveTo>
                      <a:pt x="2160520" y="228068"/>
                    </a:moveTo>
                    <a:cubicBezTo>
                      <a:pt x="1380740" y="55348"/>
                      <a:pt x="600960" y="-117372"/>
                      <a:pt x="270760" y="106148"/>
                    </a:cubicBezTo>
                    <a:cubicBezTo>
                      <a:pt x="-59440" y="329668"/>
                      <a:pt x="-84840" y="1315188"/>
                      <a:pt x="179320" y="1569188"/>
                    </a:cubicBezTo>
                    <a:cubicBezTo>
                      <a:pt x="443480" y="1823188"/>
                      <a:pt x="1855720" y="1630148"/>
                      <a:pt x="1855720" y="1630148"/>
                    </a:cubicBezTo>
                    <a:lnTo>
                      <a:pt x="1855720" y="1630148"/>
                    </a:lnTo>
                  </a:path>
                </a:pathLst>
              </a:custGeom>
              <a:noFill/>
              <a:ln w="254000" cap="flat">
                <a:solidFill>
                  <a:srgbClr val="FFFFFF"/>
                </a:solidFill>
                <a:miter lim="400000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4EF2502B-B1A3-609F-94F1-9DCB49C09E7A}"/>
                  </a:ext>
                </a:extLst>
              </p:cNvPr>
              <p:cNvSpPr/>
              <p:nvPr/>
            </p:nvSpPr>
            <p:spPr>
              <a:xfrm rot="14274904">
                <a:off x="19370265" y="7364329"/>
                <a:ext cx="2160520" cy="1700379"/>
              </a:xfrm>
              <a:custGeom>
                <a:avLst/>
                <a:gdLst>
                  <a:gd name="connsiteX0" fmla="*/ 2160520 w 2160520"/>
                  <a:gd name="connsiteY0" fmla="*/ 228068 h 1700379"/>
                  <a:gd name="connsiteX1" fmla="*/ 270760 w 2160520"/>
                  <a:gd name="connsiteY1" fmla="*/ 106148 h 1700379"/>
                  <a:gd name="connsiteX2" fmla="*/ 179320 w 2160520"/>
                  <a:gd name="connsiteY2" fmla="*/ 1569188 h 1700379"/>
                  <a:gd name="connsiteX3" fmla="*/ 1855720 w 2160520"/>
                  <a:gd name="connsiteY3" fmla="*/ 1630148 h 1700379"/>
                  <a:gd name="connsiteX4" fmla="*/ 1855720 w 2160520"/>
                  <a:gd name="connsiteY4" fmla="*/ 1630148 h 170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520" h="1700379">
                    <a:moveTo>
                      <a:pt x="2160520" y="228068"/>
                    </a:moveTo>
                    <a:cubicBezTo>
                      <a:pt x="1380740" y="55348"/>
                      <a:pt x="600960" y="-117372"/>
                      <a:pt x="270760" y="106148"/>
                    </a:cubicBezTo>
                    <a:cubicBezTo>
                      <a:pt x="-59440" y="329668"/>
                      <a:pt x="-84840" y="1315188"/>
                      <a:pt x="179320" y="1569188"/>
                    </a:cubicBezTo>
                    <a:cubicBezTo>
                      <a:pt x="443480" y="1823188"/>
                      <a:pt x="1855720" y="1630148"/>
                      <a:pt x="1855720" y="1630148"/>
                    </a:cubicBezTo>
                    <a:lnTo>
                      <a:pt x="1855720" y="1630148"/>
                    </a:lnTo>
                  </a:path>
                </a:pathLst>
              </a:custGeom>
              <a:noFill/>
              <a:ln w="254000" cap="flat">
                <a:solidFill>
                  <a:srgbClr val="FFFFFF"/>
                </a:solidFill>
                <a:miter lim="400000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FBF0CB4-1131-92F3-CB23-2707134CA7F6}"/>
                  </a:ext>
                </a:extLst>
              </p:cNvPr>
              <p:cNvSpPr txBox="1"/>
              <p:nvPr/>
            </p:nvSpPr>
            <p:spPr>
              <a:xfrm>
                <a:off x="3264986" y="4973738"/>
                <a:ext cx="1477970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8907568-BB77-3BBB-5CF8-BF57B793E2BE}"/>
                  </a:ext>
                </a:extLst>
              </p:cNvPr>
              <p:cNvSpPr txBox="1"/>
              <p:nvPr/>
            </p:nvSpPr>
            <p:spPr>
              <a:xfrm>
                <a:off x="18610735" y="4973737"/>
                <a:ext cx="1441100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3EDCA8C-6711-E6F6-B3DD-9C5606DF84D3}"/>
                  </a:ext>
                </a:extLst>
              </p:cNvPr>
              <p:cNvSpPr txBox="1"/>
              <p:nvPr/>
            </p:nvSpPr>
            <p:spPr>
              <a:xfrm>
                <a:off x="10939864" y="10121629"/>
                <a:ext cx="1455528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S2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C797E7-BC3E-0973-1BC5-714120196553}"/>
                  </a:ext>
                </a:extLst>
              </p:cNvPr>
              <p:cNvSpPr txBox="1"/>
              <p:nvPr/>
            </p:nvSpPr>
            <p:spPr>
              <a:xfrm>
                <a:off x="11046464" y="4973738"/>
                <a:ext cx="1242327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FDB4162-07E1-A542-94C1-3F3FFBB56647}"/>
                  </a:ext>
                </a:extLst>
              </p:cNvPr>
              <p:cNvSpPr txBox="1"/>
              <p:nvPr/>
            </p:nvSpPr>
            <p:spPr>
              <a:xfrm>
                <a:off x="6883960" y="2895539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168E76D-21EC-273B-BD7D-9BBD5D825548}"/>
                  </a:ext>
                </a:extLst>
              </p:cNvPr>
              <p:cNvSpPr txBox="1"/>
              <p:nvPr/>
            </p:nvSpPr>
            <p:spPr>
              <a:xfrm>
                <a:off x="6767742" y="5751006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52C44F9F-9812-AC0E-70D0-CA67344A46D4}"/>
                  </a:ext>
                </a:extLst>
              </p:cNvPr>
              <p:cNvCxnSpPr>
                <a:cxnSpLocks/>
                <a:stCxn id="7" idx="7"/>
                <a:endCxn id="8" idx="2"/>
              </p:cNvCxnSpPr>
              <p:nvPr/>
            </p:nvCxnSpPr>
            <p:spPr>
              <a:xfrm>
                <a:off x="12813141" y="4556630"/>
                <a:ext cx="4898144" cy="1145513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FF6763-6E8B-0D54-4A98-7B2BB26A0A21}"/>
                  </a:ext>
                </a:extLst>
              </p:cNvPr>
              <p:cNvSpPr txBox="1"/>
              <p:nvPr/>
            </p:nvSpPr>
            <p:spPr>
              <a:xfrm>
                <a:off x="5652134" y="9907304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0A5D38D-695B-B52E-AF46-45C38616A4FC}"/>
                  </a:ext>
                </a:extLst>
              </p:cNvPr>
              <p:cNvSpPr txBox="1"/>
              <p:nvPr/>
            </p:nvSpPr>
            <p:spPr>
              <a:xfrm>
                <a:off x="10756887" y="7608444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BAD36B6-B777-5051-53E4-1709157EB82F}"/>
                  </a:ext>
                </a:extLst>
              </p:cNvPr>
              <p:cNvSpPr txBox="1"/>
              <p:nvPr/>
            </p:nvSpPr>
            <p:spPr>
              <a:xfrm>
                <a:off x="14228445" y="3626278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3D37A4D-6DCB-0EA4-9F1E-5F0E4254FF1F}"/>
                  </a:ext>
                </a:extLst>
              </p:cNvPr>
              <p:cNvSpPr txBox="1"/>
              <p:nvPr/>
            </p:nvSpPr>
            <p:spPr>
              <a:xfrm>
                <a:off x="14331829" y="7350310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4C3B43-3770-642F-F9C6-7AA91AAD2808}"/>
                  </a:ext>
                </a:extLst>
              </p:cNvPr>
              <p:cNvSpPr txBox="1"/>
              <p:nvPr/>
            </p:nvSpPr>
            <p:spPr>
              <a:xfrm>
                <a:off x="19842480" y="1681432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8EFFDC-2F69-EEFE-79DB-5E9C572240F8}"/>
                  </a:ext>
                </a:extLst>
              </p:cNvPr>
              <p:cNvSpPr txBox="1"/>
              <p:nvPr/>
            </p:nvSpPr>
            <p:spPr>
              <a:xfrm>
                <a:off x="19315811" y="9482361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4795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D15A8BA-5E00-0568-BA57-CFF8ADDA3F1C}"/>
              </a:ext>
            </a:extLst>
          </p:cNvPr>
          <p:cNvSpPr/>
          <p:nvPr/>
        </p:nvSpPr>
        <p:spPr>
          <a:xfrm>
            <a:off x="12127026" y="1600200"/>
            <a:ext cx="2520000" cy="2520000"/>
          </a:xfrm>
          <a:prstGeom prst="ellipse">
            <a:avLst/>
          </a:prstGeom>
          <a:solidFill>
            <a:srgbClr val="FF87B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71117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8946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693F391-F0FE-636C-E606-4D79423004E3}"/>
              </a:ext>
            </a:extLst>
          </p:cNvPr>
          <p:cNvSpPr/>
          <p:nvPr/>
        </p:nvSpPr>
        <p:spPr>
          <a:xfrm>
            <a:off x="16622826" y="1600200"/>
            <a:ext cx="2520000" cy="2520000"/>
          </a:xfrm>
          <a:prstGeom prst="ellipse">
            <a:avLst/>
          </a:prstGeom>
          <a:solidFill>
            <a:srgbClr val="FF87B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70153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217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4E339E-7367-FCE1-4A94-3FB7AFB9D5CB}"/>
              </a:ext>
            </a:extLst>
          </p:cNvPr>
          <p:cNvSpPr/>
          <p:nvPr/>
        </p:nvSpPr>
        <p:spPr>
          <a:xfrm>
            <a:off x="16603832" y="4611914"/>
            <a:ext cx="2520000" cy="2520000"/>
          </a:xfrm>
          <a:prstGeom prst="ellipse">
            <a:avLst/>
          </a:prstGeom>
          <a:solidFill>
            <a:srgbClr val="FF87B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84921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8226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F3717412-19D2-05D3-DC72-64153C1F42DB}"/>
              </a:ext>
            </a:extLst>
          </p:cNvPr>
          <p:cNvSpPr/>
          <p:nvPr/>
        </p:nvSpPr>
        <p:spPr>
          <a:xfrm>
            <a:off x="16603832" y="4611914"/>
            <a:ext cx="2520000" cy="2520000"/>
          </a:xfrm>
          <a:prstGeom prst="ellipse">
            <a:avLst/>
          </a:prstGeom>
          <a:solidFill>
            <a:srgbClr val="FF87B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26191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397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CAC663-C926-250B-9EE4-BED730CB19CC}"/>
              </a:ext>
            </a:extLst>
          </p:cNvPr>
          <p:cNvSpPr/>
          <p:nvPr/>
        </p:nvSpPr>
        <p:spPr>
          <a:xfrm>
            <a:off x="21099632" y="1589314"/>
            <a:ext cx="2520000" cy="2520000"/>
          </a:xfrm>
          <a:prstGeom prst="ellipse">
            <a:avLst/>
          </a:prstGeom>
          <a:solidFill>
            <a:srgbClr val="FF87B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3638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508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1D951-22DF-12F1-E386-A34C60BCC9C8}"/>
              </a:ext>
            </a:extLst>
          </p:cNvPr>
          <p:cNvSpPr/>
          <p:nvPr/>
        </p:nvSpPr>
        <p:spPr>
          <a:xfrm>
            <a:off x="21099632" y="1589314"/>
            <a:ext cx="2520000" cy="2520000"/>
          </a:xfrm>
          <a:prstGeom prst="ellipse">
            <a:avLst/>
          </a:prstGeom>
          <a:solidFill>
            <a:srgbClr val="FF87B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10836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938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3F9C1D-89F2-0819-CD9C-51E01FDFC5D9}"/>
              </a:ext>
            </a:extLst>
          </p:cNvPr>
          <p:cNvSpPr/>
          <p:nvPr/>
        </p:nvSpPr>
        <p:spPr>
          <a:xfrm>
            <a:off x="21099632" y="1589314"/>
            <a:ext cx="2520000" cy="2520000"/>
          </a:xfrm>
          <a:prstGeom prst="ellipse">
            <a:avLst/>
          </a:prstGeom>
          <a:solidFill>
            <a:srgbClr val="FF87B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55911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6653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11998</TotalTime>
  <Words>471</Words>
  <Application>Microsoft Macintosh PowerPoint</Application>
  <PresentationFormat>Custom</PresentationFormat>
  <Paragraphs>208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Cambria Math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Abstraction, Automation, Finite State machines &amp; Turing machines</vt:lpstr>
      <vt:lpstr>PowerPoint Presentation</vt:lpstr>
      <vt:lpstr>Types of exam question</vt:lpstr>
      <vt:lpstr>Types of exam question</vt:lpstr>
      <vt:lpstr>Types of exam question</vt:lpstr>
      <vt:lpstr>Types of exam question</vt:lpstr>
      <vt:lpstr>Types of exam question</vt:lpstr>
      <vt:lpstr>Types of exam question</vt:lpstr>
      <vt:lpstr>Types of exam question</vt:lpstr>
      <vt:lpstr>PowerPoint Presentation</vt:lpstr>
      <vt:lpstr>Answers</vt:lpstr>
      <vt:lpstr>PowerPoint Presentation</vt:lpstr>
      <vt:lpstr>Types of exam 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18</cp:revision>
  <cp:lastPrinted>2023-02-06T13:38:09Z</cp:lastPrinted>
  <dcterms:modified xsi:type="dcterms:W3CDTF">2023-02-22T19:22:32Z</dcterms:modified>
</cp:coreProperties>
</file>