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9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18CB-4281-4FBC-9EB1-33D30D3075F6}" type="datetimeFigureOut">
              <a:rPr lang="zh-CN" altLang="en-US" smtClean="0"/>
              <a:pPr/>
              <a:t>2015/10/14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D3A09-70EC-4F40-AA39-8B29C8BC03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18CB-4281-4FBC-9EB1-33D30D3075F6}" type="datetimeFigureOut">
              <a:rPr lang="zh-CN" altLang="en-US" smtClean="0"/>
              <a:pPr/>
              <a:t>2015/10/14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D3A09-70EC-4F40-AA39-8B29C8BC03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18CB-4281-4FBC-9EB1-33D30D3075F6}" type="datetimeFigureOut">
              <a:rPr lang="zh-CN" altLang="en-US" smtClean="0"/>
              <a:pPr/>
              <a:t>2015/10/14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D3A09-70EC-4F40-AA39-8B29C8BC03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18CB-4281-4FBC-9EB1-33D30D3075F6}" type="datetimeFigureOut">
              <a:rPr lang="zh-CN" altLang="en-US" smtClean="0"/>
              <a:pPr/>
              <a:t>2015/10/14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D3A09-70EC-4F40-AA39-8B29C8BC03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18CB-4281-4FBC-9EB1-33D30D3075F6}" type="datetimeFigureOut">
              <a:rPr lang="zh-CN" altLang="en-US" smtClean="0"/>
              <a:pPr/>
              <a:t>2015/10/14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D3A09-70EC-4F40-AA39-8B29C8BC03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18CB-4281-4FBC-9EB1-33D30D3075F6}" type="datetimeFigureOut">
              <a:rPr lang="zh-CN" altLang="en-US" smtClean="0"/>
              <a:pPr/>
              <a:t>2015/10/14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D3A09-70EC-4F40-AA39-8B29C8BC03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18CB-4281-4FBC-9EB1-33D30D3075F6}" type="datetimeFigureOut">
              <a:rPr lang="zh-CN" altLang="en-US" smtClean="0"/>
              <a:pPr/>
              <a:t>2015/10/14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D3A09-70EC-4F40-AA39-8B29C8BC03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18CB-4281-4FBC-9EB1-33D30D3075F6}" type="datetimeFigureOut">
              <a:rPr lang="zh-CN" altLang="en-US" smtClean="0"/>
              <a:pPr/>
              <a:t>2015/10/14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D3A09-70EC-4F40-AA39-8B29C8BC03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18CB-4281-4FBC-9EB1-33D30D3075F6}" type="datetimeFigureOut">
              <a:rPr lang="zh-CN" altLang="en-US" smtClean="0"/>
              <a:pPr/>
              <a:t>2015/10/14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D3A09-70EC-4F40-AA39-8B29C8BC03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18CB-4281-4FBC-9EB1-33D30D3075F6}" type="datetimeFigureOut">
              <a:rPr lang="zh-CN" altLang="en-US" smtClean="0"/>
              <a:pPr/>
              <a:t>2015/10/14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D3A09-70EC-4F40-AA39-8B29C8BC03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18CB-4281-4FBC-9EB1-33D30D3075F6}" type="datetimeFigureOut">
              <a:rPr lang="zh-CN" altLang="en-US" smtClean="0"/>
              <a:pPr/>
              <a:t>2015/10/14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D3A09-70EC-4F40-AA39-8B29C8BC03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B18CB-4281-4FBC-9EB1-33D30D3075F6}" type="datetimeFigureOut">
              <a:rPr lang="zh-CN" altLang="en-US" smtClean="0"/>
              <a:pPr/>
              <a:t>2015/10/14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D3A09-70EC-4F40-AA39-8B29C8BC03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00100" y="1857364"/>
            <a:ext cx="70723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4800" dirty="0" smtClean="0">
                <a:latin typeface="Consolas" pitchFamily="49" charset="0"/>
              </a:rPr>
              <a:t>Introduction to Adobe Flash and AS3</a:t>
            </a:r>
            <a:endParaRPr lang="zh-CN" altLang="en-US" sz="4800" dirty="0"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43900" y="6581001"/>
            <a:ext cx="10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altLang="zh-CN" sz="1200" dirty="0" smtClean="0">
                <a:latin typeface="Consolas" pitchFamily="49" charset="0"/>
              </a:rPr>
              <a:t>by </a:t>
            </a:r>
            <a:r>
              <a:rPr lang="en-CA" altLang="zh-CN" sz="1200" dirty="0" err="1" smtClean="0">
                <a:latin typeface="Consolas" pitchFamily="49" charset="0"/>
              </a:rPr>
              <a:t>TommyX</a:t>
            </a:r>
            <a:endParaRPr lang="zh-CN" altLang="en-US" sz="12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500042"/>
            <a:ext cx="821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200" dirty="0" smtClean="0">
                <a:latin typeface="Consolas" pitchFamily="49" charset="0"/>
              </a:rPr>
              <a:t>Simple Example</a:t>
            </a:r>
            <a:endParaRPr lang="zh-CN" altLang="en-US" sz="3200" dirty="0">
              <a:latin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1441440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CA" altLang="zh-CN" sz="2400" dirty="0" smtClean="0">
                <a:latin typeface="Consolas" pitchFamily="49" charset="0"/>
              </a:rPr>
              <a:t> Controlling object with code</a:t>
            </a:r>
            <a:endParaRPr lang="zh-CN" altLang="en-US" sz="2400" dirty="0">
              <a:latin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2976" y="2214554"/>
            <a:ext cx="7286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400" dirty="0" smtClean="0">
                <a:latin typeface="Consolas" pitchFamily="49" charset="0"/>
              </a:rPr>
              <a:t>Hit F9 key to bring up action panel</a:t>
            </a:r>
            <a:endParaRPr lang="zh-CN" altLang="en-US" sz="2400" dirty="0">
              <a:latin typeface="Consolas" pitchFamily="49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86644" y="2285992"/>
            <a:ext cx="15049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3214686"/>
            <a:ext cx="289560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图文框 8"/>
          <p:cNvSpPr/>
          <p:nvPr/>
        </p:nvSpPr>
        <p:spPr>
          <a:xfrm>
            <a:off x="2643174" y="3500438"/>
            <a:ext cx="642942" cy="428628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14876" y="3571876"/>
            <a:ext cx="37862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400" dirty="0" smtClean="0">
                <a:latin typeface="Consolas" pitchFamily="49" charset="0"/>
              </a:rPr>
              <a:t>Click on the only frame we have to let action panel edit the script for that frame</a:t>
            </a:r>
            <a:endParaRPr lang="zh-CN" altLang="en-US" sz="24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500042"/>
            <a:ext cx="821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200" dirty="0" smtClean="0">
                <a:latin typeface="Consolas" pitchFamily="49" charset="0"/>
              </a:rPr>
              <a:t>Simple Example</a:t>
            </a:r>
            <a:endParaRPr lang="zh-CN" altLang="en-US" sz="3200" dirty="0">
              <a:latin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1441440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CA" altLang="zh-CN" sz="2400" dirty="0" smtClean="0">
                <a:latin typeface="Consolas" pitchFamily="49" charset="0"/>
              </a:rPr>
              <a:t> Controlling object with code</a:t>
            </a:r>
            <a:endParaRPr lang="zh-CN" altLang="en-US" sz="2400" dirty="0">
              <a:latin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0034" y="2928934"/>
            <a:ext cx="8143932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//the text "//" means this line is a comment and has no effect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//Changing properties of the object on stage</a:t>
            </a:r>
          </a:p>
          <a:p>
            <a:r>
              <a:rPr lang="en-US" altLang="zh-CN" sz="1400" dirty="0" smtClean="0"/>
              <a:t>//the 'instance name' of my object is 'hero'</a:t>
            </a:r>
          </a:p>
          <a:p>
            <a:endParaRPr lang="en-US" altLang="zh-CN" sz="1400" dirty="0" smtClean="0"/>
          </a:p>
          <a:p>
            <a:r>
              <a:rPr lang="en-US" altLang="zh-CN" sz="1400" dirty="0" err="1" smtClean="0"/>
              <a:t>hero.x</a:t>
            </a:r>
            <a:r>
              <a:rPr lang="en-US" altLang="zh-CN" sz="1400" dirty="0" smtClean="0"/>
              <a:t> = 200 //hero's x position is set to 200 (0 being left most of the screen)</a:t>
            </a:r>
          </a:p>
          <a:p>
            <a:endParaRPr lang="en-US" altLang="zh-CN" sz="1400" dirty="0" smtClean="0"/>
          </a:p>
          <a:p>
            <a:r>
              <a:rPr lang="en-US" altLang="zh-CN" sz="1400" dirty="0" err="1" smtClean="0"/>
              <a:t>hero.y</a:t>
            </a:r>
            <a:r>
              <a:rPr lang="en-US" altLang="zh-CN" sz="1400" dirty="0" smtClean="0"/>
              <a:t> = 100 //hero's y position is set to 100 (0 being top of the screen)</a:t>
            </a:r>
          </a:p>
          <a:p>
            <a:endParaRPr lang="en-US" altLang="zh-CN" sz="1400" dirty="0" smtClean="0"/>
          </a:p>
          <a:p>
            <a:r>
              <a:rPr lang="en-US" altLang="zh-CN" sz="1400" dirty="0" err="1" smtClean="0"/>
              <a:t>hero.scaleX</a:t>
            </a:r>
            <a:r>
              <a:rPr lang="en-US" altLang="zh-CN" sz="1400" dirty="0" smtClean="0"/>
              <a:t> = 2 //the horizontal scale of hero is set to 2 (1 meaning 100%)</a:t>
            </a:r>
          </a:p>
          <a:p>
            <a:endParaRPr lang="en-US" altLang="zh-CN" sz="1400" dirty="0" smtClean="0"/>
          </a:p>
          <a:p>
            <a:r>
              <a:rPr lang="en-US" altLang="zh-CN" sz="1400" dirty="0" err="1" smtClean="0"/>
              <a:t>hero.scaleY</a:t>
            </a:r>
            <a:r>
              <a:rPr lang="en-US" altLang="zh-CN" sz="1400" dirty="0" smtClean="0"/>
              <a:t> = 0.5 //the vertical scale of hero is set to 0.5 (half size)</a:t>
            </a:r>
          </a:p>
          <a:p>
            <a:endParaRPr lang="en-US" altLang="zh-CN" sz="1400" dirty="0" smtClean="0"/>
          </a:p>
          <a:p>
            <a:r>
              <a:rPr lang="en-US" altLang="zh-CN" sz="1400" dirty="0" err="1" smtClean="0"/>
              <a:t>hero.rotation</a:t>
            </a:r>
            <a:r>
              <a:rPr lang="en-US" altLang="zh-CN" sz="1400" dirty="0" smtClean="0"/>
              <a:t> = 20 //hero's rotation is set to 20 degrees (around the origin -- the '+' mark on the object)</a:t>
            </a:r>
          </a:p>
          <a:p>
            <a:endParaRPr lang="en-US" altLang="zh-CN" sz="1400" dirty="0" smtClean="0"/>
          </a:p>
          <a:p>
            <a:r>
              <a:rPr lang="en-US" altLang="zh-CN" sz="1400" dirty="0" err="1" smtClean="0"/>
              <a:t>hero.alpha</a:t>
            </a:r>
            <a:r>
              <a:rPr lang="en-US" altLang="zh-CN" sz="1400" dirty="0" smtClean="0"/>
              <a:t> = 0.5 //hero's transparency is set to half.</a:t>
            </a:r>
            <a:endParaRPr lang="zh-CN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71472" y="2357430"/>
            <a:ext cx="6429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400" dirty="0" smtClean="0">
                <a:latin typeface="Consolas" pitchFamily="49" charset="0"/>
              </a:rPr>
              <a:t>Example Code:</a:t>
            </a:r>
            <a:endParaRPr lang="zh-CN" altLang="en-US" sz="2400" dirty="0">
              <a:latin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3438" y="2071678"/>
            <a:ext cx="3786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000" dirty="0" smtClean="0">
                <a:latin typeface="Consolas" pitchFamily="49" charset="0"/>
              </a:rPr>
              <a:t>(Use the INSTANCE NAME not the symbol name.)</a:t>
            </a:r>
            <a:endParaRPr lang="zh-CN" altLang="en-US" sz="20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500042"/>
            <a:ext cx="821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200" dirty="0" smtClean="0">
                <a:latin typeface="Consolas" pitchFamily="49" charset="0"/>
              </a:rPr>
              <a:t>Testing</a:t>
            </a:r>
            <a:endParaRPr lang="zh-CN" altLang="en-US" sz="3200" dirty="0">
              <a:latin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1441440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CA" altLang="zh-CN" sz="2400" dirty="0" smtClean="0">
                <a:latin typeface="Consolas" pitchFamily="49" charset="0"/>
              </a:rPr>
              <a:t> </a:t>
            </a:r>
            <a:r>
              <a:rPr lang="en-CA" altLang="zh-CN" sz="2400" dirty="0" smtClean="0">
                <a:latin typeface="Consolas" pitchFamily="49" charset="0"/>
              </a:rPr>
              <a:t>Testing movie/game</a:t>
            </a:r>
            <a:endParaRPr lang="zh-CN" altLang="en-US" sz="2400" dirty="0">
              <a:latin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3214686"/>
            <a:ext cx="4133836" cy="3351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785786" y="1928802"/>
            <a:ext cx="76438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000" dirty="0" smtClean="0">
                <a:latin typeface="Consolas" pitchFamily="49" charset="0"/>
              </a:rPr>
              <a:t>Pressed </a:t>
            </a:r>
            <a:r>
              <a:rPr lang="en-CA" altLang="zh-CN" sz="2000" dirty="0" err="1" smtClean="0">
                <a:latin typeface="Consolas" pitchFamily="49" charset="0"/>
              </a:rPr>
              <a:t>Ctrl+Enter</a:t>
            </a:r>
            <a:r>
              <a:rPr lang="en-CA" altLang="zh-CN" sz="2000" dirty="0" smtClean="0">
                <a:latin typeface="Consolas" pitchFamily="49" charset="0"/>
              </a:rPr>
              <a:t> to test your game.</a:t>
            </a:r>
          </a:p>
          <a:p>
            <a:r>
              <a:rPr lang="en-CA" altLang="zh-CN" sz="2000" dirty="0" smtClean="0">
                <a:latin typeface="Consolas" pitchFamily="49" charset="0"/>
              </a:rPr>
              <a:t>A .</a:t>
            </a:r>
            <a:r>
              <a:rPr lang="en-CA" altLang="zh-CN" sz="2000" dirty="0" err="1" smtClean="0">
                <a:latin typeface="Consolas" pitchFamily="49" charset="0"/>
              </a:rPr>
              <a:t>swf</a:t>
            </a:r>
            <a:r>
              <a:rPr lang="en-CA" altLang="zh-CN" sz="2000" dirty="0" smtClean="0">
                <a:latin typeface="Consolas" pitchFamily="49" charset="0"/>
              </a:rPr>
              <a:t> file with the same name as your source file will appear under the same folder where you saved your source file.</a:t>
            </a:r>
            <a:endParaRPr lang="zh-CN" altLang="en-US" sz="20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500042"/>
            <a:ext cx="821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200" dirty="0" smtClean="0">
                <a:latin typeface="Consolas" pitchFamily="49" charset="0"/>
              </a:rPr>
              <a:t>Simple </a:t>
            </a:r>
            <a:r>
              <a:rPr lang="en-CA" altLang="zh-CN" sz="3200" dirty="0" smtClean="0">
                <a:latin typeface="Consolas" pitchFamily="49" charset="0"/>
              </a:rPr>
              <a:t>Animation</a:t>
            </a:r>
            <a:endParaRPr lang="zh-CN" altLang="en-US" sz="3200" dirty="0">
              <a:latin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0034" y="4643446"/>
            <a:ext cx="8143932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function </a:t>
            </a:r>
            <a:r>
              <a:rPr lang="en-US" altLang="zh-CN" sz="1400" dirty="0" err="1" smtClean="0"/>
              <a:t>onEnterFrame</a:t>
            </a:r>
            <a:r>
              <a:rPr lang="en-US" altLang="zh-CN" sz="1400" dirty="0" smtClean="0"/>
              <a:t>(event){</a:t>
            </a:r>
          </a:p>
          <a:p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hero.rotation</a:t>
            </a:r>
            <a:r>
              <a:rPr lang="en-US" altLang="zh-CN" sz="1400" dirty="0" smtClean="0"/>
              <a:t> += 2 //increase hero's position by 2 each frame (equal to </a:t>
            </a:r>
            <a:r>
              <a:rPr lang="en-US" altLang="zh-CN" sz="1400" dirty="0" err="1" smtClean="0"/>
              <a:t>hero.rotation</a:t>
            </a:r>
            <a:r>
              <a:rPr lang="en-US" altLang="zh-CN" sz="1400" dirty="0" smtClean="0"/>
              <a:t> = </a:t>
            </a:r>
            <a:r>
              <a:rPr lang="en-US" altLang="zh-CN" sz="1400" dirty="0" err="1" smtClean="0"/>
              <a:t>hero.rotation</a:t>
            </a:r>
            <a:r>
              <a:rPr lang="en-US" altLang="zh-CN" sz="1400" dirty="0" smtClean="0"/>
              <a:t> + 2)</a:t>
            </a:r>
          </a:p>
          <a:p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hero.x</a:t>
            </a:r>
            <a:r>
              <a:rPr lang="en-US" altLang="zh-CN" sz="1400" dirty="0" smtClean="0"/>
              <a:t> = </a:t>
            </a:r>
            <a:r>
              <a:rPr lang="en-US" altLang="zh-CN" sz="1400" dirty="0" err="1" smtClean="0"/>
              <a:t>mouseX</a:t>
            </a:r>
            <a:r>
              <a:rPr lang="en-US" altLang="zh-CN" sz="1400" dirty="0" smtClean="0"/>
              <a:t> //set hero's x position to mouse cursor's x position</a:t>
            </a:r>
          </a:p>
          <a:p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hero.y</a:t>
            </a:r>
            <a:r>
              <a:rPr lang="en-US" altLang="zh-CN" sz="1400" dirty="0" smtClean="0"/>
              <a:t> = </a:t>
            </a:r>
            <a:r>
              <a:rPr lang="en-US" altLang="zh-CN" sz="1400" dirty="0" err="1" smtClean="0"/>
              <a:t>mouseY</a:t>
            </a:r>
            <a:r>
              <a:rPr lang="en-US" altLang="zh-CN" sz="1400" dirty="0" smtClean="0"/>
              <a:t> //set hero's y position to mouse cursor's y position</a:t>
            </a:r>
          </a:p>
          <a:p>
            <a:r>
              <a:rPr lang="en-US" altLang="zh-CN" sz="1400" dirty="0" smtClean="0"/>
              <a:t>}</a:t>
            </a:r>
          </a:p>
          <a:p>
            <a:r>
              <a:rPr lang="en-US" altLang="zh-CN" sz="1400" dirty="0" err="1" smtClean="0"/>
              <a:t>addEventListener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Event.ENTER_FRAME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onEnterFrame</a:t>
            </a:r>
            <a:r>
              <a:rPr lang="en-US" altLang="zh-CN" sz="1400" dirty="0" smtClean="0"/>
              <a:t>) //this code notify flash to start running the above code(inside curved bracket) every frame</a:t>
            </a:r>
            <a:endParaRPr lang="zh-CN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71472" y="4000504"/>
            <a:ext cx="6429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400" dirty="0" smtClean="0">
                <a:latin typeface="Consolas" pitchFamily="49" charset="0"/>
              </a:rPr>
              <a:t>Example Code:</a:t>
            </a:r>
            <a:endParaRPr lang="zh-CN" altLang="en-US" sz="2400" dirty="0">
              <a:latin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1472" y="1285860"/>
            <a:ext cx="80010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 smtClean="0">
                <a:latin typeface="Consolas" pitchFamily="49" charset="0"/>
              </a:rPr>
              <a:t>Objects </a:t>
            </a:r>
            <a:r>
              <a:rPr lang="en-CA" altLang="zh-CN" dirty="0" smtClean="0">
                <a:latin typeface="Consolas" pitchFamily="49" charset="0"/>
              </a:rPr>
              <a:t>“move” by changing its position every frame. We will need to execute some code every frame in order to achieve animation.</a:t>
            </a:r>
          </a:p>
          <a:p>
            <a:r>
              <a:rPr lang="en-CA" altLang="zh-CN" dirty="0" smtClean="0">
                <a:latin typeface="Consolas" pitchFamily="49" charset="0"/>
              </a:rPr>
              <a:t>The below code creates a bunch of code that runs every frame, we will explain all parts of the code in later lessons.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928934"/>
            <a:ext cx="2071702" cy="101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4214810" y="2857496"/>
            <a:ext cx="32861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1600" dirty="0" smtClean="0">
                <a:latin typeface="Consolas" pitchFamily="49" charset="0"/>
              </a:rPr>
              <a:t>Change your frame rate here. This determines how many frames are went through every second.</a:t>
            </a:r>
          </a:p>
        </p:txBody>
      </p:sp>
      <p:sp>
        <p:nvSpPr>
          <p:cNvPr id="12" name="图文框 11"/>
          <p:cNvSpPr/>
          <p:nvPr/>
        </p:nvSpPr>
        <p:spPr>
          <a:xfrm>
            <a:off x="2428860" y="3143248"/>
            <a:ext cx="642942" cy="428628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500042"/>
            <a:ext cx="821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200" dirty="0" smtClean="0">
                <a:latin typeface="Consolas" pitchFamily="49" charset="0"/>
              </a:rPr>
              <a:t>What is Flash</a:t>
            </a:r>
            <a:endParaRPr lang="zh-CN" altLang="en-US" sz="3200" dirty="0"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1441440"/>
            <a:ext cx="82153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itchFamily="49" charset="0"/>
              </a:rPr>
              <a:t>Adobe Flash is a multimedia</a:t>
            </a:r>
            <a:r>
              <a:rPr lang="en-US" sz="2400" dirty="0">
                <a:latin typeface="Consolas" pitchFamily="49" charset="0"/>
              </a:rPr>
              <a:t> and software platform used for </a:t>
            </a:r>
            <a:r>
              <a:rPr lang="en-US" sz="2400" dirty="0" smtClean="0">
                <a:latin typeface="Consolas" pitchFamily="49" charset="0"/>
              </a:rPr>
              <a:t>creating:</a:t>
            </a:r>
          </a:p>
          <a:p>
            <a:endParaRPr lang="en-CA" altLang="zh-CN" sz="2400" dirty="0">
              <a:latin typeface="Consolas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CA" altLang="zh-CN" sz="2400" dirty="0" smtClean="0">
                <a:latin typeface="Consolas" pitchFamily="49" charset="0"/>
              </a:rPr>
              <a:t> </a:t>
            </a:r>
            <a:r>
              <a:rPr lang="en-CA" sz="2400" dirty="0" smtClean="0">
                <a:latin typeface="Consolas" pitchFamily="49" charset="0"/>
              </a:rPr>
              <a:t>animation</a:t>
            </a:r>
          </a:p>
          <a:p>
            <a:pPr>
              <a:buFont typeface="Arial" pitchFamily="34" charset="0"/>
              <a:buChar char="•"/>
            </a:pPr>
            <a:r>
              <a:rPr lang="en-CA" altLang="zh-CN" sz="2400" dirty="0">
                <a:latin typeface="Consolas" pitchFamily="49" charset="0"/>
              </a:rPr>
              <a:t> </a:t>
            </a:r>
            <a:r>
              <a:rPr lang="en-CA" sz="2400" dirty="0" smtClean="0">
                <a:latin typeface="Consolas" pitchFamily="49" charset="0"/>
              </a:rPr>
              <a:t>browser games</a:t>
            </a:r>
          </a:p>
          <a:p>
            <a:pPr>
              <a:buFont typeface="Arial" pitchFamily="34" charset="0"/>
              <a:buChar char="•"/>
            </a:pPr>
            <a:r>
              <a:rPr lang="en-CA" altLang="zh-CN" sz="2400" dirty="0">
                <a:latin typeface="Consolas" pitchFamily="49" charset="0"/>
              </a:rPr>
              <a:t> </a:t>
            </a:r>
            <a:r>
              <a:rPr lang="en-CA" altLang="zh-CN" sz="2400" dirty="0" smtClean="0">
                <a:latin typeface="Consolas" pitchFamily="49" charset="0"/>
              </a:rPr>
              <a:t>mobile games</a:t>
            </a:r>
          </a:p>
          <a:p>
            <a:pPr>
              <a:buFont typeface="Arial" pitchFamily="34" charset="0"/>
              <a:buChar char="•"/>
            </a:pPr>
            <a:r>
              <a:rPr lang="en-CA" altLang="zh-CN" sz="2400" dirty="0">
                <a:latin typeface="Consolas" pitchFamily="49" charset="0"/>
              </a:rPr>
              <a:t> </a:t>
            </a:r>
            <a:r>
              <a:rPr lang="en-CA" altLang="zh-CN" sz="2400" dirty="0" smtClean="0">
                <a:latin typeface="Consolas" pitchFamily="49" charset="0"/>
              </a:rPr>
              <a:t>desktop and mobile applications</a:t>
            </a:r>
          </a:p>
          <a:p>
            <a:pPr>
              <a:buFont typeface="Arial" pitchFamily="34" charset="0"/>
              <a:buChar char="•"/>
            </a:pPr>
            <a:endParaRPr lang="en-CA" altLang="zh-CN" sz="2400" dirty="0">
              <a:latin typeface="Consolas" pitchFamily="49" charset="0"/>
            </a:endParaRPr>
          </a:p>
          <a:p>
            <a:r>
              <a:rPr lang="en-CA" altLang="zh-CN" sz="2400" dirty="0" smtClean="0">
                <a:latin typeface="Consolas" pitchFamily="49" charset="0"/>
              </a:rPr>
              <a:t>Most suitable for creating </a:t>
            </a:r>
            <a:r>
              <a:rPr lang="en-CA" altLang="zh-CN" sz="2400" u="sng" dirty="0" smtClean="0">
                <a:latin typeface="Consolas" pitchFamily="49" charset="0"/>
              </a:rPr>
              <a:t>casual 2D games</a:t>
            </a:r>
            <a:r>
              <a:rPr lang="en-CA" altLang="zh-CN" sz="2400" dirty="0" smtClean="0">
                <a:latin typeface="Consolas" pitchFamily="49" charset="0"/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CA" altLang="zh-CN" sz="2400" dirty="0">
                <a:latin typeface="Consolas" pitchFamily="49" charset="0"/>
              </a:rPr>
              <a:t> </a:t>
            </a:r>
            <a:r>
              <a:rPr lang="en-CA" altLang="zh-CN" sz="2400" dirty="0" smtClean="0">
                <a:latin typeface="Consolas" pitchFamily="49" charset="0"/>
              </a:rPr>
              <a:t>Easy to learn and use</a:t>
            </a:r>
          </a:p>
          <a:p>
            <a:pPr>
              <a:buFont typeface="Arial" pitchFamily="34" charset="0"/>
              <a:buChar char="•"/>
            </a:pPr>
            <a:r>
              <a:rPr lang="en-CA" altLang="zh-CN" sz="2400" dirty="0">
                <a:latin typeface="Consolas" pitchFamily="49" charset="0"/>
              </a:rPr>
              <a:t> </a:t>
            </a:r>
            <a:r>
              <a:rPr lang="en-CA" altLang="zh-CN" sz="2400" dirty="0" smtClean="0">
                <a:latin typeface="Consolas" pitchFamily="49" charset="0"/>
              </a:rPr>
              <a:t>Graphical Interface</a:t>
            </a:r>
          </a:p>
          <a:p>
            <a:pPr>
              <a:buFont typeface="Arial" pitchFamily="34" charset="0"/>
              <a:buChar char="•"/>
            </a:pPr>
            <a:r>
              <a:rPr lang="en-CA" altLang="zh-CN" sz="2400" dirty="0">
                <a:latin typeface="Consolas" pitchFamily="49" charset="0"/>
              </a:rPr>
              <a:t> </a:t>
            </a:r>
            <a:r>
              <a:rPr lang="en-CA" altLang="zh-CN" sz="2400" dirty="0" smtClean="0">
                <a:latin typeface="Consolas" pitchFamily="49" charset="0"/>
              </a:rPr>
              <a:t>Easy to distribute</a:t>
            </a:r>
            <a:endParaRPr lang="zh-CN" altLang="en-US" sz="24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500042"/>
            <a:ext cx="821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200" dirty="0" smtClean="0">
                <a:latin typeface="Consolas" pitchFamily="49" charset="0"/>
              </a:rPr>
              <a:t>What is </a:t>
            </a:r>
            <a:r>
              <a:rPr lang="en-CA" altLang="zh-CN" sz="3200" dirty="0" err="1" smtClean="0">
                <a:latin typeface="Consolas" pitchFamily="49" charset="0"/>
              </a:rPr>
              <a:t>ActionScript</a:t>
            </a:r>
            <a:r>
              <a:rPr lang="en-CA" altLang="zh-CN" sz="3200" dirty="0" smtClean="0">
                <a:latin typeface="Consolas" pitchFamily="49" charset="0"/>
              </a:rPr>
              <a:t> 3.0</a:t>
            </a:r>
            <a:endParaRPr lang="zh-CN" altLang="en-US" sz="3200" dirty="0">
              <a:latin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1441440"/>
            <a:ext cx="82153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 pitchFamily="49" charset="0"/>
              </a:rPr>
              <a:t>ActionScript</a:t>
            </a:r>
            <a:r>
              <a:rPr lang="en-US" sz="2400" dirty="0" smtClean="0">
                <a:latin typeface="Consolas" pitchFamily="49" charset="0"/>
              </a:rPr>
              <a:t> 3 is the programming language for the Adobe Flash platform:</a:t>
            </a:r>
          </a:p>
          <a:p>
            <a:endParaRPr lang="en-CA" altLang="zh-CN" sz="2400" dirty="0">
              <a:latin typeface="Consolas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CA" altLang="zh-CN" sz="2400" dirty="0" smtClean="0">
                <a:latin typeface="Consolas" pitchFamily="49" charset="0"/>
              </a:rPr>
              <a:t> Most similar to JavaScript</a:t>
            </a:r>
          </a:p>
          <a:p>
            <a:pPr>
              <a:buFont typeface="Arial" pitchFamily="34" charset="0"/>
              <a:buChar char="•"/>
            </a:pPr>
            <a:r>
              <a:rPr lang="en-CA" altLang="zh-CN" sz="2400" dirty="0">
                <a:latin typeface="Consolas" pitchFamily="49" charset="0"/>
              </a:rPr>
              <a:t> </a:t>
            </a:r>
            <a:r>
              <a:rPr lang="en-CA" altLang="zh-CN" sz="2400" dirty="0" smtClean="0">
                <a:latin typeface="Consolas" pitchFamily="49" charset="0"/>
              </a:rPr>
              <a:t>Intro to programming</a:t>
            </a:r>
            <a:endParaRPr lang="zh-CN" altLang="en-US" sz="24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500042"/>
            <a:ext cx="821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200" dirty="0" smtClean="0">
                <a:latin typeface="Consolas" pitchFamily="49" charset="0"/>
              </a:rPr>
              <a:t>Simple Example</a:t>
            </a:r>
            <a:endParaRPr lang="zh-CN" altLang="en-US" sz="3200" dirty="0">
              <a:latin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1441440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CA" altLang="zh-CN" sz="2400" dirty="0" smtClean="0">
                <a:latin typeface="Consolas" pitchFamily="49" charset="0"/>
              </a:rPr>
              <a:t> Creating a new file</a:t>
            </a:r>
            <a:endParaRPr lang="zh-CN" altLang="en-US" sz="2400" dirty="0">
              <a:latin typeface="Consolas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357430"/>
            <a:ext cx="4760731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图文框 7"/>
          <p:cNvSpPr/>
          <p:nvPr/>
        </p:nvSpPr>
        <p:spPr>
          <a:xfrm>
            <a:off x="3000364" y="2928934"/>
            <a:ext cx="2357454" cy="428628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500042"/>
            <a:ext cx="821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200" dirty="0" smtClean="0">
                <a:latin typeface="Consolas" pitchFamily="49" charset="0"/>
              </a:rPr>
              <a:t>Simple Example</a:t>
            </a:r>
            <a:endParaRPr lang="zh-CN" altLang="en-US" sz="3200" dirty="0">
              <a:latin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1441440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CA" altLang="zh-CN" sz="2400" dirty="0" smtClean="0">
                <a:latin typeface="Consolas" pitchFamily="49" charset="0"/>
              </a:rPr>
              <a:t> Interface</a:t>
            </a:r>
            <a:endParaRPr lang="zh-CN" altLang="en-US" sz="2400" dirty="0">
              <a:latin typeface="Consolas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000240"/>
            <a:ext cx="3714775" cy="1450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643438" y="2000240"/>
            <a:ext cx="371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400" dirty="0" smtClean="0">
                <a:latin typeface="Consolas" pitchFamily="49" charset="0"/>
              </a:rPr>
              <a:t>Timeline:</a:t>
            </a:r>
          </a:p>
          <a:p>
            <a:r>
              <a:rPr lang="en-CA" altLang="zh-CN" sz="2400" dirty="0" smtClean="0">
                <a:latin typeface="Consolas" pitchFamily="49" charset="0"/>
              </a:rPr>
              <a:t>Used for animation and frame control</a:t>
            </a:r>
            <a:endParaRPr lang="zh-CN" altLang="en-US" sz="2400" dirty="0">
              <a:latin typeface="Consolas" pitchFamily="49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3786190"/>
            <a:ext cx="1943095" cy="2653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4214810" y="3714752"/>
            <a:ext cx="37147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400" dirty="0" smtClean="0">
                <a:latin typeface="Consolas" pitchFamily="49" charset="0"/>
              </a:rPr>
              <a:t>Properties:</a:t>
            </a:r>
          </a:p>
          <a:p>
            <a:r>
              <a:rPr lang="en-CA" altLang="zh-CN" sz="2400" dirty="0" smtClean="0">
                <a:latin typeface="Consolas" pitchFamily="49" charset="0"/>
              </a:rPr>
              <a:t>Change property of selected object.</a:t>
            </a:r>
          </a:p>
          <a:p>
            <a:r>
              <a:rPr lang="en-CA" altLang="zh-CN" sz="2400" dirty="0" smtClean="0">
                <a:latin typeface="Consolas" pitchFamily="49" charset="0"/>
              </a:rPr>
              <a:t>Can also modify frame rate, background color and window size.</a:t>
            </a:r>
            <a:endParaRPr lang="zh-CN" altLang="en-US" sz="24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500042"/>
            <a:ext cx="821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200" dirty="0" smtClean="0">
                <a:latin typeface="Consolas" pitchFamily="49" charset="0"/>
              </a:rPr>
              <a:t>Simple Example</a:t>
            </a:r>
            <a:endParaRPr lang="zh-CN" altLang="en-US" sz="3200" dirty="0">
              <a:latin typeface="Consolas" pitchFamily="49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357430"/>
            <a:ext cx="2428892" cy="1415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071934" y="2428868"/>
            <a:ext cx="371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400" dirty="0" smtClean="0">
                <a:latin typeface="Consolas" pitchFamily="49" charset="0"/>
              </a:rPr>
              <a:t>Actions (hit F9):</a:t>
            </a:r>
          </a:p>
          <a:p>
            <a:r>
              <a:rPr lang="en-CA" altLang="zh-CN" sz="2400" dirty="0" smtClean="0">
                <a:latin typeface="Consolas" pitchFamily="49" charset="0"/>
              </a:rPr>
              <a:t>Used for entering scripts</a:t>
            </a:r>
            <a:endParaRPr lang="zh-CN" altLang="en-US" sz="2400" dirty="0">
              <a:latin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96" y="1441440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CA" altLang="zh-CN" sz="2400" dirty="0" smtClean="0">
                <a:latin typeface="Consolas" pitchFamily="49" charset="0"/>
              </a:rPr>
              <a:t> Interface</a:t>
            </a:r>
            <a:endParaRPr lang="zh-CN" altLang="en-US" sz="2400" dirty="0">
              <a:latin typeface="Consolas" pitchFamily="49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4214818"/>
            <a:ext cx="28575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286116" y="4429132"/>
            <a:ext cx="3714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400" dirty="0" smtClean="0">
                <a:latin typeface="Consolas" pitchFamily="49" charset="0"/>
              </a:rPr>
              <a:t>Tools:</a:t>
            </a:r>
          </a:p>
          <a:p>
            <a:r>
              <a:rPr lang="en-CA" altLang="zh-CN" sz="2400" dirty="0" smtClean="0">
                <a:latin typeface="Consolas" pitchFamily="49" charset="0"/>
              </a:rPr>
              <a:t>Variety of tools used in drawing and selecting objects</a:t>
            </a:r>
            <a:endParaRPr lang="zh-CN" altLang="en-US" sz="24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500042"/>
            <a:ext cx="821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200" dirty="0" smtClean="0">
                <a:latin typeface="Consolas" pitchFamily="49" charset="0"/>
              </a:rPr>
              <a:t>Simple Example</a:t>
            </a:r>
            <a:endParaRPr lang="zh-CN" altLang="en-US" sz="3200" dirty="0">
              <a:latin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1441440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CA" altLang="zh-CN" sz="2400" dirty="0" smtClean="0">
                <a:latin typeface="Consolas" pitchFamily="49" charset="0"/>
              </a:rPr>
              <a:t> Drawing a shape</a:t>
            </a:r>
            <a:endParaRPr lang="zh-CN" altLang="en-US" sz="2400" dirty="0">
              <a:latin typeface="Consolas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214554"/>
            <a:ext cx="2286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500430" y="2214554"/>
            <a:ext cx="371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400" dirty="0" smtClean="0">
                <a:latin typeface="Consolas" pitchFamily="49" charset="0"/>
              </a:rPr>
              <a:t>Pick a tool and draw the object on the stage</a:t>
            </a:r>
            <a:endParaRPr lang="zh-CN" altLang="en-US" sz="2400" dirty="0">
              <a:latin typeface="Consolas" pitchFamily="49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3714752"/>
            <a:ext cx="9525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500042"/>
            <a:ext cx="821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200" dirty="0" smtClean="0">
                <a:latin typeface="Consolas" pitchFamily="49" charset="0"/>
              </a:rPr>
              <a:t>Simple Example</a:t>
            </a:r>
            <a:endParaRPr lang="zh-CN" altLang="en-US" sz="3200" dirty="0">
              <a:latin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1441440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CA" altLang="zh-CN" sz="2400" dirty="0" smtClean="0">
                <a:latin typeface="Consolas" pitchFamily="49" charset="0"/>
              </a:rPr>
              <a:t> Turning shape into an object</a:t>
            </a:r>
            <a:endParaRPr lang="zh-CN" altLang="en-US" sz="2400" dirty="0">
              <a:latin typeface="Consolas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3214686"/>
            <a:ext cx="1123652" cy="1795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2214554"/>
            <a:ext cx="37147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214678" y="2214554"/>
            <a:ext cx="4572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400" dirty="0" smtClean="0">
                <a:latin typeface="Consolas" pitchFamily="49" charset="0"/>
              </a:rPr>
              <a:t>Select the “Select” tool</a:t>
            </a:r>
            <a:endParaRPr lang="zh-CN" altLang="en-US" sz="2400" dirty="0">
              <a:latin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43240" y="3786190"/>
            <a:ext cx="4572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400" dirty="0" smtClean="0">
                <a:latin typeface="Consolas" pitchFamily="49" charset="0"/>
              </a:rPr>
              <a:t>Drag and select your shape</a:t>
            </a:r>
            <a:endParaRPr lang="zh-CN" altLang="en-US" sz="2400" dirty="0">
              <a:latin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57818" y="5143512"/>
            <a:ext cx="4572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400" dirty="0" smtClean="0">
                <a:latin typeface="Consolas" pitchFamily="49" charset="0"/>
              </a:rPr>
              <a:t>Hit F8 key:</a:t>
            </a:r>
          </a:p>
          <a:p>
            <a:r>
              <a:rPr lang="en-CA" altLang="zh-CN" sz="2400" dirty="0" smtClean="0">
                <a:latin typeface="Consolas" pitchFamily="49" charset="0"/>
              </a:rPr>
              <a:t>Name your object,</a:t>
            </a:r>
          </a:p>
          <a:p>
            <a:r>
              <a:rPr lang="en-CA" altLang="zh-CN" sz="2400" dirty="0" smtClean="0">
                <a:latin typeface="Consolas" pitchFamily="49" charset="0"/>
              </a:rPr>
              <a:t>And hit ‘OK’</a:t>
            </a:r>
            <a:endParaRPr lang="zh-CN" altLang="en-US" sz="2400" dirty="0">
              <a:latin typeface="Consolas" pitchFamily="49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5000636"/>
            <a:ext cx="397192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图文框 12"/>
          <p:cNvSpPr/>
          <p:nvPr/>
        </p:nvSpPr>
        <p:spPr>
          <a:xfrm>
            <a:off x="1571604" y="2143116"/>
            <a:ext cx="500066" cy="428628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图文框 13"/>
          <p:cNvSpPr/>
          <p:nvPr/>
        </p:nvSpPr>
        <p:spPr>
          <a:xfrm>
            <a:off x="1571604" y="5286388"/>
            <a:ext cx="2357454" cy="428628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500042"/>
            <a:ext cx="821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200" dirty="0" smtClean="0">
                <a:latin typeface="Consolas" pitchFamily="49" charset="0"/>
              </a:rPr>
              <a:t>Simple Example</a:t>
            </a:r>
            <a:endParaRPr lang="zh-CN" altLang="en-US" sz="3200" dirty="0">
              <a:latin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1441440"/>
            <a:ext cx="821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CA" altLang="zh-CN" sz="2400" dirty="0" smtClean="0">
                <a:latin typeface="Consolas" pitchFamily="49" charset="0"/>
              </a:rPr>
              <a:t> Enter the ‘instance name’ of your object to be used in our code</a:t>
            </a:r>
            <a:endParaRPr lang="zh-CN" altLang="en-US" sz="2400" dirty="0">
              <a:latin typeface="Consolas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571744"/>
            <a:ext cx="260032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286248" y="2500306"/>
            <a:ext cx="371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400" dirty="0" smtClean="0">
                <a:latin typeface="Consolas" pitchFamily="49" charset="0"/>
              </a:rPr>
              <a:t>Give your object an ‘instance name’</a:t>
            </a:r>
            <a:endParaRPr lang="zh-CN" altLang="en-US" sz="2400" dirty="0">
              <a:latin typeface="Consolas" pitchFamily="49" charset="0"/>
            </a:endParaRPr>
          </a:p>
        </p:txBody>
      </p:sp>
      <p:sp>
        <p:nvSpPr>
          <p:cNvPr id="9" name="图文框 8"/>
          <p:cNvSpPr/>
          <p:nvPr/>
        </p:nvSpPr>
        <p:spPr>
          <a:xfrm>
            <a:off x="1928794" y="2714620"/>
            <a:ext cx="2357454" cy="428628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29124" y="3714752"/>
            <a:ext cx="37147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000" dirty="0" smtClean="0">
                <a:latin typeface="Consolas" pitchFamily="49" charset="0"/>
              </a:rPr>
              <a:t>Note: each symbol can have multiple copies on the stage, in order to control them, each copy(called instance) needs one distinct instance name.</a:t>
            </a:r>
            <a:endParaRPr lang="zh-CN" altLang="en-US" sz="20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511</Words>
  <Application>Microsoft Office PowerPoint</Application>
  <PresentationFormat>全屏显示(4:3)</PresentationFormat>
  <Paragraphs>87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Xiang</dc:creator>
  <cp:lastModifiedBy>Xiang</cp:lastModifiedBy>
  <cp:revision>31</cp:revision>
  <dcterms:created xsi:type="dcterms:W3CDTF">2015-10-09T00:50:08Z</dcterms:created>
  <dcterms:modified xsi:type="dcterms:W3CDTF">2015-10-14T19:56:10Z</dcterms:modified>
</cp:coreProperties>
</file>