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1" r:id="rId14"/>
    <p:sldId id="28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2015/10/20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2308324"/>
          </a:xfrm>
          <a:prstGeom prst="rect">
            <a:avLst/>
          </a:prstGeom>
          <a:noFill/>
        </p:spPr>
        <p:txBody>
          <a:bodyPr wrap="square" rtlCol="0">
            <a:spAutoFit/>
          </a:bodyPr>
          <a:lstStyle/>
          <a:p>
            <a:pPr algn="ctr"/>
            <a:r>
              <a:rPr lang="en-CA" altLang="zh-CN" sz="4800" dirty="0" smtClean="0">
                <a:latin typeface="Consolas" pitchFamily="49" charset="0"/>
              </a:rPr>
              <a:t>Variables </a:t>
            </a:r>
          </a:p>
          <a:p>
            <a:pPr algn="ctr"/>
            <a:r>
              <a:rPr lang="en-CA" altLang="zh-CN" sz="4800" dirty="0" smtClean="0">
                <a:latin typeface="Consolas" pitchFamily="49" charset="0"/>
              </a:rPr>
              <a:t>and </a:t>
            </a:r>
          </a:p>
          <a:p>
            <a:pPr algn="ctr"/>
            <a:r>
              <a:rPr lang="en-CA" altLang="zh-CN" sz="4800" smtClean="0">
                <a:latin typeface="Consolas" pitchFamily="49" charset="0"/>
              </a:rPr>
              <a:t>Values</a:t>
            </a:r>
            <a:endParaRPr lang="zh-CN" altLang="en-US" sz="4800" dirty="0">
              <a:latin typeface="Consolas" pitchFamily="49" charset="0"/>
            </a:endParaRP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Variables</a:t>
            </a:r>
            <a:endParaRPr lang="zh-CN" altLang="en-US" sz="3200" dirty="0">
              <a:latin typeface="Consolas" pitchFamily="49" charset="0"/>
            </a:endParaRPr>
          </a:p>
        </p:txBody>
      </p:sp>
      <p:sp>
        <p:nvSpPr>
          <p:cNvPr id="13" name="TextBox 12"/>
          <p:cNvSpPr txBox="1"/>
          <p:nvPr/>
        </p:nvSpPr>
        <p:spPr>
          <a:xfrm>
            <a:off x="1571604" y="2928934"/>
            <a:ext cx="6000792" cy="2246769"/>
          </a:xfrm>
          <a:prstGeom prst="rect">
            <a:avLst/>
          </a:prstGeom>
          <a:noFill/>
          <a:ln>
            <a:solidFill>
              <a:schemeClr val="tx1"/>
            </a:solidFill>
          </a:ln>
        </p:spPr>
        <p:txBody>
          <a:bodyPr wrap="square" rtlCol="0">
            <a:spAutoFit/>
          </a:bodyPr>
          <a:lstStyle/>
          <a:p>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myNiceInteger:int</a:t>
            </a:r>
            <a:r>
              <a:rPr lang="en-US" sz="2000" dirty="0" smtClean="0">
                <a:latin typeface="Consolas" pitchFamily="49" charset="0"/>
              </a:rPr>
              <a:t> = 5</a:t>
            </a:r>
          </a:p>
          <a:p>
            <a:endParaRPr lang="en-US" sz="2000" dirty="0" smtClean="0">
              <a:latin typeface="Consolas" pitchFamily="49" charset="0"/>
            </a:endParaRPr>
          </a:p>
          <a:p>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myAwesomeNumber:Number</a:t>
            </a:r>
            <a:r>
              <a:rPr lang="en-US" sz="2000" dirty="0" smtClean="0">
                <a:latin typeface="Consolas" pitchFamily="49" charset="0"/>
              </a:rPr>
              <a:t> = 3.1415926</a:t>
            </a:r>
          </a:p>
          <a:p>
            <a:endParaRPr lang="en-US" sz="2000" dirty="0" smtClean="0">
              <a:latin typeface="Consolas" pitchFamily="49" charset="0"/>
            </a:endParaRPr>
          </a:p>
          <a:p>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aStringOfText:String</a:t>
            </a:r>
            <a:r>
              <a:rPr lang="en-US" sz="2000" dirty="0" smtClean="0">
                <a:latin typeface="Consolas" pitchFamily="49" charset="0"/>
              </a:rPr>
              <a:t> = "why u do </a:t>
            </a:r>
            <a:r>
              <a:rPr lang="en-US" sz="2000" dirty="0" err="1" smtClean="0">
                <a:latin typeface="Consolas" pitchFamily="49" charset="0"/>
              </a:rPr>
              <a:t>dis</a:t>
            </a:r>
            <a:r>
              <a:rPr lang="en-US" sz="2000" dirty="0" smtClean="0">
                <a:latin typeface="Consolas" pitchFamily="49" charset="0"/>
              </a:rPr>
              <a:t>“</a:t>
            </a:r>
          </a:p>
          <a:p>
            <a:endParaRPr lang="en-US" sz="2000" dirty="0" smtClean="0">
              <a:latin typeface="Consolas" pitchFamily="49" charset="0"/>
            </a:endParaRPr>
          </a:p>
          <a:p>
            <a:r>
              <a:rPr lang="en-US" sz="2000" dirty="0" err="1" smtClean="0">
                <a:latin typeface="Consolas" pitchFamily="49" charset="0"/>
              </a:rPr>
              <a:t>var</a:t>
            </a:r>
            <a:r>
              <a:rPr lang="en-US" sz="2000" dirty="0" smtClean="0">
                <a:latin typeface="Consolas" pitchFamily="49" charset="0"/>
              </a:rPr>
              <a:t> </a:t>
            </a:r>
            <a:r>
              <a:rPr lang="en-US" sz="2000" dirty="0" err="1" smtClean="0">
                <a:latin typeface="Consolas" pitchFamily="49" charset="0"/>
              </a:rPr>
              <a:t>trueOrFalse:Boolean</a:t>
            </a:r>
            <a:r>
              <a:rPr lang="en-US" sz="2000" dirty="0" smtClean="0">
                <a:latin typeface="Consolas" pitchFamily="49" charset="0"/>
              </a:rPr>
              <a:t> = true</a:t>
            </a:r>
            <a:endParaRPr lang="en-CA" altLang="zh-CN" sz="2000" dirty="0">
              <a:latin typeface="Consolas" pitchFamily="49" charset="0"/>
            </a:endParaRPr>
          </a:p>
        </p:txBody>
      </p:sp>
      <p:sp>
        <p:nvSpPr>
          <p:cNvPr id="31" name="TextBox 30"/>
          <p:cNvSpPr txBox="1"/>
          <p:nvPr/>
        </p:nvSpPr>
        <p:spPr>
          <a:xfrm>
            <a:off x="428596" y="1441440"/>
            <a:ext cx="8215370" cy="830997"/>
          </a:xfrm>
          <a:prstGeom prst="rect">
            <a:avLst/>
          </a:prstGeom>
          <a:noFill/>
        </p:spPr>
        <p:txBody>
          <a:bodyPr wrap="square" rtlCol="0">
            <a:spAutoFit/>
          </a:bodyPr>
          <a:lstStyle/>
          <a:p>
            <a:r>
              <a:rPr lang="en-US" sz="2400" dirty="0" smtClean="0">
                <a:latin typeface="Consolas" pitchFamily="49" charset="0"/>
              </a:rPr>
              <a:t>Here are some examples of variables of other types:</a:t>
            </a:r>
            <a:endParaRPr lang="en-CA" altLang="zh-CN" sz="2400" dirty="0">
              <a:latin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Identifiers</a:t>
            </a:r>
            <a:endParaRPr lang="zh-CN" altLang="en-US" sz="3200" dirty="0">
              <a:latin typeface="Consolas" pitchFamily="49" charset="0"/>
            </a:endParaRPr>
          </a:p>
        </p:txBody>
      </p:sp>
      <p:sp>
        <p:nvSpPr>
          <p:cNvPr id="31" name="TextBox 30"/>
          <p:cNvSpPr txBox="1"/>
          <p:nvPr/>
        </p:nvSpPr>
        <p:spPr>
          <a:xfrm>
            <a:off x="428596" y="1441440"/>
            <a:ext cx="8215370" cy="3785652"/>
          </a:xfrm>
          <a:prstGeom prst="rect">
            <a:avLst/>
          </a:prstGeom>
          <a:noFill/>
        </p:spPr>
        <p:txBody>
          <a:bodyPr wrap="square" rtlCol="0">
            <a:spAutoFit/>
          </a:bodyPr>
          <a:lstStyle/>
          <a:p>
            <a:r>
              <a:rPr lang="en-US" sz="2400" dirty="0" smtClean="0">
                <a:latin typeface="Consolas" pitchFamily="49" charset="0"/>
              </a:rPr>
              <a:t>The name of the box are called "identifiers".</a:t>
            </a:r>
          </a:p>
          <a:p>
            <a:endParaRPr lang="en-US" sz="2400" dirty="0" smtClean="0">
              <a:latin typeface="Consolas" pitchFamily="49" charset="0"/>
            </a:endParaRPr>
          </a:p>
          <a:p>
            <a:r>
              <a:rPr lang="en-US" altLang="zh-CN" sz="2400" dirty="0" smtClean="0">
                <a:latin typeface="Consolas" pitchFamily="49" charset="0"/>
              </a:rPr>
              <a:t>In AS3, an identifier is any text that is not a keyword (such as '</a:t>
            </a:r>
            <a:r>
              <a:rPr lang="en-US" altLang="zh-CN" sz="2400" dirty="0" err="1" smtClean="0">
                <a:latin typeface="Consolas" pitchFamily="49" charset="0"/>
              </a:rPr>
              <a:t>var</a:t>
            </a:r>
            <a:r>
              <a:rPr lang="en-US" altLang="zh-CN" sz="2400" dirty="0" smtClean="0">
                <a:latin typeface="Consolas" pitchFamily="49" charset="0"/>
              </a:rPr>
              <a:t>'), has no space in it, and does not starts with a digit. Identifiers are also case sensitive.</a:t>
            </a:r>
          </a:p>
          <a:p>
            <a:endParaRPr lang="en-US" altLang="zh-CN" sz="2400" dirty="0" smtClean="0">
              <a:latin typeface="Consolas" pitchFamily="49" charset="0"/>
            </a:endParaRPr>
          </a:p>
          <a:p>
            <a:r>
              <a:rPr lang="en-US" altLang="zh-CN" sz="2400" dirty="0" smtClean="0">
                <a:latin typeface="Consolas" pitchFamily="49" charset="0"/>
              </a:rPr>
              <a:t>No two variables can have the same identifiers(we will talk about exact rules later).</a:t>
            </a:r>
            <a:endParaRPr lang="en-CA" altLang="zh-CN" sz="2400" dirty="0">
              <a:latin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Identifiers</a:t>
            </a:r>
            <a:endParaRPr lang="zh-CN" altLang="en-US" sz="3200" dirty="0">
              <a:latin typeface="Consolas" pitchFamily="49" charset="0"/>
            </a:endParaRPr>
          </a:p>
        </p:txBody>
      </p:sp>
      <p:sp>
        <p:nvSpPr>
          <p:cNvPr id="31" name="TextBox 30"/>
          <p:cNvSpPr txBox="1"/>
          <p:nvPr/>
        </p:nvSpPr>
        <p:spPr>
          <a:xfrm>
            <a:off x="428596" y="1441440"/>
            <a:ext cx="8215370" cy="830997"/>
          </a:xfrm>
          <a:prstGeom prst="rect">
            <a:avLst/>
          </a:prstGeom>
          <a:noFill/>
        </p:spPr>
        <p:txBody>
          <a:bodyPr wrap="square" rtlCol="0">
            <a:spAutoFit/>
          </a:bodyPr>
          <a:lstStyle/>
          <a:p>
            <a:r>
              <a:rPr lang="en-US" sz="2400" dirty="0" smtClean="0">
                <a:latin typeface="Consolas" pitchFamily="49" charset="0"/>
              </a:rPr>
              <a:t>For example:</a:t>
            </a:r>
          </a:p>
          <a:p>
            <a:endParaRPr lang="en-US" altLang="zh-CN" sz="2400" dirty="0" smtClean="0">
              <a:latin typeface="Consolas" pitchFamily="49" charset="0"/>
            </a:endParaRPr>
          </a:p>
        </p:txBody>
      </p:sp>
      <p:sp>
        <p:nvSpPr>
          <p:cNvPr id="4" name="矩形 3"/>
          <p:cNvSpPr/>
          <p:nvPr/>
        </p:nvSpPr>
        <p:spPr>
          <a:xfrm>
            <a:off x="2786050" y="5214950"/>
            <a:ext cx="4572000" cy="923330"/>
          </a:xfrm>
          <a:prstGeom prst="rect">
            <a:avLst/>
          </a:prstGeom>
        </p:spPr>
        <p:txBody>
          <a:bodyPr>
            <a:spAutoFit/>
          </a:bodyPr>
          <a:lstStyle/>
          <a:p>
            <a:r>
              <a:rPr lang="en-US" altLang="zh-CN" dirty="0" smtClean="0">
                <a:latin typeface="Consolas" pitchFamily="49" charset="0"/>
              </a:rPr>
              <a:t>- if there is quotation mark, it is a VALUE of type String, not an IDENTIFIER.</a:t>
            </a:r>
            <a:endParaRPr lang="zh-CN" altLang="en-US" dirty="0"/>
          </a:p>
        </p:txBody>
      </p:sp>
      <p:sp>
        <p:nvSpPr>
          <p:cNvPr id="6" name="矩形 5"/>
          <p:cNvSpPr/>
          <p:nvPr/>
        </p:nvSpPr>
        <p:spPr>
          <a:xfrm>
            <a:off x="2500298" y="4643446"/>
            <a:ext cx="4490332" cy="369332"/>
          </a:xfrm>
          <a:prstGeom prst="rect">
            <a:avLst/>
          </a:prstGeom>
        </p:spPr>
        <p:txBody>
          <a:bodyPr wrap="none">
            <a:spAutoFit/>
          </a:bodyPr>
          <a:lstStyle/>
          <a:p>
            <a:r>
              <a:rPr lang="en-US" altLang="zh-CN" dirty="0" smtClean="0">
                <a:latin typeface="Consolas" pitchFamily="49" charset="0"/>
              </a:rPr>
              <a:t>- NOT valid, started with a digit.</a:t>
            </a:r>
            <a:endParaRPr lang="zh-CN" altLang="en-US" dirty="0"/>
          </a:p>
        </p:txBody>
      </p:sp>
      <p:sp>
        <p:nvSpPr>
          <p:cNvPr id="7" name="矩形 6"/>
          <p:cNvSpPr/>
          <p:nvPr/>
        </p:nvSpPr>
        <p:spPr>
          <a:xfrm>
            <a:off x="3357554" y="4000504"/>
            <a:ext cx="4572000" cy="646331"/>
          </a:xfrm>
          <a:prstGeom prst="rect">
            <a:avLst/>
          </a:prstGeom>
        </p:spPr>
        <p:txBody>
          <a:bodyPr>
            <a:spAutoFit/>
          </a:bodyPr>
          <a:lstStyle/>
          <a:p>
            <a:r>
              <a:rPr lang="en-US" altLang="zh-CN" dirty="0" smtClean="0">
                <a:latin typeface="Consolas" pitchFamily="49" charset="0"/>
              </a:rPr>
              <a:t>- valid, and is a different variable than the one before</a:t>
            </a:r>
            <a:endParaRPr lang="zh-CN" altLang="en-US" dirty="0"/>
          </a:p>
        </p:txBody>
      </p:sp>
      <p:sp>
        <p:nvSpPr>
          <p:cNvPr id="8" name="矩形 7"/>
          <p:cNvSpPr/>
          <p:nvPr/>
        </p:nvSpPr>
        <p:spPr>
          <a:xfrm>
            <a:off x="3357554" y="3357562"/>
            <a:ext cx="4572000" cy="646331"/>
          </a:xfrm>
          <a:prstGeom prst="rect">
            <a:avLst/>
          </a:prstGeom>
        </p:spPr>
        <p:txBody>
          <a:bodyPr>
            <a:spAutoFit/>
          </a:bodyPr>
          <a:lstStyle/>
          <a:p>
            <a:r>
              <a:rPr lang="en-US" altLang="zh-CN" dirty="0" smtClean="0">
                <a:latin typeface="Consolas" pitchFamily="49" charset="0"/>
              </a:rPr>
              <a:t>- valid, as long as it does not START with a digit</a:t>
            </a:r>
            <a:endParaRPr lang="zh-CN" altLang="en-US" dirty="0"/>
          </a:p>
        </p:txBody>
      </p:sp>
      <p:sp>
        <p:nvSpPr>
          <p:cNvPr id="9" name="矩形 8"/>
          <p:cNvSpPr/>
          <p:nvPr/>
        </p:nvSpPr>
        <p:spPr>
          <a:xfrm>
            <a:off x="2928926" y="2782669"/>
            <a:ext cx="4572000" cy="646331"/>
          </a:xfrm>
          <a:prstGeom prst="rect">
            <a:avLst/>
          </a:prstGeom>
        </p:spPr>
        <p:txBody>
          <a:bodyPr>
            <a:spAutoFit/>
          </a:bodyPr>
          <a:lstStyle/>
          <a:p>
            <a:r>
              <a:rPr lang="en-US" altLang="zh-CN" dirty="0" smtClean="0">
                <a:latin typeface="Consolas" pitchFamily="49" charset="0"/>
              </a:rPr>
              <a:t>- NOT valid, you can't have space in it</a:t>
            </a:r>
            <a:endParaRPr lang="zh-CN" altLang="en-US" dirty="0"/>
          </a:p>
        </p:txBody>
      </p:sp>
      <p:sp>
        <p:nvSpPr>
          <p:cNvPr id="10" name="矩形 9"/>
          <p:cNvSpPr/>
          <p:nvPr/>
        </p:nvSpPr>
        <p:spPr>
          <a:xfrm>
            <a:off x="2928926" y="2143116"/>
            <a:ext cx="1071127" cy="369332"/>
          </a:xfrm>
          <a:prstGeom prst="rect">
            <a:avLst/>
          </a:prstGeom>
        </p:spPr>
        <p:txBody>
          <a:bodyPr wrap="none">
            <a:spAutoFit/>
          </a:bodyPr>
          <a:lstStyle/>
          <a:p>
            <a:r>
              <a:rPr lang="en-US" altLang="zh-CN" dirty="0" smtClean="0">
                <a:latin typeface="Consolas" pitchFamily="49" charset="0"/>
              </a:rPr>
              <a:t>- valid</a:t>
            </a:r>
            <a:endParaRPr lang="zh-CN" altLang="en-US" dirty="0"/>
          </a:p>
        </p:txBody>
      </p:sp>
      <p:sp>
        <p:nvSpPr>
          <p:cNvPr id="11" name="矩形 10"/>
          <p:cNvSpPr/>
          <p:nvPr/>
        </p:nvSpPr>
        <p:spPr>
          <a:xfrm>
            <a:off x="1285852" y="2143116"/>
            <a:ext cx="4572000" cy="3477875"/>
          </a:xfrm>
          <a:prstGeom prst="rect">
            <a:avLst/>
          </a:prstGeom>
        </p:spPr>
        <p:txBody>
          <a:bodyPr>
            <a:spAutoFit/>
          </a:bodyPr>
          <a:lstStyle/>
          <a:p>
            <a:r>
              <a:rPr lang="en-US" altLang="zh-CN" sz="2000" dirty="0" err="1" smtClean="0">
                <a:solidFill>
                  <a:srgbClr val="92D050"/>
                </a:solidFill>
                <a:latin typeface="Consolas" pitchFamily="49" charset="0"/>
              </a:rPr>
              <a:t>myVariable</a:t>
            </a:r>
            <a:endParaRPr lang="en-US" altLang="zh-CN" sz="2000" dirty="0" smtClean="0">
              <a:solidFill>
                <a:srgbClr val="92D050"/>
              </a:solidFill>
              <a:latin typeface="Consolas" pitchFamily="49" charset="0"/>
            </a:endParaRPr>
          </a:p>
          <a:p>
            <a:endParaRPr lang="en-US" altLang="zh-CN" sz="2000" dirty="0" smtClean="0">
              <a:latin typeface="Consolas" pitchFamily="49" charset="0"/>
            </a:endParaRPr>
          </a:p>
          <a:p>
            <a:r>
              <a:rPr lang="en-US" altLang="zh-CN" sz="2000" dirty="0" smtClean="0">
                <a:solidFill>
                  <a:srgbClr val="92D050"/>
                </a:solidFill>
                <a:latin typeface="Consolas" pitchFamily="49" charset="0"/>
              </a:rPr>
              <a:t>my Variable</a:t>
            </a:r>
          </a:p>
          <a:p>
            <a:endParaRPr lang="en-US" altLang="zh-CN" sz="2000" dirty="0" smtClean="0">
              <a:latin typeface="Consolas" pitchFamily="49" charset="0"/>
            </a:endParaRPr>
          </a:p>
          <a:p>
            <a:r>
              <a:rPr lang="en-US" altLang="zh-CN" sz="2000" dirty="0" smtClean="0">
                <a:solidFill>
                  <a:srgbClr val="92D050"/>
                </a:solidFill>
                <a:latin typeface="Consolas" pitchFamily="49" charset="0"/>
              </a:rPr>
              <a:t>awesomeText101</a:t>
            </a:r>
          </a:p>
          <a:p>
            <a:endParaRPr lang="en-US" altLang="zh-CN" sz="2000" dirty="0" smtClean="0">
              <a:latin typeface="Consolas" pitchFamily="49" charset="0"/>
            </a:endParaRPr>
          </a:p>
          <a:p>
            <a:r>
              <a:rPr lang="en-US" altLang="zh-CN" sz="2000" dirty="0" smtClean="0">
                <a:solidFill>
                  <a:srgbClr val="92D050"/>
                </a:solidFill>
                <a:latin typeface="Consolas" pitchFamily="49" charset="0"/>
              </a:rPr>
              <a:t>aweSOmEtEXT101</a:t>
            </a:r>
          </a:p>
          <a:p>
            <a:endParaRPr lang="en-US" altLang="zh-CN" sz="2000" dirty="0" smtClean="0">
              <a:latin typeface="Consolas" pitchFamily="49" charset="0"/>
            </a:endParaRPr>
          </a:p>
          <a:p>
            <a:r>
              <a:rPr lang="en-US" altLang="zh-CN" sz="2000" dirty="0" smtClean="0">
                <a:solidFill>
                  <a:srgbClr val="92D050"/>
                </a:solidFill>
                <a:latin typeface="Consolas" pitchFamily="49" charset="0"/>
              </a:rPr>
              <a:t>123HAHA</a:t>
            </a:r>
          </a:p>
          <a:p>
            <a:endParaRPr lang="en-US" altLang="zh-CN" sz="2000" dirty="0" smtClean="0">
              <a:latin typeface="Consolas" pitchFamily="49" charset="0"/>
            </a:endParaRPr>
          </a:p>
          <a:p>
            <a:r>
              <a:rPr lang="en-US" altLang="zh-CN" sz="2000" dirty="0" smtClean="0">
                <a:solidFill>
                  <a:srgbClr val="FF0000"/>
                </a:solidFill>
                <a:latin typeface="Consolas" pitchFamily="49" charset="0"/>
              </a:rPr>
              <a:t>"123HAHA"</a:t>
            </a:r>
            <a:endParaRPr lang="en-CA" altLang="zh-CN" sz="2000" dirty="0">
              <a:solidFill>
                <a:srgbClr val="FF0000"/>
              </a:solidFill>
              <a:latin typeface="Consolas"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Summary</a:t>
            </a:r>
            <a:endParaRPr lang="zh-CN" altLang="en-US" sz="3200" dirty="0">
              <a:latin typeface="Consolas" pitchFamily="49" charset="0"/>
            </a:endParaRPr>
          </a:p>
        </p:txBody>
      </p:sp>
      <p:sp>
        <p:nvSpPr>
          <p:cNvPr id="5" name="TextBox 4"/>
          <p:cNvSpPr txBox="1"/>
          <p:nvPr/>
        </p:nvSpPr>
        <p:spPr>
          <a:xfrm>
            <a:off x="428596" y="1441440"/>
            <a:ext cx="8215370" cy="461665"/>
          </a:xfrm>
          <a:prstGeom prst="rect">
            <a:avLst/>
          </a:prstGeom>
          <a:noFill/>
        </p:spPr>
        <p:txBody>
          <a:bodyPr wrap="square" rtlCol="0">
            <a:spAutoFit/>
          </a:bodyPr>
          <a:lstStyle/>
          <a:p>
            <a:r>
              <a:rPr lang="en-US" sz="2400" dirty="0" smtClean="0">
                <a:latin typeface="Consolas" pitchFamily="49" charset="0"/>
              </a:rPr>
              <a:t>Here is </a:t>
            </a:r>
            <a:r>
              <a:rPr lang="en-CA" altLang="zh-CN" sz="2400" dirty="0" smtClean="0">
                <a:latin typeface="Consolas" pitchFamily="49" charset="0"/>
              </a:rPr>
              <a:t>what we have so far:</a:t>
            </a:r>
            <a:r>
              <a:rPr lang="en-US" sz="2400" dirty="0" smtClean="0">
                <a:latin typeface="Consolas" pitchFamily="49" charset="0"/>
              </a:rPr>
              <a:t> </a:t>
            </a:r>
            <a:endParaRPr lang="en-CA" altLang="zh-CN" sz="2400" dirty="0">
              <a:latin typeface="Consolas" pitchFamily="49" charset="0"/>
            </a:endParaRPr>
          </a:p>
        </p:txBody>
      </p:sp>
      <p:sp>
        <p:nvSpPr>
          <p:cNvPr id="6" name="矩形 5"/>
          <p:cNvSpPr/>
          <p:nvPr/>
        </p:nvSpPr>
        <p:spPr>
          <a:xfrm>
            <a:off x="1857356" y="3643314"/>
            <a:ext cx="1285884" cy="64294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TextBox 6"/>
          <p:cNvSpPr txBox="1"/>
          <p:nvPr/>
        </p:nvSpPr>
        <p:spPr>
          <a:xfrm>
            <a:off x="1214414" y="2643182"/>
            <a:ext cx="2643206" cy="369332"/>
          </a:xfrm>
          <a:prstGeom prst="rect">
            <a:avLst/>
          </a:prstGeom>
          <a:noFill/>
        </p:spPr>
        <p:txBody>
          <a:bodyPr wrap="square" rtlCol="0">
            <a:spAutoFit/>
          </a:bodyPr>
          <a:lstStyle/>
          <a:p>
            <a:pPr algn="ctr"/>
            <a:r>
              <a:rPr lang="en-US" altLang="zh-CN" dirty="0" smtClean="0">
                <a:solidFill>
                  <a:srgbClr val="92D050"/>
                </a:solidFill>
                <a:latin typeface="Consolas" pitchFamily="49" charset="0"/>
              </a:rPr>
              <a:t>Variables</a:t>
            </a:r>
            <a:endParaRPr lang="zh-CN" altLang="en-US" dirty="0">
              <a:solidFill>
                <a:srgbClr val="92D050"/>
              </a:solidFill>
              <a:latin typeface="Consolas" pitchFamily="49" charset="0"/>
            </a:endParaRPr>
          </a:p>
        </p:txBody>
      </p:sp>
      <p:sp>
        <p:nvSpPr>
          <p:cNvPr id="8" name="TextBox 7"/>
          <p:cNvSpPr txBox="1"/>
          <p:nvPr/>
        </p:nvSpPr>
        <p:spPr>
          <a:xfrm>
            <a:off x="1214414" y="3786190"/>
            <a:ext cx="2643206" cy="369332"/>
          </a:xfrm>
          <a:prstGeom prst="rect">
            <a:avLst/>
          </a:prstGeom>
          <a:noFill/>
        </p:spPr>
        <p:txBody>
          <a:bodyPr wrap="square" rtlCol="0">
            <a:spAutoFit/>
          </a:bodyPr>
          <a:lstStyle/>
          <a:p>
            <a:pPr algn="ctr"/>
            <a:r>
              <a:rPr lang="en-US" altLang="zh-CN" dirty="0" smtClean="0">
                <a:solidFill>
                  <a:srgbClr val="FF0000"/>
                </a:solidFill>
                <a:latin typeface="Consolas" pitchFamily="49" charset="0"/>
              </a:rPr>
              <a:t>Values</a:t>
            </a:r>
            <a:endParaRPr lang="zh-CN" altLang="en-US" dirty="0">
              <a:solidFill>
                <a:srgbClr val="FF0000"/>
              </a:solidFill>
              <a:latin typeface="Consolas" pitchFamily="49" charset="0"/>
            </a:endParaRPr>
          </a:p>
        </p:txBody>
      </p:sp>
      <p:sp>
        <p:nvSpPr>
          <p:cNvPr id="9" name="TextBox 8"/>
          <p:cNvSpPr txBox="1"/>
          <p:nvPr/>
        </p:nvSpPr>
        <p:spPr>
          <a:xfrm>
            <a:off x="5429224" y="3571876"/>
            <a:ext cx="2643206" cy="646331"/>
          </a:xfrm>
          <a:prstGeom prst="rect">
            <a:avLst/>
          </a:prstGeom>
          <a:noFill/>
        </p:spPr>
        <p:txBody>
          <a:bodyPr wrap="square" rtlCol="0">
            <a:spAutoFit/>
          </a:bodyPr>
          <a:lstStyle/>
          <a:p>
            <a:pPr algn="ctr"/>
            <a:r>
              <a:rPr lang="en-US" altLang="zh-CN" dirty="0" smtClean="0">
                <a:latin typeface="Consolas" pitchFamily="49" charset="0"/>
              </a:rPr>
              <a:t>Such as </a:t>
            </a:r>
            <a:r>
              <a:rPr lang="en-US" altLang="zh-CN" dirty="0" smtClean="0">
                <a:solidFill>
                  <a:srgbClr val="FF0000"/>
                </a:solidFill>
                <a:latin typeface="Consolas" pitchFamily="49" charset="0"/>
              </a:rPr>
              <a:t>5</a:t>
            </a:r>
            <a:r>
              <a:rPr lang="en-US" altLang="zh-CN" dirty="0" smtClean="0">
                <a:latin typeface="Consolas" pitchFamily="49" charset="0"/>
              </a:rPr>
              <a:t>, </a:t>
            </a:r>
            <a:r>
              <a:rPr lang="en-US" altLang="zh-CN" dirty="0" smtClean="0">
                <a:solidFill>
                  <a:srgbClr val="FF0000"/>
                </a:solidFill>
                <a:latin typeface="Consolas" pitchFamily="49" charset="0"/>
              </a:rPr>
              <a:t>10.3</a:t>
            </a:r>
            <a:r>
              <a:rPr lang="en-US" altLang="zh-CN" dirty="0" smtClean="0">
                <a:latin typeface="Consolas" pitchFamily="49" charset="0"/>
              </a:rPr>
              <a:t>, </a:t>
            </a:r>
            <a:r>
              <a:rPr lang="en-US" altLang="zh-CN" dirty="0" smtClean="0">
                <a:solidFill>
                  <a:srgbClr val="FF0000"/>
                </a:solidFill>
                <a:latin typeface="Consolas" pitchFamily="49" charset="0"/>
              </a:rPr>
              <a:t>“hi”</a:t>
            </a:r>
            <a:r>
              <a:rPr lang="en-US" altLang="zh-CN" dirty="0" smtClean="0">
                <a:latin typeface="Consolas" pitchFamily="49" charset="0"/>
              </a:rPr>
              <a:t>, </a:t>
            </a:r>
            <a:r>
              <a:rPr lang="en-US" altLang="zh-CN" dirty="0" smtClean="0">
                <a:solidFill>
                  <a:srgbClr val="FF0000"/>
                </a:solidFill>
                <a:latin typeface="Consolas" pitchFamily="49" charset="0"/>
              </a:rPr>
              <a:t>false</a:t>
            </a:r>
            <a:endParaRPr lang="zh-CN" altLang="en-US" dirty="0">
              <a:solidFill>
                <a:srgbClr val="FF0000"/>
              </a:solidFill>
              <a:latin typeface="Consolas" pitchFamily="49" charset="0"/>
            </a:endParaRPr>
          </a:p>
        </p:txBody>
      </p:sp>
      <p:cxnSp>
        <p:nvCxnSpPr>
          <p:cNvPr id="11" name="直接箭头连接符 10"/>
          <p:cNvCxnSpPr/>
          <p:nvPr/>
        </p:nvCxnSpPr>
        <p:spPr>
          <a:xfrm rot="10800000">
            <a:off x="3214678" y="3929066"/>
            <a:ext cx="23574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00430" y="2631040"/>
            <a:ext cx="1714512" cy="369332"/>
          </a:xfrm>
          <a:prstGeom prst="rect">
            <a:avLst/>
          </a:prstGeom>
          <a:noFill/>
        </p:spPr>
        <p:txBody>
          <a:bodyPr wrap="square" rtlCol="0">
            <a:spAutoFit/>
          </a:bodyPr>
          <a:lstStyle/>
          <a:p>
            <a:pPr algn="ctr"/>
            <a:r>
              <a:rPr lang="en-US" altLang="zh-CN" dirty="0" smtClean="0">
                <a:solidFill>
                  <a:srgbClr val="92D050"/>
                </a:solidFill>
                <a:latin typeface="Consolas" pitchFamily="49" charset="0"/>
              </a:rPr>
              <a:t>Identifiers</a:t>
            </a:r>
            <a:endParaRPr lang="zh-CN" altLang="en-US" dirty="0">
              <a:solidFill>
                <a:srgbClr val="92D050"/>
              </a:solidFill>
              <a:latin typeface="Consolas" pitchFamily="49" charset="0"/>
            </a:endParaRPr>
          </a:p>
        </p:txBody>
      </p:sp>
      <p:cxnSp>
        <p:nvCxnSpPr>
          <p:cNvPr id="14" name="直接箭头连接符 13"/>
          <p:cNvCxnSpPr/>
          <p:nvPr/>
        </p:nvCxnSpPr>
        <p:spPr>
          <a:xfrm rot="10800000">
            <a:off x="3214678" y="2786058"/>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2428860" y="3071810"/>
            <a:ext cx="214314" cy="50006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214414" y="3143248"/>
            <a:ext cx="2643206" cy="261610"/>
          </a:xfrm>
          <a:prstGeom prst="rect">
            <a:avLst/>
          </a:prstGeom>
          <a:solidFill>
            <a:schemeClr val="bg1"/>
          </a:solidFill>
        </p:spPr>
        <p:txBody>
          <a:bodyPr wrap="square" rtlCol="0">
            <a:spAutoFit/>
          </a:bodyPr>
          <a:lstStyle/>
          <a:p>
            <a:pPr algn="ctr"/>
            <a:r>
              <a:rPr lang="en-US" altLang="zh-CN" sz="1100" dirty="0" smtClean="0">
                <a:latin typeface="Consolas" pitchFamily="49" charset="0"/>
              </a:rPr>
              <a:t>Store</a:t>
            </a:r>
            <a:endParaRPr lang="zh-CN" altLang="en-US" sz="1100" dirty="0">
              <a:latin typeface="Consolas" pitchFamily="49" charset="0"/>
            </a:endParaRPr>
          </a:p>
        </p:txBody>
      </p:sp>
      <p:sp>
        <p:nvSpPr>
          <p:cNvPr id="18" name="TextBox 17"/>
          <p:cNvSpPr txBox="1"/>
          <p:nvPr/>
        </p:nvSpPr>
        <p:spPr>
          <a:xfrm>
            <a:off x="5429224" y="2500306"/>
            <a:ext cx="2643206" cy="646331"/>
          </a:xfrm>
          <a:prstGeom prst="rect">
            <a:avLst/>
          </a:prstGeom>
          <a:noFill/>
        </p:spPr>
        <p:txBody>
          <a:bodyPr wrap="square" rtlCol="0">
            <a:spAutoFit/>
          </a:bodyPr>
          <a:lstStyle/>
          <a:p>
            <a:pPr algn="ctr"/>
            <a:r>
              <a:rPr lang="en-US" altLang="zh-CN" dirty="0" smtClean="0">
                <a:latin typeface="Consolas" pitchFamily="49" charset="0"/>
              </a:rPr>
              <a:t>Such as </a:t>
            </a:r>
            <a:r>
              <a:rPr lang="en-US" altLang="zh-CN" dirty="0" err="1" smtClean="0">
                <a:solidFill>
                  <a:srgbClr val="92D050"/>
                </a:solidFill>
                <a:latin typeface="Consolas" pitchFamily="49" charset="0"/>
              </a:rPr>
              <a:t>myVar</a:t>
            </a:r>
            <a:r>
              <a:rPr lang="en-US" altLang="zh-CN" dirty="0" smtClean="0">
                <a:latin typeface="Consolas" pitchFamily="49" charset="0"/>
              </a:rPr>
              <a:t>,</a:t>
            </a:r>
            <a:r>
              <a:rPr lang="en-US" altLang="zh-CN" dirty="0" smtClean="0">
                <a:solidFill>
                  <a:srgbClr val="FF0000"/>
                </a:solidFill>
                <a:latin typeface="Consolas" pitchFamily="49" charset="0"/>
              </a:rPr>
              <a:t> </a:t>
            </a:r>
            <a:r>
              <a:rPr lang="en-US" altLang="zh-CN" dirty="0" smtClean="0">
                <a:solidFill>
                  <a:srgbClr val="92D050"/>
                </a:solidFill>
                <a:latin typeface="Consolas" pitchFamily="49" charset="0"/>
              </a:rPr>
              <a:t>health</a:t>
            </a:r>
            <a:r>
              <a:rPr lang="en-US" altLang="zh-CN" dirty="0" smtClean="0">
                <a:latin typeface="Consolas" pitchFamily="49" charset="0"/>
              </a:rPr>
              <a:t>,</a:t>
            </a:r>
            <a:r>
              <a:rPr lang="en-US" altLang="zh-CN" dirty="0" smtClean="0">
                <a:solidFill>
                  <a:srgbClr val="FF0000"/>
                </a:solidFill>
                <a:latin typeface="Consolas" pitchFamily="49" charset="0"/>
              </a:rPr>
              <a:t> </a:t>
            </a:r>
            <a:r>
              <a:rPr lang="en-US" altLang="zh-CN" dirty="0" smtClean="0">
                <a:solidFill>
                  <a:srgbClr val="92D050"/>
                </a:solidFill>
                <a:latin typeface="Consolas" pitchFamily="49" charset="0"/>
              </a:rPr>
              <a:t>a101</a:t>
            </a:r>
            <a:endParaRPr lang="zh-CN" altLang="en-US" dirty="0">
              <a:solidFill>
                <a:srgbClr val="92D050"/>
              </a:solidFill>
              <a:latin typeface="Consolas" pitchFamily="49" charset="0"/>
            </a:endParaRPr>
          </a:p>
        </p:txBody>
      </p:sp>
      <p:cxnSp>
        <p:nvCxnSpPr>
          <p:cNvPr id="20" name="直接箭头连接符 19"/>
          <p:cNvCxnSpPr/>
          <p:nvPr/>
        </p:nvCxnSpPr>
        <p:spPr>
          <a:xfrm rot="10800000">
            <a:off x="5143504" y="2785582"/>
            <a:ext cx="428628" cy="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8728" y="4714884"/>
            <a:ext cx="2214578" cy="369332"/>
          </a:xfrm>
          <a:prstGeom prst="rect">
            <a:avLst/>
          </a:prstGeom>
          <a:noFill/>
        </p:spPr>
        <p:txBody>
          <a:bodyPr wrap="square" rtlCol="0">
            <a:spAutoFit/>
          </a:bodyPr>
          <a:lstStyle/>
          <a:p>
            <a:pPr algn="ctr"/>
            <a:r>
              <a:rPr lang="en-US" altLang="zh-CN" dirty="0" smtClean="0">
                <a:solidFill>
                  <a:srgbClr val="7030A0"/>
                </a:solidFill>
                <a:latin typeface="Consolas" pitchFamily="49" charset="0"/>
              </a:rPr>
              <a:t>Types</a:t>
            </a:r>
            <a:r>
              <a:rPr lang="en-US" altLang="zh-CN" dirty="0" smtClean="0">
                <a:latin typeface="Consolas" pitchFamily="49" charset="0"/>
              </a:rPr>
              <a:t> of Values:</a:t>
            </a:r>
            <a:endParaRPr lang="zh-CN" altLang="en-US" dirty="0">
              <a:solidFill>
                <a:srgbClr val="FF0000"/>
              </a:solidFill>
              <a:latin typeface="Consolas" pitchFamily="49" charset="0"/>
            </a:endParaRPr>
          </a:p>
        </p:txBody>
      </p:sp>
      <p:cxnSp>
        <p:nvCxnSpPr>
          <p:cNvPr id="30" name="直接箭头连接符 29"/>
          <p:cNvCxnSpPr>
            <a:stCxn id="28" idx="0"/>
            <a:endCxn id="8" idx="2"/>
          </p:cNvCxnSpPr>
          <p:nvPr/>
        </p:nvCxnSpPr>
        <p:spPr>
          <a:xfrm rot="5400000" flipH="1" flipV="1">
            <a:off x="2256336" y="4435203"/>
            <a:ext cx="5593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43306" y="4500570"/>
            <a:ext cx="3429024" cy="738664"/>
          </a:xfrm>
          <a:prstGeom prst="rect">
            <a:avLst/>
          </a:prstGeom>
          <a:noFill/>
        </p:spPr>
        <p:txBody>
          <a:bodyPr wrap="square" rtlCol="0">
            <a:spAutoFit/>
          </a:bodyPr>
          <a:lstStyle/>
          <a:p>
            <a:r>
              <a:rPr lang="en-US" altLang="zh-CN" sz="1400" dirty="0" smtClean="0">
                <a:latin typeface="Consolas" pitchFamily="49" charset="0"/>
              </a:rPr>
              <a:t>Primitive: </a:t>
            </a:r>
          </a:p>
          <a:p>
            <a:r>
              <a:rPr lang="en-US" altLang="zh-CN" sz="1400" dirty="0" err="1" smtClean="0">
                <a:solidFill>
                  <a:srgbClr val="7030A0"/>
                </a:solidFill>
                <a:latin typeface="Consolas" pitchFamily="49" charset="0"/>
              </a:rPr>
              <a:t>int</a:t>
            </a:r>
            <a:r>
              <a:rPr lang="en-US" altLang="zh-CN" sz="1400" dirty="0" smtClean="0">
                <a:latin typeface="Consolas" pitchFamily="49" charset="0"/>
              </a:rPr>
              <a:t>(</a:t>
            </a:r>
            <a:r>
              <a:rPr lang="en-US" altLang="zh-CN" sz="1400" dirty="0" smtClean="0">
                <a:solidFill>
                  <a:srgbClr val="FF0000"/>
                </a:solidFill>
                <a:latin typeface="Consolas" pitchFamily="49" charset="0"/>
              </a:rPr>
              <a:t>5</a:t>
            </a:r>
            <a:r>
              <a:rPr lang="en-US" altLang="zh-CN" sz="1400" dirty="0" smtClean="0">
                <a:latin typeface="Consolas" pitchFamily="49" charset="0"/>
              </a:rPr>
              <a:t>), </a:t>
            </a:r>
            <a:r>
              <a:rPr lang="en-US" altLang="zh-CN" sz="1400" dirty="0" smtClean="0">
                <a:solidFill>
                  <a:srgbClr val="7030A0"/>
                </a:solidFill>
                <a:latin typeface="Consolas" pitchFamily="49" charset="0"/>
              </a:rPr>
              <a:t>Number</a:t>
            </a:r>
            <a:r>
              <a:rPr lang="en-US" altLang="zh-CN" sz="1400" dirty="0" smtClean="0">
                <a:latin typeface="Consolas" pitchFamily="49" charset="0"/>
              </a:rPr>
              <a:t>(</a:t>
            </a:r>
            <a:r>
              <a:rPr lang="en-US" altLang="zh-CN" sz="1400" dirty="0" smtClean="0">
                <a:solidFill>
                  <a:srgbClr val="FF0000"/>
                </a:solidFill>
                <a:latin typeface="Consolas" pitchFamily="49" charset="0"/>
              </a:rPr>
              <a:t>3.14</a:t>
            </a:r>
            <a:r>
              <a:rPr lang="en-US" altLang="zh-CN" sz="1400" dirty="0" smtClean="0">
                <a:latin typeface="Consolas" pitchFamily="49" charset="0"/>
              </a:rPr>
              <a:t>), </a:t>
            </a:r>
            <a:r>
              <a:rPr lang="en-US" altLang="zh-CN" sz="1400" dirty="0" smtClean="0">
                <a:solidFill>
                  <a:srgbClr val="7030A0"/>
                </a:solidFill>
                <a:latin typeface="Consolas" pitchFamily="49" charset="0"/>
              </a:rPr>
              <a:t>String</a:t>
            </a:r>
            <a:r>
              <a:rPr lang="en-US" altLang="zh-CN" sz="1400" dirty="0" smtClean="0">
                <a:latin typeface="Consolas" pitchFamily="49" charset="0"/>
              </a:rPr>
              <a:t>(</a:t>
            </a:r>
            <a:r>
              <a:rPr lang="en-US" altLang="zh-CN" sz="1400" dirty="0" smtClean="0">
                <a:solidFill>
                  <a:srgbClr val="FF0000"/>
                </a:solidFill>
                <a:latin typeface="Consolas" pitchFamily="49" charset="0"/>
              </a:rPr>
              <a:t>“hi”</a:t>
            </a:r>
            <a:r>
              <a:rPr lang="en-US" altLang="zh-CN" sz="1400" dirty="0" smtClean="0">
                <a:latin typeface="Consolas" pitchFamily="49" charset="0"/>
              </a:rPr>
              <a:t>), </a:t>
            </a:r>
            <a:r>
              <a:rPr lang="en-US" altLang="zh-CN" sz="1400" dirty="0" smtClean="0">
                <a:solidFill>
                  <a:srgbClr val="7030A0"/>
                </a:solidFill>
                <a:latin typeface="Consolas" pitchFamily="49" charset="0"/>
              </a:rPr>
              <a:t>Boolean</a:t>
            </a:r>
            <a:r>
              <a:rPr lang="en-US" altLang="zh-CN" sz="1400" dirty="0" smtClean="0">
                <a:latin typeface="Consolas" pitchFamily="49" charset="0"/>
              </a:rPr>
              <a:t>(</a:t>
            </a:r>
            <a:r>
              <a:rPr lang="en-US" altLang="zh-CN" sz="1400" dirty="0" smtClean="0">
                <a:solidFill>
                  <a:srgbClr val="FF0000"/>
                </a:solidFill>
                <a:latin typeface="Consolas" pitchFamily="49" charset="0"/>
              </a:rPr>
              <a:t>false</a:t>
            </a:r>
            <a:r>
              <a:rPr lang="en-US" altLang="zh-CN" sz="1400" dirty="0" smtClean="0">
                <a:latin typeface="Consolas" pitchFamily="49" charset="0"/>
              </a:rPr>
              <a:t>) </a:t>
            </a:r>
            <a:endParaRPr lang="zh-CN" altLang="en-US" sz="1400" dirty="0">
              <a:solidFill>
                <a:srgbClr val="FF0000"/>
              </a:solidFill>
              <a:latin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Example use of Variables</a:t>
            </a:r>
            <a:endParaRPr lang="zh-CN" altLang="en-US" sz="3200" dirty="0">
              <a:latin typeface="Consolas" pitchFamily="49" charset="0"/>
            </a:endParaRPr>
          </a:p>
        </p:txBody>
      </p:sp>
      <p:sp>
        <p:nvSpPr>
          <p:cNvPr id="12" name="矩形 11"/>
          <p:cNvSpPr/>
          <p:nvPr/>
        </p:nvSpPr>
        <p:spPr>
          <a:xfrm>
            <a:off x="500034" y="1214422"/>
            <a:ext cx="8143932" cy="5262979"/>
          </a:xfrm>
          <a:prstGeom prst="rect">
            <a:avLst/>
          </a:prstGeom>
          <a:ln>
            <a:solidFill>
              <a:schemeClr val="tx1"/>
            </a:solidFill>
          </a:ln>
        </p:spPr>
        <p:txBody>
          <a:bodyPr wrap="square">
            <a:spAutoFit/>
          </a:bodyPr>
          <a:lstStyle/>
          <a:p>
            <a:r>
              <a:rPr lang="en-US" altLang="zh-CN" sz="1400" dirty="0" smtClean="0"/>
              <a:t>//now lets see variables in action: we will create some variables that will be used to change my hero's properties.</a:t>
            </a:r>
          </a:p>
          <a:p>
            <a:r>
              <a:rPr lang="en-US" altLang="zh-CN" sz="1400" dirty="0" err="1" smtClean="0"/>
              <a:t>var</a:t>
            </a:r>
            <a:r>
              <a:rPr lang="en-US" altLang="zh-CN" sz="1400" dirty="0" smtClean="0"/>
              <a:t> </a:t>
            </a:r>
            <a:r>
              <a:rPr lang="en-US" altLang="zh-CN" sz="1400" dirty="0" err="1" smtClean="0"/>
              <a:t>heroSize:Number</a:t>
            </a:r>
            <a:r>
              <a:rPr lang="en-US" altLang="zh-CN" sz="1400" dirty="0" smtClean="0"/>
              <a:t> = 2 //this variable stores a number which will be used to change the scale of hero.</a:t>
            </a:r>
          </a:p>
          <a:p>
            <a:r>
              <a:rPr lang="en-US" altLang="zh-CN" sz="1400" dirty="0" err="1" smtClean="0"/>
              <a:t>var</a:t>
            </a:r>
            <a:r>
              <a:rPr lang="en-US" altLang="zh-CN" sz="1400" dirty="0" smtClean="0"/>
              <a:t> </a:t>
            </a:r>
            <a:r>
              <a:rPr lang="en-US" altLang="zh-CN" sz="1400" dirty="0" err="1" smtClean="0"/>
              <a:t>heroRotationSpeed:Number</a:t>
            </a:r>
            <a:r>
              <a:rPr lang="en-US" altLang="zh-CN" sz="1400" dirty="0" smtClean="0"/>
              <a:t> = 5 //this variable stores the speed of my hero's rotation.</a:t>
            </a:r>
          </a:p>
          <a:p>
            <a:r>
              <a:rPr lang="en-US" altLang="zh-CN" sz="1400" dirty="0" err="1" smtClean="0"/>
              <a:t>var</a:t>
            </a:r>
            <a:r>
              <a:rPr lang="en-US" altLang="zh-CN" sz="1400" dirty="0" smtClean="0"/>
              <a:t> </a:t>
            </a:r>
            <a:r>
              <a:rPr lang="en-US" altLang="zh-CN" sz="1400" dirty="0" err="1" smtClean="0"/>
              <a:t>heroXOffset:Number</a:t>
            </a:r>
            <a:r>
              <a:rPr lang="en-US" altLang="zh-CN" sz="1400" dirty="0" smtClean="0"/>
              <a:t> = 100 //this variable stores the hero's x distance from the mouse position</a:t>
            </a:r>
          </a:p>
          <a:p>
            <a:r>
              <a:rPr lang="en-US" altLang="zh-CN" sz="1400" dirty="0" err="1" smtClean="0"/>
              <a:t>var</a:t>
            </a:r>
            <a:r>
              <a:rPr lang="en-US" altLang="zh-CN" sz="1400" dirty="0" smtClean="0"/>
              <a:t> </a:t>
            </a:r>
            <a:r>
              <a:rPr lang="en-US" altLang="zh-CN" sz="1400" dirty="0" err="1" smtClean="0"/>
              <a:t>heroYOffset:Number</a:t>
            </a:r>
            <a:r>
              <a:rPr lang="en-US" altLang="zh-CN" sz="1400" dirty="0" smtClean="0"/>
              <a:t> = 50 //this variable stores the hero's y distance from the mouse position</a:t>
            </a:r>
          </a:p>
          <a:p>
            <a:r>
              <a:rPr lang="en-US" altLang="zh-CN" sz="1400" dirty="0" err="1" smtClean="0"/>
              <a:t>var</a:t>
            </a:r>
            <a:r>
              <a:rPr lang="en-US" altLang="zh-CN" sz="1400" dirty="0" smtClean="0"/>
              <a:t> </a:t>
            </a:r>
            <a:r>
              <a:rPr lang="en-US" altLang="zh-CN" sz="1400" dirty="0" err="1" smtClean="0"/>
              <a:t>heroIsVisible:Boolean</a:t>
            </a:r>
            <a:r>
              <a:rPr lang="en-US" altLang="zh-CN" sz="1400" dirty="0" smtClean="0"/>
              <a:t> = true</a:t>
            </a:r>
          </a:p>
          <a:p>
            <a:endParaRPr lang="en-US" altLang="zh-CN" sz="1400" dirty="0" smtClean="0"/>
          </a:p>
          <a:p>
            <a:r>
              <a:rPr lang="en-US" altLang="zh-CN" sz="1400" dirty="0" err="1" smtClean="0"/>
              <a:t>hero.visible</a:t>
            </a:r>
            <a:r>
              <a:rPr lang="en-US" altLang="zh-CN" sz="1400" dirty="0" smtClean="0"/>
              <a:t> = </a:t>
            </a:r>
            <a:r>
              <a:rPr lang="en-US" altLang="zh-CN" sz="1400" dirty="0" err="1" smtClean="0"/>
              <a:t>heroIsVisible</a:t>
            </a:r>
            <a:endParaRPr lang="en-US" altLang="zh-CN" sz="1400" dirty="0" smtClean="0"/>
          </a:p>
          <a:p>
            <a:endParaRPr lang="en-US" altLang="zh-CN" sz="1400" dirty="0" smtClean="0"/>
          </a:p>
          <a:p>
            <a:r>
              <a:rPr lang="en-US" altLang="zh-CN" sz="1400" dirty="0" err="1" smtClean="0"/>
              <a:t>hero.scaleX</a:t>
            </a:r>
            <a:r>
              <a:rPr lang="en-US" altLang="zh-CN" sz="1400" dirty="0" smtClean="0"/>
              <a:t> = </a:t>
            </a:r>
            <a:r>
              <a:rPr lang="en-US" altLang="zh-CN" sz="1400" dirty="0" err="1" smtClean="0"/>
              <a:t>heroSize</a:t>
            </a:r>
            <a:endParaRPr lang="en-US" altLang="zh-CN" sz="1400" dirty="0" smtClean="0"/>
          </a:p>
          <a:p>
            <a:r>
              <a:rPr lang="en-US" altLang="zh-CN" sz="1400" dirty="0" err="1" smtClean="0"/>
              <a:t>hero.scaleY</a:t>
            </a:r>
            <a:r>
              <a:rPr lang="en-US" altLang="zh-CN" sz="1400" dirty="0" smtClean="0"/>
              <a:t> = </a:t>
            </a:r>
            <a:r>
              <a:rPr lang="en-US" altLang="zh-CN" sz="1400" dirty="0" err="1" smtClean="0"/>
              <a:t>heroSize</a:t>
            </a:r>
            <a:endParaRPr lang="en-US" altLang="zh-CN" sz="1400" dirty="0" smtClean="0"/>
          </a:p>
          <a:p>
            <a:endParaRPr lang="en-US" altLang="zh-CN" sz="1400" dirty="0" smtClean="0"/>
          </a:p>
          <a:p>
            <a:endParaRPr lang="en-US" altLang="zh-CN" sz="1400" dirty="0" smtClean="0"/>
          </a:p>
          <a:p>
            <a:r>
              <a:rPr lang="en-US" altLang="zh-CN" sz="1400" dirty="0" smtClean="0"/>
              <a:t>//here is the looping code (we will explain how it works later)</a:t>
            </a:r>
          </a:p>
          <a:p>
            <a:r>
              <a:rPr lang="en-US" altLang="zh-CN" sz="1400" dirty="0" smtClean="0"/>
              <a:t>function </a:t>
            </a:r>
            <a:r>
              <a:rPr lang="en-US" altLang="zh-CN" sz="1400" dirty="0" err="1" smtClean="0"/>
              <a:t>onEnterFrame</a:t>
            </a:r>
            <a:r>
              <a:rPr lang="en-US" altLang="zh-CN" sz="1400" dirty="0" smtClean="0"/>
              <a:t>(event){</a:t>
            </a:r>
          </a:p>
          <a:p>
            <a:r>
              <a:rPr lang="en-US" altLang="zh-CN" sz="1400" dirty="0" smtClean="0"/>
              <a:t>	</a:t>
            </a:r>
            <a:r>
              <a:rPr lang="en-US" altLang="zh-CN" sz="1400" dirty="0" err="1" smtClean="0"/>
              <a:t>hero.rotation</a:t>
            </a:r>
            <a:r>
              <a:rPr lang="en-US" altLang="zh-CN" sz="1400" dirty="0" smtClean="0"/>
              <a:t> += </a:t>
            </a:r>
            <a:r>
              <a:rPr lang="en-US" altLang="zh-CN" sz="1400" dirty="0" err="1" smtClean="0"/>
              <a:t>heroRotationSpeed</a:t>
            </a:r>
            <a:r>
              <a:rPr lang="en-US" altLang="zh-CN" sz="1400" dirty="0" smtClean="0"/>
              <a:t> //increase hero's position by the '</a:t>
            </a:r>
            <a:r>
              <a:rPr lang="en-US" altLang="zh-CN" sz="1400" dirty="0" err="1" smtClean="0"/>
              <a:t>heroRotationSpeed</a:t>
            </a:r>
            <a:r>
              <a:rPr lang="en-US" altLang="zh-CN" sz="1400" dirty="0" smtClean="0"/>
              <a:t>' variable's value</a:t>
            </a:r>
          </a:p>
          <a:p>
            <a:r>
              <a:rPr lang="en-US" altLang="zh-CN" sz="1400" dirty="0" smtClean="0"/>
              <a:t>	</a:t>
            </a:r>
            <a:r>
              <a:rPr lang="en-US" altLang="zh-CN" sz="1400" dirty="0" err="1" smtClean="0"/>
              <a:t>hero.x</a:t>
            </a:r>
            <a:r>
              <a:rPr lang="en-US" altLang="zh-CN" sz="1400" dirty="0" smtClean="0"/>
              <a:t> = </a:t>
            </a:r>
            <a:r>
              <a:rPr lang="en-US" altLang="zh-CN" sz="1400" dirty="0" err="1" smtClean="0"/>
              <a:t>mouseX</a:t>
            </a:r>
            <a:r>
              <a:rPr lang="en-US" altLang="zh-CN" sz="1400" dirty="0" smtClean="0"/>
              <a:t> + </a:t>
            </a:r>
            <a:r>
              <a:rPr lang="en-US" altLang="zh-CN" sz="1400" dirty="0" err="1" smtClean="0"/>
              <a:t>heroXOffset</a:t>
            </a:r>
            <a:r>
              <a:rPr lang="en-US" altLang="zh-CN" sz="1400" dirty="0" smtClean="0"/>
              <a:t> //set hero's x position to mouse cursor's x position, plus an offset amount using '</a:t>
            </a:r>
            <a:r>
              <a:rPr lang="en-US" altLang="zh-CN" sz="1400" dirty="0" err="1" smtClean="0"/>
              <a:t>heroXOffset</a:t>
            </a:r>
            <a:r>
              <a:rPr lang="en-US" altLang="zh-CN" sz="1400" dirty="0" smtClean="0"/>
              <a:t>' variable.</a:t>
            </a:r>
          </a:p>
          <a:p>
            <a:r>
              <a:rPr lang="en-US" altLang="zh-CN" sz="1400" dirty="0" smtClean="0"/>
              <a:t>	</a:t>
            </a:r>
            <a:r>
              <a:rPr lang="en-US" altLang="zh-CN" sz="1400" dirty="0" err="1" smtClean="0"/>
              <a:t>hero.y</a:t>
            </a:r>
            <a:r>
              <a:rPr lang="en-US" altLang="zh-CN" sz="1400" dirty="0" smtClean="0"/>
              <a:t> = </a:t>
            </a:r>
            <a:r>
              <a:rPr lang="en-US" altLang="zh-CN" sz="1400" dirty="0" err="1" smtClean="0"/>
              <a:t>mouseY</a:t>
            </a:r>
            <a:r>
              <a:rPr lang="en-US" altLang="zh-CN" sz="1400" dirty="0" smtClean="0"/>
              <a:t> + </a:t>
            </a:r>
            <a:r>
              <a:rPr lang="en-US" altLang="zh-CN" sz="1400" dirty="0" err="1" smtClean="0"/>
              <a:t>heroYOffset</a:t>
            </a:r>
            <a:r>
              <a:rPr lang="en-US" altLang="zh-CN" sz="1400" dirty="0" smtClean="0"/>
              <a:t> //set hero's y position to mouse cursor's y position, plus an offset amount using '</a:t>
            </a:r>
            <a:r>
              <a:rPr lang="en-US" altLang="zh-CN" sz="1400" dirty="0" err="1" smtClean="0"/>
              <a:t>heroYOffset</a:t>
            </a:r>
            <a:r>
              <a:rPr lang="en-US" altLang="zh-CN" sz="1400" dirty="0" smtClean="0"/>
              <a:t>' variable.</a:t>
            </a:r>
          </a:p>
          <a:p>
            <a:r>
              <a:rPr lang="en-US" altLang="zh-CN" sz="1400" dirty="0" smtClean="0"/>
              <a:t>}</a:t>
            </a:r>
          </a:p>
          <a:p>
            <a:r>
              <a:rPr lang="en-US" altLang="zh-CN" sz="1400" dirty="0" err="1" smtClean="0"/>
              <a:t>addEventListener</a:t>
            </a:r>
            <a:r>
              <a:rPr lang="en-US" altLang="zh-CN" sz="1400" dirty="0" smtClean="0"/>
              <a:t>(</a:t>
            </a:r>
            <a:r>
              <a:rPr lang="en-US" altLang="zh-CN" sz="1400" dirty="0" err="1" smtClean="0"/>
              <a:t>Event.ENTER_FRAME</a:t>
            </a:r>
            <a:r>
              <a:rPr lang="en-US" altLang="zh-CN" sz="1400" dirty="0" smtClean="0"/>
              <a:t>, </a:t>
            </a:r>
            <a:r>
              <a:rPr lang="en-US" altLang="zh-CN" sz="1400" dirty="0" err="1" smtClean="0"/>
              <a:t>onEnterFrame</a:t>
            </a:r>
            <a:r>
              <a:rPr lang="en-US" altLang="zh-CN" sz="1400" dirty="0" smtClean="0"/>
              <a:t>)</a:t>
            </a:r>
            <a:endParaRPr lang="zh-CN" altLang="en-US" sz="1400" dirty="0"/>
          </a:p>
        </p:txBody>
      </p:sp>
      <p:sp>
        <p:nvSpPr>
          <p:cNvPr id="13" name="矩形 12"/>
          <p:cNvSpPr/>
          <p:nvPr/>
        </p:nvSpPr>
        <p:spPr>
          <a:xfrm>
            <a:off x="2285984" y="3214686"/>
            <a:ext cx="6072230" cy="830997"/>
          </a:xfrm>
          <a:prstGeom prst="rect">
            <a:avLst/>
          </a:prstGeom>
        </p:spPr>
        <p:txBody>
          <a:bodyPr wrap="square">
            <a:spAutoFit/>
          </a:bodyPr>
          <a:lstStyle/>
          <a:p>
            <a:r>
              <a:rPr lang="en-US" altLang="zh-CN" sz="1200" dirty="0" smtClean="0"/>
              <a:t>//here we will set hero's horizontal and vertical stretch both to the same number. </a:t>
            </a:r>
          </a:p>
          <a:p>
            <a:r>
              <a:rPr lang="en-US" altLang="zh-CN" sz="1200" dirty="0" smtClean="0"/>
              <a:t>//if we did not use a variable, we would have to type the same number twice, and will have to change two numbers if we want to change the size.</a:t>
            </a:r>
          </a:p>
          <a:p>
            <a:r>
              <a:rPr lang="en-US" altLang="zh-CN" sz="1200" dirty="0" smtClean="0"/>
              <a:t>//now using variables, we only need to change '</a:t>
            </a:r>
            <a:r>
              <a:rPr lang="en-US" altLang="zh-CN" sz="1200" dirty="0" err="1" smtClean="0"/>
              <a:t>heroSize</a:t>
            </a:r>
            <a:r>
              <a:rPr lang="en-US" altLang="zh-CN" sz="1200" dirty="0" smtClean="0"/>
              <a:t>' in order for both value to change.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What are Variables</a:t>
            </a:r>
            <a:endParaRPr lang="zh-CN" altLang="en-US" sz="3200" dirty="0">
              <a:latin typeface="Consolas" pitchFamily="49" charset="0"/>
            </a:endParaRPr>
          </a:p>
        </p:txBody>
      </p:sp>
      <p:sp>
        <p:nvSpPr>
          <p:cNvPr id="7" name="TextBox 6"/>
          <p:cNvSpPr txBox="1"/>
          <p:nvPr/>
        </p:nvSpPr>
        <p:spPr>
          <a:xfrm>
            <a:off x="428596" y="1441440"/>
            <a:ext cx="8215370" cy="3046988"/>
          </a:xfrm>
          <a:prstGeom prst="rect">
            <a:avLst/>
          </a:prstGeom>
          <a:noFill/>
        </p:spPr>
        <p:txBody>
          <a:bodyPr wrap="square" rtlCol="0">
            <a:spAutoFit/>
          </a:bodyPr>
          <a:lstStyle/>
          <a:p>
            <a:r>
              <a:rPr lang="en-US" sz="2400" dirty="0" smtClean="0">
                <a:latin typeface="Consolas" pitchFamily="49" charset="0"/>
              </a:rPr>
              <a:t>variables are one of the most important element in computers: they are "boxes" that stores values.</a:t>
            </a:r>
            <a:endParaRPr lang="en-CA" sz="2400" dirty="0" smtClean="0">
              <a:latin typeface="Consolas" pitchFamily="49" charset="0"/>
            </a:endParaRPr>
          </a:p>
          <a:p>
            <a:endParaRPr lang="en-CA" altLang="zh-CN" sz="2400" dirty="0" smtClean="0">
              <a:latin typeface="Consolas" pitchFamily="49" charset="0"/>
            </a:endParaRPr>
          </a:p>
          <a:p>
            <a:r>
              <a:rPr lang="en-US" altLang="zh-CN" sz="2400" dirty="0" smtClean="0">
                <a:latin typeface="Consolas" pitchFamily="49" charset="0"/>
              </a:rPr>
              <a:t>just like you need some disk space to store your files, in a computer program we need memory to store some values, such as the health of my hero.</a:t>
            </a:r>
            <a:endParaRPr lang="en-CA" altLang="zh-CN" sz="2400" dirty="0">
              <a:latin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What are Variables</a:t>
            </a:r>
            <a:endParaRPr lang="zh-CN" altLang="en-US" sz="3200" dirty="0">
              <a:latin typeface="Consolas" pitchFamily="49" charset="0"/>
            </a:endParaRPr>
          </a:p>
        </p:txBody>
      </p:sp>
      <p:sp>
        <p:nvSpPr>
          <p:cNvPr id="7" name="TextBox 6"/>
          <p:cNvSpPr txBox="1"/>
          <p:nvPr/>
        </p:nvSpPr>
        <p:spPr>
          <a:xfrm>
            <a:off x="428596" y="1441440"/>
            <a:ext cx="8215370" cy="830997"/>
          </a:xfrm>
          <a:prstGeom prst="rect">
            <a:avLst/>
          </a:prstGeom>
          <a:noFill/>
        </p:spPr>
        <p:txBody>
          <a:bodyPr wrap="square" rtlCol="0">
            <a:spAutoFit/>
          </a:bodyPr>
          <a:lstStyle/>
          <a:p>
            <a:r>
              <a:rPr lang="en-CA" sz="2400" dirty="0" smtClean="0">
                <a:latin typeface="Consolas" pitchFamily="49" charset="0"/>
              </a:rPr>
              <a:t>Here is how the computer looks like</a:t>
            </a:r>
          </a:p>
          <a:p>
            <a:r>
              <a:rPr lang="en-CA" sz="2400" dirty="0" smtClean="0">
                <a:latin typeface="Consolas" pitchFamily="49" charset="0"/>
              </a:rPr>
              <a:t>(not really):</a:t>
            </a:r>
            <a:endParaRPr lang="en-CA" altLang="zh-CN" sz="2400" dirty="0">
              <a:latin typeface="Consolas" pitchFamily="49" charset="0"/>
            </a:endParaRPr>
          </a:p>
        </p:txBody>
      </p:sp>
      <p:graphicFrame>
        <p:nvGraphicFramePr>
          <p:cNvPr id="4" name="表格 3"/>
          <p:cNvGraphicFramePr>
            <a:graphicFrameLocks noGrp="1"/>
          </p:cNvGraphicFramePr>
          <p:nvPr/>
        </p:nvGraphicFramePr>
        <p:xfrm>
          <a:off x="1524000" y="2571744"/>
          <a:ext cx="6096000" cy="370840"/>
        </p:xfrm>
        <a:graphic>
          <a:graphicData uri="http://schemas.openxmlformats.org/drawingml/2006/table">
            <a:tbl>
              <a:tblPr firstRow="1" bandRow="1">
                <a:tableStyleId>{073A0DAA-6AF3-43AB-8588-CEC1D06C72B9}</a:tableStyleId>
              </a:tblPr>
              <a:tblGrid>
                <a:gridCol w="609600"/>
                <a:gridCol w="609600"/>
                <a:gridCol w="609600"/>
                <a:gridCol w="609600"/>
                <a:gridCol w="609600"/>
                <a:gridCol w="609600"/>
                <a:gridCol w="609600"/>
                <a:gridCol w="609600"/>
                <a:gridCol w="609600"/>
                <a:gridCol w="609600"/>
              </a:tblGrid>
              <a:tr h="370840">
                <a:tc>
                  <a:txBody>
                    <a:bodyPr/>
                    <a:lstStyle/>
                    <a:p>
                      <a:r>
                        <a:rPr lang="en-CA" altLang="zh-CN" dirty="0" smtClean="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TextBox 8"/>
          <p:cNvSpPr txBox="1"/>
          <p:nvPr/>
        </p:nvSpPr>
        <p:spPr>
          <a:xfrm>
            <a:off x="428596" y="3429000"/>
            <a:ext cx="8215370" cy="1200329"/>
          </a:xfrm>
          <a:prstGeom prst="rect">
            <a:avLst/>
          </a:prstGeom>
          <a:noFill/>
        </p:spPr>
        <p:txBody>
          <a:bodyPr wrap="square" rtlCol="0">
            <a:spAutoFit/>
          </a:bodyPr>
          <a:lstStyle/>
          <a:p>
            <a:r>
              <a:rPr lang="en-US" sz="2400" dirty="0" smtClean="0">
                <a:latin typeface="Consolas" pitchFamily="49" charset="0"/>
              </a:rPr>
              <a:t>Each variable is a box that contains a value. The value in the box can be changed, that’s why they are called ‘variables’.</a:t>
            </a:r>
            <a:endParaRPr lang="en-CA" altLang="zh-CN" sz="2400" dirty="0">
              <a:latin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Values</a:t>
            </a:r>
            <a:endParaRPr lang="zh-CN" altLang="en-US" sz="3200" dirty="0">
              <a:latin typeface="Consolas" pitchFamily="49" charset="0"/>
            </a:endParaRPr>
          </a:p>
        </p:txBody>
      </p:sp>
      <p:sp>
        <p:nvSpPr>
          <p:cNvPr id="7" name="TextBox 6"/>
          <p:cNvSpPr txBox="1"/>
          <p:nvPr/>
        </p:nvSpPr>
        <p:spPr>
          <a:xfrm>
            <a:off x="428596" y="1441440"/>
            <a:ext cx="8215370" cy="2246769"/>
          </a:xfrm>
          <a:prstGeom prst="rect">
            <a:avLst/>
          </a:prstGeom>
          <a:noFill/>
        </p:spPr>
        <p:txBody>
          <a:bodyPr wrap="square" rtlCol="0">
            <a:spAutoFit/>
          </a:bodyPr>
          <a:lstStyle/>
          <a:p>
            <a:r>
              <a:rPr lang="en-US" sz="2000" dirty="0" smtClean="0">
                <a:latin typeface="Consolas" pitchFamily="49" charset="0"/>
              </a:rPr>
              <a:t>first, lets look at what values are: values are basically numbers, and stuffs that can be represented by numbers.</a:t>
            </a:r>
          </a:p>
          <a:p>
            <a:endParaRPr lang="en-US" altLang="zh-CN" sz="2000" dirty="0" smtClean="0">
              <a:latin typeface="Consolas" pitchFamily="49" charset="0"/>
            </a:endParaRPr>
          </a:p>
          <a:p>
            <a:r>
              <a:rPr lang="en-US" altLang="zh-CN" sz="2000" dirty="0" smtClean="0">
                <a:latin typeface="Consolas" pitchFamily="49" charset="0"/>
              </a:rPr>
              <a:t>if you wrote an essay "myEssay.doc", the file itself is the variable, and stuffs you wrote is the value. You can change the value inside the variable, just like you can change the content of your file.</a:t>
            </a:r>
            <a:endParaRPr lang="en-CA" altLang="zh-CN" sz="2000" dirty="0">
              <a:latin typeface="Consolas" pitchFamily="49" charset="0"/>
            </a:endParaRPr>
          </a:p>
        </p:txBody>
      </p:sp>
      <p:graphicFrame>
        <p:nvGraphicFramePr>
          <p:cNvPr id="6" name="表格 5"/>
          <p:cNvGraphicFramePr>
            <a:graphicFrameLocks noGrp="1"/>
          </p:cNvGraphicFramePr>
          <p:nvPr/>
        </p:nvGraphicFramePr>
        <p:xfrm>
          <a:off x="2500298" y="5143512"/>
          <a:ext cx="6096000" cy="370840"/>
        </p:xfrm>
        <a:graphic>
          <a:graphicData uri="http://schemas.openxmlformats.org/drawingml/2006/table">
            <a:tbl>
              <a:tblPr firstRow="1" bandRow="1">
                <a:tableStyleId>{073A0DAA-6AF3-43AB-8588-CEC1D06C72B9}</a:tableStyleId>
              </a:tblPr>
              <a:tblGrid>
                <a:gridCol w="609600"/>
                <a:gridCol w="609600"/>
                <a:gridCol w="609600"/>
                <a:gridCol w="609600"/>
                <a:gridCol w="609600"/>
                <a:gridCol w="609600"/>
                <a:gridCol w="609600"/>
                <a:gridCol w="609600"/>
                <a:gridCol w="609600"/>
                <a:gridCol w="609600"/>
              </a:tblGrid>
              <a:tr h="370840">
                <a:tc>
                  <a:txBody>
                    <a:bodyPr/>
                    <a:lstStyle/>
                    <a:p>
                      <a:r>
                        <a:rPr lang="en-CA" altLang="zh-CN" dirty="0" smtClean="0">
                          <a:solidFill>
                            <a:schemeClr val="tx1"/>
                          </a:solidFill>
                        </a:rPr>
                        <a:t>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44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11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21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altLang="zh-CN" dirty="0" smtClean="0">
                          <a:solidFill>
                            <a:schemeClr val="tx1"/>
                          </a:solidFill>
                        </a:rPr>
                        <a:t>4</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13" name="直接箭头连接符 12"/>
          <p:cNvCxnSpPr/>
          <p:nvPr/>
        </p:nvCxnSpPr>
        <p:spPr>
          <a:xfrm rot="16200000" flipH="1">
            <a:off x="2333588" y="4714884"/>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04894" y="4357694"/>
            <a:ext cx="3714776" cy="369332"/>
          </a:xfrm>
          <a:prstGeom prst="rect">
            <a:avLst/>
          </a:prstGeom>
          <a:noFill/>
        </p:spPr>
        <p:txBody>
          <a:bodyPr wrap="square" rtlCol="0">
            <a:spAutoFit/>
          </a:bodyPr>
          <a:lstStyle/>
          <a:p>
            <a:r>
              <a:rPr lang="en-CA" altLang="zh-CN" dirty="0" smtClean="0">
                <a:latin typeface="Consolas" pitchFamily="49" charset="0"/>
              </a:rPr>
              <a:t>Boxes are Variables</a:t>
            </a:r>
            <a:endParaRPr lang="zh-CN" altLang="en-US" dirty="0">
              <a:latin typeface="Consolas" pitchFamily="49" charset="0"/>
            </a:endParaRPr>
          </a:p>
        </p:txBody>
      </p:sp>
      <p:cxnSp>
        <p:nvCxnSpPr>
          <p:cNvPr id="15" name="直接箭头连接符 14"/>
          <p:cNvCxnSpPr/>
          <p:nvPr/>
        </p:nvCxnSpPr>
        <p:spPr>
          <a:xfrm rot="10800000">
            <a:off x="2714612" y="5357826"/>
            <a:ext cx="64294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86050" y="6000768"/>
            <a:ext cx="3714776" cy="369332"/>
          </a:xfrm>
          <a:prstGeom prst="rect">
            <a:avLst/>
          </a:prstGeom>
          <a:noFill/>
        </p:spPr>
        <p:txBody>
          <a:bodyPr wrap="square" rtlCol="0">
            <a:spAutoFit/>
          </a:bodyPr>
          <a:lstStyle/>
          <a:p>
            <a:r>
              <a:rPr lang="en-CA" altLang="zh-CN" dirty="0" smtClean="0">
                <a:latin typeface="Consolas" pitchFamily="49" charset="0"/>
              </a:rPr>
              <a:t>The number inside are Values</a:t>
            </a:r>
            <a:endParaRPr lang="zh-CN" altLang="en-US" dirty="0">
              <a:latin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Values</a:t>
            </a:r>
            <a:endParaRPr lang="zh-CN" altLang="en-US" sz="3200" dirty="0">
              <a:latin typeface="Consolas" pitchFamily="49" charset="0"/>
            </a:endParaRPr>
          </a:p>
        </p:txBody>
      </p:sp>
      <p:sp>
        <p:nvSpPr>
          <p:cNvPr id="7" name="TextBox 6"/>
          <p:cNvSpPr txBox="1"/>
          <p:nvPr/>
        </p:nvSpPr>
        <p:spPr>
          <a:xfrm>
            <a:off x="428596" y="1441440"/>
            <a:ext cx="8215370" cy="1200329"/>
          </a:xfrm>
          <a:prstGeom prst="rect">
            <a:avLst/>
          </a:prstGeom>
          <a:noFill/>
        </p:spPr>
        <p:txBody>
          <a:bodyPr wrap="square" rtlCol="0">
            <a:spAutoFit/>
          </a:bodyPr>
          <a:lstStyle/>
          <a:p>
            <a:r>
              <a:rPr lang="en-US" sz="2400" dirty="0" smtClean="0">
                <a:latin typeface="Consolas" pitchFamily="49" charset="0"/>
              </a:rPr>
              <a:t>There are all kinds of values.</a:t>
            </a:r>
          </a:p>
          <a:p>
            <a:r>
              <a:rPr lang="en-US" sz="2400" dirty="0" smtClean="0">
                <a:latin typeface="Consolas" pitchFamily="49" charset="0"/>
              </a:rPr>
              <a:t>Lets look at the primitive(simple) types of values.</a:t>
            </a:r>
            <a:endParaRPr lang="en-CA" altLang="zh-CN" sz="2400" dirty="0">
              <a:latin typeface="Consolas" pitchFamily="49" charset="0"/>
            </a:endParaRPr>
          </a:p>
        </p:txBody>
      </p:sp>
      <p:sp>
        <p:nvSpPr>
          <p:cNvPr id="9" name="矩形 8"/>
          <p:cNvSpPr/>
          <p:nvPr/>
        </p:nvSpPr>
        <p:spPr>
          <a:xfrm>
            <a:off x="1000100" y="3143248"/>
            <a:ext cx="785818" cy="369332"/>
          </a:xfrm>
          <a:prstGeom prst="rect">
            <a:avLst/>
          </a:prstGeom>
        </p:spPr>
        <p:txBody>
          <a:bodyPr wrap="square">
            <a:spAutoFit/>
          </a:bodyPr>
          <a:lstStyle/>
          <a:p>
            <a:r>
              <a:rPr lang="en-US" altLang="zh-CN" dirty="0" smtClean="0">
                <a:solidFill>
                  <a:srgbClr val="FF0000"/>
                </a:solidFill>
              </a:rPr>
              <a:t>5</a:t>
            </a:r>
          </a:p>
        </p:txBody>
      </p:sp>
      <p:sp>
        <p:nvSpPr>
          <p:cNvPr id="10" name="矩形 9"/>
          <p:cNvSpPr/>
          <p:nvPr/>
        </p:nvSpPr>
        <p:spPr>
          <a:xfrm>
            <a:off x="6000760" y="2500306"/>
            <a:ext cx="2286016" cy="1477328"/>
          </a:xfrm>
          <a:prstGeom prst="rect">
            <a:avLst/>
          </a:prstGeom>
        </p:spPr>
        <p:txBody>
          <a:bodyPr wrap="square">
            <a:spAutoFit/>
          </a:bodyPr>
          <a:lstStyle/>
          <a:p>
            <a:r>
              <a:rPr lang="en-US" altLang="zh-CN" dirty="0" smtClean="0"/>
              <a:t>this is a text, which we called String. For it to be a value, they have to be surrounded by quotation marks.</a:t>
            </a:r>
            <a:endParaRPr lang="zh-CN" altLang="en-US" dirty="0"/>
          </a:p>
        </p:txBody>
      </p:sp>
      <p:sp>
        <p:nvSpPr>
          <p:cNvPr id="11" name="矩形 10"/>
          <p:cNvSpPr/>
          <p:nvPr/>
        </p:nvSpPr>
        <p:spPr>
          <a:xfrm>
            <a:off x="2071670" y="4357694"/>
            <a:ext cx="2357454" cy="1754326"/>
          </a:xfrm>
          <a:prstGeom prst="rect">
            <a:avLst/>
          </a:prstGeom>
        </p:spPr>
        <p:txBody>
          <a:bodyPr wrap="square">
            <a:spAutoFit/>
          </a:bodyPr>
          <a:lstStyle/>
          <a:p>
            <a:r>
              <a:rPr lang="en-US" altLang="zh-CN" dirty="0" smtClean="0"/>
              <a:t>this is an Number(number that can have decimal points, keep in mind that 3 can also be a Number)</a:t>
            </a:r>
            <a:endParaRPr lang="zh-CN" altLang="en-US" dirty="0"/>
          </a:p>
        </p:txBody>
      </p:sp>
      <p:sp>
        <p:nvSpPr>
          <p:cNvPr id="12" name="矩形 11"/>
          <p:cNvSpPr/>
          <p:nvPr/>
        </p:nvSpPr>
        <p:spPr>
          <a:xfrm>
            <a:off x="1571604" y="2928934"/>
            <a:ext cx="2428892" cy="923330"/>
          </a:xfrm>
          <a:prstGeom prst="rect">
            <a:avLst/>
          </a:prstGeom>
        </p:spPr>
        <p:txBody>
          <a:bodyPr wrap="square">
            <a:spAutoFit/>
          </a:bodyPr>
          <a:lstStyle/>
          <a:p>
            <a:r>
              <a:rPr lang="en-US" altLang="zh-CN" dirty="0" smtClean="0"/>
              <a:t>this is an integer(number without decimal points)</a:t>
            </a:r>
            <a:endParaRPr lang="zh-CN" altLang="en-US" dirty="0"/>
          </a:p>
        </p:txBody>
      </p:sp>
      <p:sp>
        <p:nvSpPr>
          <p:cNvPr id="17" name="矩形 16"/>
          <p:cNvSpPr/>
          <p:nvPr/>
        </p:nvSpPr>
        <p:spPr>
          <a:xfrm>
            <a:off x="857224" y="4929198"/>
            <a:ext cx="1178528" cy="369332"/>
          </a:xfrm>
          <a:prstGeom prst="rect">
            <a:avLst/>
          </a:prstGeom>
        </p:spPr>
        <p:txBody>
          <a:bodyPr wrap="none">
            <a:spAutoFit/>
          </a:bodyPr>
          <a:lstStyle/>
          <a:p>
            <a:r>
              <a:rPr lang="en-US" altLang="zh-CN" dirty="0" smtClean="0">
                <a:solidFill>
                  <a:srgbClr val="FF0000"/>
                </a:solidFill>
              </a:rPr>
              <a:t>3.1415926</a:t>
            </a:r>
          </a:p>
        </p:txBody>
      </p:sp>
      <p:sp>
        <p:nvSpPr>
          <p:cNvPr id="18" name="矩形 17"/>
          <p:cNvSpPr/>
          <p:nvPr/>
        </p:nvSpPr>
        <p:spPr>
          <a:xfrm>
            <a:off x="4429124" y="2928934"/>
            <a:ext cx="1546129" cy="369332"/>
          </a:xfrm>
          <a:prstGeom prst="rect">
            <a:avLst/>
          </a:prstGeom>
        </p:spPr>
        <p:txBody>
          <a:bodyPr wrap="none">
            <a:spAutoFit/>
          </a:bodyPr>
          <a:lstStyle/>
          <a:p>
            <a:r>
              <a:rPr lang="en-US" altLang="zh-CN" dirty="0" smtClean="0">
                <a:solidFill>
                  <a:srgbClr val="FF0000"/>
                </a:solidFill>
              </a:rPr>
              <a:t>"why u do </a:t>
            </a:r>
            <a:r>
              <a:rPr lang="en-US" altLang="zh-CN" dirty="0" err="1" smtClean="0">
                <a:solidFill>
                  <a:srgbClr val="FF0000"/>
                </a:solidFill>
              </a:rPr>
              <a:t>dis</a:t>
            </a:r>
            <a:r>
              <a:rPr lang="en-US" altLang="zh-CN" dirty="0" smtClean="0">
                <a:solidFill>
                  <a:srgbClr val="FF0000"/>
                </a:solidFill>
              </a:rPr>
              <a:t>"</a:t>
            </a:r>
            <a:endParaRPr lang="zh-CN" altLang="en-US" dirty="0">
              <a:solidFill>
                <a:srgbClr val="FF0000"/>
              </a:solidFill>
            </a:endParaRPr>
          </a:p>
        </p:txBody>
      </p:sp>
      <p:sp>
        <p:nvSpPr>
          <p:cNvPr id="19" name="矩形 18"/>
          <p:cNvSpPr/>
          <p:nvPr/>
        </p:nvSpPr>
        <p:spPr>
          <a:xfrm>
            <a:off x="5000628" y="4857760"/>
            <a:ext cx="785818" cy="369332"/>
          </a:xfrm>
          <a:prstGeom prst="rect">
            <a:avLst/>
          </a:prstGeom>
        </p:spPr>
        <p:txBody>
          <a:bodyPr wrap="square">
            <a:spAutoFit/>
          </a:bodyPr>
          <a:lstStyle/>
          <a:p>
            <a:r>
              <a:rPr lang="en-US" altLang="zh-CN" dirty="0" smtClean="0">
                <a:solidFill>
                  <a:srgbClr val="FF0000"/>
                </a:solidFill>
              </a:rPr>
              <a:t>true</a:t>
            </a:r>
          </a:p>
        </p:txBody>
      </p:sp>
      <p:sp>
        <p:nvSpPr>
          <p:cNvPr id="20" name="矩形 19"/>
          <p:cNvSpPr/>
          <p:nvPr/>
        </p:nvSpPr>
        <p:spPr>
          <a:xfrm>
            <a:off x="5929322" y="4572008"/>
            <a:ext cx="1928810" cy="1200329"/>
          </a:xfrm>
          <a:prstGeom prst="rect">
            <a:avLst/>
          </a:prstGeom>
        </p:spPr>
        <p:txBody>
          <a:bodyPr wrap="square">
            <a:spAutoFit/>
          </a:bodyPr>
          <a:lstStyle/>
          <a:p>
            <a:r>
              <a:rPr lang="en-US" altLang="zh-CN" dirty="0" smtClean="0"/>
              <a:t>this is a Boolean value, meaning it can only be either true or false.</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Values</a:t>
            </a:r>
            <a:endParaRPr lang="zh-CN" altLang="en-US" sz="3200" dirty="0">
              <a:latin typeface="Consolas" pitchFamily="49" charset="0"/>
            </a:endParaRPr>
          </a:p>
        </p:txBody>
      </p:sp>
      <p:sp>
        <p:nvSpPr>
          <p:cNvPr id="7" name="TextBox 6"/>
          <p:cNvSpPr txBox="1"/>
          <p:nvPr/>
        </p:nvSpPr>
        <p:spPr>
          <a:xfrm>
            <a:off x="428596" y="1441440"/>
            <a:ext cx="8215370" cy="1200329"/>
          </a:xfrm>
          <a:prstGeom prst="rect">
            <a:avLst/>
          </a:prstGeom>
          <a:noFill/>
        </p:spPr>
        <p:txBody>
          <a:bodyPr wrap="square" rtlCol="0">
            <a:spAutoFit/>
          </a:bodyPr>
          <a:lstStyle/>
          <a:p>
            <a:r>
              <a:rPr lang="en-US" sz="2400" dirty="0" smtClean="0">
                <a:latin typeface="Consolas" pitchFamily="49" charset="0"/>
              </a:rPr>
              <a:t>In general, values in AS3 are either numbers, text surrounded by quotation marks, or either true or false.</a:t>
            </a:r>
            <a:endParaRPr lang="en-CA" altLang="zh-CN" sz="2400" dirty="0">
              <a:latin typeface="Consolas" pitchFamily="49" charset="0"/>
            </a:endParaRPr>
          </a:p>
        </p:txBody>
      </p:sp>
      <p:sp>
        <p:nvSpPr>
          <p:cNvPr id="9" name="矩形 8"/>
          <p:cNvSpPr/>
          <p:nvPr/>
        </p:nvSpPr>
        <p:spPr>
          <a:xfrm>
            <a:off x="3714744" y="4429132"/>
            <a:ext cx="785818" cy="369332"/>
          </a:xfrm>
          <a:prstGeom prst="rect">
            <a:avLst/>
          </a:prstGeom>
        </p:spPr>
        <p:txBody>
          <a:bodyPr wrap="square">
            <a:spAutoFit/>
          </a:bodyPr>
          <a:lstStyle/>
          <a:p>
            <a:r>
              <a:rPr lang="en-US" altLang="zh-CN" dirty="0" smtClean="0">
                <a:solidFill>
                  <a:srgbClr val="FF0000"/>
                </a:solidFill>
              </a:rPr>
              <a:t>5</a:t>
            </a:r>
          </a:p>
        </p:txBody>
      </p:sp>
      <p:sp>
        <p:nvSpPr>
          <p:cNvPr id="17" name="矩形 16"/>
          <p:cNvSpPr/>
          <p:nvPr/>
        </p:nvSpPr>
        <p:spPr>
          <a:xfrm>
            <a:off x="2500298" y="3643314"/>
            <a:ext cx="1178528" cy="369332"/>
          </a:xfrm>
          <a:prstGeom prst="rect">
            <a:avLst/>
          </a:prstGeom>
        </p:spPr>
        <p:txBody>
          <a:bodyPr wrap="none">
            <a:spAutoFit/>
          </a:bodyPr>
          <a:lstStyle/>
          <a:p>
            <a:r>
              <a:rPr lang="en-US" altLang="zh-CN" dirty="0" smtClean="0">
                <a:solidFill>
                  <a:srgbClr val="FF0000"/>
                </a:solidFill>
              </a:rPr>
              <a:t>3.1415926</a:t>
            </a:r>
          </a:p>
        </p:txBody>
      </p:sp>
      <p:sp>
        <p:nvSpPr>
          <p:cNvPr id="18" name="矩形 17"/>
          <p:cNvSpPr/>
          <p:nvPr/>
        </p:nvSpPr>
        <p:spPr>
          <a:xfrm>
            <a:off x="4786314" y="3357562"/>
            <a:ext cx="1546129" cy="369332"/>
          </a:xfrm>
          <a:prstGeom prst="rect">
            <a:avLst/>
          </a:prstGeom>
        </p:spPr>
        <p:txBody>
          <a:bodyPr wrap="none">
            <a:spAutoFit/>
          </a:bodyPr>
          <a:lstStyle/>
          <a:p>
            <a:r>
              <a:rPr lang="en-US" altLang="zh-CN" dirty="0" smtClean="0">
                <a:solidFill>
                  <a:srgbClr val="FF0000"/>
                </a:solidFill>
              </a:rPr>
              <a:t>"why u do </a:t>
            </a:r>
            <a:r>
              <a:rPr lang="en-US" altLang="zh-CN" dirty="0" err="1" smtClean="0">
                <a:solidFill>
                  <a:srgbClr val="FF0000"/>
                </a:solidFill>
              </a:rPr>
              <a:t>dis</a:t>
            </a:r>
            <a:r>
              <a:rPr lang="en-US" altLang="zh-CN" dirty="0" smtClean="0">
                <a:solidFill>
                  <a:srgbClr val="FF0000"/>
                </a:solidFill>
              </a:rPr>
              <a:t>"</a:t>
            </a:r>
            <a:endParaRPr lang="zh-CN" altLang="en-US" dirty="0">
              <a:solidFill>
                <a:srgbClr val="FF0000"/>
              </a:solidFill>
            </a:endParaRPr>
          </a:p>
        </p:txBody>
      </p:sp>
      <p:sp>
        <p:nvSpPr>
          <p:cNvPr id="19" name="矩形 18"/>
          <p:cNvSpPr/>
          <p:nvPr/>
        </p:nvSpPr>
        <p:spPr>
          <a:xfrm>
            <a:off x="4286248" y="5214950"/>
            <a:ext cx="785818" cy="369332"/>
          </a:xfrm>
          <a:prstGeom prst="rect">
            <a:avLst/>
          </a:prstGeom>
        </p:spPr>
        <p:txBody>
          <a:bodyPr wrap="square">
            <a:spAutoFit/>
          </a:bodyPr>
          <a:lstStyle/>
          <a:p>
            <a:r>
              <a:rPr lang="en-US" altLang="zh-CN" dirty="0" smtClean="0">
                <a:solidFill>
                  <a:srgbClr val="FF0000"/>
                </a:solidFill>
              </a:rPr>
              <a:t>true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Variables</a:t>
            </a:r>
            <a:endParaRPr lang="zh-CN" altLang="en-US" sz="3200" dirty="0">
              <a:latin typeface="Consolas" pitchFamily="49" charset="0"/>
            </a:endParaRPr>
          </a:p>
        </p:txBody>
      </p:sp>
      <p:sp>
        <p:nvSpPr>
          <p:cNvPr id="7" name="TextBox 6"/>
          <p:cNvSpPr txBox="1"/>
          <p:nvPr/>
        </p:nvSpPr>
        <p:spPr>
          <a:xfrm>
            <a:off x="428596" y="1441440"/>
            <a:ext cx="8215370" cy="1200329"/>
          </a:xfrm>
          <a:prstGeom prst="rect">
            <a:avLst/>
          </a:prstGeom>
          <a:noFill/>
        </p:spPr>
        <p:txBody>
          <a:bodyPr wrap="square" rtlCol="0">
            <a:spAutoFit/>
          </a:bodyPr>
          <a:lstStyle/>
          <a:p>
            <a:r>
              <a:rPr lang="en-US" sz="2400" dirty="0" smtClean="0">
                <a:latin typeface="Consolas" pitchFamily="49" charset="0"/>
              </a:rPr>
              <a:t>Now lets look at variables. For the above values, we can store them in a box so that we can use them later.</a:t>
            </a:r>
            <a:endParaRPr lang="en-CA" altLang="zh-CN" sz="2400" dirty="0">
              <a:latin typeface="Consolas" pitchFamily="49" charset="0"/>
            </a:endParaRPr>
          </a:p>
        </p:txBody>
      </p:sp>
      <p:graphicFrame>
        <p:nvGraphicFramePr>
          <p:cNvPr id="8" name="表格 7"/>
          <p:cNvGraphicFramePr>
            <a:graphicFrameLocks noGrp="1"/>
          </p:cNvGraphicFramePr>
          <p:nvPr/>
        </p:nvGraphicFramePr>
        <p:xfrm>
          <a:off x="1524000" y="3143248"/>
          <a:ext cx="6119833" cy="357190"/>
        </p:xfrm>
        <a:graphic>
          <a:graphicData uri="http://schemas.openxmlformats.org/drawingml/2006/table">
            <a:tbl>
              <a:tblPr firstRow="1" bandRow="1">
                <a:tableStyleId>{073A0DAA-6AF3-43AB-8588-CEC1D06C72B9}</a:tableStyleId>
              </a:tblPr>
              <a:tblGrid>
                <a:gridCol w="805905"/>
                <a:gridCol w="956211"/>
                <a:gridCol w="1357322"/>
                <a:gridCol w="582680"/>
                <a:gridCol w="805905"/>
                <a:gridCol w="805905"/>
                <a:gridCol w="805905"/>
              </a:tblGrid>
              <a:tr h="357190">
                <a:tc>
                  <a:txBody>
                    <a:bodyPr/>
                    <a:lstStyle/>
                    <a:p>
                      <a:r>
                        <a:rPr lang="en-US" altLang="zh-CN" sz="1400" dirty="0" smtClean="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solidFill>
                            <a:srgbClr val="FF0000"/>
                          </a:solidFill>
                        </a:rPr>
                        <a:t>3.1415926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solidFill>
                            <a:srgbClr val="FF0000"/>
                          </a:solidFill>
                        </a:rPr>
                        <a:t>"why u do </a:t>
                      </a:r>
                      <a:r>
                        <a:rPr lang="en-US" altLang="zh-CN" sz="1400" dirty="0" err="1" smtClean="0">
                          <a:solidFill>
                            <a:srgbClr val="FF0000"/>
                          </a:solidFill>
                        </a:rPr>
                        <a:t>dis</a:t>
                      </a:r>
                      <a:r>
                        <a:rPr lang="en-US" altLang="zh-CN" sz="1400" dirty="0" smtClean="0">
                          <a:solidFill>
                            <a:srgbClr val="FF0000"/>
                          </a:solidFill>
                        </a:rPr>
                        <a:t>"</a:t>
                      </a:r>
                      <a:endParaRPr lang="zh-CN"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Variables</a:t>
            </a:r>
            <a:endParaRPr lang="zh-CN" altLang="en-US" sz="3200" dirty="0">
              <a:latin typeface="Consolas" pitchFamily="49" charset="0"/>
            </a:endParaRPr>
          </a:p>
        </p:txBody>
      </p:sp>
      <p:sp>
        <p:nvSpPr>
          <p:cNvPr id="7" name="TextBox 6"/>
          <p:cNvSpPr txBox="1"/>
          <p:nvPr/>
        </p:nvSpPr>
        <p:spPr>
          <a:xfrm>
            <a:off x="428596" y="1441440"/>
            <a:ext cx="8215370" cy="1569660"/>
          </a:xfrm>
          <a:prstGeom prst="rect">
            <a:avLst/>
          </a:prstGeom>
          <a:noFill/>
        </p:spPr>
        <p:txBody>
          <a:bodyPr wrap="square" rtlCol="0">
            <a:spAutoFit/>
          </a:bodyPr>
          <a:lstStyle/>
          <a:p>
            <a:r>
              <a:rPr lang="en-US" sz="2400" dirty="0" smtClean="0">
                <a:latin typeface="Consolas" pitchFamily="49" charset="0"/>
              </a:rPr>
              <a:t>To create a box, AKA variables, we need to specify 3 things: the name of the box, the type of the values it stores, and the value in the box.</a:t>
            </a:r>
            <a:endParaRPr lang="en-CA" altLang="zh-CN" sz="2400" dirty="0">
              <a:latin typeface="Consolas" pitchFamily="49" charset="0"/>
            </a:endParaRPr>
          </a:p>
        </p:txBody>
      </p:sp>
      <p:graphicFrame>
        <p:nvGraphicFramePr>
          <p:cNvPr id="8" name="表格 7"/>
          <p:cNvGraphicFramePr>
            <a:graphicFrameLocks noGrp="1"/>
          </p:cNvGraphicFramePr>
          <p:nvPr/>
        </p:nvGraphicFramePr>
        <p:xfrm>
          <a:off x="1214413" y="4286256"/>
          <a:ext cx="6786611" cy="357190"/>
        </p:xfrm>
        <a:graphic>
          <a:graphicData uri="http://schemas.openxmlformats.org/drawingml/2006/table">
            <a:tbl>
              <a:tblPr firstRow="1" bandRow="1">
                <a:tableStyleId>{073A0DAA-6AF3-43AB-8588-CEC1D06C72B9}</a:tableStyleId>
              </a:tblPr>
              <a:tblGrid>
                <a:gridCol w="1477361"/>
                <a:gridCol w="1752897"/>
                <a:gridCol w="2127593"/>
                <a:gridCol w="1428760"/>
              </a:tblGrid>
              <a:tr h="357190">
                <a:tc>
                  <a:txBody>
                    <a:bodyPr/>
                    <a:lstStyle/>
                    <a:p>
                      <a:r>
                        <a:rPr lang="en-US" altLang="zh-CN" sz="1400" dirty="0" smtClean="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solidFill>
                            <a:srgbClr val="FF0000"/>
                          </a:solidFill>
                        </a:rPr>
                        <a:t>3.1415926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solidFill>
                            <a:srgbClr val="FF0000"/>
                          </a:solidFill>
                        </a:rPr>
                        <a:t>"why u do </a:t>
                      </a:r>
                      <a:r>
                        <a:rPr lang="en-US" altLang="zh-CN" sz="1400" dirty="0" err="1" smtClean="0">
                          <a:solidFill>
                            <a:srgbClr val="FF0000"/>
                          </a:solidFill>
                        </a:rPr>
                        <a:t>dis</a:t>
                      </a:r>
                      <a:r>
                        <a:rPr lang="en-US" altLang="zh-CN" sz="1400" dirty="0" smtClean="0">
                          <a:solidFill>
                            <a:srgbClr val="FF0000"/>
                          </a:solidFill>
                        </a:rPr>
                        <a:t>"</a:t>
                      </a:r>
                      <a:endParaRPr lang="zh-CN"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FF0000"/>
                          </a:solidFill>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0" name="表格 9"/>
          <p:cNvGraphicFramePr>
            <a:graphicFrameLocks noGrp="1"/>
          </p:cNvGraphicFramePr>
          <p:nvPr/>
        </p:nvGraphicFramePr>
        <p:xfrm>
          <a:off x="1214414" y="3857628"/>
          <a:ext cx="6786611" cy="357190"/>
        </p:xfrm>
        <a:graphic>
          <a:graphicData uri="http://schemas.openxmlformats.org/drawingml/2006/table">
            <a:tbl>
              <a:tblPr firstRow="1" bandRow="1">
                <a:tableStyleId>{073A0DAA-6AF3-43AB-8588-CEC1D06C72B9}</a:tableStyleId>
              </a:tblPr>
              <a:tblGrid>
                <a:gridCol w="1477361"/>
                <a:gridCol w="1752897"/>
                <a:gridCol w="2127592"/>
                <a:gridCol w="1428761"/>
              </a:tblGrid>
              <a:tr h="357190">
                <a:tc>
                  <a:txBody>
                    <a:bodyPr/>
                    <a:lstStyle/>
                    <a:p>
                      <a:r>
                        <a:rPr lang="en-US" altLang="zh-CN" sz="1400" dirty="0" err="1" smtClean="0">
                          <a:solidFill>
                            <a:srgbClr val="92D050"/>
                          </a:solidFill>
                        </a:rPr>
                        <a:t>myNiceInteger</a:t>
                      </a:r>
                      <a:endParaRPr lang="en-US" altLang="zh-CN" sz="1400" dirty="0" smtClean="0">
                        <a:solidFill>
                          <a:srgbClr val="92D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err="1" smtClean="0">
                          <a:solidFill>
                            <a:srgbClr val="92D050"/>
                          </a:solidFill>
                        </a:rPr>
                        <a:t>myAwesomeNumber</a:t>
                      </a:r>
                      <a:endParaRPr lang="en-US" altLang="zh-CN" sz="1400" dirty="0" smtClean="0">
                        <a:solidFill>
                          <a:srgbClr val="92D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err="1" smtClean="0">
                          <a:solidFill>
                            <a:srgbClr val="92D050"/>
                          </a:solidFill>
                        </a:rPr>
                        <a:t>aStringOfText</a:t>
                      </a:r>
                      <a:endParaRPr lang="zh-CN" altLang="en-US" sz="1400" dirty="0">
                        <a:solidFill>
                          <a:srgbClr val="92D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solidFill>
                            <a:srgbClr val="92D050"/>
                          </a:solidFill>
                        </a:rPr>
                        <a:t>trueOrFalse</a:t>
                      </a:r>
                      <a:endParaRPr lang="en-US" altLang="zh-CN" sz="1400" dirty="0" smtClean="0">
                        <a:solidFill>
                          <a:srgbClr val="92D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11" name="直接箭头连接符 10"/>
          <p:cNvCxnSpPr/>
          <p:nvPr/>
        </p:nvCxnSpPr>
        <p:spPr>
          <a:xfrm rot="16200000" flipH="1">
            <a:off x="1821637" y="3607595"/>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4348" y="3071810"/>
            <a:ext cx="3714776" cy="369332"/>
          </a:xfrm>
          <a:prstGeom prst="rect">
            <a:avLst/>
          </a:prstGeom>
          <a:noFill/>
        </p:spPr>
        <p:txBody>
          <a:bodyPr wrap="square" rtlCol="0">
            <a:spAutoFit/>
          </a:bodyPr>
          <a:lstStyle/>
          <a:p>
            <a:r>
              <a:rPr lang="en-CA" altLang="zh-CN" dirty="0" smtClean="0">
                <a:solidFill>
                  <a:srgbClr val="92D050"/>
                </a:solidFill>
                <a:latin typeface="Consolas" pitchFamily="49" charset="0"/>
              </a:rPr>
              <a:t>Name</a:t>
            </a:r>
            <a:r>
              <a:rPr lang="en-CA" altLang="zh-CN" dirty="0" smtClean="0">
                <a:latin typeface="Consolas" pitchFamily="49" charset="0"/>
              </a:rPr>
              <a:t> of the box</a:t>
            </a:r>
            <a:endParaRPr lang="zh-CN" altLang="en-US" dirty="0">
              <a:latin typeface="Consolas" pitchFamily="49" charset="0"/>
            </a:endParaRPr>
          </a:p>
        </p:txBody>
      </p:sp>
      <p:cxnSp>
        <p:nvCxnSpPr>
          <p:cNvPr id="14" name="直接箭头连接符 13"/>
          <p:cNvCxnSpPr/>
          <p:nvPr/>
        </p:nvCxnSpPr>
        <p:spPr>
          <a:xfrm rot="5400000" flipH="1" flipV="1">
            <a:off x="2857488" y="521495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28794" y="5429264"/>
            <a:ext cx="3714776" cy="369332"/>
          </a:xfrm>
          <a:prstGeom prst="rect">
            <a:avLst/>
          </a:prstGeom>
          <a:noFill/>
        </p:spPr>
        <p:txBody>
          <a:bodyPr wrap="square" rtlCol="0">
            <a:spAutoFit/>
          </a:bodyPr>
          <a:lstStyle/>
          <a:p>
            <a:r>
              <a:rPr lang="en-CA" altLang="zh-CN" dirty="0" smtClean="0">
                <a:solidFill>
                  <a:srgbClr val="7030A0"/>
                </a:solidFill>
                <a:latin typeface="Consolas" pitchFamily="49" charset="0"/>
              </a:rPr>
              <a:t>Type</a:t>
            </a:r>
            <a:r>
              <a:rPr lang="en-CA" altLang="zh-CN" dirty="0" smtClean="0">
                <a:latin typeface="Consolas" pitchFamily="49" charset="0"/>
              </a:rPr>
              <a:t> of the value</a:t>
            </a:r>
            <a:endParaRPr lang="zh-CN" altLang="en-US" dirty="0">
              <a:latin typeface="Consolas" pitchFamily="49" charset="0"/>
            </a:endParaRPr>
          </a:p>
        </p:txBody>
      </p:sp>
      <p:graphicFrame>
        <p:nvGraphicFramePr>
          <p:cNvPr id="16" name="表格 15"/>
          <p:cNvGraphicFramePr>
            <a:graphicFrameLocks noGrp="1"/>
          </p:cNvGraphicFramePr>
          <p:nvPr/>
        </p:nvGraphicFramePr>
        <p:xfrm>
          <a:off x="1214414" y="4714884"/>
          <a:ext cx="6786611" cy="304800"/>
        </p:xfrm>
        <a:graphic>
          <a:graphicData uri="http://schemas.openxmlformats.org/drawingml/2006/table">
            <a:tbl>
              <a:tblPr firstRow="1" bandRow="1">
                <a:tableStyleId>{073A0DAA-6AF3-43AB-8588-CEC1D06C72B9}</a:tableStyleId>
              </a:tblPr>
              <a:tblGrid>
                <a:gridCol w="1477361"/>
                <a:gridCol w="1752897"/>
                <a:gridCol w="2127592"/>
                <a:gridCol w="1428761"/>
              </a:tblGrid>
              <a:tr h="285752">
                <a:tc>
                  <a:txBody>
                    <a:bodyPr/>
                    <a:lstStyle/>
                    <a:p>
                      <a:r>
                        <a:rPr lang="en-US" altLang="zh-CN" sz="1400" dirty="0" err="1" smtClean="0">
                          <a:solidFill>
                            <a:srgbClr val="7030A0"/>
                          </a:solidFill>
                        </a:rPr>
                        <a:t>int</a:t>
                      </a:r>
                      <a:endParaRPr lang="en-US" altLang="zh-CN" sz="1400" dirty="0" smtClean="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solidFill>
                            <a:srgbClr val="7030A0"/>
                          </a:solidFill>
                        </a:rPr>
                        <a:t>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solidFill>
                            <a:srgbClr val="7030A0"/>
                          </a:solidFill>
                        </a:rPr>
                        <a:t>String</a:t>
                      </a:r>
                      <a:endParaRPr lang="zh-CN" altLang="en-US" sz="1400" dirty="0">
                        <a:solidFill>
                          <a:srgbClr val="7030A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rgbClr val="7030A0"/>
                          </a:solidFill>
                        </a:rPr>
                        <a:t>Boolean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22" name="直接箭头连接符 21"/>
          <p:cNvCxnSpPr/>
          <p:nvPr/>
        </p:nvCxnSpPr>
        <p:spPr>
          <a:xfrm rot="5400000">
            <a:off x="5250661" y="3679033"/>
            <a:ext cx="92869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00628" y="3071810"/>
            <a:ext cx="3714776" cy="369332"/>
          </a:xfrm>
          <a:prstGeom prst="rect">
            <a:avLst/>
          </a:prstGeom>
          <a:noFill/>
        </p:spPr>
        <p:txBody>
          <a:bodyPr wrap="square" rtlCol="0">
            <a:spAutoFit/>
          </a:bodyPr>
          <a:lstStyle/>
          <a:p>
            <a:r>
              <a:rPr lang="en-CA" altLang="zh-CN" dirty="0" smtClean="0">
                <a:solidFill>
                  <a:srgbClr val="FF0000"/>
                </a:solidFill>
                <a:latin typeface="Consolas" pitchFamily="49" charset="0"/>
              </a:rPr>
              <a:t>Value</a:t>
            </a:r>
            <a:r>
              <a:rPr lang="en-CA" altLang="zh-CN" dirty="0" smtClean="0">
                <a:latin typeface="Consolas" pitchFamily="49" charset="0"/>
              </a:rPr>
              <a:t> inside box</a:t>
            </a:r>
            <a:endParaRPr lang="zh-CN" altLang="en-US" dirty="0">
              <a:latin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Variables</a:t>
            </a:r>
            <a:endParaRPr lang="zh-CN" altLang="en-US" sz="3200" dirty="0">
              <a:latin typeface="Consolas" pitchFamily="49" charset="0"/>
            </a:endParaRPr>
          </a:p>
        </p:txBody>
      </p:sp>
      <p:sp>
        <p:nvSpPr>
          <p:cNvPr id="13" name="TextBox 12"/>
          <p:cNvSpPr txBox="1"/>
          <p:nvPr/>
        </p:nvSpPr>
        <p:spPr>
          <a:xfrm>
            <a:off x="2071670" y="3929066"/>
            <a:ext cx="4929222" cy="461665"/>
          </a:xfrm>
          <a:prstGeom prst="rect">
            <a:avLst/>
          </a:prstGeom>
          <a:noFill/>
          <a:ln>
            <a:solidFill>
              <a:schemeClr val="tx1"/>
            </a:solidFill>
          </a:ln>
        </p:spPr>
        <p:txBody>
          <a:bodyPr wrap="square" rtlCol="0">
            <a:spAutoFit/>
          </a:bodyPr>
          <a:lstStyle/>
          <a:p>
            <a:r>
              <a:rPr lang="en-US" sz="2400" dirty="0" err="1" smtClean="0">
                <a:latin typeface="Consolas" pitchFamily="49" charset="0"/>
              </a:rPr>
              <a:t>var</a:t>
            </a:r>
            <a:r>
              <a:rPr lang="en-US" sz="2400" dirty="0" smtClean="0">
                <a:latin typeface="Consolas" pitchFamily="49" charset="0"/>
              </a:rPr>
              <a:t> </a:t>
            </a:r>
            <a:r>
              <a:rPr lang="en-US" sz="2400" dirty="0" err="1" smtClean="0">
                <a:solidFill>
                  <a:srgbClr val="92D050"/>
                </a:solidFill>
                <a:latin typeface="Consolas" pitchFamily="49" charset="0"/>
              </a:rPr>
              <a:t>exampleVariable</a:t>
            </a:r>
            <a:r>
              <a:rPr lang="en-US" sz="2400" dirty="0" err="1" smtClean="0">
                <a:latin typeface="Consolas" pitchFamily="49" charset="0"/>
              </a:rPr>
              <a:t>:</a:t>
            </a:r>
            <a:r>
              <a:rPr lang="en-US" sz="2400" dirty="0" err="1" smtClean="0">
                <a:solidFill>
                  <a:srgbClr val="7030A0"/>
                </a:solidFill>
                <a:latin typeface="Consolas" pitchFamily="49" charset="0"/>
              </a:rPr>
              <a:t>int</a:t>
            </a:r>
            <a:r>
              <a:rPr lang="en-US" sz="2400" dirty="0" smtClean="0">
                <a:latin typeface="Consolas" pitchFamily="49" charset="0"/>
              </a:rPr>
              <a:t> = </a:t>
            </a:r>
            <a:r>
              <a:rPr lang="en-US" sz="2400" dirty="0" smtClean="0">
                <a:solidFill>
                  <a:srgbClr val="FF0000"/>
                </a:solidFill>
                <a:latin typeface="Consolas" pitchFamily="49" charset="0"/>
              </a:rPr>
              <a:t>0</a:t>
            </a:r>
            <a:endParaRPr lang="en-CA" altLang="zh-CN" sz="2400" dirty="0">
              <a:solidFill>
                <a:srgbClr val="FF0000"/>
              </a:solidFill>
              <a:latin typeface="Consolas" pitchFamily="49" charset="0"/>
            </a:endParaRPr>
          </a:p>
        </p:txBody>
      </p:sp>
      <p:cxnSp>
        <p:nvCxnSpPr>
          <p:cNvPr id="17" name="直接箭头连接符 16"/>
          <p:cNvCxnSpPr/>
          <p:nvPr/>
        </p:nvCxnSpPr>
        <p:spPr>
          <a:xfrm rot="16200000" flipH="1">
            <a:off x="2107389" y="3750471"/>
            <a:ext cx="42862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57224" y="3000372"/>
            <a:ext cx="3714776" cy="646331"/>
          </a:xfrm>
          <a:prstGeom prst="rect">
            <a:avLst/>
          </a:prstGeom>
          <a:noFill/>
        </p:spPr>
        <p:txBody>
          <a:bodyPr wrap="square" rtlCol="0">
            <a:spAutoFit/>
          </a:bodyPr>
          <a:lstStyle/>
          <a:p>
            <a:r>
              <a:rPr lang="en-US" altLang="zh-CN" dirty="0" smtClean="0">
                <a:latin typeface="Consolas" pitchFamily="49" charset="0"/>
              </a:rPr>
              <a:t>keyword '</a:t>
            </a:r>
            <a:r>
              <a:rPr lang="en-US" altLang="zh-CN" dirty="0" err="1" smtClean="0">
                <a:latin typeface="Consolas" pitchFamily="49" charset="0"/>
              </a:rPr>
              <a:t>var</a:t>
            </a:r>
            <a:r>
              <a:rPr lang="en-US" altLang="zh-CN" dirty="0" smtClean="0">
                <a:latin typeface="Consolas" pitchFamily="49" charset="0"/>
              </a:rPr>
              <a:t>' means we are now creating a box</a:t>
            </a:r>
            <a:endParaRPr lang="zh-CN" altLang="en-US" dirty="0">
              <a:latin typeface="Consolas" pitchFamily="49" charset="0"/>
            </a:endParaRPr>
          </a:p>
        </p:txBody>
      </p:sp>
      <p:cxnSp>
        <p:nvCxnSpPr>
          <p:cNvPr id="20" name="直接箭头连接符 19"/>
          <p:cNvCxnSpPr/>
          <p:nvPr/>
        </p:nvCxnSpPr>
        <p:spPr>
          <a:xfrm flipV="1">
            <a:off x="3428992" y="4357694"/>
            <a:ext cx="71438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28728" y="4857760"/>
            <a:ext cx="3714776" cy="369332"/>
          </a:xfrm>
          <a:prstGeom prst="rect">
            <a:avLst/>
          </a:prstGeom>
          <a:noFill/>
        </p:spPr>
        <p:txBody>
          <a:bodyPr wrap="square" rtlCol="0">
            <a:spAutoFit/>
          </a:bodyPr>
          <a:lstStyle/>
          <a:p>
            <a:r>
              <a:rPr lang="en-US" altLang="zh-CN" dirty="0" smtClean="0">
                <a:latin typeface="Consolas" pitchFamily="49" charset="0"/>
              </a:rPr>
              <a:t>the name of the box</a:t>
            </a:r>
            <a:endParaRPr lang="zh-CN" altLang="en-US" dirty="0">
              <a:latin typeface="Consolas" pitchFamily="49" charset="0"/>
            </a:endParaRPr>
          </a:p>
        </p:txBody>
      </p:sp>
      <p:cxnSp>
        <p:nvCxnSpPr>
          <p:cNvPr id="25" name="直接箭头连接符 24"/>
          <p:cNvCxnSpPr/>
          <p:nvPr/>
        </p:nvCxnSpPr>
        <p:spPr>
          <a:xfrm rot="16200000" flipH="1">
            <a:off x="4786314" y="3143248"/>
            <a:ext cx="1143008"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00430" y="2428868"/>
            <a:ext cx="3714776" cy="369332"/>
          </a:xfrm>
          <a:prstGeom prst="rect">
            <a:avLst/>
          </a:prstGeom>
          <a:noFill/>
        </p:spPr>
        <p:txBody>
          <a:bodyPr wrap="square" rtlCol="0">
            <a:spAutoFit/>
          </a:bodyPr>
          <a:lstStyle/>
          <a:p>
            <a:r>
              <a:rPr lang="en-US" altLang="zh-CN" dirty="0" smtClean="0">
                <a:latin typeface="Consolas" pitchFamily="49" charset="0"/>
              </a:rPr>
              <a:t>the type of the value</a:t>
            </a:r>
            <a:endParaRPr lang="zh-CN" altLang="en-US" dirty="0">
              <a:latin typeface="Consolas" pitchFamily="49" charset="0"/>
            </a:endParaRPr>
          </a:p>
        </p:txBody>
      </p:sp>
      <p:cxnSp>
        <p:nvCxnSpPr>
          <p:cNvPr id="28" name="直接箭头连接符 27"/>
          <p:cNvCxnSpPr/>
          <p:nvPr/>
        </p:nvCxnSpPr>
        <p:spPr>
          <a:xfrm rot="5400000" flipH="1" flipV="1">
            <a:off x="5715008" y="4857760"/>
            <a:ext cx="142876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29124" y="5715016"/>
            <a:ext cx="3714776" cy="369332"/>
          </a:xfrm>
          <a:prstGeom prst="rect">
            <a:avLst/>
          </a:prstGeom>
          <a:noFill/>
        </p:spPr>
        <p:txBody>
          <a:bodyPr wrap="square" rtlCol="0">
            <a:spAutoFit/>
          </a:bodyPr>
          <a:lstStyle/>
          <a:p>
            <a:r>
              <a:rPr lang="en-US" altLang="zh-CN" dirty="0" smtClean="0">
                <a:latin typeface="Consolas" pitchFamily="49" charset="0"/>
              </a:rPr>
              <a:t> the value in the box</a:t>
            </a:r>
            <a:endParaRPr lang="zh-CN" altLang="en-US" dirty="0">
              <a:latin typeface="Consolas" pitchFamily="49" charset="0"/>
            </a:endParaRPr>
          </a:p>
        </p:txBody>
      </p:sp>
      <p:sp>
        <p:nvSpPr>
          <p:cNvPr id="31" name="TextBox 30"/>
          <p:cNvSpPr txBox="1"/>
          <p:nvPr/>
        </p:nvSpPr>
        <p:spPr>
          <a:xfrm>
            <a:off x="428596" y="1441440"/>
            <a:ext cx="8215370" cy="830997"/>
          </a:xfrm>
          <a:prstGeom prst="rect">
            <a:avLst/>
          </a:prstGeom>
          <a:noFill/>
        </p:spPr>
        <p:txBody>
          <a:bodyPr wrap="square" rtlCol="0">
            <a:spAutoFit/>
          </a:bodyPr>
          <a:lstStyle/>
          <a:p>
            <a:r>
              <a:rPr lang="en-US" sz="2400" dirty="0" smtClean="0">
                <a:latin typeface="Consolas" pitchFamily="49" charset="0"/>
              </a:rPr>
              <a:t>this is the syntax AKA format to create a variable:</a:t>
            </a:r>
            <a:endParaRPr lang="en-CA" altLang="zh-CN" sz="2400" dirty="0">
              <a:latin typeface="Consolas" pitchFamily="49"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877</Words>
  <Application>Microsoft Office PowerPoint</Application>
  <PresentationFormat>全屏显示(4:3)</PresentationFormat>
  <Paragraphs>146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Xiang</cp:lastModifiedBy>
  <cp:revision>102</cp:revision>
  <dcterms:created xsi:type="dcterms:W3CDTF">2015-10-09T00:50:08Z</dcterms:created>
  <dcterms:modified xsi:type="dcterms:W3CDTF">2015-10-21T02:52:28Z</dcterms:modified>
</cp:coreProperties>
</file>