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83" r:id="rId5"/>
    <p:sldId id="284" r:id="rId6"/>
    <p:sldId id="285" r:id="rId7"/>
    <p:sldId id="286" r:id="rId8"/>
    <p:sldId id="291" r:id="rId9"/>
    <p:sldId id="292" r:id="rId10"/>
    <p:sldId id="293" r:id="rId11"/>
    <p:sldId id="295" r:id="rId12"/>
    <p:sldId id="289" r:id="rId13"/>
    <p:sldId id="297" r:id="rId14"/>
    <p:sldId id="298" r:id="rId15"/>
    <p:sldId id="299" r:id="rId16"/>
    <p:sldId id="301" r:id="rId17"/>
    <p:sldId id="300" r:id="rId18"/>
    <p:sldId id="302" r:id="rId19"/>
    <p:sldId id="303" r:id="rId20"/>
    <p:sldId id="29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18CB-4281-4FBC-9EB1-33D30D3075F6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obe.com/devnet/actionscript/learning/as3-fundamentals/operators.html" TargetMode="External"/><Relationship Id="rId2" Type="http://schemas.openxmlformats.org/officeDocument/2006/relationships/hyperlink" Target="http://help.adobe.com/en_US/ActionScript/3.0_ProgrammingAS3/WS5b3ccc516d4fbf351e63e3d118a9b90204-7fd1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obe.com/devnet/actionscript/learning/as3-fundamentals/functions.html" TargetMode="External"/><Relationship Id="rId2" Type="http://schemas.openxmlformats.org/officeDocument/2006/relationships/hyperlink" Target="http://code.tutsplus.com/tutorials/as3-101-functions-basix--active-104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publicofcode.com/tutorials/flash/as3functio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00" y="1857364"/>
            <a:ext cx="7072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4800" dirty="0" smtClean="0">
                <a:latin typeface="Consolas" pitchFamily="49" charset="0"/>
              </a:rPr>
              <a:t>Operators</a:t>
            </a:r>
          </a:p>
          <a:p>
            <a:pPr algn="ctr"/>
            <a:r>
              <a:rPr lang="en-CA" altLang="zh-CN" sz="4800" dirty="0" smtClean="0">
                <a:latin typeface="Consolas" pitchFamily="49" charset="0"/>
              </a:rPr>
              <a:t>And</a:t>
            </a:r>
          </a:p>
          <a:p>
            <a:pPr algn="ctr"/>
            <a:r>
              <a:rPr lang="en-CA" altLang="zh-CN" sz="4800" dirty="0" smtClean="0">
                <a:latin typeface="Consolas" pitchFamily="49" charset="0"/>
              </a:rPr>
              <a:t>Functions</a:t>
            </a:r>
            <a:endParaRPr lang="zh-CN" altLang="en-US" sz="48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3900" y="6581001"/>
            <a:ext cx="10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altLang="zh-CN" sz="1200" dirty="0" smtClean="0">
                <a:latin typeface="Consolas" pitchFamily="49" charset="0"/>
              </a:rPr>
              <a:t>by </a:t>
            </a:r>
            <a:r>
              <a:rPr lang="en-CA" altLang="zh-CN" sz="1200" dirty="0" err="1" smtClean="0">
                <a:latin typeface="Consolas" pitchFamily="49" charset="0"/>
              </a:rPr>
              <a:t>TommyX</a:t>
            </a:r>
            <a:endParaRPr lang="zh-CN" alt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Operators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Since the value at the end of each line is discarded, code with only mathematical operators are useless: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868" y="2857496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3 </a:t>
            </a:r>
            <a:r>
              <a:rPr lang="en-US" sz="2400" b="1" dirty="0" smtClean="0">
                <a:latin typeface="Consolas" pitchFamily="49" charset="0"/>
              </a:rPr>
              <a:t>*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2 </a:t>
            </a:r>
            <a:r>
              <a:rPr lang="en-US" sz="2400" b="1" dirty="0" smtClean="0">
                <a:latin typeface="Consolas" pitchFamily="49" charset="0"/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23</a:t>
            </a:r>
            <a:endParaRPr lang="en-CA" altLang="zh-CN" sz="24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5143512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onsolas" pitchFamily="49" charset="0"/>
              </a:rPr>
              <a:t>The final result will be discarded but never stored anywhere.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868" y="3571876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  6  </a:t>
            </a:r>
            <a:r>
              <a:rPr lang="en-US" sz="2400" b="1" dirty="0" smtClean="0">
                <a:latin typeface="Consolas" pitchFamily="49" charset="0"/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23</a:t>
            </a:r>
            <a:endParaRPr lang="en-CA" altLang="zh-CN" sz="24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868" y="4286256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    29</a:t>
            </a:r>
            <a:endParaRPr lang="en-CA" altLang="zh-CN" sz="2400" b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Operators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8215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If a variable identifier is used as an operand that asks for a value, then the value of that variable is substituted in before any operation is carried out.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488" y="307181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-=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rgbClr val="92D050"/>
                </a:solidFill>
                <a:latin typeface="Consolas" pitchFamily="49" charset="0"/>
              </a:rPr>
              <a:t>damage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*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2</a:t>
            </a:r>
            <a:endParaRPr lang="en-CA" altLang="zh-CN" sz="24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4714884"/>
            <a:ext cx="8215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onsolas" pitchFamily="49" charset="0"/>
              </a:rPr>
              <a:t>The operator ‘*’ required a value on both ends, but the identifier ‘damage’ is present. Therefore, the identifier will be replaced by its variable’s value before the operation.</a:t>
            </a:r>
            <a:endParaRPr lang="en-CA" altLang="zh-CN" sz="2000" dirty="0">
              <a:latin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3143248"/>
            <a:ext cx="1071570" cy="4286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488" y="400050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-=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10000 </a:t>
            </a:r>
            <a:r>
              <a:rPr lang="en-US" sz="2400" b="1" dirty="0" smtClean="0">
                <a:latin typeface="Consolas" pitchFamily="49" charset="0"/>
              </a:rPr>
              <a:t>*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2</a:t>
            </a:r>
            <a:endParaRPr lang="en-CA" altLang="zh-CN" sz="24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5000628" y="3643314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Additional Information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82153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More info on Operators: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hlinkClick r:id="rId2"/>
              </a:rPr>
              <a:t>http://</a:t>
            </a:r>
            <a:r>
              <a:rPr lang="en-US" sz="2400" dirty="0" smtClean="0">
                <a:latin typeface="Consolas" pitchFamily="49" charset="0"/>
                <a:hlinkClick r:id="rId2"/>
              </a:rPr>
              <a:t>help.adobe.com/en_US/ActionScript/3.0_ProgrammingAS3/WS5b3ccc516d4fbf351e63e3d118a9b90204-7fd1.html</a:t>
            </a:r>
            <a:endParaRPr lang="en-US" sz="2400" dirty="0" smtClean="0">
              <a:latin typeface="Consolas" pitchFamily="49" charset="0"/>
            </a:endParaRPr>
          </a:p>
          <a:p>
            <a:endParaRPr lang="en-CA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hlinkClick r:id="rId3"/>
              </a:rPr>
              <a:t>http://</a:t>
            </a:r>
            <a:r>
              <a:rPr lang="en-US" sz="2400" dirty="0" smtClean="0">
                <a:latin typeface="Consolas" pitchFamily="49" charset="0"/>
                <a:hlinkClick r:id="rId3"/>
              </a:rPr>
              <a:t>www.adobe.com/devnet/actionscript/learning/as3-fundamentals/operators.html</a:t>
            </a:r>
            <a:endParaRPr lang="en-US" sz="2400" dirty="0" smtClean="0">
              <a:latin typeface="Consolas" pitchFamily="49" charset="0"/>
            </a:endParaRPr>
          </a:p>
          <a:p>
            <a:endParaRPr lang="en-US" sz="2400" dirty="0" smtClean="0">
              <a:latin typeface="Consolas" pitchFamily="49" charset="0"/>
            </a:endParaRPr>
          </a:p>
          <a:p>
            <a:endParaRPr lang="en-US" sz="2400" dirty="0" smtClean="0">
              <a:latin typeface="Consolas" pitchFamily="49" charset="0"/>
            </a:endParaRPr>
          </a:p>
          <a:p>
            <a:endParaRPr lang="en-CA" altLang="zh-CN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</a:t>
            </a:r>
            <a:r>
              <a:rPr lang="en-CA" altLang="zh-CN" sz="3200" dirty="0" smtClean="0">
                <a:latin typeface="Consolas" pitchFamily="49" charset="0"/>
              </a:rPr>
              <a:t>Functions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When we had some value that we will be writing multiple times, we use a variable to store it so that it is easier to modify. Similarly</a:t>
            </a:r>
            <a:r>
              <a:rPr lang="en-CA" altLang="zh-CN" sz="2400" dirty="0" smtClean="0">
                <a:latin typeface="Consolas" pitchFamily="49" charset="0"/>
              </a:rPr>
              <a:t>, for operations that will be written multiple times, we can use a function to store the code so that it is easier to modify as well.</a:t>
            </a:r>
            <a:endParaRPr lang="en-CA" altLang="zh-CN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3571876"/>
            <a:ext cx="70723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function 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</a:rPr>
              <a:t>takeDamage</a:t>
            </a:r>
            <a:r>
              <a:rPr lang="en-US" sz="2400" dirty="0" smtClean="0">
                <a:latin typeface="Consolas" pitchFamily="49" charset="0"/>
              </a:rPr>
              <a:t>() {</a:t>
            </a:r>
          </a:p>
          <a:p>
            <a:r>
              <a:rPr lang="en-CA" altLang="zh-CN" sz="2400" dirty="0" smtClean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CA" altLang="zh-CN" sz="2400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CA" altLang="zh-CN" sz="2400" dirty="0" smtClean="0">
                <a:latin typeface="Consolas" pitchFamily="49" charset="0"/>
              </a:rPr>
              <a:t> -= </a:t>
            </a:r>
            <a:r>
              <a:rPr lang="en-CA" altLang="zh-CN" sz="2400" dirty="0" smtClean="0">
                <a:solidFill>
                  <a:srgbClr val="FF0000"/>
                </a:solidFill>
                <a:latin typeface="Consolas" pitchFamily="49" charset="0"/>
              </a:rPr>
              <a:t>500</a:t>
            </a:r>
          </a:p>
          <a:p>
            <a:r>
              <a:rPr lang="en-CA" altLang="zh-CN" sz="2400" dirty="0" smtClean="0">
                <a:latin typeface="Consolas" pitchFamily="49" charset="0"/>
              </a:rPr>
              <a:t>}</a:t>
            </a:r>
            <a:endParaRPr lang="en-CA" altLang="zh-CN" sz="2400" dirty="0">
              <a:latin typeface="Consolas" pitchFamily="49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785918" y="3429000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7224" y="2428868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</a:rPr>
              <a:t>keyword </a:t>
            </a:r>
            <a:r>
              <a:rPr lang="en-US" altLang="zh-CN" dirty="0" smtClean="0">
                <a:latin typeface="Consolas" pitchFamily="49" charset="0"/>
              </a:rPr>
              <a:t>‘function' </a:t>
            </a:r>
            <a:r>
              <a:rPr lang="en-US" altLang="zh-CN" dirty="0" smtClean="0">
                <a:latin typeface="Consolas" pitchFamily="49" charset="0"/>
              </a:rPr>
              <a:t>means we </a:t>
            </a:r>
            <a:r>
              <a:rPr lang="en-US" altLang="zh-CN" dirty="0" smtClean="0">
                <a:latin typeface="Consolas" pitchFamily="49" charset="0"/>
              </a:rPr>
              <a:t>are creating a function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2071678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</a:rPr>
              <a:t>the name of the </a:t>
            </a:r>
            <a:r>
              <a:rPr lang="en-US" altLang="zh-CN" dirty="0" smtClean="0">
                <a:latin typeface="Consolas" pitchFamily="49" charset="0"/>
              </a:rPr>
              <a:t>function, following the same rule as variable identifier</a:t>
            </a:r>
            <a:endParaRPr lang="zh-CN" altLang="en-US" dirty="0">
              <a:latin typeface="Consolas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0800000" flipV="1">
            <a:off x="3428992" y="3000372"/>
            <a:ext cx="214314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96" y="1441440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this is the syntax AKA format to create a </a:t>
            </a:r>
            <a:r>
              <a:rPr lang="en-US" sz="2400" dirty="0" smtClean="0">
                <a:latin typeface="Consolas" pitchFamily="49" charset="0"/>
              </a:rPr>
              <a:t>function: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</a:t>
            </a:r>
            <a:r>
              <a:rPr lang="en-CA" altLang="zh-CN" sz="3200" dirty="0" smtClean="0">
                <a:latin typeface="Consolas" pitchFamily="49" charset="0"/>
              </a:rPr>
              <a:t>Functions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571501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The operations we want to do</a:t>
            </a:r>
            <a:endParaRPr lang="zh-CN" altLang="en-US" dirty="0">
              <a:latin typeface="Consolas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rot="10800000">
            <a:off x="3643306" y="4357694"/>
            <a:ext cx="2500330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1441440"/>
            <a:ext cx="821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In the above code, we have </a:t>
            </a:r>
            <a:r>
              <a:rPr lang="en-US" sz="2400" b="1" dirty="0" smtClean="0">
                <a:latin typeface="Consolas" pitchFamily="49" charset="0"/>
              </a:rPr>
              <a:t>declared</a:t>
            </a:r>
            <a:r>
              <a:rPr lang="en-US" sz="2400" dirty="0" smtClean="0">
                <a:latin typeface="Consolas" pitchFamily="49" charset="0"/>
              </a:rPr>
              <a:t> a function, but we never actually carried out the operations. By declaring, we only specified that the word ‘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</a:rPr>
              <a:t>takeDamage</a:t>
            </a:r>
            <a:r>
              <a:rPr lang="en-US" sz="2400" dirty="0" smtClean="0">
                <a:latin typeface="Consolas" pitchFamily="49" charset="0"/>
              </a:rPr>
              <a:t>’ means [the operations we defined].</a:t>
            </a:r>
          </a:p>
          <a:p>
            <a:endParaRPr lang="en-CA" altLang="zh-CN" sz="2400" dirty="0" smtClean="0">
              <a:latin typeface="Consolas" pitchFamily="49" charset="0"/>
            </a:endParaRPr>
          </a:p>
          <a:p>
            <a:r>
              <a:rPr lang="en-CA" altLang="zh-CN" sz="2400" dirty="0" smtClean="0">
                <a:latin typeface="Consolas" pitchFamily="49" charset="0"/>
              </a:rPr>
              <a:t>To run the operations(call the function), simply write</a:t>
            </a:r>
          </a:p>
          <a:p>
            <a:endParaRPr lang="en-CA" altLang="zh-CN" sz="2400" dirty="0" smtClean="0">
              <a:latin typeface="Consolas" pitchFamily="49" charset="0"/>
            </a:endParaRPr>
          </a:p>
          <a:p>
            <a:r>
              <a:rPr lang="en-CA" altLang="zh-CN" sz="2400" dirty="0" err="1" smtClean="0">
                <a:solidFill>
                  <a:schemeClr val="accent6"/>
                </a:solidFill>
                <a:latin typeface="Consolas" pitchFamily="49" charset="0"/>
              </a:rPr>
              <a:t>takeDamage</a:t>
            </a:r>
            <a:r>
              <a:rPr lang="en-CA" altLang="zh-CN" sz="2400" dirty="0" smtClean="0">
                <a:latin typeface="Consolas" pitchFamily="49" charset="0"/>
              </a:rPr>
              <a:t>()</a:t>
            </a:r>
          </a:p>
          <a:p>
            <a:endParaRPr lang="en-CA" altLang="zh-CN" sz="2400" dirty="0" smtClean="0">
              <a:latin typeface="Consolas" pitchFamily="49" charset="0"/>
            </a:endParaRPr>
          </a:p>
          <a:p>
            <a:r>
              <a:rPr lang="en-CA" altLang="zh-CN" sz="2400" dirty="0" smtClean="0">
                <a:latin typeface="Consolas" pitchFamily="49" charset="0"/>
              </a:rPr>
              <a:t>In the actual code. (don’t forget the brackets)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</a:t>
            </a:r>
            <a:r>
              <a:rPr lang="en-CA" altLang="zh-CN" sz="3200" dirty="0" smtClean="0">
                <a:latin typeface="Consolas" pitchFamily="49" charset="0"/>
              </a:rPr>
              <a:t>Functions</a:t>
            </a:r>
            <a:endParaRPr lang="zh-CN" altLang="en-US" sz="3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2857496"/>
            <a:ext cx="70723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function 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</a:rPr>
              <a:t>takeDamage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92D050"/>
                </a:solidFill>
                <a:latin typeface="Consolas" pitchFamily="49" charset="0"/>
              </a:rPr>
              <a:t>damage</a:t>
            </a:r>
            <a:r>
              <a:rPr lang="en-US" sz="2400" dirty="0" err="1" smtClean="0">
                <a:latin typeface="Consolas" pitchFamily="49" charset="0"/>
              </a:rPr>
              <a:t>:</a:t>
            </a:r>
            <a:r>
              <a:rPr lang="en-US" sz="2400" dirty="0" err="1" smtClean="0">
                <a:solidFill>
                  <a:schemeClr val="accent4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 {</a:t>
            </a:r>
          </a:p>
          <a:p>
            <a:r>
              <a:rPr lang="en-CA" altLang="zh-CN" sz="2400" dirty="0" smtClean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CA" altLang="zh-CN" sz="2400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CA" altLang="zh-CN" sz="2400" dirty="0" smtClean="0">
                <a:latin typeface="Consolas" pitchFamily="49" charset="0"/>
              </a:rPr>
              <a:t> -= </a:t>
            </a:r>
            <a:r>
              <a:rPr lang="en-CA" altLang="zh-CN" sz="2400" dirty="0" smtClean="0">
                <a:solidFill>
                  <a:srgbClr val="92D050"/>
                </a:solidFill>
                <a:latin typeface="Consolas" pitchFamily="49" charset="0"/>
              </a:rPr>
              <a:t>damage</a:t>
            </a:r>
          </a:p>
          <a:p>
            <a:r>
              <a:rPr lang="en-CA" altLang="zh-CN" sz="2400" dirty="0" smtClean="0">
                <a:latin typeface="Consolas" pitchFamily="49" charset="0"/>
              </a:rPr>
              <a:t>}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596" y="1441440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Parameters(also called arguments) are temporary variables for the function, that you can pass in.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</a:t>
            </a:r>
            <a:r>
              <a:rPr lang="en-CA" altLang="zh-CN" sz="3200" dirty="0" smtClean="0">
                <a:latin typeface="Consolas" pitchFamily="49" charset="0"/>
              </a:rPr>
              <a:t>Functions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6314" y="450057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Name and type of parameter</a:t>
            </a:r>
            <a:endParaRPr lang="zh-CN" altLang="en-US" dirty="0">
              <a:latin typeface="Consolas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16200000" flipV="1">
            <a:off x="4478820" y="3807932"/>
            <a:ext cx="1143008" cy="99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6200000" flipV="1">
            <a:off x="5457210" y="3758236"/>
            <a:ext cx="1143008" cy="198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1643050"/>
            <a:ext cx="70723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function 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</a:rPr>
              <a:t>takeDamage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92D050"/>
                </a:solidFill>
                <a:latin typeface="Consolas" pitchFamily="49" charset="0"/>
              </a:rPr>
              <a:t>damage</a:t>
            </a:r>
            <a:r>
              <a:rPr lang="en-US" sz="2400" dirty="0" err="1" smtClean="0">
                <a:latin typeface="Consolas" pitchFamily="49" charset="0"/>
              </a:rPr>
              <a:t>:</a:t>
            </a:r>
            <a:r>
              <a:rPr lang="en-US" sz="2400" dirty="0" err="1" smtClean="0">
                <a:solidFill>
                  <a:schemeClr val="accent4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 {</a:t>
            </a:r>
          </a:p>
          <a:p>
            <a:r>
              <a:rPr lang="en-CA" altLang="zh-CN" sz="2400" dirty="0" smtClean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CA" altLang="zh-CN" sz="2400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CA" altLang="zh-CN" sz="2400" dirty="0" smtClean="0">
                <a:latin typeface="Consolas" pitchFamily="49" charset="0"/>
              </a:rPr>
              <a:t> -= </a:t>
            </a:r>
            <a:r>
              <a:rPr lang="en-CA" altLang="zh-CN" sz="2400" dirty="0" smtClean="0">
                <a:solidFill>
                  <a:srgbClr val="92D050"/>
                </a:solidFill>
                <a:latin typeface="Consolas" pitchFamily="49" charset="0"/>
              </a:rPr>
              <a:t>damage</a:t>
            </a:r>
          </a:p>
          <a:p>
            <a:r>
              <a:rPr lang="en-CA" altLang="zh-CN" sz="2400" dirty="0" smtClean="0">
                <a:latin typeface="Consolas" pitchFamily="49" charset="0"/>
              </a:rPr>
              <a:t>}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</a:t>
            </a:r>
            <a:r>
              <a:rPr lang="en-CA" altLang="zh-CN" sz="3200" dirty="0" smtClean="0">
                <a:latin typeface="Consolas" pitchFamily="49" charset="0"/>
              </a:rPr>
              <a:t>Functions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596" y="3929066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Now when the function is executed, the variable damage will be initialized with the value that is passed in: in this case, 5.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0100" y="3071810"/>
            <a:ext cx="7072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err="1" smtClean="0">
                <a:solidFill>
                  <a:schemeClr val="accent6"/>
                </a:solidFill>
                <a:latin typeface="Consolas" pitchFamily="49" charset="0"/>
              </a:rPr>
              <a:t>takeDamage</a:t>
            </a:r>
            <a:r>
              <a:rPr lang="en-CA" sz="2400" dirty="0" smtClean="0">
                <a:latin typeface="Consolas" pitchFamily="49" charset="0"/>
              </a:rPr>
              <a:t>(</a:t>
            </a:r>
            <a:r>
              <a:rPr lang="en-CA" sz="2400" dirty="0" smtClean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CA" sz="2400" dirty="0" smtClean="0">
                <a:latin typeface="Consolas" pitchFamily="49" charset="0"/>
              </a:rPr>
              <a:t>)</a:t>
            </a:r>
            <a:endParaRPr lang="en-CA" altLang="zh-CN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2857496"/>
            <a:ext cx="70723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function 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</a:rPr>
              <a:t>square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92D050"/>
                </a:solidFill>
                <a:latin typeface="Consolas" pitchFamily="49" charset="0"/>
              </a:rPr>
              <a:t>number</a:t>
            </a:r>
            <a:r>
              <a:rPr lang="en-US" sz="2400" dirty="0" err="1" smtClean="0">
                <a:latin typeface="Consolas" pitchFamily="49" charset="0"/>
              </a:rPr>
              <a:t>:</a:t>
            </a:r>
            <a:r>
              <a:rPr lang="en-US" sz="2400" dirty="0" err="1" smtClean="0">
                <a:solidFill>
                  <a:schemeClr val="accent4"/>
                </a:solidFill>
                <a:latin typeface="Consolas" pitchFamily="49" charset="0"/>
              </a:rPr>
              <a:t>Number</a:t>
            </a:r>
            <a:r>
              <a:rPr lang="en-US" sz="2400" dirty="0" smtClean="0">
                <a:latin typeface="Consolas" pitchFamily="49" charset="0"/>
              </a:rPr>
              <a:t>):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</a:rPr>
              <a:t>Number</a:t>
            </a:r>
            <a:r>
              <a:rPr lang="en-US" sz="2400" dirty="0" smtClean="0">
                <a:latin typeface="Consolas" pitchFamily="49" charset="0"/>
              </a:rPr>
              <a:t> {</a:t>
            </a:r>
          </a:p>
          <a:p>
            <a:r>
              <a:rPr lang="en-CA" altLang="zh-CN" sz="2400" dirty="0" smtClean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CA" altLang="zh-CN" sz="2400" dirty="0" smtClean="0">
                <a:latin typeface="Consolas" pitchFamily="49" charset="0"/>
              </a:rPr>
              <a:t>return</a:t>
            </a:r>
            <a:r>
              <a:rPr lang="en-CA" altLang="zh-CN" sz="24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CA" altLang="zh-CN" sz="2400" dirty="0" smtClean="0">
                <a:solidFill>
                  <a:srgbClr val="92D050"/>
                </a:solidFill>
                <a:latin typeface="Consolas" pitchFamily="49" charset="0"/>
              </a:rPr>
              <a:t>number </a:t>
            </a:r>
            <a:r>
              <a:rPr lang="en-CA" altLang="zh-CN" sz="2400" dirty="0" smtClean="0">
                <a:latin typeface="Consolas" pitchFamily="49" charset="0"/>
              </a:rPr>
              <a:t>*</a:t>
            </a:r>
            <a:r>
              <a:rPr lang="en-CA" altLang="zh-CN" sz="2400" dirty="0" smtClean="0">
                <a:solidFill>
                  <a:srgbClr val="92D050"/>
                </a:solidFill>
                <a:latin typeface="Consolas" pitchFamily="49" charset="0"/>
              </a:rPr>
              <a:t> number</a:t>
            </a:r>
          </a:p>
          <a:p>
            <a:r>
              <a:rPr lang="en-CA" altLang="zh-CN" sz="2400" dirty="0" smtClean="0">
                <a:latin typeface="Consolas" pitchFamily="49" charset="0"/>
              </a:rPr>
              <a:t>}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596" y="1441440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Functions can also have return values, so that they behave like custom operators.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</a:t>
            </a:r>
            <a:r>
              <a:rPr lang="en-CA" altLang="zh-CN" sz="3200" dirty="0" smtClean="0">
                <a:latin typeface="Consolas" pitchFamily="49" charset="0"/>
              </a:rPr>
              <a:t>Functions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2066" y="5214950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Type of return value. If no return value, use ‘:</a:t>
            </a:r>
            <a:r>
              <a:rPr lang="en-CA" altLang="zh-CN" dirty="0" smtClean="0">
                <a:solidFill>
                  <a:schemeClr val="accent4"/>
                </a:solidFill>
                <a:latin typeface="Consolas" pitchFamily="49" charset="0"/>
              </a:rPr>
              <a:t>void</a:t>
            </a:r>
            <a:r>
              <a:rPr lang="en-CA" altLang="zh-CN" dirty="0" smtClean="0">
                <a:latin typeface="Consolas" pitchFamily="49" charset="0"/>
              </a:rPr>
              <a:t>’ or simply write nothing. </a:t>
            </a:r>
            <a:endParaRPr lang="zh-CN" altLang="en-US" dirty="0">
              <a:latin typeface="Consolas" pitchFamily="49" charset="0"/>
            </a:endParaRPr>
          </a:p>
        </p:txBody>
      </p:sp>
      <p:cxnSp>
        <p:nvCxnSpPr>
          <p:cNvPr id="8" name="直接箭头连接符 7"/>
          <p:cNvCxnSpPr>
            <a:stCxn id="11" idx="0"/>
          </p:cNvCxnSpPr>
          <p:nvPr/>
        </p:nvCxnSpPr>
        <p:spPr>
          <a:xfrm rot="16200000" flipV="1">
            <a:off x="5857884" y="4143380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0100" y="4857760"/>
            <a:ext cx="371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The keyword ‘return’ terminates the function, and the value on the right is put back to where the function call is.</a:t>
            </a:r>
            <a:endParaRPr lang="zh-CN" altLang="en-US" dirty="0">
              <a:latin typeface="Consolas" pitchFamily="49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1785918" y="4000504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1643050"/>
            <a:ext cx="70723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function 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</a:rPr>
              <a:t>square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92D050"/>
                </a:solidFill>
                <a:latin typeface="Consolas" pitchFamily="49" charset="0"/>
              </a:rPr>
              <a:t>number</a:t>
            </a:r>
            <a:r>
              <a:rPr lang="en-US" sz="2400" dirty="0" err="1" smtClean="0">
                <a:latin typeface="Consolas" pitchFamily="49" charset="0"/>
              </a:rPr>
              <a:t>:</a:t>
            </a:r>
            <a:r>
              <a:rPr lang="en-US" sz="2400" dirty="0" err="1" smtClean="0">
                <a:solidFill>
                  <a:schemeClr val="accent4"/>
                </a:solidFill>
                <a:latin typeface="Consolas" pitchFamily="49" charset="0"/>
              </a:rPr>
              <a:t>Number</a:t>
            </a:r>
            <a:r>
              <a:rPr lang="en-US" sz="2400" dirty="0" smtClean="0">
                <a:latin typeface="Consolas" pitchFamily="49" charset="0"/>
              </a:rPr>
              <a:t>):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</a:rPr>
              <a:t>Number</a:t>
            </a:r>
            <a:r>
              <a:rPr lang="en-US" sz="2400" dirty="0" smtClean="0">
                <a:latin typeface="Consolas" pitchFamily="49" charset="0"/>
              </a:rPr>
              <a:t> {</a:t>
            </a:r>
          </a:p>
          <a:p>
            <a:r>
              <a:rPr lang="en-CA" altLang="zh-CN" sz="2400" dirty="0" smtClean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CA" altLang="zh-CN" sz="2400" dirty="0" smtClean="0">
                <a:latin typeface="Consolas" pitchFamily="49" charset="0"/>
              </a:rPr>
              <a:t>return</a:t>
            </a:r>
            <a:r>
              <a:rPr lang="en-CA" altLang="zh-CN" sz="24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CA" altLang="zh-CN" sz="2400" dirty="0" smtClean="0">
                <a:solidFill>
                  <a:srgbClr val="92D050"/>
                </a:solidFill>
                <a:latin typeface="Consolas" pitchFamily="49" charset="0"/>
              </a:rPr>
              <a:t>number </a:t>
            </a:r>
            <a:r>
              <a:rPr lang="en-CA" altLang="zh-CN" sz="2400" dirty="0" smtClean="0">
                <a:latin typeface="Consolas" pitchFamily="49" charset="0"/>
              </a:rPr>
              <a:t>*</a:t>
            </a:r>
            <a:r>
              <a:rPr lang="en-CA" altLang="zh-CN" sz="2400" dirty="0" smtClean="0">
                <a:solidFill>
                  <a:srgbClr val="92D050"/>
                </a:solidFill>
                <a:latin typeface="Consolas" pitchFamily="49" charset="0"/>
              </a:rPr>
              <a:t> number</a:t>
            </a:r>
          </a:p>
          <a:p>
            <a:r>
              <a:rPr lang="en-CA" altLang="zh-CN" sz="2400" dirty="0" smtClean="0">
                <a:latin typeface="Consolas" pitchFamily="49" charset="0"/>
              </a:rPr>
              <a:t>}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</a:t>
            </a:r>
            <a:r>
              <a:rPr lang="en-CA" altLang="zh-CN" sz="3200" dirty="0" smtClean="0">
                <a:latin typeface="Consolas" pitchFamily="49" charset="0"/>
              </a:rPr>
              <a:t>Functions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100" y="3071810"/>
            <a:ext cx="7072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CA" sz="2400" dirty="0" smtClean="0">
                <a:solidFill>
                  <a:schemeClr val="accent6"/>
                </a:solidFill>
                <a:latin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</a:rPr>
              <a:t>=</a:t>
            </a:r>
            <a:r>
              <a:rPr lang="en-CA" sz="2400" dirty="0" smtClean="0">
                <a:solidFill>
                  <a:schemeClr val="accent6"/>
                </a:solidFill>
                <a:latin typeface="Consolas" pitchFamily="49" charset="0"/>
              </a:rPr>
              <a:t> square</a:t>
            </a:r>
            <a:r>
              <a:rPr lang="en-CA" sz="2400" dirty="0" smtClean="0">
                <a:latin typeface="Consolas" pitchFamily="49" charset="0"/>
              </a:rPr>
              <a:t>(</a:t>
            </a:r>
            <a:r>
              <a:rPr lang="en-CA" sz="2400" dirty="0" smtClean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CA" sz="2400" dirty="0" smtClean="0">
                <a:latin typeface="Consolas" pitchFamily="49" charset="0"/>
              </a:rPr>
              <a:t>)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4714884"/>
            <a:ext cx="8215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The value </a:t>
            </a:r>
            <a:r>
              <a:rPr lang="en-CA" altLang="zh-CN" sz="2400" dirty="0" smtClean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CA" altLang="zh-CN" sz="2400" dirty="0" smtClean="0">
                <a:latin typeface="Consolas" pitchFamily="49" charset="0"/>
              </a:rPr>
              <a:t> will be passed into the function </a:t>
            </a:r>
            <a:r>
              <a:rPr lang="en-CA" altLang="zh-CN" sz="2400" dirty="0" smtClean="0">
                <a:solidFill>
                  <a:schemeClr val="accent6"/>
                </a:solidFill>
                <a:latin typeface="Consolas" pitchFamily="49" charset="0"/>
              </a:rPr>
              <a:t>squared</a:t>
            </a:r>
            <a:r>
              <a:rPr lang="en-CA" altLang="zh-CN" sz="2400" dirty="0" smtClean="0">
                <a:latin typeface="Consolas" pitchFamily="49" charset="0"/>
              </a:rPr>
              <a:t>() as variable ‘</a:t>
            </a:r>
            <a:r>
              <a:rPr lang="en-CA" altLang="zh-CN" sz="2400" dirty="0" smtClean="0">
                <a:solidFill>
                  <a:srgbClr val="92D050"/>
                </a:solidFill>
                <a:latin typeface="Consolas" pitchFamily="49" charset="0"/>
              </a:rPr>
              <a:t>number</a:t>
            </a:r>
            <a:r>
              <a:rPr lang="en-CA" altLang="zh-CN" sz="2400" dirty="0" smtClean="0">
                <a:latin typeface="Consolas" pitchFamily="49" charset="0"/>
              </a:rPr>
              <a:t>’, and its squared value is returned back to the code, into variable </a:t>
            </a:r>
            <a:r>
              <a:rPr lang="en-CA" altLang="zh-CN" sz="2400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CA" altLang="zh-CN" sz="2400" dirty="0" smtClean="0">
                <a:latin typeface="Consolas" pitchFamily="49" charset="0"/>
              </a:rPr>
              <a:t>.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4071942"/>
            <a:ext cx="7072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CA" sz="2400" dirty="0" smtClean="0">
                <a:solidFill>
                  <a:schemeClr val="accent6"/>
                </a:solidFill>
                <a:latin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</a:rPr>
              <a:t>=</a:t>
            </a:r>
            <a:r>
              <a:rPr lang="en-CA" sz="2400" dirty="0" smtClean="0">
                <a:solidFill>
                  <a:schemeClr val="accent6"/>
                </a:solidFill>
                <a:latin typeface="Consolas" pitchFamily="49" charset="0"/>
              </a:rPr>
              <a:t>    </a:t>
            </a:r>
            <a:r>
              <a:rPr lang="en-CA" sz="2400" dirty="0" smtClean="0">
                <a:solidFill>
                  <a:srgbClr val="FF0000"/>
                </a:solidFill>
                <a:latin typeface="Consolas" pitchFamily="49" charset="0"/>
              </a:rPr>
              <a:t>25</a:t>
            </a:r>
            <a:endParaRPr lang="en-CA" altLang="zh-CN" sz="24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3214678" y="3643314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9393407">
            <a:off x="2817732" y="2427904"/>
            <a:ext cx="214314" cy="654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</a:t>
            </a:r>
            <a:r>
              <a:rPr lang="en-CA" altLang="zh-CN" sz="3200" dirty="0" smtClean="0">
                <a:latin typeface="Consolas" pitchFamily="49" charset="0"/>
              </a:rPr>
              <a:t>Operators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441440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Variables are useful in storing information (e.g. my player’s health). But they have no use unless we can manipulate them. </a:t>
            </a:r>
            <a:endParaRPr lang="en-CA" altLang="zh-CN" sz="2400" dirty="0" smtClean="0">
              <a:latin typeface="Consolas" pitchFamily="49" charset="0"/>
            </a:endParaRPr>
          </a:p>
          <a:p>
            <a:endParaRPr lang="en-CA" altLang="zh-CN" sz="2400" dirty="0" smtClean="0">
              <a:latin typeface="Consolas" pitchFamily="49" charset="0"/>
            </a:endParaRPr>
          </a:p>
          <a:p>
            <a:r>
              <a:rPr lang="en-CA" altLang="zh-CN" sz="2400" dirty="0" smtClean="0">
                <a:latin typeface="Consolas" pitchFamily="49" charset="0"/>
              </a:rPr>
              <a:t>Operators are commands in programming languages that tells the computer to do all kinds of things.</a:t>
            </a:r>
            <a:endParaRPr lang="en-CA" altLang="zh-CN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Additional Information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82153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More info on Functions: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hlinkClick r:id="rId2"/>
              </a:rPr>
              <a:t>http://code.tutsplus.com/tutorials/as3-101-functions-basix--</a:t>
            </a:r>
            <a:r>
              <a:rPr lang="en-US" sz="2400" dirty="0" smtClean="0">
                <a:latin typeface="Consolas" pitchFamily="49" charset="0"/>
                <a:hlinkClick r:id="rId2"/>
              </a:rPr>
              <a:t>active-1040</a:t>
            </a:r>
            <a:endParaRPr lang="en-US" sz="2400" dirty="0" smtClean="0">
              <a:latin typeface="Consolas" pitchFamily="49" charset="0"/>
            </a:endParaRPr>
          </a:p>
          <a:p>
            <a:endParaRPr lang="en-CA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hlinkClick r:id="rId3"/>
              </a:rPr>
              <a:t>http://</a:t>
            </a:r>
            <a:r>
              <a:rPr lang="en-US" sz="2400" dirty="0" smtClean="0">
                <a:latin typeface="Consolas" pitchFamily="49" charset="0"/>
                <a:hlinkClick r:id="rId3"/>
              </a:rPr>
              <a:t>www.adobe.com/devnet/actionscript/learning/as3-fundamentals/functions.html</a:t>
            </a:r>
            <a:endParaRPr lang="en-US" sz="2400" dirty="0" smtClean="0">
              <a:latin typeface="Consolas" pitchFamily="49" charset="0"/>
            </a:endParaRPr>
          </a:p>
          <a:p>
            <a:endParaRPr lang="en-CA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hlinkClick r:id="rId4"/>
              </a:rPr>
              <a:t>http://www.republicofcode.com/tutorials/flash/as3functions</a:t>
            </a:r>
            <a:r>
              <a:rPr lang="en-US" sz="2400" dirty="0" smtClean="0">
                <a:latin typeface="Consolas" pitchFamily="49" charset="0"/>
                <a:hlinkClick r:id="rId4"/>
              </a:rPr>
              <a:t>/</a:t>
            </a:r>
            <a:endParaRPr lang="en-US" sz="2400" dirty="0" smtClean="0">
              <a:latin typeface="Consolas" pitchFamily="49" charset="0"/>
            </a:endParaRPr>
          </a:p>
          <a:p>
            <a:endParaRPr lang="en-US" sz="2400" dirty="0" smtClean="0">
              <a:latin typeface="Consolas" pitchFamily="49" charset="0"/>
            </a:endParaRPr>
          </a:p>
          <a:p>
            <a:endParaRPr lang="en-US" sz="2400" dirty="0" smtClean="0">
              <a:latin typeface="Consolas" pitchFamily="49" charset="0"/>
            </a:endParaRPr>
          </a:p>
          <a:p>
            <a:endParaRPr lang="en-CA" altLang="zh-CN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Operators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500174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When multiple lines of code are one after another, the computer will execute them from </a:t>
            </a:r>
            <a:r>
              <a:rPr lang="en-US" sz="2400" b="1" dirty="0" smtClean="0">
                <a:latin typeface="Consolas" pitchFamily="49" charset="0"/>
              </a:rPr>
              <a:t>top to bottom</a:t>
            </a:r>
            <a:r>
              <a:rPr lang="en-US" sz="2400" dirty="0" smtClean="0">
                <a:latin typeface="Consolas" pitchFamily="49" charset="0"/>
              </a:rPr>
              <a:t>.</a:t>
            </a:r>
          </a:p>
          <a:p>
            <a:r>
              <a:rPr lang="en-CA" sz="2400" dirty="0" smtClean="0">
                <a:latin typeface="Consolas" pitchFamily="49" charset="0"/>
              </a:rPr>
              <a:t>In each line of code, the computer will follow </a:t>
            </a:r>
            <a:r>
              <a:rPr lang="en-CA" sz="2400" b="1" dirty="0" smtClean="0">
                <a:latin typeface="Consolas" pitchFamily="49" charset="0"/>
              </a:rPr>
              <a:t>Order of operation</a:t>
            </a:r>
            <a:r>
              <a:rPr lang="en-CA" sz="2400" dirty="0" smtClean="0">
                <a:latin typeface="Consolas" pitchFamily="49" charset="0"/>
              </a:rPr>
              <a:t>.</a:t>
            </a:r>
            <a:endParaRPr lang="en-CA" sz="2400" dirty="0" smtClean="0">
              <a:latin typeface="Consolas" pitchFamily="49" charset="0"/>
            </a:endParaRPr>
          </a:p>
          <a:p>
            <a:endParaRPr lang="en-US" sz="2400" dirty="0" smtClean="0">
              <a:latin typeface="Consolas" pitchFamily="49" charset="0"/>
            </a:endParaRPr>
          </a:p>
          <a:p>
            <a:endParaRPr lang="en-CA" altLang="zh-CN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Operators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Here is a simple line of code: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335756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3 </a:t>
            </a:r>
            <a:r>
              <a:rPr lang="en-US" sz="2400" b="1" dirty="0" smtClean="0">
                <a:latin typeface="Consolas" pitchFamily="49" charset="0"/>
              </a:rPr>
              <a:t>*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5 </a:t>
            </a:r>
            <a:r>
              <a:rPr lang="en-US" sz="2400" b="1" dirty="0" smtClean="0">
                <a:latin typeface="Consolas" pitchFamily="49" charset="0"/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3 </a:t>
            </a:r>
            <a:r>
              <a:rPr lang="en-US" sz="2400" b="1" dirty="0" smtClean="0">
                <a:latin typeface="Consolas" pitchFamily="49" charset="0"/>
              </a:rPr>
              <a:t>*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2</a:t>
            </a:r>
            <a:endParaRPr lang="en-CA" altLang="zh-CN" sz="24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 flipH="1" flipV="1">
            <a:off x="2821769" y="3964785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85918" y="464344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solidFill>
                  <a:srgbClr val="92D050"/>
                </a:solidFill>
                <a:latin typeface="Consolas" pitchFamily="49" charset="0"/>
              </a:rPr>
              <a:t>Variable Identifier</a:t>
            </a:r>
            <a:endParaRPr lang="zh-CN" altLang="en-US" dirty="0">
              <a:solidFill>
                <a:srgbClr val="92D050"/>
              </a:solidFill>
              <a:latin typeface="Consolas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6200000" flipV="1">
            <a:off x="4822033" y="3893347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14876" y="428625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Operators</a:t>
            </a:r>
            <a:endParaRPr lang="zh-CN" altLang="en-US" dirty="0">
              <a:latin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10800000">
            <a:off x="4286248" y="3786190"/>
            <a:ext cx="92869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5143504" y="378619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214942" y="3714752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72132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solidFill>
                  <a:srgbClr val="FF0000"/>
                </a:solidFill>
                <a:latin typeface="Consolas" pitchFamily="49" charset="0"/>
              </a:rPr>
              <a:t>Values</a:t>
            </a:r>
            <a:endParaRPr lang="zh-CN" alt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10800000" flipV="1">
            <a:off x="5429256" y="2928934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 flipV="1">
            <a:off x="4714876" y="2928934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5750727" y="317896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000760" y="2928934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Operators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1214422"/>
            <a:ext cx="82153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dirty="0" smtClean="0">
                <a:latin typeface="Consolas" pitchFamily="49" charset="0"/>
              </a:rPr>
              <a:t>There are lots of operators:</a:t>
            </a:r>
          </a:p>
          <a:p>
            <a:endParaRPr lang="en-CA" altLang="zh-CN" sz="2000" dirty="0" smtClean="0">
              <a:latin typeface="Consolas" pitchFamily="49" charset="0"/>
            </a:endParaRPr>
          </a:p>
          <a:p>
            <a:r>
              <a:rPr lang="en-CA" altLang="zh-CN" sz="2000" dirty="0" smtClean="0">
                <a:latin typeface="Consolas" pitchFamily="49" charset="0"/>
              </a:rPr>
              <a:t>Value manipulation:</a:t>
            </a:r>
          </a:p>
          <a:p>
            <a:r>
              <a:rPr lang="en-CA" altLang="zh-CN" sz="2000" dirty="0" smtClean="0">
                <a:latin typeface="Consolas" pitchFamily="49" charset="0"/>
              </a:rPr>
              <a:t>Such as:</a:t>
            </a:r>
          </a:p>
          <a:p>
            <a:r>
              <a:rPr lang="en-CA" altLang="zh-CN" sz="2000" dirty="0" smtClean="0">
                <a:latin typeface="Consolas" pitchFamily="49" charset="0"/>
              </a:rPr>
              <a:t>	+ add			* multiply</a:t>
            </a:r>
          </a:p>
          <a:p>
            <a:r>
              <a:rPr lang="en-CA" altLang="zh-CN" sz="2000" dirty="0" smtClean="0">
                <a:latin typeface="Consolas" pitchFamily="49" charset="0"/>
              </a:rPr>
              <a:t>	</a:t>
            </a:r>
            <a:r>
              <a:rPr lang="en-CA" altLang="zh-CN" sz="2000" dirty="0" smtClean="0">
                <a:latin typeface="Consolas" pitchFamily="49" charset="0"/>
              </a:rPr>
              <a:t>/ divide		- subtract</a:t>
            </a:r>
          </a:p>
          <a:p>
            <a:r>
              <a:rPr lang="en-CA" altLang="zh-CN" sz="2000" dirty="0" smtClean="0">
                <a:latin typeface="Consolas" pitchFamily="49" charset="0"/>
              </a:rPr>
              <a:t>	</a:t>
            </a:r>
            <a:r>
              <a:rPr lang="en-CA" altLang="zh-CN" sz="2000" dirty="0" smtClean="0">
                <a:latin typeface="Consolas" pitchFamily="49" charset="0"/>
              </a:rPr>
              <a:t>% mod(get remainder)</a:t>
            </a:r>
          </a:p>
          <a:p>
            <a:endParaRPr lang="en-CA" altLang="zh-CN" sz="2000" dirty="0" smtClean="0">
              <a:latin typeface="Consolas" pitchFamily="49" charset="0"/>
            </a:endParaRPr>
          </a:p>
          <a:p>
            <a:r>
              <a:rPr lang="en-CA" altLang="zh-CN" sz="2000" dirty="0" smtClean="0">
                <a:latin typeface="Consolas" pitchFamily="49" charset="0"/>
              </a:rPr>
              <a:t>Variable manipulation:</a:t>
            </a:r>
          </a:p>
          <a:p>
            <a:r>
              <a:rPr lang="en-CA" altLang="zh-CN" sz="2000" dirty="0" smtClean="0">
                <a:latin typeface="Consolas" pitchFamily="49" charset="0"/>
              </a:rPr>
              <a:t>Such as:</a:t>
            </a:r>
          </a:p>
          <a:p>
            <a:r>
              <a:rPr lang="en-CA" altLang="zh-CN" sz="2000" dirty="0" smtClean="0">
                <a:latin typeface="Consolas" pitchFamily="49" charset="0"/>
              </a:rPr>
              <a:t>	</a:t>
            </a:r>
            <a:r>
              <a:rPr lang="en-CA" altLang="zh-CN" sz="2000" dirty="0" smtClean="0">
                <a:latin typeface="Consolas" pitchFamily="49" charset="0"/>
              </a:rPr>
              <a:t>= assign(set to)	+= increase by</a:t>
            </a:r>
          </a:p>
          <a:p>
            <a:r>
              <a:rPr lang="en-CA" altLang="zh-CN" sz="2000" dirty="0" smtClean="0">
                <a:latin typeface="Consolas" pitchFamily="49" charset="0"/>
              </a:rPr>
              <a:t>	</a:t>
            </a:r>
            <a:r>
              <a:rPr lang="en-CA" altLang="zh-CN" sz="2000" dirty="0" smtClean="0">
                <a:latin typeface="Consolas" pitchFamily="49" charset="0"/>
              </a:rPr>
              <a:t>-= decrease by	*= multiply by</a:t>
            </a:r>
          </a:p>
          <a:p>
            <a:endParaRPr lang="en-CA" altLang="zh-CN" sz="2000" dirty="0" smtClean="0">
              <a:latin typeface="Consolas" pitchFamily="49" charset="0"/>
            </a:endParaRPr>
          </a:p>
          <a:p>
            <a:r>
              <a:rPr lang="en-CA" altLang="zh-CN" sz="2000" dirty="0" smtClean="0">
                <a:latin typeface="Consolas" pitchFamily="49" charset="0"/>
              </a:rPr>
              <a:t>Comparative</a:t>
            </a:r>
          </a:p>
          <a:p>
            <a:r>
              <a:rPr lang="en-CA" altLang="zh-CN" sz="2000" dirty="0" smtClean="0">
                <a:latin typeface="Consolas" pitchFamily="49" charset="0"/>
              </a:rPr>
              <a:t>	</a:t>
            </a:r>
            <a:r>
              <a:rPr lang="en-CA" altLang="zh-CN" sz="2000" dirty="0" smtClean="0">
                <a:latin typeface="Consolas" pitchFamily="49" charset="0"/>
              </a:rPr>
              <a:t>== is equal		!= is not equal</a:t>
            </a:r>
          </a:p>
          <a:p>
            <a:r>
              <a:rPr lang="en-CA" altLang="zh-CN" sz="2000" dirty="0" smtClean="0">
                <a:latin typeface="Consolas" pitchFamily="49" charset="0"/>
              </a:rPr>
              <a:t>	</a:t>
            </a:r>
            <a:r>
              <a:rPr lang="en-CA" altLang="zh-CN" sz="2000" dirty="0" smtClean="0">
                <a:latin typeface="Consolas" pitchFamily="49" charset="0"/>
              </a:rPr>
              <a:t>&gt; is greater than	&lt;= is smaller or equal to</a:t>
            </a:r>
            <a:endParaRPr lang="en-CA" altLang="zh-CN" sz="2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Operators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1214422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Each </a:t>
            </a:r>
            <a:r>
              <a:rPr lang="en-CA" altLang="zh-CN" sz="2400" b="1" dirty="0" smtClean="0">
                <a:latin typeface="Consolas" pitchFamily="49" charset="0"/>
              </a:rPr>
              <a:t>operator</a:t>
            </a:r>
            <a:r>
              <a:rPr lang="en-CA" altLang="zh-CN" sz="2400" dirty="0" smtClean="0">
                <a:latin typeface="Consolas" pitchFamily="49" charset="0"/>
              </a:rPr>
              <a:t> contains one or two </a:t>
            </a:r>
            <a:r>
              <a:rPr lang="en-CA" altLang="zh-CN" sz="2400" b="1" dirty="0" smtClean="0">
                <a:latin typeface="Consolas" pitchFamily="49" charset="0"/>
              </a:rPr>
              <a:t>operands</a:t>
            </a:r>
            <a:r>
              <a:rPr lang="en-CA" altLang="zh-CN" sz="2400" dirty="0" smtClean="0">
                <a:latin typeface="Consolas" pitchFamily="49" charset="0"/>
              </a:rPr>
              <a:t>: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143248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b="1" dirty="0" smtClean="0">
                <a:solidFill>
                  <a:srgbClr val="FF0000"/>
                </a:solidFill>
                <a:latin typeface="Consolas" pitchFamily="49" charset="0"/>
              </a:rPr>
              <a:t>a</a:t>
            </a:r>
            <a:r>
              <a:rPr lang="en-CA" altLang="zh-CN" sz="3600" b="1" dirty="0" smtClean="0">
                <a:solidFill>
                  <a:srgbClr val="FF0000"/>
                </a:solidFill>
                <a:latin typeface="Consolas" pitchFamily="49" charset="0"/>
              </a:rPr>
              <a:t>(value) </a:t>
            </a:r>
            <a:r>
              <a:rPr lang="en-CA" altLang="zh-CN" sz="3600" b="1" dirty="0" smtClean="0">
                <a:latin typeface="Consolas" pitchFamily="49" charset="0"/>
              </a:rPr>
              <a:t>+ </a:t>
            </a:r>
            <a:r>
              <a:rPr lang="en-CA" altLang="zh-CN" sz="3600" b="1" dirty="0" smtClean="0">
                <a:solidFill>
                  <a:srgbClr val="FF0000"/>
                </a:solidFill>
                <a:latin typeface="Consolas" pitchFamily="49" charset="0"/>
              </a:rPr>
              <a:t>b(value)</a:t>
            </a:r>
            <a:endParaRPr lang="en-CA" altLang="zh-CN" sz="36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3286116" y="1714488"/>
            <a:ext cx="3571900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5715008" y="2000240"/>
            <a:ext cx="142876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071670" y="1643050"/>
            <a:ext cx="2428892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96" y="4357694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For example: the operator ‘+’ requires two numerical values on both side.</a:t>
            </a:r>
            <a:endParaRPr lang="en-CA" altLang="zh-CN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Operators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When an operator and its operands are found, the operation is executed, and the result is </a:t>
            </a:r>
            <a:r>
              <a:rPr lang="en-US" sz="2400" b="1" dirty="0" smtClean="0">
                <a:latin typeface="Consolas" pitchFamily="49" charset="0"/>
              </a:rPr>
              <a:t>returned – </a:t>
            </a:r>
            <a:r>
              <a:rPr lang="en-US" sz="2400" dirty="0" smtClean="0">
                <a:latin typeface="Consolas" pitchFamily="49" charset="0"/>
              </a:rPr>
              <a:t>put back to the code: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8794" y="2857496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3 </a:t>
            </a:r>
            <a:r>
              <a:rPr lang="en-US" sz="2400" b="1" dirty="0" smtClean="0">
                <a:latin typeface="Consolas" pitchFamily="49" charset="0"/>
              </a:rPr>
              <a:t>*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5 </a:t>
            </a:r>
            <a:r>
              <a:rPr lang="en-US" sz="2400" b="1" dirty="0" smtClean="0">
                <a:latin typeface="Consolas" pitchFamily="49" charset="0"/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3 </a:t>
            </a:r>
            <a:r>
              <a:rPr lang="en-US" sz="2400" b="1" dirty="0" smtClean="0">
                <a:latin typeface="Consolas" pitchFamily="49" charset="0"/>
              </a:rPr>
              <a:t>*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2</a:t>
            </a:r>
            <a:endParaRPr lang="en-CA" altLang="zh-CN" sz="24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4810" y="2857496"/>
            <a:ext cx="1071570" cy="4286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4714876" y="3429000"/>
            <a:ext cx="21431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28794" y="41433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15  </a:t>
            </a:r>
            <a:r>
              <a:rPr lang="en-US" sz="2400" b="1" dirty="0" smtClean="0">
                <a:latin typeface="Consolas" pitchFamily="49" charset="0"/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3 </a:t>
            </a:r>
            <a:r>
              <a:rPr lang="en-US" sz="2400" b="1" dirty="0" smtClean="0">
                <a:latin typeface="Consolas" pitchFamily="49" charset="0"/>
              </a:rPr>
              <a:t>*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2</a:t>
            </a:r>
            <a:endParaRPr lang="en-CA" altLang="zh-CN" sz="24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5000636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Consolas" pitchFamily="49" charset="0"/>
              </a:rPr>
              <a:t>The result that is </a:t>
            </a:r>
            <a:r>
              <a:rPr lang="en-US" sz="2300" b="1" dirty="0" smtClean="0">
                <a:latin typeface="Consolas" pitchFamily="49" charset="0"/>
              </a:rPr>
              <a:t>put back </a:t>
            </a:r>
            <a:r>
              <a:rPr lang="en-US" sz="2300" dirty="0" smtClean="0">
                <a:latin typeface="Consolas" pitchFamily="49" charset="0"/>
              </a:rPr>
              <a:t>into the machine code is called the </a:t>
            </a:r>
            <a:r>
              <a:rPr lang="en-US" sz="2300" b="1" dirty="0" smtClean="0">
                <a:latin typeface="Consolas" pitchFamily="49" charset="0"/>
              </a:rPr>
              <a:t>return value </a:t>
            </a:r>
            <a:r>
              <a:rPr lang="en-US" sz="2300" dirty="0" smtClean="0">
                <a:latin typeface="Consolas" pitchFamily="49" charset="0"/>
              </a:rPr>
              <a:t>of the operator.</a:t>
            </a:r>
            <a:endParaRPr lang="en-CA" altLang="zh-CN" sz="2300" b="1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Operators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The computer will then proceed to look for the next operator using </a:t>
            </a:r>
            <a:r>
              <a:rPr lang="en-US" sz="2400" b="1" dirty="0" smtClean="0">
                <a:latin typeface="Consolas" pitchFamily="49" charset="0"/>
              </a:rPr>
              <a:t>Order of Operation:</a:t>
            </a:r>
          </a:p>
          <a:p>
            <a:r>
              <a:rPr lang="en-CA" altLang="zh-CN" sz="2400" dirty="0" smtClean="0">
                <a:latin typeface="Consolas" pitchFamily="49" charset="0"/>
              </a:rPr>
              <a:t>(Multiplication over addition over assignment)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28794" y="307181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15  </a:t>
            </a:r>
            <a:r>
              <a:rPr lang="en-US" sz="2400" b="1" dirty="0" smtClean="0">
                <a:latin typeface="Consolas" pitchFamily="49" charset="0"/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3 </a:t>
            </a:r>
            <a:r>
              <a:rPr lang="en-US" sz="2400" b="1" dirty="0" smtClean="0">
                <a:latin typeface="Consolas" pitchFamily="49" charset="0"/>
              </a:rPr>
              <a:t>*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2</a:t>
            </a:r>
            <a:endParaRPr lang="en-CA" altLang="zh-CN" sz="24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5857892"/>
            <a:ext cx="84296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Consolas" pitchFamily="49" charset="0"/>
              </a:rPr>
              <a:t>The result is returned.</a:t>
            </a:r>
            <a:endParaRPr lang="en-CA" altLang="zh-CN" sz="2300" b="1" dirty="0">
              <a:latin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0694" y="3071810"/>
            <a:ext cx="1071570" cy="4286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612" y="4071942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15  </a:t>
            </a:r>
            <a:r>
              <a:rPr lang="en-US" sz="2400" b="1" dirty="0" smtClean="0">
                <a:latin typeface="Consolas" pitchFamily="49" charset="0"/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  6</a:t>
            </a:r>
            <a:endParaRPr lang="en-CA" altLang="zh-CN" sz="24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6248" y="4071942"/>
            <a:ext cx="2286016" cy="4286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929322" y="3571876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14612" y="507207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      21</a:t>
            </a:r>
            <a:endParaRPr lang="en-CA" altLang="zh-CN" sz="24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357818" y="4572008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are Operators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The </a:t>
            </a:r>
            <a:r>
              <a:rPr lang="en-CA" sz="2400" dirty="0" smtClean="0">
                <a:latin typeface="Consolas" pitchFamily="49" charset="0"/>
              </a:rPr>
              <a:t>“=” operator will assign the value on the right to the variable on the left, and the value itself is returned.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4414" y="3357562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 smtClean="0">
                <a:latin typeface="Consolas" pitchFamily="49" charset="0"/>
              </a:rPr>
              <a:t>Variable ‘</a:t>
            </a:r>
            <a:r>
              <a:rPr lang="en-CA" altLang="zh-CN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CA" altLang="zh-CN" dirty="0" smtClean="0">
                <a:latin typeface="Consolas" pitchFamily="49" charset="0"/>
              </a:rPr>
              <a:t>’ is set to 21</a:t>
            </a:r>
            <a:endParaRPr lang="en-CA" altLang="zh-CN" dirty="0"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4612" y="2857496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  <a:latin typeface="Consolas" pitchFamily="49" charset="0"/>
              </a:rPr>
              <a:t>health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      21</a:t>
            </a:r>
            <a:endParaRPr lang="en-CA" altLang="zh-CN" sz="24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43174" y="2857496"/>
            <a:ext cx="3214710" cy="4286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214810" y="3714752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71934" y="4214818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21</a:t>
            </a:r>
            <a:endParaRPr lang="en-CA" altLang="zh-CN" sz="24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5000636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onsolas" pitchFamily="49" charset="0"/>
              </a:rPr>
              <a:t>Once there are no more operators left in a line of code, the return value(if exists) will be thrown away.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3438" y="4286256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(discarded)</a:t>
            </a:r>
            <a:endParaRPr lang="en-CA" altLang="zh-CN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835</Words>
  <Application>Microsoft Office PowerPoint</Application>
  <PresentationFormat>全屏显示(4:3)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Xiang</dc:creator>
  <cp:lastModifiedBy>Xiang</cp:lastModifiedBy>
  <cp:revision>337</cp:revision>
  <dcterms:created xsi:type="dcterms:W3CDTF">2015-10-09T00:50:08Z</dcterms:created>
  <dcterms:modified xsi:type="dcterms:W3CDTF">2015-10-28T02:31:58Z</dcterms:modified>
</cp:coreProperties>
</file>