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304" r:id="rId5"/>
    <p:sldId id="283" r:id="rId6"/>
    <p:sldId id="305" r:id="rId7"/>
    <p:sldId id="306" r:id="rId8"/>
    <p:sldId id="307" r:id="rId9"/>
    <p:sldId id="308" r:id="rId10"/>
    <p:sldId id="309" r:id="rId11"/>
    <p:sldId id="310" r:id="rId12"/>
    <p:sldId id="311" r:id="rId13"/>
    <p:sldId id="312" r:id="rId14"/>
    <p:sldId id="290"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2015/11/3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2015/11/3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dakmm.com/?p=27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akmm.com/?p=272" TargetMode="External"/><Relationship Id="rId2" Type="http://schemas.openxmlformats.org/officeDocument/2006/relationships/hyperlink" Target="http://help.adobe.com/en_US/FlashPlatform/reference/actionscript/3/flash/events/KeyboardEvent.html" TargetMode="External"/><Relationship Id="rId1" Type="http://schemas.openxmlformats.org/officeDocument/2006/relationships/slideLayout" Target="../slideLayouts/slideLayout2.xml"/><Relationship Id="rId4" Type="http://schemas.openxmlformats.org/officeDocument/2006/relationships/hyperlink" Target="http://www.republicofcode.com/tutorials/flash/as3ev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2308324"/>
          </a:xfrm>
          <a:prstGeom prst="rect">
            <a:avLst/>
          </a:prstGeom>
          <a:noFill/>
        </p:spPr>
        <p:txBody>
          <a:bodyPr wrap="square" rtlCol="0">
            <a:spAutoFit/>
          </a:bodyPr>
          <a:lstStyle/>
          <a:p>
            <a:pPr algn="ctr"/>
            <a:r>
              <a:rPr lang="en-CA" altLang="zh-CN" sz="4800" dirty="0" smtClean="0">
                <a:latin typeface="Consolas" pitchFamily="49" charset="0"/>
              </a:rPr>
              <a:t>Events</a:t>
            </a:r>
          </a:p>
          <a:p>
            <a:pPr algn="ctr"/>
            <a:r>
              <a:rPr lang="en-CA" altLang="zh-CN" sz="4800" dirty="0" smtClean="0">
                <a:latin typeface="Consolas" pitchFamily="49" charset="0"/>
              </a:rPr>
              <a:t>And</a:t>
            </a:r>
          </a:p>
          <a:p>
            <a:pPr algn="ctr"/>
            <a:r>
              <a:rPr lang="en-CA" altLang="zh-CN" sz="4800" dirty="0" smtClean="0">
                <a:latin typeface="Consolas" pitchFamily="49" charset="0"/>
              </a:rPr>
              <a:t>Input</a:t>
            </a:r>
            <a:endParaRPr lang="zh-CN" altLang="en-US" sz="4800" dirty="0">
              <a:latin typeface="Consolas" pitchFamily="49" charset="0"/>
            </a:endParaRP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Keyboard Events</a:t>
            </a:r>
            <a:endParaRPr lang="zh-CN" altLang="en-US" sz="3200" dirty="0">
              <a:latin typeface="Consolas" pitchFamily="49" charset="0"/>
            </a:endParaRPr>
          </a:p>
        </p:txBody>
      </p:sp>
      <p:sp>
        <p:nvSpPr>
          <p:cNvPr id="7" name="TextBox 6"/>
          <p:cNvSpPr txBox="1"/>
          <p:nvPr/>
        </p:nvSpPr>
        <p:spPr>
          <a:xfrm>
            <a:off x="500034" y="1571612"/>
            <a:ext cx="8215370" cy="830997"/>
          </a:xfrm>
          <a:prstGeom prst="rect">
            <a:avLst/>
          </a:prstGeom>
          <a:noFill/>
        </p:spPr>
        <p:txBody>
          <a:bodyPr wrap="square" rtlCol="0">
            <a:spAutoFit/>
          </a:bodyPr>
          <a:lstStyle/>
          <a:p>
            <a:r>
              <a:rPr lang="en-US" sz="2400" dirty="0" smtClean="0">
                <a:latin typeface="Consolas" pitchFamily="49" charset="0"/>
              </a:rPr>
              <a:t>Here is how to setup a event to move ‘hero’ when any key on the keyboard is pressed:</a:t>
            </a:r>
            <a:endParaRPr lang="en-CA" altLang="zh-CN" sz="2400" dirty="0">
              <a:latin typeface="Consolas" pitchFamily="49" charset="0"/>
            </a:endParaRPr>
          </a:p>
        </p:txBody>
      </p:sp>
      <p:sp>
        <p:nvSpPr>
          <p:cNvPr id="6" name="TextBox 5"/>
          <p:cNvSpPr txBox="1"/>
          <p:nvPr/>
        </p:nvSpPr>
        <p:spPr>
          <a:xfrm>
            <a:off x="1000100" y="2786058"/>
            <a:ext cx="7072362" cy="2308324"/>
          </a:xfrm>
          <a:prstGeom prst="rect">
            <a:avLst/>
          </a:prstGeom>
          <a:noFill/>
          <a:ln>
            <a:solidFill>
              <a:schemeClr val="tx1"/>
            </a:solidFill>
          </a:ln>
        </p:spPr>
        <p:txBody>
          <a:bodyPr wrap="square" rtlCol="0">
            <a:spAutoFit/>
          </a:bodyPr>
          <a:lstStyle/>
          <a:p>
            <a:r>
              <a:rPr lang="en-US" sz="2400" dirty="0" smtClean="0">
                <a:latin typeface="Consolas" pitchFamily="49" charset="0"/>
              </a:rPr>
              <a:t>function </a:t>
            </a:r>
            <a:r>
              <a:rPr lang="en-US" sz="2400" dirty="0" err="1" smtClean="0">
                <a:solidFill>
                  <a:schemeClr val="accent6"/>
                </a:solidFill>
                <a:latin typeface="Consolas" pitchFamily="49" charset="0"/>
              </a:rPr>
              <a:t>keyDownHandler</a:t>
            </a:r>
            <a:r>
              <a:rPr lang="en-US" sz="2400" dirty="0" smtClean="0">
                <a:latin typeface="Consolas" pitchFamily="49" charset="0"/>
              </a:rPr>
              <a:t>(</a:t>
            </a:r>
            <a:r>
              <a:rPr lang="en-US" sz="2400" dirty="0" smtClean="0">
                <a:solidFill>
                  <a:srgbClr val="92D050"/>
                </a:solidFill>
                <a:latin typeface="Consolas" pitchFamily="49" charset="0"/>
              </a:rPr>
              <a:t>event</a:t>
            </a:r>
            <a:r>
              <a:rPr lang="en-US" sz="2400" dirty="0" smtClean="0">
                <a:latin typeface="Consolas" pitchFamily="49" charset="0"/>
              </a:rPr>
              <a:t>) {</a:t>
            </a:r>
            <a:endParaRPr lang="en-US" sz="2400" dirty="0" smtClean="0">
              <a:latin typeface="Consolas" pitchFamily="49" charset="0"/>
            </a:endParaRPr>
          </a:p>
          <a:p>
            <a:r>
              <a:rPr lang="en-CA" altLang="zh-CN" sz="2400" dirty="0" smtClean="0">
                <a:solidFill>
                  <a:srgbClr val="FF0000"/>
                </a:solidFill>
                <a:latin typeface="Consolas" pitchFamily="49" charset="0"/>
              </a:rPr>
              <a:t>	</a:t>
            </a:r>
            <a:r>
              <a:rPr lang="en-CA" altLang="zh-CN" sz="2400" dirty="0" err="1" smtClean="0">
                <a:solidFill>
                  <a:srgbClr val="92D050"/>
                </a:solidFill>
                <a:latin typeface="Consolas" pitchFamily="49" charset="0"/>
              </a:rPr>
              <a:t>hero.x</a:t>
            </a:r>
            <a:r>
              <a:rPr lang="en-CA" altLang="zh-CN" sz="2400" dirty="0" smtClean="0">
                <a:solidFill>
                  <a:srgbClr val="92D050"/>
                </a:solidFill>
                <a:latin typeface="Consolas" pitchFamily="49" charset="0"/>
              </a:rPr>
              <a:t> </a:t>
            </a:r>
            <a:r>
              <a:rPr lang="en-CA" altLang="zh-CN" sz="2400" dirty="0" smtClean="0">
                <a:latin typeface="Consolas" pitchFamily="49" charset="0"/>
              </a:rPr>
              <a:t>+=</a:t>
            </a:r>
            <a:r>
              <a:rPr lang="en-CA" altLang="zh-CN" sz="2400" dirty="0" smtClean="0">
                <a:solidFill>
                  <a:srgbClr val="92D050"/>
                </a:solidFill>
                <a:latin typeface="Consolas" pitchFamily="49" charset="0"/>
              </a:rPr>
              <a:t> </a:t>
            </a:r>
            <a:r>
              <a:rPr lang="en-CA" altLang="zh-CN" sz="2400" dirty="0" smtClean="0">
                <a:solidFill>
                  <a:srgbClr val="FF0000"/>
                </a:solidFill>
                <a:latin typeface="Consolas" pitchFamily="49" charset="0"/>
              </a:rPr>
              <a:t>5</a:t>
            </a:r>
            <a:endParaRPr lang="en-CA" altLang="zh-CN" sz="2400" dirty="0" smtClean="0">
              <a:solidFill>
                <a:srgbClr val="FF0000"/>
              </a:solidFill>
              <a:latin typeface="Consolas" pitchFamily="49" charset="0"/>
            </a:endParaRPr>
          </a:p>
          <a:p>
            <a:r>
              <a:rPr lang="en-CA" altLang="zh-CN" sz="2400" dirty="0" smtClean="0">
                <a:latin typeface="Consolas" pitchFamily="49" charset="0"/>
              </a:rPr>
              <a:t>}</a:t>
            </a:r>
          </a:p>
          <a:p>
            <a:endParaRPr lang="en-CA" altLang="zh-CN" sz="2400" dirty="0" smtClean="0">
              <a:latin typeface="Consolas" pitchFamily="49" charset="0"/>
            </a:endParaRPr>
          </a:p>
          <a:p>
            <a:r>
              <a:rPr lang="en-US" sz="2400" dirty="0" err="1" smtClean="0">
                <a:solidFill>
                  <a:srgbClr val="92D050"/>
                </a:solidFill>
                <a:latin typeface="Consolas" pitchFamily="49" charset="0"/>
              </a:rPr>
              <a:t>stage.</a:t>
            </a:r>
            <a:r>
              <a:rPr lang="en-US" sz="2400" dirty="0" err="1" smtClean="0">
                <a:solidFill>
                  <a:schemeClr val="accent6"/>
                </a:solidFill>
                <a:latin typeface="Consolas" pitchFamily="49" charset="0"/>
              </a:rPr>
              <a:t>addEventListener</a:t>
            </a:r>
            <a:r>
              <a:rPr lang="en-US" sz="2400" dirty="0" smtClean="0">
                <a:latin typeface="Consolas" pitchFamily="49" charset="0"/>
              </a:rPr>
              <a:t>(</a:t>
            </a:r>
            <a:r>
              <a:rPr lang="en-US" sz="2400" dirty="0" err="1" smtClean="0">
                <a:solidFill>
                  <a:srgbClr val="92D050"/>
                </a:solidFill>
                <a:latin typeface="Consolas" pitchFamily="49" charset="0"/>
              </a:rPr>
              <a:t>KeyboardEvent.KEY_DOWN</a:t>
            </a:r>
            <a:r>
              <a:rPr lang="en-US" sz="2400" dirty="0" smtClean="0">
                <a:latin typeface="Consolas" pitchFamily="49" charset="0"/>
              </a:rPr>
              <a:t>, </a:t>
            </a:r>
            <a:r>
              <a:rPr lang="en-US" sz="2400" dirty="0" err="1" smtClean="0">
                <a:solidFill>
                  <a:schemeClr val="accent6"/>
                </a:solidFill>
                <a:latin typeface="Consolas" pitchFamily="49" charset="0"/>
              </a:rPr>
              <a:t>key</a:t>
            </a:r>
            <a:r>
              <a:rPr lang="en-US" sz="2400" dirty="0" err="1" smtClean="0">
                <a:solidFill>
                  <a:schemeClr val="accent6"/>
                </a:solidFill>
                <a:latin typeface="Consolas" pitchFamily="49" charset="0"/>
              </a:rPr>
              <a:t>DownHandler</a:t>
            </a:r>
            <a:r>
              <a:rPr lang="en-US" sz="2400" dirty="0" smtClean="0">
                <a:latin typeface="Consolas" pitchFamily="49" charset="0"/>
              </a:rPr>
              <a:t>)</a:t>
            </a:r>
            <a:endParaRPr lang="en-CA" altLang="zh-CN" sz="2400" dirty="0" smtClean="0">
              <a:latin typeface="Consolas" pitchFamily="49" charset="0"/>
            </a:endParaRPr>
          </a:p>
        </p:txBody>
      </p:sp>
      <p:cxnSp>
        <p:nvCxnSpPr>
          <p:cNvPr id="8" name="直接箭头连接符 7"/>
          <p:cNvCxnSpPr/>
          <p:nvPr/>
        </p:nvCxnSpPr>
        <p:spPr>
          <a:xfrm rot="10800000">
            <a:off x="1928794" y="4643446"/>
            <a:ext cx="785818"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71604" y="5286388"/>
            <a:ext cx="6357982" cy="369332"/>
          </a:xfrm>
          <a:prstGeom prst="rect">
            <a:avLst/>
          </a:prstGeom>
          <a:noFill/>
        </p:spPr>
        <p:txBody>
          <a:bodyPr wrap="square" rtlCol="0">
            <a:spAutoFit/>
          </a:bodyPr>
          <a:lstStyle/>
          <a:p>
            <a:r>
              <a:rPr lang="en-CA" altLang="zh-CN" dirty="0" smtClean="0">
                <a:latin typeface="Consolas" pitchFamily="49" charset="0"/>
              </a:rPr>
              <a:t>Use </a:t>
            </a:r>
            <a:r>
              <a:rPr lang="en-CA" altLang="zh-CN" dirty="0" smtClean="0">
                <a:solidFill>
                  <a:srgbClr val="92D050"/>
                </a:solidFill>
                <a:latin typeface="Consolas" pitchFamily="49" charset="0"/>
              </a:rPr>
              <a:t>stage</a:t>
            </a:r>
            <a:r>
              <a:rPr lang="en-CA" altLang="zh-CN" dirty="0" smtClean="0">
                <a:latin typeface="Consolas" pitchFamily="49" charset="0"/>
              </a:rPr>
              <a:t> whenever you deal with keyboard events.</a:t>
            </a:r>
            <a:endParaRPr lang="zh-CN" altLang="en-US" dirty="0">
              <a:latin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Keyboard Events</a:t>
            </a:r>
            <a:endParaRPr lang="zh-CN" altLang="en-US" sz="3200" dirty="0">
              <a:latin typeface="Consolas" pitchFamily="49" charset="0"/>
            </a:endParaRPr>
          </a:p>
        </p:txBody>
      </p:sp>
      <p:sp>
        <p:nvSpPr>
          <p:cNvPr id="7" name="TextBox 6"/>
          <p:cNvSpPr txBox="1"/>
          <p:nvPr/>
        </p:nvSpPr>
        <p:spPr>
          <a:xfrm>
            <a:off x="500034" y="1214422"/>
            <a:ext cx="8215370" cy="1569660"/>
          </a:xfrm>
          <a:prstGeom prst="rect">
            <a:avLst/>
          </a:prstGeom>
          <a:noFill/>
        </p:spPr>
        <p:txBody>
          <a:bodyPr wrap="square" rtlCol="0">
            <a:spAutoFit/>
          </a:bodyPr>
          <a:lstStyle/>
          <a:p>
            <a:r>
              <a:rPr lang="en-US" sz="2400" dirty="0" smtClean="0">
                <a:latin typeface="Consolas" pitchFamily="49" charset="0"/>
              </a:rPr>
              <a:t>To detect which key is pressed, use the </a:t>
            </a:r>
            <a:r>
              <a:rPr lang="en-US" sz="2400" dirty="0" err="1" smtClean="0">
                <a:solidFill>
                  <a:srgbClr val="92D050"/>
                </a:solidFill>
                <a:latin typeface="Consolas" pitchFamily="49" charset="0"/>
              </a:rPr>
              <a:t>keyCode</a:t>
            </a:r>
            <a:r>
              <a:rPr lang="en-US" sz="2400" dirty="0" smtClean="0">
                <a:latin typeface="Consolas" pitchFamily="49" charset="0"/>
              </a:rPr>
              <a:t> property under the </a:t>
            </a:r>
            <a:r>
              <a:rPr lang="en-US" sz="2400" dirty="0" smtClean="0">
                <a:solidFill>
                  <a:srgbClr val="92D050"/>
                </a:solidFill>
                <a:latin typeface="Consolas" pitchFamily="49" charset="0"/>
              </a:rPr>
              <a:t>event</a:t>
            </a:r>
            <a:r>
              <a:rPr lang="en-US" sz="2400" dirty="0" smtClean="0">
                <a:latin typeface="Consolas" pitchFamily="49" charset="0"/>
              </a:rPr>
              <a:t> parameter. Here we move the hero when the right arrow key is pressed:</a:t>
            </a:r>
            <a:endParaRPr lang="en-CA" altLang="zh-CN" sz="2400" dirty="0">
              <a:latin typeface="Consolas" pitchFamily="49" charset="0"/>
            </a:endParaRPr>
          </a:p>
        </p:txBody>
      </p:sp>
      <p:sp>
        <p:nvSpPr>
          <p:cNvPr id="6" name="TextBox 5"/>
          <p:cNvSpPr txBox="1"/>
          <p:nvPr/>
        </p:nvSpPr>
        <p:spPr>
          <a:xfrm>
            <a:off x="1000100" y="2786058"/>
            <a:ext cx="7072362" cy="2677656"/>
          </a:xfrm>
          <a:prstGeom prst="rect">
            <a:avLst/>
          </a:prstGeom>
          <a:noFill/>
          <a:ln>
            <a:solidFill>
              <a:schemeClr val="tx1"/>
            </a:solidFill>
          </a:ln>
        </p:spPr>
        <p:txBody>
          <a:bodyPr wrap="square" rtlCol="0">
            <a:spAutoFit/>
          </a:bodyPr>
          <a:lstStyle/>
          <a:p>
            <a:r>
              <a:rPr lang="en-US" sz="2400" dirty="0" smtClean="0">
                <a:latin typeface="Consolas" pitchFamily="49" charset="0"/>
              </a:rPr>
              <a:t>function </a:t>
            </a:r>
            <a:r>
              <a:rPr lang="en-US" sz="2400" dirty="0" err="1" smtClean="0">
                <a:solidFill>
                  <a:schemeClr val="accent6"/>
                </a:solidFill>
                <a:latin typeface="Consolas" pitchFamily="49" charset="0"/>
              </a:rPr>
              <a:t>keyDownHandler</a:t>
            </a:r>
            <a:r>
              <a:rPr lang="en-US" sz="2400" dirty="0" smtClean="0">
                <a:latin typeface="Consolas" pitchFamily="49" charset="0"/>
              </a:rPr>
              <a:t>(</a:t>
            </a:r>
            <a:r>
              <a:rPr lang="en-US" sz="2400" dirty="0" smtClean="0">
                <a:solidFill>
                  <a:srgbClr val="92D050"/>
                </a:solidFill>
                <a:latin typeface="Consolas" pitchFamily="49" charset="0"/>
              </a:rPr>
              <a:t>event</a:t>
            </a:r>
            <a:r>
              <a:rPr lang="en-US" sz="2400" dirty="0" smtClean="0">
                <a:latin typeface="Consolas" pitchFamily="49" charset="0"/>
              </a:rPr>
              <a:t>) {</a:t>
            </a:r>
            <a:endParaRPr lang="en-US" sz="2400" dirty="0" smtClean="0">
              <a:latin typeface="Consolas" pitchFamily="49" charset="0"/>
            </a:endParaRPr>
          </a:p>
          <a:p>
            <a:r>
              <a:rPr lang="en-CA" altLang="zh-CN" sz="2400" dirty="0" smtClean="0">
                <a:solidFill>
                  <a:srgbClr val="FF0000"/>
                </a:solidFill>
                <a:latin typeface="Consolas" pitchFamily="49" charset="0"/>
              </a:rPr>
              <a:t>	</a:t>
            </a:r>
            <a:r>
              <a:rPr lang="en-CA" altLang="zh-CN" sz="2400" dirty="0" smtClean="0">
                <a:latin typeface="Consolas" pitchFamily="49" charset="0"/>
              </a:rPr>
              <a:t>if (</a:t>
            </a:r>
            <a:r>
              <a:rPr lang="en-CA" altLang="zh-CN" sz="2400" dirty="0" err="1" smtClean="0">
                <a:solidFill>
                  <a:srgbClr val="92D050"/>
                </a:solidFill>
                <a:latin typeface="Consolas" pitchFamily="49" charset="0"/>
              </a:rPr>
              <a:t>event.keyCode</a:t>
            </a:r>
            <a:r>
              <a:rPr lang="en-CA" altLang="zh-CN" sz="2400" dirty="0" smtClean="0">
                <a:latin typeface="Consolas" pitchFamily="49" charset="0"/>
              </a:rPr>
              <a:t> == </a:t>
            </a:r>
            <a:r>
              <a:rPr lang="en-CA" altLang="zh-CN" sz="2400" dirty="0" smtClean="0">
                <a:solidFill>
                  <a:srgbClr val="FF0000"/>
                </a:solidFill>
                <a:latin typeface="Consolas" pitchFamily="49" charset="0"/>
              </a:rPr>
              <a:t>39</a:t>
            </a:r>
            <a:r>
              <a:rPr lang="en-CA" altLang="zh-CN" sz="2400" dirty="0" smtClean="0">
                <a:latin typeface="Consolas" pitchFamily="49" charset="0"/>
              </a:rPr>
              <a:t>){</a:t>
            </a:r>
          </a:p>
          <a:p>
            <a:r>
              <a:rPr lang="en-CA" altLang="zh-CN" sz="2400" dirty="0" smtClean="0">
                <a:solidFill>
                  <a:srgbClr val="92D050"/>
                </a:solidFill>
                <a:latin typeface="Consolas" pitchFamily="49" charset="0"/>
              </a:rPr>
              <a:t>	</a:t>
            </a:r>
            <a:r>
              <a:rPr lang="en-CA" altLang="zh-CN" sz="2400" dirty="0" smtClean="0">
                <a:solidFill>
                  <a:srgbClr val="92D050"/>
                </a:solidFill>
                <a:latin typeface="Consolas" pitchFamily="49" charset="0"/>
              </a:rPr>
              <a:t>	</a:t>
            </a:r>
            <a:r>
              <a:rPr lang="en-CA" altLang="zh-CN" sz="2400" dirty="0" err="1" smtClean="0">
                <a:solidFill>
                  <a:srgbClr val="92D050"/>
                </a:solidFill>
                <a:latin typeface="Consolas" pitchFamily="49" charset="0"/>
              </a:rPr>
              <a:t>hero.x</a:t>
            </a:r>
            <a:r>
              <a:rPr lang="en-CA" altLang="zh-CN" sz="2400" dirty="0" smtClean="0">
                <a:solidFill>
                  <a:srgbClr val="92D050"/>
                </a:solidFill>
                <a:latin typeface="Consolas" pitchFamily="49" charset="0"/>
              </a:rPr>
              <a:t> </a:t>
            </a:r>
            <a:r>
              <a:rPr lang="en-CA" altLang="zh-CN" sz="2400" dirty="0" smtClean="0">
                <a:latin typeface="Consolas" pitchFamily="49" charset="0"/>
              </a:rPr>
              <a:t>+=</a:t>
            </a:r>
            <a:r>
              <a:rPr lang="en-CA" altLang="zh-CN" sz="2400" dirty="0" smtClean="0">
                <a:solidFill>
                  <a:srgbClr val="92D050"/>
                </a:solidFill>
                <a:latin typeface="Consolas" pitchFamily="49" charset="0"/>
              </a:rPr>
              <a:t> </a:t>
            </a:r>
            <a:r>
              <a:rPr lang="en-CA" altLang="zh-CN" sz="2400" dirty="0" smtClean="0">
                <a:solidFill>
                  <a:srgbClr val="FF0000"/>
                </a:solidFill>
                <a:latin typeface="Consolas" pitchFamily="49" charset="0"/>
              </a:rPr>
              <a:t>5</a:t>
            </a:r>
          </a:p>
          <a:p>
            <a:r>
              <a:rPr lang="en-CA" altLang="zh-CN" sz="2400" dirty="0" smtClean="0">
                <a:solidFill>
                  <a:srgbClr val="FF0000"/>
                </a:solidFill>
                <a:latin typeface="Consolas" pitchFamily="49" charset="0"/>
              </a:rPr>
              <a:t>	</a:t>
            </a:r>
            <a:r>
              <a:rPr lang="en-CA" altLang="zh-CN" sz="2400" dirty="0" smtClean="0">
                <a:latin typeface="Consolas" pitchFamily="49" charset="0"/>
              </a:rPr>
              <a:t>}</a:t>
            </a:r>
            <a:endParaRPr lang="en-CA" altLang="zh-CN" sz="2400" dirty="0" smtClean="0">
              <a:latin typeface="Consolas" pitchFamily="49" charset="0"/>
            </a:endParaRPr>
          </a:p>
          <a:p>
            <a:r>
              <a:rPr lang="en-CA" altLang="zh-CN" sz="2400" dirty="0" smtClean="0">
                <a:latin typeface="Consolas" pitchFamily="49" charset="0"/>
              </a:rPr>
              <a:t>}</a:t>
            </a:r>
          </a:p>
          <a:p>
            <a:r>
              <a:rPr lang="en-US" sz="2400" dirty="0" err="1" smtClean="0">
                <a:solidFill>
                  <a:srgbClr val="92D050"/>
                </a:solidFill>
                <a:latin typeface="Consolas" pitchFamily="49" charset="0"/>
              </a:rPr>
              <a:t>stage.</a:t>
            </a:r>
            <a:r>
              <a:rPr lang="en-US" sz="2400" dirty="0" err="1" smtClean="0">
                <a:solidFill>
                  <a:schemeClr val="accent6"/>
                </a:solidFill>
                <a:latin typeface="Consolas" pitchFamily="49" charset="0"/>
              </a:rPr>
              <a:t>addEventListener</a:t>
            </a:r>
            <a:r>
              <a:rPr lang="en-US" sz="2400" dirty="0" smtClean="0">
                <a:latin typeface="Consolas" pitchFamily="49" charset="0"/>
              </a:rPr>
              <a:t>(</a:t>
            </a:r>
            <a:r>
              <a:rPr lang="en-US" sz="2400" dirty="0" err="1" smtClean="0">
                <a:solidFill>
                  <a:srgbClr val="92D050"/>
                </a:solidFill>
                <a:latin typeface="Consolas" pitchFamily="49" charset="0"/>
              </a:rPr>
              <a:t>KeyboardEvent.KEY_DOWN</a:t>
            </a:r>
            <a:r>
              <a:rPr lang="en-US" sz="2400" dirty="0" smtClean="0">
                <a:latin typeface="Consolas" pitchFamily="49" charset="0"/>
              </a:rPr>
              <a:t>, </a:t>
            </a:r>
            <a:r>
              <a:rPr lang="en-US" sz="2400" dirty="0" err="1" smtClean="0">
                <a:solidFill>
                  <a:schemeClr val="accent6"/>
                </a:solidFill>
                <a:latin typeface="Consolas" pitchFamily="49" charset="0"/>
              </a:rPr>
              <a:t>key</a:t>
            </a:r>
            <a:r>
              <a:rPr lang="en-US" sz="2400" dirty="0" err="1" smtClean="0">
                <a:solidFill>
                  <a:schemeClr val="accent6"/>
                </a:solidFill>
                <a:latin typeface="Consolas" pitchFamily="49" charset="0"/>
              </a:rPr>
              <a:t>DownHandler</a:t>
            </a:r>
            <a:r>
              <a:rPr lang="en-US" sz="2400" dirty="0" smtClean="0">
                <a:latin typeface="Consolas" pitchFamily="49" charset="0"/>
              </a:rPr>
              <a:t>)</a:t>
            </a:r>
            <a:endParaRPr lang="en-CA" altLang="zh-CN" sz="2400" dirty="0" smtClean="0">
              <a:latin typeface="Consolas" pitchFamily="49" charset="0"/>
            </a:endParaRPr>
          </a:p>
        </p:txBody>
      </p:sp>
      <p:cxnSp>
        <p:nvCxnSpPr>
          <p:cNvPr id="8" name="直接箭头连接符 7"/>
          <p:cNvCxnSpPr/>
          <p:nvPr/>
        </p:nvCxnSpPr>
        <p:spPr>
          <a:xfrm rot="5400000" flipH="1" flipV="1">
            <a:off x="1036613" y="4536289"/>
            <a:ext cx="2142346" cy="215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00100" y="5786454"/>
            <a:ext cx="2357454" cy="923330"/>
          </a:xfrm>
          <a:prstGeom prst="rect">
            <a:avLst/>
          </a:prstGeom>
          <a:noFill/>
        </p:spPr>
        <p:txBody>
          <a:bodyPr wrap="square" rtlCol="0">
            <a:spAutoFit/>
          </a:bodyPr>
          <a:lstStyle/>
          <a:p>
            <a:r>
              <a:rPr lang="en-CA" altLang="zh-CN" dirty="0" smtClean="0">
                <a:latin typeface="Consolas" pitchFamily="49" charset="0"/>
              </a:rPr>
              <a:t>We </a:t>
            </a:r>
            <a:r>
              <a:rPr lang="en-CA" altLang="zh-CN" dirty="0" smtClean="0">
                <a:latin typeface="Consolas" pitchFamily="49" charset="0"/>
              </a:rPr>
              <a:t>will talk about logical statements later.</a:t>
            </a:r>
            <a:endParaRPr lang="zh-CN" altLang="en-US" dirty="0">
              <a:latin typeface="Consolas" pitchFamily="49" charset="0"/>
            </a:endParaRPr>
          </a:p>
        </p:txBody>
      </p:sp>
      <p:cxnSp>
        <p:nvCxnSpPr>
          <p:cNvPr id="13" name="直接箭头连接符 12"/>
          <p:cNvCxnSpPr/>
          <p:nvPr/>
        </p:nvCxnSpPr>
        <p:spPr>
          <a:xfrm rot="16200000" flipV="1">
            <a:off x="4822430" y="4393810"/>
            <a:ext cx="2143140" cy="3563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43438" y="5657671"/>
            <a:ext cx="3786214" cy="923330"/>
          </a:xfrm>
          <a:prstGeom prst="rect">
            <a:avLst/>
          </a:prstGeom>
          <a:noFill/>
        </p:spPr>
        <p:txBody>
          <a:bodyPr wrap="square" rtlCol="0">
            <a:spAutoFit/>
          </a:bodyPr>
          <a:lstStyle/>
          <a:p>
            <a:r>
              <a:rPr lang="en-CA" altLang="zh-CN" dirty="0" smtClean="0">
                <a:latin typeface="Consolas" pitchFamily="49" charset="0"/>
              </a:rPr>
              <a:t>The code for right arrow key is </a:t>
            </a:r>
            <a:r>
              <a:rPr lang="en-CA" altLang="zh-CN" dirty="0" smtClean="0">
                <a:solidFill>
                  <a:srgbClr val="FF0000"/>
                </a:solidFill>
                <a:latin typeface="Consolas" pitchFamily="49" charset="0"/>
              </a:rPr>
              <a:t>39</a:t>
            </a:r>
            <a:r>
              <a:rPr lang="en-CA" altLang="zh-CN" dirty="0" smtClean="0">
                <a:latin typeface="Consolas" pitchFamily="49" charset="0"/>
              </a:rPr>
              <a:t>. </a:t>
            </a:r>
            <a:r>
              <a:rPr lang="en-CA" altLang="zh-CN" dirty="0" smtClean="0">
                <a:latin typeface="Consolas" pitchFamily="49" charset="0"/>
              </a:rPr>
              <a:t>see </a:t>
            </a:r>
            <a:r>
              <a:rPr lang="en-CA" altLang="zh-CN" dirty="0" smtClean="0">
                <a:latin typeface="Consolas" pitchFamily="49" charset="0"/>
                <a:hlinkClick r:id="rId2"/>
              </a:rPr>
              <a:t>http://www.dakmm.com/?p=272</a:t>
            </a:r>
            <a:endParaRPr lang="zh-CN" altLang="en-US" dirty="0">
              <a:latin typeface="Consolas"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Standard Input Management </a:t>
            </a:r>
            <a:endParaRPr lang="zh-CN" altLang="en-US" sz="3200" dirty="0">
              <a:latin typeface="Consolas" pitchFamily="49" charset="0"/>
            </a:endParaRPr>
          </a:p>
        </p:txBody>
      </p:sp>
      <p:sp>
        <p:nvSpPr>
          <p:cNvPr id="7" name="TextBox 6"/>
          <p:cNvSpPr txBox="1"/>
          <p:nvPr/>
        </p:nvSpPr>
        <p:spPr>
          <a:xfrm>
            <a:off x="500034" y="1214422"/>
            <a:ext cx="8215370" cy="4832092"/>
          </a:xfrm>
          <a:prstGeom prst="rect">
            <a:avLst/>
          </a:prstGeom>
          <a:noFill/>
        </p:spPr>
        <p:txBody>
          <a:bodyPr wrap="square" rtlCol="0">
            <a:spAutoFit/>
          </a:bodyPr>
          <a:lstStyle/>
          <a:p>
            <a:r>
              <a:rPr lang="en-US" sz="2400" dirty="0" smtClean="0">
                <a:latin typeface="Consolas" pitchFamily="49" charset="0"/>
              </a:rPr>
              <a:t>Here is a short example on how to properly manage mouse input and keyboard input, and how to use them:</a:t>
            </a:r>
          </a:p>
          <a:p>
            <a:endParaRPr lang="en-CA" altLang="zh-CN" sz="2000" dirty="0" smtClean="0">
              <a:latin typeface="Consolas" pitchFamily="49" charset="0"/>
            </a:endParaRPr>
          </a:p>
          <a:p>
            <a:pPr>
              <a:buFont typeface="Arial" pitchFamily="34" charset="0"/>
              <a:buChar char="•"/>
            </a:pPr>
            <a:r>
              <a:rPr lang="en-CA" altLang="zh-CN" dirty="0" smtClean="0">
                <a:latin typeface="Consolas" pitchFamily="49" charset="0"/>
              </a:rPr>
              <a:t> set up two(we can have more later) </a:t>
            </a:r>
            <a:r>
              <a:rPr lang="en-CA" altLang="zh-CN" dirty="0" smtClean="0">
                <a:solidFill>
                  <a:srgbClr val="7030A0"/>
                </a:solidFill>
                <a:latin typeface="Consolas" pitchFamily="49" charset="0"/>
              </a:rPr>
              <a:t>Boolean</a:t>
            </a:r>
            <a:r>
              <a:rPr lang="en-CA" altLang="zh-CN" dirty="0" smtClean="0">
                <a:latin typeface="Consolas" pitchFamily="49" charset="0"/>
              </a:rPr>
              <a:t> variables called </a:t>
            </a:r>
            <a:r>
              <a:rPr lang="en-CA" altLang="zh-CN" dirty="0" err="1" smtClean="0">
                <a:solidFill>
                  <a:srgbClr val="92D050"/>
                </a:solidFill>
                <a:latin typeface="Consolas" pitchFamily="49" charset="0"/>
              </a:rPr>
              <a:t>mouseDown</a:t>
            </a:r>
            <a:r>
              <a:rPr lang="en-CA" altLang="zh-CN" dirty="0" smtClean="0">
                <a:latin typeface="Consolas" pitchFamily="49" charset="0"/>
              </a:rPr>
              <a:t> and </a:t>
            </a:r>
            <a:r>
              <a:rPr lang="en-CA" altLang="zh-CN" dirty="0" err="1" smtClean="0">
                <a:solidFill>
                  <a:srgbClr val="92D050"/>
                </a:solidFill>
                <a:latin typeface="Consolas" pitchFamily="49" charset="0"/>
              </a:rPr>
              <a:t>keyRightDown</a:t>
            </a:r>
            <a:r>
              <a:rPr lang="en-CA" altLang="zh-CN" dirty="0" smtClean="0">
                <a:latin typeface="Consolas" pitchFamily="49" charset="0"/>
              </a:rPr>
              <a:t>, to tell if mouse button and right arrow key is currently being pressed down.</a:t>
            </a:r>
          </a:p>
          <a:p>
            <a:pPr>
              <a:buFont typeface="Arial" pitchFamily="34" charset="0"/>
              <a:buChar char="•"/>
            </a:pPr>
            <a:r>
              <a:rPr lang="en-CA" altLang="zh-CN" dirty="0" smtClean="0">
                <a:latin typeface="Consolas" pitchFamily="49" charset="0"/>
              </a:rPr>
              <a:t> </a:t>
            </a:r>
            <a:r>
              <a:rPr lang="en-CA" altLang="zh-CN" dirty="0" smtClean="0">
                <a:latin typeface="Consolas" pitchFamily="49" charset="0"/>
              </a:rPr>
              <a:t>setup two listeners for </a:t>
            </a:r>
            <a:r>
              <a:rPr lang="en-CA" altLang="zh-CN" dirty="0" err="1" smtClean="0">
                <a:solidFill>
                  <a:srgbClr val="92D050"/>
                </a:solidFill>
                <a:latin typeface="Consolas" pitchFamily="49" charset="0"/>
              </a:rPr>
              <a:t>MouseEvent.MOUSE_DOWN</a:t>
            </a:r>
            <a:r>
              <a:rPr lang="en-CA" altLang="zh-CN" dirty="0" smtClean="0">
                <a:latin typeface="Consolas" pitchFamily="49" charset="0"/>
              </a:rPr>
              <a:t> and </a:t>
            </a:r>
            <a:r>
              <a:rPr lang="en-CA" altLang="zh-CN" dirty="0" err="1" smtClean="0">
                <a:solidFill>
                  <a:srgbClr val="92D050"/>
                </a:solidFill>
                <a:latin typeface="Consolas" pitchFamily="49" charset="0"/>
              </a:rPr>
              <a:t>MouseEvent.MOUSE_UP</a:t>
            </a:r>
            <a:r>
              <a:rPr lang="en-CA" altLang="zh-CN" dirty="0" smtClean="0">
                <a:latin typeface="Consolas" pitchFamily="49" charset="0"/>
              </a:rPr>
              <a:t>, when mouse is down, set </a:t>
            </a:r>
            <a:r>
              <a:rPr lang="en-CA" altLang="zh-CN" dirty="0" err="1" smtClean="0">
                <a:solidFill>
                  <a:srgbClr val="92D050"/>
                </a:solidFill>
                <a:latin typeface="Consolas" pitchFamily="49" charset="0"/>
              </a:rPr>
              <a:t>mouseDown</a:t>
            </a:r>
            <a:r>
              <a:rPr lang="en-CA" altLang="zh-CN" dirty="0" smtClean="0">
                <a:latin typeface="Consolas" pitchFamily="49" charset="0"/>
              </a:rPr>
              <a:t> to </a:t>
            </a:r>
            <a:r>
              <a:rPr lang="en-CA" altLang="zh-CN" dirty="0" smtClean="0">
                <a:solidFill>
                  <a:srgbClr val="FF0000"/>
                </a:solidFill>
                <a:latin typeface="Consolas" pitchFamily="49" charset="0"/>
              </a:rPr>
              <a:t>true</a:t>
            </a:r>
            <a:r>
              <a:rPr lang="en-CA" altLang="zh-CN" dirty="0" smtClean="0">
                <a:latin typeface="Consolas" pitchFamily="49" charset="0"/>
              </a:rPr>
              <a:t>. Likewise, when mouse is up again, set </a:t>
            </a:r>
            <a:r>
              <a:rPr lang="en-CA" altLang="zh-CN" dirty="0" err="1" smtClean="0">
                <a:solidFill>
                  <a:srgbClr val="92D050"/>
                </a:solidFill>
                <a:latin typeface="Consolas" pitchFamily="49" charset="0"/>
              </a:rPr>
              <a:t>mouseDown</a:t>
            </a:r>
            <a:r>
              <a:rPr lang="en-CA" altLang="zh-CN" dirty="0" smtClean="0">
                <a:latin typeface="Consolas" pitchFamily="49" charset="0"/>
              </a:rPr>
              <a:t> to </a:t>
            </a:r>
            <a:r>
              <a:rPr lang="en-CA" altLang="zh-CN" dirty="0" smtClean="0">
                <a:solidFill>
                  <a:srgbClr val="FF0000"/>
                </a:solidFill>
                <a:latin typeface="Consolas" pitchFamily="49" charset="0"/>
              </a:rPr>
              <a:t>false</a:t>
            </a:r>
            <a:r>
              <a:rPr lang="en-CA" altLang="zh-CN" dirty="0" smtClean="0">
                <a:latin typeface="Consolas" pitchFamily="49" charset="0"/>
              </a:rPr>
              <a:t>.</a:t>
            </a:r>
          </a:p>
          <a:p>
            <a:pPr>
              <a:buFont typeface="Arial" pitchFamily="34" charset="0"/>
              <a:buChar char="•"/>
            </a:pPr>
            <a:r>
              <a:rPr lang="en-CA" altLang="zh-CN" dirty="0" smtClean="0">
                <a:latin typeface="Consolas" pitchFamily="49" charset="0"/>
              </a:rPr>
              <a:t> </a:t>
            </a:r>
            <a:r>
              <a:rPr lang="en-CA" altLang="zh-CN" dirty="0" smtClean="0">
                <a:latin typeface="Consolas" pitchFamily="49" charset="0"/>
              </a:rPr>
              <a:t>Do the same for key input. Setup two listeners for </a:t>
            </a:r>
            <a:r>
              <a:rPr lang="en-CA" altLang="zh-CN" dirty="0" err="1" smtClean="0">
                <a:solidFill>
                  <a:srgbClr val="92D050"/>
                </a:solidFill>
                <a:latin typeface="Consolas" pitchFamily="49" charset="0"/>
              </a:rPr>
              <a:t>KeyboardEvent.KEY_DOWN</a:t>
            </a:r>
            <a:r>
              <a:rPr lang="en-CA" altLang="zh-CN" dirty="0" smtClean="0">
                <a:latin typeface="Consolas" pitchFamily="49" charset="0"/>
              </a:rPr>
              <a:t> and </a:t>
            </a:r>
            <a:r>
              <a:rPr lang="en-CA" altLang="zh-CN" dirty="0" err="1" smtClean="0">
                <a:solidFill>
                  <a:srgbClr val="92D050"/>
                </a:solidFill>
                <a:latin typeface="Consolas" pitchFamily="49" charset="0"/>
              </a:rPr>
              <a:t>KeyboardEvent.KEY_UP</a:t>
            </a:r>
            <a:r>
              <a:rPr lang="en-CA" altLang="zh-CN" dirty="0" smtClean="0">
                <a:latin typeface="Consolas" pitchFamily="49" charset="0"/>
              </a:rPr>
              <a:t>, when a key is pressed, if the code is </a:t>
            </a:r>
            <a:r>
              <a:rPr lang="en-CA" altLang="zh-CN" dirty="0" smtClean="0">
                <a:solidFill>
                  <a:srgbClr val="FF0000"/>
                </a:solidFill>
                <a:latin typeface="Consolas" pitchFamily="49" charset="0"/>
              </a:rPr>
              <a:t>39</a:t>
            </a:r>
            <a:r>
              <a:rPr lang="en-CA" altLang="zh-CN" dirty="0" smtClean="0">
                <a:latin typeface="Consolas" pitchFamily="49" charset="0"/>
              </a:rPr>
              <a:t>, set </a:t>
            </a:r>
            <a:r>
              <a:rPr lang="en-CA" altLang="zh-CN" dirty="0" err="1" smtClean="0">
                <a:solidFill>
                  <a:srgbClr val="92D050"/>
                </a:solidFill>
                <a:latin typeface="Consolas" pitchFamily="49" charset="0"/>
              </a:rPr>
              <a:t>keyRightDown</a:t>
            </a:r>
            <a:r>
              <a:rPr lang="en-CA" altLang="zh-CN" dirty="0" smtClean="0">
                <a:latin typeface="Consolas" pitchFamily="49" charset="0"/>
              </a:rPr>
              <a:t> to </a:t>
            </a:r>
            <a:r>
              <a:rPr lang="en-CA" altLang="zh-CN" dirty="0" smtClean="0">
                <a:solidFill>
                  <a:srgbClr val="FF0000"/>
                </a:solidFill>
                <a:latin typeface="Consolas" pitchFamily="49" charset="0"/>
              </a:rPr>
              <a:t>true</a:t>
            </a:r>
            <a:r>
              <a:rPr lang="en-CA" altLang="zh-CN" dirty="0" smtClean="0">
                <a:latin typeface="Consolas" pitchFamily="49" charset="0"/>
              </a:rPr>
              <a:t>. When a key is released, if the code is </a:t>
            </a:r>
            <a:r>
              <a:rPr lang="en-CA" altLang="zh-CN" dirty="0" smtClean="0">
                <a:solidFill>
                  <a:srgbClr val="FF0000"/>
                </a:solidFill>
                <a:latin typeface="Consolas" pitchFamily="49" charset="0"/>
              </a:rPr>
              <a:t>39</a:t>
            </a:r>
            <a:r>
              <a:rPr lang="en-CA" altLang="zh-CN" dirty="0" smtClean="0">
                <a:latin typeface="Consolas" pitchFamily="49" charset="0"/>
              </a:rPr>
              <a:t>, set </a:t>
            </a:r>
            <a:r>
              <a:rPr lang="en-CA" altLang="zh-CN" dirty="0" err="1" smtClean="0">
                <a:solidFill>
                  <a:srgbClr val="92D050"/>
                </a:solidFill>
                <a:latin typeface="Consolas" pitchFamily="49" charset="0"/>
              </a:rPr>
              <a:t>keyRightDown</a:t>
            </a:r>
            <a:r>
              <a:rPr lang="en-CA" altLang="zh-CN" dirty="0" smtClean="0">
                <a:latin typeface="Consolas" pitchFamily="49" charset="0"/>
              </a:rPr>
              <a:t> to </a:t>
            </a:r>
            <a:r>
              <a:rPr lang="en-CA" altLang="zh-CN" dirty="0" smtClean="0">
                <a:solidFill>
                  <a:srgbClr val="FF0000"/>
                </a:solidFill>
                <a:latin typeface="Consolas" pitchFamily="49" charset="0"/>
              </a:rPr>
              <a:t>false</a:t>
            </a:r>
            <a:r>
              <a:rPr lang="en-CA" altLang="zh-CN" dirty="0" smtClean="0">
                <a:latin typeface="Consolas" pitchFamily="49" charset="0"/>
              </a:rPr>
              <a:t>.</a:t>
            </a:r>
          </a:p>
          <a:p>
            <a:pPr>
              <a:buFont typeface="Arial" pitchFamily="34" charset="0"/>
              <a:buChar char="•"/>
            </a:pPr>
            <a:r>
              <a:rPr lang="en-CA" altLang="zh-CN" dirty="0" smtClean="0">
                <a:latin typeface="Consolas" pitchFamily="49" charset="0"/>
              </a:rPr>
              <a:t> </a:t>
            </a:r>
            <a:r>
              <a:rPr lang="en-CA" altLang="zh-CN" dirty="0" smtClean="0">
                <a:latin typeface="Consolas" pitchFamily="49" charset="0"/>
              </a:rPr>
              <a:t>Setup the enter frame handler and use those variables. For example, if </a:t>
            </a:r>
            <a:r>
              <a:rPr lang="en-CA" altLang="zh-CN" dirty="0" err="1" smtClean="0">
                <a:solidFill>
                  <a:srgbClr val="92D050"/>
                </a:solidFill>
                <a:latin typeface="Consolas" pitchFamily="49" charset="0"/>
              </a:rPr>
              <a:t>mouseDown</a:t>
            </a:r>
            <a:r>
              <a:rPr lang="en-CA" altLang="zh-CN" dirty="0" smtClean="0">
                <a:latin typeface="Consolas" pitchFamily="49" charset="0"/>
              </a:rPr>
              <a:t> is equal to </a:t>
            </a:r>
            <a:r>
              <a:rPr lang="en-CA" altLang="zh-CN" dirty="0" smtClean="0">
                <a:solidFill>
                  <a:srgbClr val="FF0000"/>
                </a:solidFill>
                <a:latin typeface="Consolas" pitchFamily="49" charset="0"/>
              </a:rPr>
              <a:t>true</a:t>
            </a:r>
            <a:r>
              <a:rPr lang="en-CA" altLang="zh-CN" dirty="0" smtClean="0">
                <a:latin typeface="Consolas" pitchFamily="49" charset="0"/>
              </a:rPr>
              <a:t>, do something. </a:t>
            </a:r>
            <a:endParaRPr lang="en-CA" altLang="zh-CN" dirty="0">
              <a:latin typeface="Consolas"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1196041"/>
            <a:ext cx="8143932" cy="5447645"/>
          </a:xfrm>
          <a:prstGeom prst="rect">
            <a:avLst/>
          </a:prstGeom>
          <a:ln>
            <a:solidFill>
              <a:schemeClr val="tx1"/>
            </a:solidFill>
          </a:ln>
        </p:spPr>
        <p:txBody>
          <a:bodyPr wrap="square">
            <a:spAutoFit/>
          </a:bodyPr>
          <a:lstStyle/>
          <a:p>
            <a:r>
              <a:rPr lang="en-CA" altLang="zh-CN" sz="1200" dirty="0" err="1" smtClean="0"/>
              <a:t>var</a:t>
            </a:r>
            <a:r>
              <a:rPr lang="en-CA" altLang="zh-CN" sz="1200" dirty="0" smtClean="0"/>
              <a:t> </a:t>
            </a:r>
            <a:r>
              <a:rPr lang="en-CA" altLang="zh-CN" sz="1200" dirty="0" err="1" smtClean="0"/>
              <a:t>mouseDown:Boolean</a:t>
            </a:r>
            <a:r>
              <a:rPr lang="en-CA" altLang="zh-CN" sz="1200" dirty="0" smtClean="0"/>
              <a:t> = false</a:t>
            </a:r>
          </a:p>
          <a:p>
            <a:r>
              <a:rPr lang="en-CA" altLang="zh-CN" sz="1200" dirty="0" err="1" smtClean="0"/>
              <a:t>var</a:t>
            </a:r>
            <a:r>
              <a:rPr lang="en-CA" altLang="zh-CN" sz="1200" dirty="0" smtClean="0"/>
              <a:t> </a:t>
            </a:r>
            <a:r>
              <a:rPr lang="en-CA" altLang="zh-CN" sz="1200" dirty="0" err="1" smtClean="0"/>
              <a:t>keyRightDown:Boolean</a:t>
            </a:r>
            <a:r>
              <a:rPr lang="en-CA" altLang="zh-CN" sz="1200" dirty="0" smtClean="0"/>
              <a:t> = false</a:t>
            </a:r>
          </a:p>
          <a:p>
            <a:endParaRPr lang="en-CA" altLang="zh-CN" sz="1200" dirty="0" smtClean="0"/>
          </a:p>
          <a:p>
            <a:r>
              <a:rPr lang="en-CA" altLang="zh-CN" sz="1200" dirty="0" smtClean="0"/>
              <a:t>function </a:t>
            </a:r>
            <a:r>
              <a:rPr lang="en-CA" altLang="zh-CN" sz="1200" dirty="0" err="1" smtClean="0"/>
              <a:t>mouseDownHandler</a:t>
            </a:r>
            <a:r>
              <a:rPr lang="en-CA" altLang="zh-CN" sz="1200" dirty="0" smtClean="0"/>
              <a:t>(event){</a:t>
            </a:r>
          </a:p>
          <a:p>
            <a:r>
              <a:rPr lang="en-CA" altLang="zh-CN" sz="1200" dirty="0" smtClean="0"/>
              <a:t>	</a:t>
            </a:r>
            <a:r>
              <a:rPr lang="en-CA" altLang="zh-CN" sz="1200" dirty="0" err="1" smtClean="0"/>
              <a:t>mouseDown</a:t>
            </a:r>
            <a:r>
              <a:rPr lang="en-CA" altLang="zh-CN" sz="1200" dirty="0" smtClean="0"/>
              <a:t> = true</a:t>
            </a:r>
          </a:p>
          <a:p>
            <a:r>
              <a:rPr lang="en-CA" altLang="zh-CN" sz="1200" dirty="0" smtClean="0"/>
              <a:t>}</a:t>
            </a:r>
          </a:p>
          <a:p>
            <a:r>
              <a:rPr lang="en-CA" altLang="zh-CN" sz="1200" dirty="0" err="1" smtClean="0"/>
              <a:t>stage.addEventListener</a:t>
            </a:r>
            <a:r>
              <a:rPr lang="en-CA" altLang="zh-CN" sz="1200" dirty="0" smtClean="0"/>
              <a:t>(</a:t>
            </a:r>
            <a:r>
              <a:rPr lang="en-CA" altLang="zh-CN" sz="1200" dirty="0" err="1" smtClean="0"/>
              <a:t>MouseEvent.MOUSE_DOWN</a:t>
            </a:r>
            <a:r>
              <a:rPr lang="en-CA" altLang="zh-CN" sz="1200" dirty="0" smtClean="0"/>
              <a:t>, </a:t>
            </a:r>
            <a:r>
              <a:rPr lang="en-CA" altLang="zh-CN" sz="1200" dirty="0" err="1" smtClean="0"/>
              <a:t>mouseDownHandler</a:t>
            </a:r>
            <a:r>
              <a:rPr lang="en-CA" altLang="zh-CN" sz="1200" dirty="0" smtClean="0"/>
              <a:t>)</a:t>
            </a:r>
          </a:p>
          <a:p>
            <a:r>
              <a:rPr lang="en-CA" altLang="zh-CN" sz="1200" dirty="0" smtClean="0"/>
              <a:t>function </a:t>
            </a:r>
            <a:r>
              <a:rPr lang="en-CA" altLang="zh-CN" sz="1200" dirty="0" err="1" smtClean="0"/>
              <a:t>mouseUpHandler</a:t>
            </a:r>
            <a:r>
              <a:rPr lang="en-CA" altLang="zh-CN" sz="1200" dirty="0" smtClean="0"/>
              <a:t>(event){</a:t>
            </a:r>
          </a:p>
          <a:p>
            <a:r>
              <a:rPr lang="en-CA" altLang="zh-CN" sz="1200" dirty="0" smtClean="0"/>
              <a:t>	</a:t>
            </a:r>
            <a:r>
              <a:rPr lang="en-CA" altLang="zh-CN" sz="1200" dirty="0" err="1" smtClean="0"/>
              <a:t>mouseDown</a:t>
            </a:r>
            <a:r>
              <a:rPr lang="en-CA" altLang="zh-CN" sz="1200" dirty="0" smtClean="0"/>
              <a:t> = false</a:t>
            </a:r>
          </a:p>
          <a:p>
            <a:r>
              <a:rPr lang="en-CA" altLang="zh-CN" sz="1200" dirty="0" smtClean="0"/>
              <a:t>}</a:t>
            </a:r>
          </a:p>
          <a:p>
            <a:r>
              <a:rPr lang="en-CA" altLang="zh-CN" sz="1200" dirty="0" err="1" smtClean="0"/>
              <a:t>stage.addEventListener</a:t>
            </a:r>
            <a:r>
              <a:rPr lang="en-CA" altLang="zh-CN" sz="1200" dirty="0" smtClean="0"/>
              <a:t>(</a:t>
            </a:r>
            <a:r>
              <a:rPr lang="en-CA" altLang="zh-CN" sz="1200" dirty="0" err="1" smtClean="0"/>
              <a:t>MouseEvent.MOUSE_UP</a:t>
            </a:r>
            <a:r>
              <a:rPr lang="en-CA" altLang="zh-CN" sz="1200" dirty="0" smtClean="0"/>
              <a:t>, </a:t>
            </a:r>
            <a:r>
              <a:rPr lang="en-CA" altLang="zh-CN" sz="1200" dirty="0" err="1" smtClean="0"/>
              <a:t>mouseUpHandler</a:t>
            </a:r>
            <a:r>
              <a:rPr lang="en-CA" altLang="zh-CN" sz="1200" dirty="0" smtClean="0"/>
              <a:t>)</a:t>
            </a:r>
          </a:p>
          <a:p>
            <a:r>
              <a:rPr lang="en-CA" altLang="zh-CN" sz="1200" dirty="0" smtClean="0"/>
              <a:t>function </a:t>
            </a:r>
            <a:r>
              <a:rPr lang="en-CA" altLang="zh-CN" sz="1200" dirty="0" err="1" smtClean="0"/>
              <a:t>keyDownHandler</a:t>
            </a:r>
            <a:r>
              <a:rPr lang="en-CA" altLang="zh-CN" sz="1200" dirty="0" smtClean="0"/>
              <a:t>(event){</a:t>
            </a:r>
          </a:p>
          <a:p>
            <a:r>
              <a:rPr lang="en-CA" altLang="zh-CN" sz="1200" dirty="0" smtClean="0"/>
              <a:t>	if (</a:t>
            </a:r>
            <a:r>
              <a:rPr lang="en-CA" altLang="zh-CN" sz="1200" dirty="0" err="1" smtClean="0"/>
              <a:t>event.keyCode</a:t>
            </a:r>
            <a:r>
              <a:rPr lang="en-CA" altLang="zh-CN" sz="1200" dirty="0" smtClean="0"/>
              <a:t> == 39) {</a:t>
            </a:r>
          </a:p>
          <a:p>
            <a:r>
              <a:rPr lang="en-CA" altLang="zh-CN" sz="1200" dirty="0" smtClean="0"/>
              <a:t>		</a:t>
            </a:r>
            <a:r>
              <a:rPr lang="en-CA" altLang="zh-CN" sz="1200" dirty="0" err="1" smtClean="0"/>
              <a:t>keyRightDown</a:t>
            </a:r>
            <a:r>
              <a:rPr lang="en-CA" altLang="zh-CN" sz="1200" dirty="0" smtClean="0"/>
              <a:t> = true</a:t>
            </a:r>
          </a:p>
          <a:p>
            <a:r>
              <a:rPr lang="en-CA" altLang="zh-CN" sz="1200" dirty="0" smtClean="0"/>
              <a:t>	}</a:t>
            </a:r>
          </a:p>
          <a:p>
            <a:r>
              <a:rPr lang="en-CA" altLang="zh-CN" sz="1200" dirty="0" smtClean="0"/>
              <a:t>}</a:t>
            </a:r>
          </a:p>
          <a:p>
            <a:r>
              <a:rPr lang="en-CA" altLang="zh-CN" sz="1200" dirty="0" err="1" smtClean="0"/>
              <a:t>stage.addEventListener</a:t>
            </a:r>
            <a:r>
              <a:rPr lang="en-CA" altLang="zh-CN" sz="1200" dirty="0" smtClean="0"/>
              <a:t>(</a:t>
            </a:r>
            <a:r>
              <a:rPr lang="en-CA" altLang="zh-CN" sz="1200" dirty="0" err="1" smtClean="0"/>
              <a:t>KeyboardEvent.KEY_DOWN</a:t>
            </a:r>
            <a:r>
              <a:rPr lang="en-CA" altLang="zh-CN" sz="1200" dirty="0" smtClean="0"/>
              <a:t>, </a:t>
            </a:r>
            <a:r>
              <a:rPr lang="en-CA" altLang="zh-CN" sz="1200" dirty="0" err="1" smtClean="0"/>
              <a:t>keyDownHandler</a:t>
            </a:r>
            <a:r>
              <a:rPr lang="en-CA" altLang="zh-CN" sz="1200" dirty="0" smtClean="0"/>
              <a:t>)</a:t>
            </a:r>
          </a:p>
          <a:p>
            <a:r>
              <a:rPr lang="en-CA" altLang="zh-CN" sz="1200" dirty="0" smtClean="0"/>
              <a:t>function </a:t>
            </a:r>
            <a:r>
              <a:rPr lang="en-CA" altLang="zh-CN" sz="1200" dirty="0" err="1" smtClean="0"/>
              <a:t>keyUpHandler</a:t>
            </a:r>
            <a:r>
              <a:rPr lang="en-CA" altLang="zh-CN" sz="1200" dirty="0" smtClean="0"/>
              <a:t>(event){</a:t>
            </a:r>
          </a:p>
          <a:p>
            <a:r>
              <a:rPr lang="en-CA" altLang="zh-CN" sz="1200" dirty="0" smtClean="0"/>
              <a:t>	 if (</a:t>
            </a:r>
            <a:r>
              <a:rPr lang="en-CA" altLang="zh-CN" sz="1200" dirty="0" err="1" smtClean="0"/>
              <a:t>event.keyCode</a:t>
            </a:r>
            <a:r>
              <a:rPr lang="en-CA" altLang="zh-CN" sz="1200" dirty="0" smtClean="0"/>
              <a:t> == 39) {</a:t>
            </a:r>
          </a:p>
          <a:p>
            <a:r>
              <a:rPr lang="en-CA" altLang="zh-CN" sz="1200" dirty="0" smtClean="0"/>
              <a:t>		</a:t>
            </a:r>
            <a:r>
              <a:rPr lang="en-CA" altLang="zh-CN" sz="1200" dirty="0" err="1" smtClean="0"/>
              <a:t>keyRightDown</a:t>
            </a:r>
            <a:r>
              <a:rPr lang="en-CA" altLang="zh-CN" sz="1200" dirty="0" smtClean="0"/>
              <a:t> = false</a:t>
            </a:r>
          </a:p>
          <a:p>
            <a:r>
              <a:rPr lang="en-CA" altLang="zh-CN" sz="1200" dirty="0" smtClean="0"/>
              <a:t>	}</a:t>
            </a:r>
          </a:p>
          <a:p>
            <a:r>
              <a:rPr lang="en-CA" altLang="zh-CN" sz="1200" dirty="0" smtClean="0"/>
              <a:t>}</a:t>
            </a:r>
          </a:p>
          <a:p>
            <a:r>
              <a:rPr lang="en-CA" altLang="zh-CN" sz="1200" dirty="0" err="1" smtClean="0"/>
              <a:t>stage.addEventListener</a:t>
            </a:r>
            <a:r>
              <a:rPr lang="en-CA" altLang="zh-CN" sz="1200" dirty="0" smtClean="0"/>
              <a:t>(</a:t>
            </a:r>
            <a:r>
              <a:rPr lang="en-CA" altLang="zh-CN" sz="1200" dirty="0" err="1" smtClean="0"/>
              <a:t>KeyboardEvent.KEY_UP</a:t>
            </a:r>
            <a:r>
              <a:rPr lang="en-CA" altLang="zh-CN" sz="1200" dirty="0" smtClean="0"/>
              <a:t>, </a:t>
            </a:r>
            <a:r>
              <a:rPr lang="en-CA" altLang="zh-CN" sz="1200" dirty="0" err="1" smtClean="0"/>
              <a:t>keyUpHandler</a:t>
            </a:r>
            <a:r>
              <a:rPr lang="en-CA" altLang="zh-CN" sz="1200" dirty="0" smtClean="0"/>
              <a:t>)</a:t>
            </a:r>
          </a:p>
          <a:p>
            <a:endParaRPr lang="en-CA" altLang="zh-CN" sz="1200" dirty="0" smtClean="0"/>
          </a:p>
          <a:p>
            <a:r>
              <a:rPr lang="en-CA" altLang="zh-CN" sz="1200" dirty="0" smtClean="0"/>
              <a:t>function </a:t>
            </a:r>
            <a:r>
              <a:rPr lang="en-CA" altLang="zh-CN" sz="1200" dirty="0" err="1" smtClean="0"/>
              <a:t>enterFrameHandler</a:t>
            </a:r>
            <a:r>
              <a:rPr lang="en-CA" altLang="zh-CN" sz="1200" dirty="0" smtClean="0"/>
              <a:t>(event){</a:t>
            </a:r>
          </a:p>
          <a:p>
            <a:r>
              <a:rPr lang="en-CA" altLang="zh-CN" sz="1200" dirty="0" smtClean="0"/>
              <a:t>	if (</a:t>
            </a:r>
            <a:r>
              <a:rPr lang="en-CA" altLang="zh-CN" sz="1200" dirty="0" err="1" smtClean="0"/>
              <a:t>mouseDown</a:t>
            </a:r>
            <a:r>
              <a:rPr lang="en-CA" altLang="zh-CN" sz="1200" dirty="0" smtClean="0"/>
              <a:t>) </a:t>
            </a:r>
            <a:r>
              <a:rPr lang="en-CA" altLang="zh-CN" sz="1200" dirty="0" err="1" smtClean="0"/>
              <a:t>hero.rotation</a:t>
            </a:r>
            <a:r>
              <a:rPr lang="en-CA" altLang="zh-CN" sz="1200" dirty="0" smtClean="0"/>
              <a:t> += 10</a:t>
            </a:r>
          </a:p>
          <a:p>
            <a:r>
              <a:rPr lang="en-CA" altLang="zh-CN" sz="1200" dirty="0" smtClean="0"/>
              <a:t>	if (</a:t>
            </a:r>
            <a:r>
              <a:rPr lang="en-CA" altLang="zh-CN" sz="1200" dirty="0" err="1" smtClean="0"/>
              <a:t>keyRightDown</a:t>
            </a:r>
            <a:r>
              <a:rPr lang="en-CA" altLang="zh-CN" sz="1200" dirty="0" smtClean="0"/>
              <a:t>) </a:t>
            </a:r>
            <a:r>
              <a:rPr lang="en-CA" altLang="zh-CN" sz="1200" dirty="0" err="1" smtClean="0"/>
              <a:t>hero.x</a:t>
            </a:r>
            <a:r>
              <a:rPr lang="en-CA" altLang="zh-CN" sz="1200" dirty="0" smtClean="0"/>
              <a:t> += 2</a:t>
            </a:r>
          </a:p>
          <a:p>
            <a:r>
              <a:rPr lang="en-CA" altLang="zh-CN" sz="1200" dirty="0" smtClean="0"/>
              <a:t>}</a:t>
            </a:r>
          </a:p>
          <a:p>
            <a:r>
              <a:rPr lang="en-CA" altLang="zh-CN" sz="1200" dirty="0" err="1" smtClean="0"/>
              <a:t>addEventListener</a:t>
            </a:r>
            <a:r>
              <a:rPr lang="en-CA" altLang="zh-CN" sz="1200" dirty="0" smtClean="0"/>
              <a:t>(</a:t>
            </a:r>
            <a:r>
              <a:rPr lang="en-CA" altLang="zh-CN" sz="1200" dirty="0" err="1" smtClean="0"/>
              <a:t>Event.ENTER_FRAME</a:t>
            </a:r>
            <a:r>
              <a:rPr lang="en-CA" altLang="zh-CN" sz="1200" dirty="0" smtClean="0"/>
              <a:t>, </a:t>
            </a:r>
            <a:r>
              <a:rPr lang="en-CA" altLang="zh-CN" sz="1200" dirty="0" err="1" smtClean="0"/>
              <a:t>enterFrameHandler</a:t>
            </a:r>
            <a:r>
              <a:rPr lang="en-CA" altLang="zh-CN" sz="1200" dirty="0" smtClean="0"/>
              <a:t>)</a:t>
            </a:r>
          </a:p>
        </p:txBody>
      </p:sp>
      <p:sp>
        <p:nvSpPr>
          <p:cNvPr id="6" name="TextBox 5"/>
          <p:cNvSpPr txBox="1"/>
          <p:nvPr/>
        </p:nvSpPr>
        <p:spPr>
          <a:xfrm>
            <a:off x="500034" y="285728"/>
            <a:ext cx="8215370" cy="584775"/>
          </a:xfrm>
          <a:prstGeom prst="rect">
            <a:avLst/>
          </a:prstGeom>
          <a:noFill/>
        </p:spPr>
        <p:txBody>
          <a:bodyPr wrap="square" rtlCol="0">
            <a:spAutoFit/>
          </a:bodyPr>
          <a:lstStyle/>
          <a:p>
            <a:pPr algn="ctr"/>
            <a:r>
              <a:rPr lang="en-CA" altLang="zh-CN" sz="3200" dirty="0" smtClean="0">
                <a:latin typeface="Consolas" pitchFamily="49" charset="0"/>
              </a:rPr>
              <a:t>Standard Input Management </a:t>
            </a:r>
            <a:endParaRPr lang="zh-CN" altLang="en-US" sz="3200" dirty="0">
              <a:latin typeface="Consolas" pitchFamily="49" charset="0"/>
            </a:endParaRPr>
          </a:p>
        </p:txBody>
      </p:sp>
      <p:sp>
        <p:nvSpPr>
          <p:cNvPr id="7" name="TextBox 6"/>
          <p:cNvSpPr txBox="1"/>
          <p:nvPr/>
        </p:nvSpPr>
        <p:spPr>
          <a:xfrm>
            <a:off x="500034" y="785794"/>
            <a:ext cx="8215370" cy="461665"/>
          </a:xfrm>
          <a:prstGeom prst="rect">
            <a:avLst/>
          </a:prstGeom>
          <a:noFill/>
        </p:spPr>
        <p:txBody>
          <a:bodyPr wrap="square" rtlCol="0">
            <a:spAutoFit/>
          </a:bodyPr>
          <a:lstStyle/>
          <a:p>
            <a:r>
              <a:rPr lang="en-CA" sz="2400" dirty="0" smtClean="0">
                <a:latin typeface="Consolas" pitchFamily="49" charset="0"/>
              </a:rPr>
              <a:t>Example code:</a:t>
            </a:r>
            <a:endParaRPr lang="en-CA" altLang="zh-CN" dirty="0">
              <a:latin typeface="Consolas"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Additional Information</a:t>
            </a:r>
            <a:endParaRPr lang="zh-CN" altLang="en-US" sz="3200" dirty="0">
              <a:latin typeface="Consolas" pitchFamily="49" charset="0"/>
            </a:endParaRPr>
          </a:p>
        </p:txBody>
      </p:sp>
      <p:sp>
        <p:nvSpPr>
          <p:cNvPr id="7" name="TextBox 6"/>
          <p:cNvSpPr txBox="1"/>
          <p:nvPr/>
        </p:nvSpPr>
        <p:spPr>
          <a:xfrm>
            <a:off x="428596" y="1500174"/>
            <a:ext cx="8215370" cy="4893647"/>
          </a:xfrm>
          <a:prstGeom prst="rect">
            <a:avLst/>
          </a:prstGeom>
          <a:noFill/>
        </p:spPr>
        <p:txBody>
          <a:bodyPr wrap="square" rtlCol="0">
            <a:spAutoFit/>
          </a:bodyPr>
          <a:lstStyle/>
          <a:p>
            <a:r>
              <a:rPr lang="en-US" sz="2400" dirty="0" smtClean="0">
                <a:latin typeface="Consolas" pitchFamily="49" charset="0"/>
              </a:rPr>
              <a:t>More info on </a:t>
            </a:r>
            <a:r>
              <a:rPr lang="en-US" sz="2400" dirty="0" smtClean="0">
                <a:latin typeface="Consolas" pitchFamily="49" charset="0"/>
              </a:rPr>
              <a:t>Events:</a:t>
            </a:r>
            <a:endParaRPr lang="en-US" sz="2400" dirty="0" smtClean="0">
              <a:latin typeface="Consolas" pitchFamily="49" charset="0"/>
            </a:endParaRPr>
          </a:p>
          <a:p>
            <a:endParaRPr lang="en-US" sz="2400" dirty="0" smtClean="0">
              <a:latin typeface="Consolas" pitchFamily="49" charset="0"/>
            </a:endParaRPr>
          </a:p>
          <a:p>
            <a:r>
              <a:rPr lang="en-US" sz="2400" dirty="0" smtClean="0">
                <a:latin typeface="Consolas" pitchFamily="49" charset="0"/>
                <a:hlinkClick r:id="rId2"/>
              </a:rPr>
              <a:t>http://</a:t>
            </a:r>
            <a:r>
              <a:rPr lang="en-US" sz="2400" dirty="0" smtClean="0">
                <a:latin typeface="Consolas" pitchFamily="49" charset="0"/>
                <a:hlinkClick r:id="rId2"/>
              </a:rPr>
              <a:t>help.adobe.com/en_US/FlashPlatform/reference/actionscript/3/flash/events/KeyboardEvent.html</a:t>
            </a:r>
            <a:endParaRPr lang="en-US" sz="2400" dirty="0" smtClean="0">
              <a:latin typeface="Consolas" pitchFamily="49" charset="0"/>
            </a:endParaRPr>
          </a:p>
          <a:p>
            <a:endParaRPr lang="en-CA" sz="2400" dirty="0" smtClean="0">
              <a:latin typeface="Consolas" pitchFamily="49" charset="0"/>
            </a:endParaRPr>
          </a:p>
          <a:p>
            <a:r>
              <a:rPr lang="en-US" sz="2400" dirty="0" smtClean="0">
                <a:latin typeface="Consolas" pitchFamily="49" charset="0"/>
                <a:hlinkClick r:id="rId3"/>
              </a:rPr>
              <a:t>http://www.dakmm.com/?</a:t>
            </a:r>
            <a:r>
              <a:rPr lang="en-US" sz="2400" dirty="0" smtClean="0">
                <a:latin typeface="Consolas" pitchFamily="49" charset="0"/>
                <a:hlinkClick r:id="rId3"/>
              </a:rPr>
              <a:t>p=272</a:t>
            </a:r>
            <a:endParaRPr lang="en-US" sz="2400" dirty="0" smtClean="0">
              <a:latin typeface="Consolas" pitchFamily="49" charset="0"/>
            </a:endParaRPr>
          </a:p>
          <a:p>
            <a:endParaRPr lang="en-CA" sz="2400" dirty="0" smtClean="0">
              <a:latin typeface="Consolas" pitchFamily="49" charset="0"/>
            </a:endParaRPr>
          </a:p>
          <a:p>
            <a:r>
              <a:rPr lang="en-US" sz="2400" dirty="0" smtClean="0">
                <a:latin typeface="Consolas" pitchFamily="49" charset="0"/>
                <a:hlinkClick r:id="rId4"/>
              </a:rPr>
              <a:t>http://www.republicofcode.com/tutorials/flash/as3events</a:t>
            </a:r>
            <a:r>
              <a:rPr lang="en-US" sz="2400" dirty="0" smtClean="0">
                <a:latin typeface="Consolas" pitchFamily="49" charset="0"/>
                <a:hlinkClick r:id="rId4"/>
              </a:rPr>
              <a:t>/</a:t>
            </a:r>
            <a:endParaRPr lang="en-US" sz="2400" dirty="0" smtClean="0">
              <a:latin typeface="Consolas" pitchFamily="49" charset="0"/>
            </a:endParaRPr>
          </a:p>
          <a:p>
            <a:endParaRPr lang="en-US" sz="2400" dirty="0" smtClean="0">
              <a:latin typeface="Consolas" pitchFamily="49" charset="0"/>
            </a:endParaRPr>
          </a:p>
          <a:p>
            <a:endParaRPr lang="en-US" sz="2400" dirty="0" smtClean="0">
              <a:latin typeface="Consolas" pitchFamily="49" charset="0"/>
            </a:endParaRPr>
          </a:p>
          <a:p>
            <a:endParaRPr lang="en-CA" altLang="zh-CN" sz="2400" dirty="0">
              <a:latin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What are </a:t>
            </a:r>
            <a:r>
              <a:rPr lang="en-CA" altLang="zh-CN" sz="3200" dirty="0" smtClean="0">
                <a:latin typeface="Consolas" pitchFamily="49" charset="0"/>
              </a:rPr>
              <a:t>Events</a:t>
            </a:r>
            <a:endParaRPr lang="zh-CN" altLang="en-US" sz="3200" dirty="0">
              <a:latin typeface="Consolas" pitchFamily="49" charset="0"/>
            </a:endParaRPr>
          </a:p>
        </p:txBody>
      </p:sp>
      <p:sp>
        <p:nvSpPr>
          <p:cNvPr id="7" name="TextBox 6"/>
          <p:cNvSpPr txBox="1"/>
          <p:nvPr/>
        </p:nvSpPr>
        <p:spPr>
          <a:xfrm>
            <a:off x="428596" y="1441440"/>
            <a:ext cx="8215370" cy="3416320"/>
          </a:xfrm>
          <a:prstGeom prst="rect">
            <a:avLst/>
          </a:prstGeom>
          <a:noFill/>
        </p:spPr>
        <p:txBody>
          <a:bodyPr wrap="square" rtlCol="0">
            <a:spAutoFit/>
          </a:bodyPr>
          <a:lstStyle/>
          <a:p>
            <a:r>
              <a:rPr lang="en-CA" altLang="zh-CN" sz="2400" dirty="0" smtClean="0">
                <a:latin typeface="Consolas" pitchFamily="49" charset="0"/>
              </a:rPr>
              <a:t>We know that when our program runs, the code runs from top to bottom. But what causes the code to run in the first place, and is there any other time we can run code other than when program starts? </a:t>
            </a:r>
          </a:p>
          <a:p>
            <a:endParaRPr lang="en-CA" altLang="zh-CN" sz="2400" dirty="0" smtClean="0">
              <a:latin typeface="Consolas" pitchFamily="49" charset="0"/>
            </a:endParaRPr>
          </a:p>
          <a:p>
            <a:r>
              <a:rPr lang="en-CA" altLang="zh-CN" sz="2400" dirty="0" smtClean="0">
                <a:latin typeface="Consolas" pitchFamily="49" charset="0"/>
              </a:rPr>
              <a:t>This is where events come in. </a:t>
            </a:r>
            <a:r>
              <a:rPr lang="en-CA" altLang="zh-CN" sz="2400" dirty="0" err="1" smtClean="0">
                <a:latin typeface="Consolas" pitchFamily="49" charset="0"/>
              </a:rPr>
              <a:t>ActionScript</a:t>
            </a:r>
            <a:r>
              <a:rPr lang="en-CA" altLang="zh-CN" sz="2400" dirty="0" smtClean="0">
                <a:latin typeface="Consolas" pitchFamily="49" charset="0"/>
              </a:rPr>
              <a:t> 3.0 is event driven, meaning that code runs when an event takes place.</a:t>
            </a:r>
            <a:endParaRPr lang="en-CA" altLang="zh-CN" sz="2400" dirty="0">
              <a:latin typeface="Consolas"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What are </a:t>
            </a:r>
            <a:r>
              <a:rPr lang="en-CA" altLang="zh-CN" sz="3200" dirty="0" smtClean="0">
                <a:latin typeface="Consolas" pitchFamily="49" charset="0"/>
              </a:rPr>
              <a:t>Events</a:t>
            </a:r>
            <a:endParaRPr lang="zh-CN" altLang="en-US" sz="3200" dirty="0">
              <a:latin typeface="Consolas" pitchFamily="49" charset="0"/>
            </a:endParaRPr>
          </a:p>
        </p:txBody>
      </p:sp>
      <p:sp>
        <p:nvSpPr>
          <p:cNvPr id="8" name="TextBox 7"/>
          <p:cNvSpPr txBox="1"/>
          <p:nvPr/>
        </p:nvSpPr>
        <p:spPr>
          <a:xfrm>
            <a:off x="428596" y="1500174"/>
            <a:ext cx="8215370" cy="4154984"/>
          </a:xfrm>
          <a:prstGeom prst="rect">
            <a:avLst/>
          </a:prstGeom>
          <a:noFill/>
        </p:spPr>
        <p:txBody>
          <a:bodyPr wrap="square" rtlCol="0">
            <a:spAutoFit/>
          </a:bodyPr>
          <a:lstStyle/>
          <a:p>
            <a:r>
              <a:rPr lang="en-CA" sz="2400" dirty="0" smtClean="0">
                <a:latin typeface="Consolas" pitchFamily="49" charset="0"/>
              </a:rPr>
              <a:t>Events are signals that trigger functions to run. For example, clicking a button on the mouse, pressing a button on the keyboard, releasing a button on the keyboard, entering a new frame, will each dispatch its own events.</a:t>
            </a:r>
          </a:p>
          <a:p>
            <a:endParaRPr lang="en-CA" sz="2400" dirty="0" smtClean="0">
              <a:latin typeface="Consolas" pitchFamily="49" charset="0"/>
            </a:endParaRPr>
          </a:p>
          <a:p>
            <a:endParaRPr lang="en-CA" sz="2400" dirty="0" smtClean="0">
              <a:latin typeface="Consolas" pitchFamily="49" charset="0"/>
            </a:endParaRPr>
          </a:p>
          <a:p>
            <a:r>
              <a:rPr lang="en-CA" sz="2400" dirty="0" smtClean="0">
                <a:latin typeface="Consolas" pitchFamily="49" charset="0"/>
              </a:rPr>
              <a:t>Using events, we can tell a function to run when an event happens, called </a:t>
            </a:r>
            <a:r>
              <a:rPr lang="en-CA" sz="2400" b="1" dirty="0" smtClean="0">
                <a:latin typeface="Consolas" pitchFamily="49" charset="0"/>
              </a:rPr>
              <a:t>handler</a:t>
            </a:r>
            <a:r>
              <a:rPr lang="en-CA" sz="2400" dirty="0" smtClean="0">
                <a:latin typeface="Consolas" pitchFamily="49" charset="0"/>
              </a:rPr>
              <a:t> function. </a:t>
            </a:r>
            <a:endParaRPr lang="en-CA" sz="2400" dirty="0" smtClean="0">
              <a:latin typeface="Consolas" pitchFamily="49" charset="0"/>
            </a:endParaRPr>
          </a:p>
          <a:p>
            <a:endParaRPr lang="en-US" sz="2400" dirty="0" smtClean="0">
              <a:latin typeface="Consolas" pitchFamily="49" charset="0"/>
            </a:endParaRPr>
          </a:p>
          <a:p>
            <a:endParaRPr lang="en-CA" altLang="zh-CN" sz="2400" dirty="0">
              <a:latin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What are </a:t>
            </a:r>
            <a:r>
              <a:rPr lang="en-CA" altLang="zh-CN" sz="3200" dirty="0" smtClean="0">
                <a:latin typeface="Consolas" pitchFamily="49" charset="0"/>
              </a:rPr>
              <a:t>Events</a:t>
            </a:r>
            <a:endParaRPr lang="zh-CN" altLang="en-US" sz="3200" dirty="0">
              <a:latin typeface="Consolas" pitchFamily="49" charset="0"/>
            </a:endParaRPr>
          </a:p>
        </p:txBody>
      </p:sp>
      <p:sp>
        <p:nvSpPr>
          <p:cNvPr id="8" name="TextBox 7"/>
          <p:cNvSpPr txBox="1"/>
          <p:nvPr/>
        </p:nvSpPr>
        <p:spPr>
          <a:xfrm>
            <a:off x="428596" y="1500174"/>
            <a:ext cx="8215370" cy="3416320"/>
          </a:xfrm>
          <a:prstGeom prst="rect">
            <a:avLst/>
          </a:prstGeom>
          <a:noFill/>
        </p:spPr>
        <p:txBody>
          <a:bodyPr wrap="square" rtlCol="0">
            <a:spAutoFit/>
          </a:bodyPr>
          <a:lstStyle/>
          <a:p>
            <a:r>
              <a:rPr lang="en-CA" sz="2400" dirty="0" smtClean="0">
                <a:latin typeface="Consolas" pitchFamily="49" charset="0"/>
              </a:rPr>
              <a:t>To handle an event with a function, we first need an event </a:t>
            </a:r>
            <a:r>
              <a:rPr lang="en-CA" sz="2400" b="1" dirty="0" smtClean="0">
                <a:latin typeface="Consolas" pitchFamily="49" charset="0"/>
              </a:rPr>
              <a:t>listener</a:t>
            </a:r>
            <a:r>
              <a:rPr lang="en-CA" sz="2400" dirty="0" smtClean="0">
                <a:latin typeface="Consolas" pitchFamily="49" charset="0"/>
              </a:rPr>
              <a:t>. An event listener is a note attached to an object. It consists of the type of the event, and the handler function. This note tells flash that when the event happens to the object, launch the handler function.</a:t>
            </a:r>
            <a:endParaRPr lang="en-CA" sz="2400" b="1" dirty="0" smtClean="0">
              <a:latin typeface="Consolas" pitchFamily="49" charset="0"/>
            </a:endParaRPr>
          </a:p>
          <a:p>
            <a:endParaRPr lang="en-US" sz="2400" dirty="0" smtClean="0">
              <a:latin typeface="Consolas" pitchFamily="49" charset="0"/>
            </a:endParaRPr>
          </a:p>
          <a:p>
            <a:endParaRPr lang="en-CA" altLang="zh-CN" sz="2400" dirty="0">
              <a:latin typeface="Consolas"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Handling Events</a:t>
            </a:r>
            <a:endParaRPr lang="zh-CN" altLang="en-US" sz="3200" dirty="0">
              <a:latin typeface="Consolas" pitchFamily="49" charset="0"/>
            </a:endParaRPr>
          </a:p>
        </p:txBody>
      </p:sp>
      <p:sp>
        <p:nvSpPr>
          <p:cNvPr id="7" name="TextBox 6"/>
          <p:cNvSpPr txBox="1"/>
          <p:nvPr/>
        </p:nvSpPr>
        <p:spPr>
          <a:xfrm>
            <a:off x="428596" y="1500174"/>
            <a:ext cx="8215370" cy="461665"/>
          </a:xfrm>
          <a:prstGeom prst="rect">
            <a:avLst/>
          </a:prstGeom>
          <a:noFill/>
        </p:spPr>
        <p:txBody>
          <a:bodyPr wrap="square" rtlCol="0">
            <a:spAutoFit/>
          </a:bodyPr>
          <a:lstStyle/>
          <a:p>
            <a:r>
              <a:rPr lang="en-US" sz="2400" dirty="0" smtClean="0">
                <a:latin typeface="Consolas" pitchFamily="49" charset="0"/>
              </a:rPr>
              <a:t>Here is </a:t>
            </a:r>
            <a:r>
              <a:rPr lang="en-US" sz="2400" dirty="0" smtClean="0">
                <a:latin typeface="Consolas" pitchFamily="49" charset="0"/>
              </a:rPr>
              <a:t>how to setup an Event Listener:</a:t>
            </a:r>
            <a:endParaRPr lang="en-CA" altLang="zh-CN" sz="2400" dirty="0">
              <a:latin typeface="Consolas" pitchFamily="49" charset="0"/>
            </a:endParaRPr>
          </a:p>
        </p:txBody>
      </p:sp>
      <p:sp>
        <p:nvSpPr>
          <p:cNvPr id="10" name="TextBox 9"/>
          <p:cNvSpPr txBox="1"/>
          <p:nvPr/>
        </p:nvSpPr>
        <p:spPr>
          <a:xfrm>
            <a:off x="500034" y="2928934"/>
            <a:ext cx="8215370" cy="461665"/>
          </a:xfrm>
          <a:prstGeom prst="rect">
            <a:avLst/>
          </a:prstGeom>
          <a:noFill/>
        </p:spPr>
        <p:txBody>
          <a:bodyPr wrap="square" rtlCol="0">
            <a:spAutoFit/>
          </a:bodyPr>
          <a:lstStyle/>
          <a:p>
            <a:pPr algn="ctr"/>
            <a:r>
              <a:rPr lang="en-US" sz="2400" b="1" dirty="0" err="1" smtClean="0">
                <a:solidFill>
                  <a:schemeClr val="accent6"/>
                </a:solidFill>
                <a:latin typeface="Consolas" pitchFamily="49" charset="0"/>
              </a:rPr>
              <a:t>addEventListener</a:t>
            </a:r>
            <a:r>
              <a:rPr lang="en-US" sz="2400" b="1" dirty="0" smtClean="0">
                <a:latin typeface="Consolas" pitchFamily="49" charset="0"/>
              </a:rPr>
              <a:t>(</a:t>
            </a:r>
            <a:r>
              <a:rPr lang="en-US" sz="2400" b="1" dirty="0" err="1" smtClean="0">
                <a:solidFill>
                  <a:srgbClr val="92D050"/>
                </a:solidFill>
                <a:latin typeface="Consolas" pitchFamily="49" charset="0"/>
              </a:rPr>
              <a:t>Event.ENTER_FRAME</a:t>
            </a:r>
            <a:r>
              <a:rPr lang="en-US" sz="2400" b="1" dirty="0" smtClean="0">
                <a:latin typeface="Consolas" pitchFamily="49" charset="0"/>
              </a:rPr>
              <a:t>, </a:t>
            </a:r>
            <a:r>
              <a:rPr lang="en-US" sz="2400" b="1" dirty="0" smtClean="0">
                <a:solidFill>
                  <a:schemeClr val="accent6"/>
                </a:solidFill>
                <a:latin typeface="Consolas" pitchFamily="49" charset="0"/>
              </a:rPr>
              <a:t>handler</a:t>
            </a:r>
            <a:r>
              <a:rPr lang="en-US" sz="2400" b="1" dirty="0" smtClean="0">
                <a:latin typeface="Consolas" pitchFamily="49" charset="0"/>
              </a:rPr>
              <a:t>)</a:t>
            </a:r>
            <a:endParaRPr lang="en-CA" altLang="zh-CN" sz="2400" b="1" dirty="0">
              <a:latin typeface="Consolas" pitchFamily="49" charset="0"/>
            </a:endParaRPr>
          </a:p>
        </p:txBody>
      </p:sp>
      <p:cxnSp>
        <p:nvCxnSpPr>
          <p:cNvPr id="12" name="直接箭头连接符 11"/>
          <p:cNvCxnSpPr/>
          <p:nvPr/>
        </p:nvCxnSpPr>
        <p:spPr>
          <a:xfrm rot="5400000" flipH="1" flipV="1">
            <a:off x="1821637" y="3750471"/>
            <a:ext cx="8572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71538" y="4143380"/>
            <a:ext cx="3714776" cy="369332"/>
          </a:xfrm>
          <a:prstGeom prst="rect">
            <a:avLst/>
          </a:prstGeom>
          <a:noFill/>
        </p:spPr>
        <p:txBody>
          <a:bodyPr wrap="square" rtlCol="0">
            <a:spAutoFit/>
          </a:bodyPr>
          <a:lstStyle/>
          <a:p>
            <a:r>
              <a:rPr lang="en-CA" altLang="zh-CN" dirty="0" smtClean="0">
                <a:latin typeface="Consolas" pitchFamily="49" charset="0"/>
              </a:rPr>
              <a:t>Built-in function</a:t>
            </a:r>
            <a:endParaRPr lang="zh-CN" altLang="en-US" dirty="0">
              <a:latin typeface="Consolas" pitchFamily="49" charset="0"/>
            </a:endParaRPr>
          </a:p>
        </p:txBody>
      </p:sp>
      <p:sp>
        <p:nvSpPr>
          <p:cNvPr id="15" name="TextBox 14"/>
          <p:cNvSpPr txBox="1"/>
          <p:nvPr/>
        </p:nvSpPr>
        <p:spPr>
          <a:xfrm>
            <a:off x="3071802" y="2143116"/>
            <a:ext cx="3714776" cy="369332"/>
          </a:xfrm>
          <a:prstGeom prst="rect">
            <a:avLst/>
          </a:prstGeom>
          <a:noFill/>
        </p:spPr>
        <p:txBody>
          <a:bodyPr wrap="square" rtlCol="0">
            <a:spAutoFit/>
          </a:bodyPr>
          <a:lstStyle/>
          <a:p>
            <a:r>
              <a:rPr lang="en-CA" altLang="zh-CN" dirty="0" smtClean="0">
                <a:latin typeface="Consolas" pitchFamily="49" charset="0"/>
              </a:rPr>
              <a:t>Type of Event to listen to</a:t>
            </a:r>
            <a:endParaRPr lang="zh-CN" altLang="en-US" dirty="0">
              <a:latin typeface="Consolas" pitchFamily="49" charset="0"/>
            </a:endParaRPr>
          </a:p>
        </p:txBody>
      </p:sp>
      <p:cxnSp>
        <p:nvCxnSpPr>
          <p:cNvPr id="17" name="直接箭头连接符 16"/>
          <p:cNvCxnSpPr/>
          <p:nvPr/>
        </p:nvCxnSpPr>
        <p:spPr>
          <a:xfrm rot="16200000" flipH="1">
            <a:off x="4536281" y="2607463"/>
            <a:ext cx="50006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86314" y="3857628"/>
            <a:ext cx="3714776" cy="1200329"/>
          </a:xfrm>
          <a:prstGeom prst="rect">
            <a:avLst/>
          </a:prstGeom>
          <a:noFill/>
        </p:spPr>
        <p:txBody>
          <a:bodyPr wrap="square" rtlCol="0">
            <a:spAutoFit/>
          </a:bodyPr>
          <a:lstStyle/>
          <a:p>
            <a:r>
              <a:rPr lang="en-CA" altLang="zh-CN" dirty="0" smtClean="0">
                <a:latin typeface="Consolas" pitchFamily="49" charset="0"/>
              </a:rPr>
              <a:t>Name of the handler function</a:t>
            </a:r>
          </a:p>
          <a:p>
            <a:r>
              <a:rPr lang="en-CA" altLang="zh-CN" dirty="0" smtClean="0">
                <a:latin typeface="Consolas" pitchFamily="49" charset="0"/>
              </a:rPr>
              <a:t>(NO BRACKETS, since we are using it as an variable, not calling it)</a:t>
            </a:r>
            <a:endParaRPr lang="zh-CN" altLang="en-US" dirty="0">
              <a:latin typeface="Consolas" pitchFamily="49" charset="0"/>
            </a:endParaRPr>
          </a:p>
        </p:txBody>
      </p:sp>
      <p:cxnSp>
        <p:nvCxnSpPr>
          <p:cNvPr id="30" name="直接箭头连接符 29"/>
          <p:cNvCxnSpPr/>
          <p:nvPr/>
        </p:nvCxnSpPr>
        <p:spPr>
          <a:xfrm flipV="1">
            <a:off x="6500826" y="3357562"/>
            <a:ext cx="100013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28596" y="5214950"/>
            <a:ext cx="8215370" cy="1200329"/>
          </a:xfrm>
          <a:prstGeom prst="rect">
            <a:avLst/>
          </a:prstGeom>
          <a:noFill/>
        </p:spPr>
        <p:txBody>
          <a:bodyPr wrap="square" rtlCol="0">
            <a:spAutoFit/>
          </a:bodyPr>
          <a:lstStyle/>
          <a:p>
            <a:r>
              <a:rPr lang="en-US" sz="2400" dirty="0" smtClean="0">
                <a:latin typeface="Consolas" pitchFamily="49" charset="0"/>
              </a:rPr>
              <a:t>This means, from now on, when “</a:t>
            </a:r>
            <a:r>
              <a:rPr lang="en-US" sz="2400" dirty="0" err="1" smtClean="0">
                <a:solidFill>
                  <a:srgbClr val="92D050"/>
                </a:solidFill>
                <a:latin typeface="Consolas" pitchFamily="49" charset="0"/>
              </a:rPr>
              <a:t>Event.ENTER_FRAME</a:t>
            </a:r>
            <a:r>
              <a:rPr lang="en-US" sz="2400" dirty="0" smtClean="0">
                <a:latin typeface="Consolas" pitchFamily="49" charset="0"/>
              </a:rPr>
              <a:t>” happens, </a:t>
            </a:r>
            <a:r>
              <a:rPr lang="en-US" sz="2400" dirty="0" smtClean="0">
                <a:latin typeface="Consolas" pitchFamily="49" charset="0"/>
              </a:rPr>
              <a:t>call </a:t>
            </a:r>
            <a:r>
              <a:rPr lang="en-US" sz="2400" dirty="0" smtClean="0">
                <a:latin typeface="Consolas" pitchFamily="49" charset="0"/>
              </a:rPr>
              <a:t>function “</a:t>
            </a:r>
            <a:r>
              <a:rPr lang="en-US" sz="2400" dirty="0" smtClean="0">
                <a:solidFill>
                  <a:schemeClr val="accent6"/>
                </a:solidFill>
                <a:latin typeface="Consolas" pitchFamily="49" charset="0"/>
              </a:rPr>
              <a:t>handler</a:t>
            </a:r>
            <a:r>
              <a:rPr lang="en-US" sz="2400" dirty="0" smtClean="0">
                <a:latin typeface="Consolas" pitchFamily="49" charset="0"/>
              </a:rPr>
              <a:t>”.</a:t>
            </a:r>
            <a:endParaRPr lang="en-CA" altLang="zh-CN" sz="2400" dirty="0">
              <a:latin typeface="Consolas"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Handling Events</a:t>
            </a:r>
            <a:endParaRPr lang="zh-CN" altLang="en-US" sz="3200" dirty="0">
              <a:latin typeface="Consolas" pitchFamily="49" charset="0"/>
            </a:endParaRPr>
          </a:p>
        </p:txBody>
      </p:sp>
      <p:sp>
        <p:nvSpPr>
          <p:cNvPr id="7" name="TextBox 6"/>
          <p:cNvSpPr txBox="1"/>
          <p:nvPr/>
        </p:nvSpPr>
        <p:spPr>
          <a:xfrm>
            <a:off x="500034" y="4214818"/>
            <a:ext cx="8215370" cy="1938992"/>
          </a:xfrm>
          <a:prstGeom prst="rect">
            <a:avLst/>
          </a:prstGeom>
          <a:noFill/>
        </p:spPr>
        <p:txBody>
          <a:bodyPr wrap="square" rtlCol="0">
            <a:spAutoFit/>
          </a:bodyPr>
          <a:lstStyle/>
          <a:p>
            <a:r>
              <a:rPr lang="en-US" sz="2400" dirty="0" smtClean="0">
                <a:latin typeface="Consolas" pitchFamily="49" charset="0"/>
              </a:rPr>
              <a:t>To setup the handler function, we need one and only one parameter. Because when the event takes place and handler is called, the information about the event is passed in through this parameter.</a:t>
            </a:r>
            <a:endParaRPr lang="en-CA" altLang="zh-CN" sz="2400" dirty="0">
              <a:latin typeface="Consolas" pitchFamily="49" charset="0"/>
            </a:endParaRPr>
          </a:p>
        </p:txBody>
      </p:sp>
      <p:sp>
        <p:nvSpPr>
          <p:cNvPr id="11" name="TextBox 10"/>
          <p:cNvSpPr txBox="1"/>
          <p:nvPr/>
        </p:nvSpPr>
        <p:spPr>
          <a:xfrm>
            <a:off x="1000100" y="1643050"/>
            <a:ext cx="7072362" cy="2308324"/>
          </a:xfrm>
          <a:prstGeom prst="rect">
            <a:avLst/>
          </a:prstGeom>
          <a:noFill/>
          <a:ln>
            <a:solidFill>
              <a:schemeClr val="tx1"/>
            </a:solidFill>
          </a:ln>
        </p:spPr>
        <p:txBody>
          <a:bodyPr wrap="square" rtlCol="0">
            <a:spAutoFit/>
          </a:bodyPr>
          <a:lstStyle/>
          <a:p>
            <a:r>
              <a:rPr lang="en-US" sz="2400" dirty="0" smtClean="0">
                <a:latin typeface="Consolas" pitchFamily="49" charset="0"/>
              </a:rPr>
              <a:t>function </a:t>
            </a:r>
            <a:r>
              <a:rPr lang="en-US" sz="2400" dirty="0" smtClean="0">
                <a:solidFill>
                  <a:schemeClr val="accent6"/>
                </a:solidFill>
                <a:latin typeface="Consolas" pitchFamily="49" charset="0"/>
              </a:rPr>
              <a:t>handler</a:t>
            </a:r>
            <a:r>
              <a:rPr lang="en-US" sz="2400" dirty="0" smtClean="0">
                <a:latin typeface="Consolas" pitchFamily="49" charset="0"/>
              </a:rPr>
              <a:t>(</a:t>
            </a:r>
            <a:r>
              <a:rPr lang="en-US" sz="2400" dirty="0" smtClean="0">
                <a:solidFill>
                  <a:srgbClr val="92D050"/>
                </a:solidFill>
                <a:latin typeface="Consolas" pitchFamily="49" charset="0"/>
              </a:rPr>
              <a:t>event</a:t>
            </a:r>
            <a:r>
              <a:rPr lang="en-US" sz="2400" dirty="0" smtClean="0">
                <a:latin typeface="Consolas" pitchFamily="49" charset="0"/>
              </a:rPr>
              <a:t>) </a:t>
            </a:r>
            <a:r>
              <a:rPr lang="en-US" sz="2400" dirty="0" smtClean="0">
                <a:latin typeface="Consolas" pitchFamily="49" charset="0"/>
              </a:rPr>
              <a:t>{</a:t>
            </a:r>
          </a:p>
          <a:p>
            <a:r>
              <a:rPr lang="en-CA" altLang="zh-CN" sz="2400" dirty="0" smtClean="0">
                <a:solidFill>
                  <a:srgbClr val="FF0000"/>
                </a:solidFill>
                <a:latin typeface="Consolas" pitchFamily="49" charset="0"/>
              </a:rPr>
              <a:t>	</a:t>
            </a:r>
            <a:r>
              <a:rPr lang="en-CA" altLang="zh-CN" sz="2400" dirty="0" err="1" smtClean="0">
                <a:solidFill>
                  <a:srgbClr val="92D050"/>
                </a:solidFill>
                <a:latin typeface="Consolas" pitchFamily="49" charset="0"/>
              </a:rPr>
              <a:t>hero.x</a:t>
            </a:r>
            <a:r>
              <a:rPr lang="en-CA" altLang="zh-CN" sz="2400" dirty="0" smtClean="0">
                <a:solidFill>
                  <a:srgbClr val="92D050"/>
                </a:solidFill>
                <a:latin typeface="Consolas" pitchFamily="49" charset="0"/>
              </a:rPr>
              <a:t> </a:t>
            </a:r>
            <a:r>
              <a:rPr lang="en-CA" altLang="zh-CN" sz="2400" dirty="0" smtClean="0">
                <a:latin typeface="Consolas" pitchFamily="49" charset="0"/>
              </a:rPr>
              <a:t>+=</a:t>
            </a:r>
            <a:r>
              <a:rPr lang="en-CA" altLang="zh-CN" sz="2400" dirty="0" smtClean="0">
                <a:solidFill>
                  <a:srgbClr val="92D050"/>
                </a:solidFill>
                <a:latin typeface="Consolas" pitchFamily="49" charset="0"/>
              </a:rPr>
              <a:t> </a:t>
            </a:r>
            <a:r>
              <a:rPr lang="en-CA" altLang="zh-CN" sz="2400" dirty="0" smtClean="0">
                <a:solidFill>
                  <a:srgbClr val="FF0000"/>
                </a:solidFill>
                <a:latin typeface="Consolas" pitchFamily="49" charset="0"/>
              </a:rPr>
              <a:t>5</a:t>
            </a:r>
            <a:endParaRPr lang="en-CA" altLang="zh-CN" sz="2400" dirty="0" smtClean="0">
              <a:solidFill>
                <a:srgbClr val="FF0000"/>
              </a:solidFill>
              <a:latin typeface="Consolas" pitchFamily="49" charset="0"/>
            </a:endParaRPr>
          </a:p>
          <a:p>
            <a:r>
              <a:rPr lang="en-CA" altLang="zh-CN" sz="2400" dirty="0" smtClean="0">
                <a:latin typeface="Consolas" pitchFamily="49" charset="0"/>
              </a:rPr>
              <a:t>}</a:t>
            </a:r>
          </a:p>
          <a:p>
            <a:endParaRPr lang="en-CA" altLang="zh-CN" sz="2400" dirty="0" smtClean="0">
              <a:latin typeface="Consolas" pitchFamily="49" charset="0"/>
            </a:endParaRPr>
          </a:p>
          <a:p>
            <a:r>
              <a:rPr lang="en-US" sz="2400" dirty="0" err="1" smtClean="0">
                <a:solidFill>
                  <a:schemeClr val="accent6"/>
                </a:solidFill>
                <a:latin typeface="Consolas" pitchFamily="49" charset="0"/>
              </a:rPr>
              <a:t>addEventListener</a:t>
            </a:r>
            <a:r>
              <a:rPr lang="en-US" sz="2400" dirty="0" smtClean="0">
                <a:latin typeface="Consolas" pitchFamily="49" charset="0"/>
              </a:rPr>
              <a:t>(</a:t>
            </a:r>
            <a:r>
              <a:rPr lang="en-US" sz="2400" dirty="0" err="1" smtClean="0">
                <a:solidFill>
                  <a:srgbClr val="92D050"/>
                </a:solidFill>
                <a:latin typeface="Consolas" pitchFamily="49" charset="0"/>
              </a:rPr>
              <a:t>Event.ENTER_FRAME</a:t>
            </a:r>
            <a:r>
              <a:rPr lang="en-US" sz="2400" dirty="0" smtClean="0">
                <a:latin typeface="Consolas" pitchFamily="49" charset="0"/>
              </a:rPr>
              <a:t>, </a:t>
            </a:r>
            <a:r>
              <a:rPr lang="en-US" sz="2400" dirty="0" smtClean="0">
                <a:solidFill>
                  <a:schemeClr val="accent6"/>
                </a:solidFill>
                <a:latin typeface="Consolas" pitchFamily="49" charset="0"/>
              </a:rPr>
              <a:t>handler</a:t>
            </a:r>
            <a:r>
              <a:rPr lang="en-US" sz="2400" dirty="0" smtClean="0">
                <a:latin typeface="Consolas" pitchFamily="49" charset="0"/>
              </a:rPr>
              <a:t>)</a:t>
            </a:r>
            <a:endParaRPr lang="en-CA" altLang="zh-CN" sz="2400" dirty="0" smtClean="0">
              <a:latin typeface="Consolas" pitchFamily="49" charset="0"/>
            </a:endParaRPr>
          </a:p>
        </p:txBody>
      </p:sp>
      <p:sp>
        <p:nvSpPr>
          <p:cNvPr id="14" name="矩形 13"/>
          <p:cNvSpPr/>
          <p:nvPr/>
        </p:nvSpPr>
        <p:spPr>
          <a:xfrm>
            <a:off x="3786182" y="1676918"/>
            <a:ext cx="1214446" cy="428628"/>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Examples of Events</a:t>
            </a:r>
            <a:endParaRPr lang="zh-CN" altLang="en-US" sz="3200" dirty="0">
              <a:latin typeface="Consolas" pitchFamily="49" charset="0"/>
            </a:endParaRPr>
          </a:p>
        </p:txBody>
      </p:sp>
      <p:sp>
        <p:nvSpPr>
          <p:cNvPr id="7" name="TextBox 6"/>
          <p:cNvSpPr txBox="1"/>
          <p:nvPr/>
        </p:nvSpPr>
        <p:spPr>
          <a:xfrm>
            <a:off x="500034" y="1571612"/>
            <a:ext cx="8215370" cy="830997"/>
          </a:xfrm>
          <a:prstGeom prst="rect">
            <a:avLst/>
          </a:prstGeom>
          <a:noFill/>
        </p:spPr>
        <p:txBody>
          <a:bodyPr wrap="square" rtlCol="0">
            <a:spAutoFit/>
          </a:bodyPr>
          <a:lstStyle/>
          <a:p>
            <a:r>
              <a:rPr lang="en-US" sz="2400" dirty="0" smtClean="0">
                <a:latin typeface="Consolas" pitchFamily="49" charset="0"/>
              </a:rPr>
              <a:t>Here are some common types of event we will use:</a:t>
            </a:r>
            <a:endParaRPr lang="en-CA" altLang="zh-CN" sz="2400" dirty="0">
              <a:latin typeface="Consolas" pitchFamily="49" charset="0"/>
            </a:endParaRPr>
          </a:p>
        </p:txBody>
      </p:sp>
      <p:sp>
        <p:nvSpPr>
          <p:cNvPr id="11" name="TextBox 10"/>
          <p:cNvSpPr txBox="1"/>
          <p:nvPr/>
        </p:nvSpPr>
        <p:spPr>
          <a:xfrm>
            <a:off x="1142976" y="2571744"/>
            <a:ext cx="6929486" cy="2862322"/>
          </a:xfrm>
          <a:prstGeom prst="rect">
            <a:avLst/>
          </a:prstGeom>
          <a:noFill/>
          <a:ln>
            <a:solidFill>
              <a:schemeClr val="tx1"/>
            </a:solidFill>
          </a:ln>
        </p:spPr>
        <p:txBody>
          <a:bodyPr wrap="square" rtlCol="0">
            <a:spAutoFit/>
          </a:bodyPr>
          <a:lstStyle/>
          <a:p>
            <a:r>
              <a:rPr lang="en-CA" sz="2000" dirty="0" err="1" smtClean="0">
                <a:solidFill>
                  <a:srgbClr val="92D050"/>
                </a:solidFill>
                <a:latin typeface="Consolas" pitchFamily="49" charset="0"/>
              </a:rPr>
              <a:t>Event.ENTER_FRAME</a:t>
            </a:r>
            <a:r>
              <a:rPr lang="en-CA" sz="2000" dirty="0" smtClean="0">
                <a:latin typeface="Consolas" pitchFamily="49" charset="0"/>
              </a:rPr>
              <a:t> (entering a frame)</a:t>
            </a:r>
          </a:p>
          <a:p>
            <a:endParaRPr lang="en-CA" sz="2000" dirty="0" smtClean="0">
              <a:latin typeface="Consolas" pitchFamily="49" charset="0"/>
            </a:endParaRPr>
          </a:p>
          <a:p>
            <a:r>
              <a:rPr lang="en-CA" altLang="zh-CN" sz="2000" dirty="0" err="1" smtClean="0">
                <a:solidFill>
                  <a:srgbClr val="92D050"/>
                </a:solidFill>
                <a:latin typeface="Consolas" pitchFamily="49" charset="0"/>
              </a:rPr>
              <a:t>MouseEvent.MOUSE_DOWN</a:t>
            </a:r>
            <a:r>
              <a:rPr lang="en-CA" altLang="zh-CN" sz="2000" dirty="0" smtClean="0">
                <a:latin typeface="Consolas" pitchFamily="49" charset="0"/>
              </a:rPr>
              <a:t> (left mouse button is down)</a:t>
            </a:r>
          </a:p>
          <a:p>
            <a:endParaRPr lang="en-CA" altLang="zh-CN" sz="2000" dirty="0" smtClean="0">
              <a:latin typeface="Consolas" pitchFamily="49" charset="0"/>
            </a:endParaRPr>
          </a:p>
          <a:p>
            <a:r>
              <a:rPr lang="en-CA" altLang="zh-CN" sz="2000" dirty="0" err="1" smtClean="0">
                <a:solidFill>
                  <a:srgbClr val="92D050"/>
                </a:solidFill>
                <a:latin typeface="Consolas" pitchFamily="49" charset="0"/>
              </a:rPr>
              <a:t>MouseEvent.MOUSE_UP</a:t>
            </a:r>
            <a:r>
              <a:rPr lang="en-CA" altLang="zh-CN" sz="2000" dirty="0" smtClean="0">
                <a:latin typeface="Consolas" pitchFamily="49" charset="0"/>
              </a:rPr>
              <a:t> (left mouse button is up)</a:t>
            </a:r>
          </a:p>
          <a:p>
            <a:endParaRPr lang="en-CA" altLang="zh-CN" sz="2000" dirty="0" smtClean="0">
              <a:latin typeface="Consolas" pitchFamily="49" charset="0"/>
            </a:endParaRPr>
          </a:p>
          <a:p>
            <a:r>
              <a:rPr lang="en-CA" altLang="zh-CN" sz="2000" dirty="0" err="1" smtClean="0">
                <a:solidFill>
                  <a:srgbClr val="92D050"/>
                </a:solidFill>
                <a:latin typeface="Consolas" pitchFamily="49" charset="0"/>
              </a:rPr>
              <a:t>KeyboardEvent.KEY_DOWN</a:t>
            </a:r>
            <a:r>
              <a:rPr lang="en-CA" altLang="zh-CN" sz="2000" dirty="0" smtClean="0">
                <a:latin typeface="Consolas" pitchFamily="49" charset="0"/>
              </a:rPr>
              <a:t> (keyboard button pressed)</a:t>
            </a:r>
          </a:p>
          <a:p>
            <a:endParaRPr lang="en-CA" altLang="zh-CN" sz="2000" dirty="0" smtClean="0">
              <a:latin typeface="Consolas" pitchFamily="49" charset="0"/>
            </a:endParaRPr>
          </a:p>
          <a:p>
            <a:r>
              <a:rPr lang="en-CA" altLang="zh-CN" sz="2000" dirty="0" err="1" smtClean="0">
                <a:solidFill>
                  <a:srgbClr val="92D050"/>
                </a:solidFill>
                <a:latin typeface="Consolas" pitchFamily="49" charset="0"/>
              </a:rPr>
              <a:t>KeyboardEvent.KEY_UP</a:t>
            </a:r>
            <a:r>
              <a:rPr lang="en-CA" altLang="zh-CN" sz="2000" dirty="0" smtClean="0">
                <a:latin typeface="Consolas" pitchFamily="49" charset="0"/>
              </a:rPr>
              <a:t> (keyboard button released)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Mouse Events</a:t>
            </a:r>
            <a:endParaRPr lang="zh-CN" altLang="en-US" sz="3200" dirty="0">
              <a:latin typeface="Consolas" pitchFamily="49" charset="0"/>
            </a:endParaRPr>
          </a:p>
        </p:txBody>
      </p:sp>
      <p:sp>
        <p:nvSpPr>
          <p:cNvPr id="7" name="TextBox 6"/>
          <p:cNvSpPr txBox="1"/>
          <p:nvPr/>
        </p:nvSpPr>
        <p:spPr>
          <a:xfrm>
            <a:off x="500034" y="1571612"/>
            <a:ext cx="8215370" cy="830997"/>
          </a:xfrm>
          <a:prstGeom prst="rect">
            <a:avLst/>
          </a:prstGeom>
          <a:noFill/>
        </p:spPr>
        <p:txBody>
          <a:bodyPr wrap="square" rtlCol="0">
            <a:spAutoFit/>
          </a:bodyPr>
          <a:lstStyle/>
          <a:p>
            <a:r>
              <a:rPr lang="en-US" sz="2400" dirty="0" smtClean="0">
                <a:latin typeface="Consolas" pitchFamily="49" charset="0"/>
              </a:rPr>
              <a:t>Here is how to setup a event to move ‘hero’ when clicking on top of hero:</a:t>
            </a:r>
            <a:endParaRPr lang="en-CA" altLang="zh-CN" sz="2400" dirty="0">
              <a:latin typeface="Consolas" pitchFamily="49" charset="0"/>
            </a:endParaRPr>
          </a:p>
        </p:txBody>
      </p:sp>
      <p:sp>
        <p:nvSpPr>
          <p:cNvPr id="6" name="TextBox 5"/>
          <p:cNvSpPr txBox="1"/>
          <p:nvPr/>
        </p:nvSpPr>
        <p:spPr>
          <a:xfrm>
            <a:off x="1000100" y="2786058"/>
            <a:ext cx="7072362" cy="2308324"/>
          </a:xfrm>
          <a:prstGeom prst="rect">
            <a:avLst/>
          </a:prstGeom>
          <a:noFill/>
          <a:ln>
            <a:solidFill>
              <a:schemeClr val="tx1"/>
            </a:solidFill>
          </a:ln>
        </p:spPr>
        <p:txBody>
          <a:bodyPr wrap="square" rtlCol="0">
            <a:spAutoFit/>
          </a:bodyPr>
          <a:lstStyle/>
          <a:p>
            <a:r>
              <a:rPr lang="en-US" sz="2400" dirty="0" smtClean="0">
                <a:latin typeface="Consolas" pitchFamily="49" charset="0"/>
              </a:rPr>
              <a:t>function </a:t>
            </a:r>
            <a:r>
              <a:rPr lang="en-US" sz="2400" dirty="0" err="1" smtClean="0">
                <a:solidFill>
                  <a:schemeClr val="accent6"/>
                </a:solidFill>
                <a:latin typeface="Consolas" pitchFamily="49" charset="0"/>
              </a:rPr>
              <a:t>mouseDownHandler</a:t>
            </a:r>
            <a:r>
              <a:rPr lang="en-US" sz="2400" dirty="0" smtClean="0">
                <a:latin typeface="Consolas" pitchFamily="49" charset="0"/>
              </a:rPr>
              <a:t>(</a:t>
            </a:r>
            <a:r>
              <a:rPr lang="en-US" sz="2400" dirty="0" smtClean="0">
                <a:solidFill>
                  <a:srgbClr val="92D050"/>
                </a:solidFill>
                <a:latin typeface="Consolas" pitchFamily="49" charset="0"/>
              </a:rPr>
              <a:t>event</a:t>
            </a:r>
            <a:r>
              <a:rPr lang="en-US" sz="2400" dirty="0" smtClean="0">
                <a:latin typeface="Consolas" pitchFamily="49" charset="0"/>
              </a:rPr>
              <a:t>) </a:t>
            </a:r>
            <a:r>
              <a:rPr lang="en-US" sz="2400" dirty="0" smtClean="0">
                <a:latin typeface="Consolas" pitchFamily="49" charset="0"/>
              </a:rPr>
              <a:t>{</a:t>
            </a:r>
          </a:p>
          <a:p>
            <a:r>
              <a:rPr lang="en-CA" altLang="zh-CN" sz="2400" dirty="0" smtClean="0">
                <a:solidFill>
                  <a:srgbClr val="FF0000"/>
                </a:solidFill>
                <a:latin typeface="Consolas" pitchFamily="49" charset="0"/>
              </a:rPr>
              <a:t>	</a:t>
            </a:r>
            <a:r>
              <a:rPr lang="en-CA" altLang="zh-CN" sz="2400" dirty="0" err="1" smtClean="0">
                <a:solidFill>
                  <a:srgbClr val="92D050"/>
                </a:solidFill>
                <a:latin typeface="Consolas" pitchFamily="49" charset="0"/>
              </a:rPr>
              <a:t>hero.x</a:t>
            </a:r>
            <a:r>
              <a:rPr lang="en-CA" altLang="zh-CN" sz="2400" dirty="0" smtClean="0">
                <a:solidFill>
                  <a:srgbClr val="92D050"/>
                </a:solidFill>
                <a:latin typeface="Consolas" pitchFamily="49" charset="0"/>
              </a:rPr>
              <a:t> </a:t>
            </a:r>
            <a:r>
              <a:rPr lang="en-CA" altLang="zh-CN" sz="2400" dirty="0" smtClean="0">
                <a:latin typeface="Consolas" pitchFamily="49" charset="0"/>
              </a:rPr>
              <a:t>+=</a:t>
            </a:r>
            <a:r>
              <a:rPr lang="en-CA" altLang="zh-CN" sz="2400" dirty="0" smtClean="0">
                <a:solidFill>
                  <a:srgbClr val="92D050"/>
                </a:solidFill>
                <a:latin typeface="Consolas" pitchFamily="49" charset="0"/>
              </a:rPr>
              <a:t> </a:t>
            </a:r>
            <a:r>
              <a:rPr lang="en-CA" altLang="zh-CN" sz="2400" dirty="0" smtClean="0">
                <a:solidFill>
                  <a:srgbClr val="FF0000"/>
                </a:solidFill>
                <a:latin typeface="Consolas" pitchFamily="49" charset="0"/>
              </a:rPr>
              <a:t>5</a:t>
            </a:r>
            <a:endParaRPr lang="en-CA" altLang="zh-CN" sz="2400" dirty="0" smtClean="0">
              <a:solidFill>
                <a:srgbClr val="FF0000"/>
              </a:solidFill>
              <a:latin typeface="Consolas" pitchFamily="49" charset="0"/>
            </a:endParaRPr>
          </a:p>
          <a:p>
            <a:r>
              <a:rPr lang="en-CA" altLang="zh-CN" sz="2400" dirty="0" smtClean="0">
                <a:latin typeface="Consolas" pitchFamily="49" charset="0"/>
              </a:rPr>
              <a:t>}</a:t>
            </a:r>
          </a:p>
          <a:p>
            <a:endParaRPr lang="en-CA" altLang="zh-CN" sz="2400" dirty="0" smtClean="0">
              <a:latin typeface="Consolas" pitchFamily="49" charset="0"/>
            </a:endParaRPr>
          </a:p>
          <a:p>
            <a:r>
              <a:rPr lang="en-US" sz="2400" dirty="0" err="1" smtClean="0">
                <a:solidFill>
                  <a:srgbClr val="92D050"/>
                </a:solidFill>
                <a:latin typeface="Consolas" pitchFamily="49" charset="0"/>
              </a:rPr>
              <a:t>hero.</a:t>
            </a:r>
            <a:r>
              <a:rPr lang="en-US" sz="2400" dirty="0" err="1" smtClean="0">
                <a:solidFill>
                  <a:schemeClr val="accent6"/>
                </a:solidFill>
                <a:latin typeface="Consolas" pitchFamily="49" charset="0"/>
              </a:rPr>
              <a:t>addEventListener</a:t>
            </a:r>
            <a:r>
              <a:rPr lang="en-US" sz="2400" dirty="0" smtClean="0">
                <a:latin typeface="Consolas" pitchFamily="49" charset="0"/>
              </a:rPr>
              <a:t>(</a:t>
            </a:r>
            <a:r>
              <a:rPr lang="en-US" sz="2400" dirty="0" err="1" smtClean="0">
                <a:solidFill>
                  <a:srgbClr val="92D050"/>
                </a:solidFill>
                <a:latin typeface="Consolas" pitchFamily="49" charset="0"/>
              </a:rPr>
              <a:t>MouseEvent.MOUSE_DOWN</a:t>
            </a:r>
            <a:r>
              <a:rPr lang="en-US" sz="2400" dirty="0" smtClean="0">
                <a:latin typeface="Consolas" pitchFamily="49" charset="0"/>
              </a:rPr>
              <a:t>, </a:t>
            </a:r>
            <a:r>
              <a:rPr lang="en-US" sz="2400" dirty="0" err="1" smtClean="0">
                <a:solidFill>
                  <a:schemeClr val="accent6"/>
                </a:solidFill>
                <a:latin typeface="Consolas" pitchFamily="49" charset="0"/>
              </a:rPr>
              <a:t>mouseDownHandler</a:t>
            </a:r>
            <a:r>
              <a:rPr lang="en-US" sz="2400" dirty="0" smtClean="0">
                <a:latin typeface="Consolas" pitchFamily="49" charset="0"/>
              </a:rPr>
              <a:t>)</a:t>
            </a:r>
            <a:endParaRPr lang="en-CA" altLang="zh-CN" sz="2400" dirty="0" smtClean="0">
              <a:latin typeface="Consolas" pitchFamily="49" charset="0"/>
            </a:endParaRPr>
          </a:p>
        </p:txBody>
      </p:sp>
      <p:cxnSp>
        <p:nvCxnSpPr>
          <p:cNvPr id="8" name="直接箭头连接符 7"/>
          <p:cNvCxnSpPr/>
          <p:nvPr/>
        </p:nvCxnSpPr>
        <p:spPr>
          <a:xfrm rot="10800000">
            <a:off x="1928794" y="4643446"/>
            <a:ext cx="785818"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71604" y="5286388"/>
            <a:ext cx="6357982" cy="923330"/>
          </a:xfrm>
          <a:prstGeom prst="rect">
            <a:avLst/>
          </a:prstGeom>
          <a:noFill/>
        </p:spPr>
        <p:txBody>
          <a:bodyPr wrap="square" rtlCol="0">
            <a:spAutoFit/>
          </a:bodyPr>
          <a:lstStyle/>
          <a:p>
            <a:r>
              <a:rPr lang="en-CA" altLang="zh-CN" dirty="0" smtClean="0">
                <a:latin typeface="Consolas" pitchFamily="49" charset="0"/>
              </a:rPr>
              <a:t>Here we add the event listener on </a:t>
            </a:r>
            <a:r>
              <a:rPr lang="en-CA" altLang="zh-CN" dirty="0" smtClean="0">
                <a:solidFill>
                  <a:srgbClr val="92D050"/>
                </a:solidFill>
                <a:latin typeface="Consolas" pitchFamily="49" charset="0"/>
              </a:rPr>
              <a:t>hero</a:t>
            </a:r>
            <a:r>
              <a:rPr lang="en-CA" altLang="zh-CN" dirty="0" smtClean="0">
                <a:latin typeface="Consolas" pitchFamily="49" charset="0"/>
              </a:rPr>
              <a:t> because we are trying to detect when the mouse is clicked on top of </a:t>
            </a:r>
            <a:r>
              <a:rPr lang="en-CA" altLang="zh-CN" dirty="0" smtClean="0">
                <a:solidFill>
                  <a:srgbClr val="92D050"/>
                </a:solidFill>
                <a:latin typeface="Consolas" pitchFamily="49" charset="0"/>
              </a:rPr>
              <a:t>hero</a:t>
            </a:r>
            <a:r>
              <a:rPr lang="en-CA" altLang="zh-CN" dirty="0" smtClean="0">
                <a:latin typeface="Consolas" pitchFamily="49" charset="0"/>
              </a:rPr>
              <a:t>.</a:t>
            </a:r>
            <a:endParaRPr lang="zh-CN" altLang="en-US" dirty="0">
              <a:latin typeface="Consolas"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Mouse Events</a:t>
            </a:r>
            <a:endParaRPr lang="zh-CN" altLang="en-US" sz="3200" dirty="0">
              <a:latin typeface="Consolas" pitchFamily="49" charset="0"/>
            </a:endParaRPr>
          </a:p>
        </p:txBody>
      </p:sp>
      <p:sp>
        <p:nvSpPr>
          <p:cNvPr id="7" name="TextBox 6"/>
          <p:cNvSpPr txBox="1"/>
          <p:nvPr/>
        </p:nvSpPr>
        <p:spPr>
          <a:xfrm>
            <a:off x="500034" y="1571612"/>
            <a:ext cx="8215370" cy="830997"/>
          </a:xfrm>
          <a:prstGeom prst="rect">
            <a:avLst/>
          </a:prstGeom>
          <a:noFill/>
        </p:spPr>
        <p:txBody>
          <a:bodyPr wrap="square" rtlCol="0">
            <a:spAutoFit/>
          </a:bodyPr>
          <a:lstStyle/>
          <a:p>
            <a:r>
              <a:rPr lang="en-US" sz="2400" dirty="0" smtClean="0">
                <a:latin typeface="Consolas" pitchFamily="49" charset="0"/>
              </a:rPr>
              <a:t>If we want to see if the mouse is clicked on the stage anywhere, we use:</a:t>
            </a:r>
            <a:endParaRPr lang="en-CA" altLang="zh-CN" sz="2400" dirty="0">
              <a:latin typeface="Consolas" pitchFamily="49" charset="0"/>
            </a:endParaRPr>
          </a:p>
        </p:txBody>
      </p:sp>
      <p:sp>
        <p:nvSpPr>
          <p:cNvPr id="6" name="TextBox 5"/>
          <p:cNvSpPr txBox="1"/>
          <p:nvPr/>
        </p:nvSpPr>
        <p:spPr>
          <a:xfrm>
            <a:off x="1000100" y="2786058"/>
            <a:ext cx="7072362" cy="2308324"/>
          </a:xfrm>
          <a:prstGeom prst="rect">
            <a:avLst/>
          </a:prstGeom>
          <a:noFill/>
          <a:ln>
            <a:solidFill>
              <a:schemeClr val="tx1"/>
            </a:solidFill>
          </a:ln>
        </p:spPr>
        <p:txBody>
          <a:bodyPr wrap="square" rtlCol="0">
            <a:spAutoFit/>
          </a:bodyPr>
          <a:lstStyle/>
          <a:p>
            <a:r>
              <a:rPr lang="en-US" sz="2400" dirty="0" smtClean="0">
                <a:latin typeface="Consolas" pitchFamily="49" charset="0"/>
              </a:rPr>
              <a:t>function </a:t>
            </a:r>
            <a:r>
              <a:rPr lang="en-US" sz="2400" dirty="0" err="1" smtClean="0">
                <a:solidFill>
                  <a:schemeClr val="accent6"/>
                </a:solidFill>
                <a:latin typeface="Consolas" pitchFamily="49" charset="0"/>
              </a:rPr>
              <a:t>mouseDownHandler</a:t>
            </a:r>
            <a:r>
              <a:rPr lang="en-US" sz="2400" dirty="0" smtClean="0">
                <a:latin typeface="Consolas" pitchFamily="49" charset="0"/>
              </a:rPr>
              <a:t>(</a:t>
            </a:r>
            <a:r>
              <a:rPr lang="en-US" sz="2400" dirty="0" smtClean="0">
                <a:solidFill>
                  <a:srgbClr val="92D050"/>
                </a:solidFill>
                <a:latin typeface="Consolas" pitchFamily="49" charset="0"/>
              </a:rPr>
              <a:t>event</a:t>
            </a:r>
            <a:r>
              <a:rPr lang="en-US" sz="2400" dirty="0" smtClean="0">
                <a:latin typeface="Consolas" pitchFamily="49" charset="0"/>
              </a:rPr>
              <a:t>) </a:t>
            </a:r>
            <a:r>
              <a:rPr lang="en-US" sz="2400" dirty="0" smtClean="0">
                <a:latin typeface="Consolas" pitchFamily="49" charset="0"/>
              </a:rPr>
              <a:t>{</a:t>
            </a:r>
          </a:p>
          <a:p>
            <a:r>
              <a:rPr lang="en-CA" altLang="zh-CN" sz="2400" dirty="0" smtClean="0">
                <a:solidFill>
                  <a:srgbClr val="FF0000"/>
                </a:solidFill>
                <a:latin typeface="Consolas" pitchFamily="49" charset="0"/>
              </a:rPr>
              <a:t>	</a:t>
            </a:r>
            <a:r>
              <a:rPr lang="en-CA" altLang="zh-CN" sz="2400" dirty="0" err="1" smtClean="0">
                <a:solidFill>
                  <a:srgbClr val="92D050"/>
                </a:solidFill>
                <a:latin typeface="Consolas" pitchFamily="49" charset="0"/>
              </a:rPr>
              <a:t>hero.x</a:t>
            </a:r>
            <a:r>
              <a:rPr lang="en-CA" altLang="zh-CN" sz="2400" dirty="0" smtClean="0">
                <a:solidFill>
                  <a:srgbClr val="92D050"/>
                </a:solidFill>
                <a:latin typeface="Consolas" pitchFamily="49" charset="0"/>
              </a:rPr>
              <a:t> </a:t>
            </a:r>
            <a:r>
              <a:rPr lang="en-CA" altLang="zh-CN" sz="2400" dirty="0" smtClean="0">
                <a:latin typeface="Consolas" pitchFamily="49" charset="0"/>
              </a:rPr>
              <a:t>+=</a:t>
            </a:r>
            <a:r>
              <a:rPr lang="en-CA" altLang="zh-CN" sz="2400" dirty="0" smtClean="0">
                <a:solidFill>
                  <a:srgbClr val="92D050"/>
                </a:solidFill>
                <a:latin typeface="Consolas" pitchFamily="49" charset="0"/>
              </a:rPr>
              <a:t> </a:t>
            </a:r>
            <a:r>
              <a:rPr lang="en-CA" altLang="zh-CN" sz="2400" dirty="0" smtClean="0">
                <a:solidFill>
                  <a:srgbClr val="FF0000"/>
                </a:solidFill>
                <a:latin typeface="Consolas" pitchFamily="49" charset="0"/>
              </a:rPr>
              <a:t>5</a:t>
            </a:r>
            <a:endParaRPr lang="en-CA" altLang="zh-CN" sz="2400" dirty="0" smtClean="0">
              <a:solidFill>
                <a:srgbClr val="FF0000"/>
              </a:solidFill>
              <a:latin typeface="Consolas" pitchFamily="49" charset="0"/>
            </a:endParaRPr>
          </a:p>
          <a:p>
            <a:r>
              <a:rPr lang="en-CA" altLang="zh-CN" sz="2400" dirty="0" smtClean="0">
                <a:latin typeface="Consolas" pitchFamily="49" charset="0"/>
              </a:rPr>
              <a:t>}</a:t>
            </a:r>
          </a:p>
          <a:p>
            <a:endParaRPr lang="en-CA" altLang="zh-CN" sz="2400" dirty="0" smtClean="0">
              <a:latin typeface="Consolas" pitchFamily="49" charset="0"/>
            </a:endParaRPr>
          </a:p>
          <a:p>
            <a:r>
              <a:rPr lang="en-US" sz="2400" dirty="0" err="1" smtClean="0">
                <a:solidFill>
                  <a:srgbClr val="92D050"/>
                </a:solidFill>
                <a:latin typeface="Consolas" pitchFamily="49" charset="0"/>
              </a:rPr>
              <a:t>stage.</a:t>
            </a:r>
            <a:r>
              <a:rPr lang="en-US" sz="2400" dirty="0" err="1" smtClean="0">
                <a:solidFill>
                  <a:schemeClr val="accent6"/>
                </a:solidFill>
                <a:latin typeface="Consolas" pitchFamily="49" charset="0"/>
              </a:rPr>
              <a:t>addEventListener</a:t>
            </a:r>
            <a:r>
              <a:rPr lang="en-US" sz="2400" dirty="0" smtClean="0">
                <a:latin typeface="Consolas" pitchFamily="49" charset="0"/>
              </a:rPr>
              <a:t>(</a:t>
            </a:r>
            <a:r>
              <a:rPr lang="en-US" sz="2400" dirty="0" err="1" smtClean="0">
                <a:solidFill>
                  <a:srgbClr val="92D050"/>
                </a:solidFill>
                <a:latin typeface="Consolas" pitchFamily="49" charset="0"/>
              </a:rPr>
              <a:t>MouseEvent.MOUSE_DOWN</a:t>
            </a:r>
            <a:r>
              <a:rPr lang="en-US" sz="2400" dirty="0" smtClean="0">
                <a:latin typeface="Consolas" pitchFamily="49" charset="0"/>
              </a:rPr>
              <a:t>, </a:t>
            </a:r>
            <a:r>
              <a:rPr lang="en-US" sz="2400" dirty="0" err="1" smtClean="0">
                <a:solidFill>
                  <a:schemeClr val="accent6"/>
                </a:solidFill>
                <a:latin typeface="Consolas" pitchFamily="49" charset="0"/>
              </a:rPr>
              <a:t>mouseDownHandler</a:t>
            </a:r>
            <a:r>
              <a:rPr lang="en-US" sz="2400" dirty="0" smtClean="0">
                <a:latin typeface="Consolas" pitchFamily="49" charset="0"/>
              </a:rPr>
              <a:t>)</a:t>
            </a:r>
            <a:endParaRPr lang="en-CA" altLang="zh-CN" sz="2400" dirty="0" smtClean="0">
              <a:latin typeface="Consolas" pitchFamily="49" charset="0"/>
            </a:endParaRPr>
          </a:p>
        </p:txBody>
      </p:sp>
      <p:cxnSp>
        <p:nvCxnSpPr>
          <p:cNvPr id="8" name="直接箭头连接符 7"/>
          <p:cNvCxnSpPr/>
          <p:nvPr/>
        </p:nvCxnSpPr>
        <p:spPr>
          <a:xfrm rot="10800000">
            <a:off x="1928794" y="4643446"/>
            <a:ext cx="785818"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71604" y="5286388"/>
            <a:ext cx="6357982" cy="923330"/>
          </a:xfrm>
          <a:prstGeom prst="rect">
            <a:avLst/>
          </a:prstGeom>
          <a:noFill/>
        </p:spPr>
        <p:txBody>
          <a:bodyPr wrap="square" rtlCol="0">
            <a:spAutoFit/>
          </a:bodyPr>
          <a:lstStyle/>
          <a:p>
            <a:r>
              <a:rPr lang="en-CA" altLang="zh-CN" dirty="0" smtClean="0">
                <a:latin typeface="Consolas" pitchFamily="49" charset="0"/>
              </a:rPr>
              <a:t>Here we add the event listener on </a:t>
            </a:r>
            <a:r>
              <a:rPr lang="en-CA" altLang="zh-CN" dirty="0" smtClean="0">
                <a:solidFill>
                  <a:srgbClr val="92D050"/>
                </a:solidFill>
                <a:latin typeface="Consolas" pitchFamily="49" charset="0"/>
              </a:rPr>
              <a:t>stage</a:t>
            </a:r>
            <a:r>
              <a:rPr lang="en-CA" altLang="zh-CN" dirty="0" smtClean="0">
                <a:latin typeface="Consolas" pitchFamily="49" charset="0"/>
              </a:rPr>
              <a:t> because we are trying to detect when the mouse is clicked on top of </a:t>
            </a:r>
            <a:r>
              <a:rPr lang="en-CA" altLang="zh-CN" dirty="0" smtClean="0">
                <a:solidFill>
                  <a:srgbClr val="92D050"/>
                </a:solidFill>
                <a:latin typeface="Consolas" pitchFamily="49" charset="0"/>
              </a:rPr>
              <a:t>stage </a:t>
            </a:r>
            <a:r>
              <a:rPr lang="en-CA" altLang="zh-CN" dirty="0" smtClean="0">
                <a:latin typeface="Consolas" pitchFamily="49" charset="0"/>
              </a:rPr>
              <a:t>- the entire window.</a:t>
            </a:r>
            <a:endParaRPr lang="zh-CN" altLang="en-US" dirty="0">
              <a:latin typeface="Consolas" pitchFamily="49"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750</Words>
  <Application>Microsoft Office PowerPoint</Application>
  <PresentationFormat>全屏显示(4:3)</PresentationFormat>
  <Paragraphs>122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407</cp:revision>
  <dcterms:created xsi:type="dcterms:W3CDTF">2015-10-09T00:50:08Z</dcterms:created>
  <dcterms:modified xsi:type="dcterms:W3CDTF">2015-11-04T01:47:56Z</dcterms:modified>
</cp:coreProperties>
</file>