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315" r:id="rId6"/>
    <p:sldId id="316" r:id="rId7"/>
    <p:sldId id="317" r:id="rId8"/>
    <p:sldId id="318" r:id="rId9"/>
    <p:sldId id="319" r:id="rId10"/>
    <p:sldId id="320" r:id="rId11"/>
    <p:sldId id="321" r:id="rId12"/>
    <p:sldId id="323" r:id="rId13"/>
    <p:sldId id="324" r:id="rId14"/>
    <p:sldId id="325" r:id="rId15"/>
    <p:sldId id="326" r:id="rId16"/>
    <p:sldId id="327" r:id="rId17"/>
    <p:sldId id="29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dobe.com/devnet/actionscript/learning/as3-fundamentals/conditionals.html" TargetMode="External"/><Relationship Id="rId2" Type="http://schemas.openxmlformats.org/officeDocument/2006/relationships/hyperlink" Target="http://www.republicofcode.com/tutorials/flash/as3conditiona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1569660"/>
          </a:xfrm>
          <a:prstGeom prst="rect">
            <a:avLst/>
          </a:prstGeom>
          <a:noFill/>
        </p:spPr>
        <p:txBody>
          <a:bodyPr wrap="square" rtlCol="0">
            <a:spAutoFit/>
          </a:bodyPr>
          <a:lstStyle/>
          <a:p>
            <a:pPr algn="ctr"/>
            <a:r>
              <a:rPr lang="en-CA" altLang="zh-CN" sz="4800" dirty="0" smtClean="0">
                <a:latin typeface="Consolas" pitchFamily="49" charset="0"/>
              </a:rPr>
              <a:t>Simple Shooter</a:t>
            </a:r>
          </a:p>
          <a:p>
            <a:pPr algn="ctr"/>
            <a:r>
              <a:rPr lang="en-CA" altLang="zh-CN" sz="4800" dirty="0" smtClean="0">
                <a:latin typeface="Consolas" pitchFamily="49" charset="0"/>
              </a:rPr>
              <a:t>Part 1</a:t>
            </a: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background</a:t>
            </a:r>
            <a:endParaRPr lang="zh-CN" altLang="en-US" sz="3200" dirty="0">
              <a:latin typeface="Consolas" pitchFamily="49" charset="0"/>
            </a:endParaRPr>
          </a:p>
        </p:txBody>
      </p:sp>
      <p:pic>
        <p:nvPicPr>
          <p:cNvPr id="9218" name="Picture 2"/>
          <p:cNvPicPr>
            <a:picLocks noChangeAspect="1" noChangeArrowheads="1"/>
          </p:cNvPicPr>
          <p:nvPr/>
        </p:nvPicPr>
        <p:blipFill>
          <a:blip r:embed="rId2"/>
          <a:srcRect/>
          <a:stretch>
            <a:fillRect/>
          </a:stretch>
        </p:blipFill>
        <p:spPr bwMode="auto">
          <a:xfrm>
            <a:off x="1071538" y="1643050"/>
            <a:ext cx="3226150" cy="4286280"/>
          </a:xfrm>
          <a:prstGeom prst="rect">
            <a:avLst/>
          </a:prstGeom>
          <a:noFill/>
          <a:ln w="9525">
            <a:noFill/>
            <a:miter lim="800000"/>
            <a:headEnd/>
            <a:tailEnd/>
          </a:ln>
          <a:effectLst/>
        </p:spPr>
      </p:pic>
      <p:sp>
        <p:nvSpPr>
          <p:cNvPr id="15" name="矩形 14"/>
          <p:cNvSpPr/>
          <p:nvPr/>
        </p:nvSpPr>
        <p:spPr>
          <a:xfrm>
            <a:off x="2143108" y="5475301"/>
            <a:ext cx="200026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TextBox 15"/>
          <p:cNvSpPr txBox="1"/>
          <p:nvPr/>
        </p:nvSpPr>
        <p:spPr>
          <a:xfrm>
            <a:off x="5143504" y="1643050"/>
            <a:ext cx="2571768" cy="1200329"/>
          </a:xfrm>
          <a:prstGeom prst="rect">
            <a:avLst/>
          </a:prstGeom>
          <a:noFill/>
        </p:spPr>
        <p:txBody>
          <a:bodyPr wrap="square" rtlCol="0">
            <a:spAutoFit/>
          </a:bodyPr>
          <a:lstStyle/>
          <a:p>
            <a:r>
              <a:rPr lang="en-CA" altLang="zh-CN" dirty="0" smtClean="0">
                <a:latin typeface="Consolas" pitchFamily="49" charset="0"/>
              </a:rPr>
              <a:t>After resizing, select the image, right click and hit Convert to Symbol.</a:t>
            </a:r>
            <a:endParaRPr lang="zh-CN" altLang="en-US" dirty="0">
              <a:latin typeface="Consolas" pitchFamily="49" charset="0"/>
            </a:endParaRPr>
          </a:p>
        </p:txBody>
      </p:sp>
      <p:cxnSp>
        <p:nvCxnSpPr>
          <p:cNvPr id="17" name="直接箭头连接符 16"/>
          <p:cNvCxnSpPr/>
          <p:nvPr/>
        </p:nvCxnSpPr>
        <p:spPr>
          <a:xfrm rot="5400000">
            <a:off x="2905908" y="3380580"/>
            <a:ext cx="2974995"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3"/>
          <a:srcRect/>
          <a:stretch>
            <a:fillRect/>
          </a:stretch>
        </p:blipFill>
        <p:spPr bwMode="auto">
          <a:xfrm>
            <a:off x="5214942" y="3500438"/>
            <a:ext cx="3309965" cy="1252204"/>
          </a:xfrm>
          <a:prstGeom prst="rect">
            <a:avLst/>
          </a:prstGeom>
          <a:noFill/>
          <a:ln w="9525">
            <a:noFill/>
            <a:miter lim="800000"/>
            <a:headEnd/>
            <a:tailEnd/>
          </a:ln>
          <a:effectLst/>
        </p:spPr>
      </p:pic>
      <p:sp>
        <p:nvSpPr>
          <p:cNvPr id="18" name="TextBox 17"/>
          <p:cNvSpPr txBox="1"/>
          <p:nvPr/>
        </p:nvSpPr>
        <p:spPr>
          <a:xfrm>
            <a:off x="5500694" y="4786322"/>
            <a:ext cx="2571768" cy="1200329"/>
          </a:xfrm>
          <a:prstGeom prst="rect">
            <a:avLst/>
          </a:prstGeom>
          <a:noFill/>
        </p:spPr>
        <p:txBody>
          <a:bodyPr wrap="square" rtlCol="0">
            <a:spAutoFit/>
          </a:bodyPr>
          <a:lstStyle/>
          <a:p>
            <a:r>
              <a:rPr lang="en-CA" altLang="zh-CN" dirty="0" smtClean="0">
                <a:latin typeface="Consolas" pitchFamily="49" charset="0"/>
              </a:rPr>
              <a:t>Give it a library name, make sure to select type Movie Clip. Then click OK.</a:t>
            </a:r>
            <a:endParaRPr lang="zh-CN" altLang="en-US" dirty="0">
              <a:latin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srcRect/>
          <a:stretch>
            <a:fillRect/>
          </a:stretch>
        </p:blipFill>
        <p:spPr bwMode="auto">
          <a:xfrm>
            <a:off x="1428728" y="2000240"/>
            <a:ext cx="2771775" cy="3305175"/>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Initializing the background</a:t>
            </a:r>
            <a:endParaRPr lang="zh-CN" altLang="en-US" sz="3200" dirty="0">
              <a:latin typeface="Consolas" pitchFamily="49" charset="0"/>
            </a:endParaRPr>
          </a:p>
        </p:txBody>
      </p:sp>
      <p:sp>
        <p:nvSpPr>
          <p:cNvPr id="14" name="矩形 13"/>
          <p:cNvSpPr/>
          <p:nvPr/>
        </p:nvSpPr>
        <p:spPr>
          <a:xfrm>
            <a:off x="2071670" y="2260591"/>
            <a:ext cx="200026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TextBox 18"/>
          <p:cNvSpPr txBox="1"/>
          <p:nvPr/>
        </p:nvSpPr>
        <p:spPr>
          <a:xfrm>
            <a:off x="5143504" y="1714488"/>
            <a:ext cx="2571768" cy="3970318"/>
          </a:xfrm>
          <a:prstGeom prst="rect">
            <a:avLst/>
          </a:prstGeom>
          <a:noFill/>
        </p:spPr>
        <p:txBody>
          <a:bodyPr wrap="square" rtlCol="0">
            <a:spAutoFit/>
          </a:bodyPr>
          <a:lstStyle/>
          <a:p>
            <a:r>
              <a:rPr lang="en-CA" altLang="zh-CN" dirty="0" smtClean="0">
                <a:latin typeface="Consolas" pitchFamily="49" charset="0"/>
              </a:rPr>
              <a:t>Select the background object, in the properties menu, give it an instance name. This is the name we will use to control it with code, and no other object on the stage should have the same name.</a:t>
            </a:r>
          </a:p>
          <a:p>
            <a:r>
              <a:rPr lang="en-CA" altLang="zh-CN" dirty="0" smtClean="0">
                <a:latin typeface="Consolas" pitchFamily="49" charset="0"/>
              </a:rPr>
              <a:t>(“_mc” is a short suffix for </a:t>
            </a:r>
            <a:r>
              <a:rPr lang="en-CA" altLang="zh-CN" dirty="0" err="1" smtClean="0">
                <a:latin typeface="Consolas" pitchFamily="49" charset="0"/>
              </a:rPr>
              <a:t>MovieClip</a:t>
            </a:r>
            <a:r>
              <a:rPr lang="en-CA" altLang="zh-CN" dirty="0" smtClean="0">
                <a:latin typeface="Consolas" pitchFamily="49" charset="0"/>
              </a:rPr>
              <a:t>)</a:t>
            </a:r>
            <a:endParaRPr lang="zh-CN" altLang="en-US" dirty="0">
              <a:latin typeface="Consolas" pitchFamily="49" charset="0"/>
            </a:endParaRPr>
          </a:p>
        </p:txBody>
      </p:sp>
      <p:cxnSp>
        <p:nvCxnSpPr>
          <p:cNvPr id="20" name="直接箭头连接符 19"/>
          <p:cNvCxnSpPr/>
          <p:nvPr/>
        </p:nvCxnSpPr>
        <p:spPr>
          <a:xfrm rot="10800000">
            <a:off x="4143373" y="2332032"/>
            <a:ext cx="857257" cy="571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Initializing</a:t>
            </a:r>
            <a:r>
              <a:rPr lang="en-CA" altLang="zh-CN" sz="3200" dirty="0" smtClean="0">
                <a:latin typeface="Consolas" pitchFamily="49" charset="0"/>
              </a:rPr>
              <a:t> the background</a:t>
            </a:r>
            <a:endParaRPr lang="zh-CN" altLang="en-US" sz="3200" dirty="0">
              <a:latin typeface="Consolas" pitchFamily="49" charset="0"/>
            </a:endParaRPr>
          </a:p>
        </p:txBody>
      </p:sp>
      <p:pic>
        <p:nvPicPr>
          <p:cNvPr id="10242" name="Picture 2"/>
          <p:cNvPicPr>
            <a:picLocks noChangeAspect="1" noChangeArrowheads="1"/>
          </p:cNvPicPr>
          <p:nvPr/>
        </p:nvPicPr>
        <p:blipFill>
          <a:blip r:embed="rId2"/>
          <a:srcRect/>
          <a:stretch>
            <a:fillRect/>
          </a:stretch>
        </p:blipFill>
        <p:spPr bwMode="auto">
          <a:xfrm>
            <a:off x="1714480" y="1643050"/>
            <a:ext cx="2428875" cy="1876425"/>
          </a:xfrm>
          <a:prstGeom prst="rect">
            <a:avLst/>
          </a:prstGeom>
          <a:noFill/>
          <a:ln w="9525">
            <a:noFill/>
            <a:miter lim="800000"/>
            <a:headEnd/>
            <a:tailEnd/>
          </a:ln>
          <a:effectLst/>
        </p:spPr>
      </p:pic>
      <p:sp>
        <p:nvSpPr>
          <p:cNvPr id="10" name="矩形 9"/>
          <p:cNvSpPr/>
          <p:nvPr/>
        </p:nvSpPr>
        <p:spPr>
          <a:xfrm>
            <a:off x="3849153" y="2180662"/>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TextBox 10"/>
          <p:cNvSpPr txBox="1"/>
          <p:nvPr/>
        </p:nvSpPr>
        <p:spPr>
          <a:xfrm>
            <a:off x="5118103" y="2037810"/>
            <a:ext cx="2571768" cy="923330"/>
          </a:xfrm>
          <a:prstGeom prst="rect">
            <a:avLst/>
          </a:prstGeom>
          <a:noFill/>
        </p:spPr>
        <p:txBody>
          <a:bodyPr wrap="square" rtlCol="0">
            <a:spAutoFit/>
          </a:bodyPr>
          <a:lstStyle/>
          <a:p>
            <a:r>
              <a:rPr lang="en-CA" altLang="zh-CN" dirty="0" smtClean="0">
                <a:latin typeface="Consolas" pitchFamily="49" charset="0"/>
              </a:rPr>
              <a:t>Click on the frame </a:t>
            </a:r>
            <a:r>
              <a:rPr lang="en-CA" altLang="zh-CN" dirty="0" smtClean="0">
                <a:latin typeface="Consolas" pitchFamily="49" charset="0"/>
              </a:rPr>
              <a:t>of the Background layer.</a:t>
            </a:r>
            <a:endParaRPr lang="zh-CN" altLang="en-US" dirty="0">
              <a:latin typeface="Consolas" pitchFamily="49" charset="0"/>
            </a:endParaRPr>
          </a:p>
        </p:txBody>
      </p:sp>
      <p:cxnSp>
        <p:nvCxnSpPr>
          <p:cNvPr id="12" name="直接箭头连接符 11"/>
          <p:cNvCxnSpPr>
            <a:stCxn id="11" idx="1"/>
          </p:cNvCxnSpPr>
          <p:nvPr/>
        </p:nvCxnSpPr>
        <p:spPr>
          <a:xfrm rot="10800000">
            <a:off x="4117971" y="2252127"/>
            <a:ext cx="1000132" cy="247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a:srcRect/>
          <a:stretch>
            <a:fillRect/>
          </a:stretch>
        </p:blipFill>
        <p:spPr bwMode="auto">
          <a:xfrm>
            <a:off x="1000100" y="4000504"/>
            <a:ext cx="3641547" cy="1643074"/>
          </a:xfrm>
          <a:prstGeom prst="rect">
            <a:avLst/>
          </a:prstGeom>
          <a:noFill/>
          <a:ln w="9525">
            <a:noFill/>
            <a:miter lim="800000"/>
            <a:headEnd/>
            <a:tailEnd/>
          </a:ln>
          <a:effectLst/>
        </p:spPr>
      </p:pic>
      <p:sp>
        <p:nvSpPr>
          <p:cNvPr id="8" name="TextBox 7"/>
          <p:cNvSpPr txBox="1"/>
          <p:nvPr/>
        </p:nvSpPr>
        <p:spPr>
          <a:xfrm>
            <a:off x="5429256" y="3500438"/>
            <a:ext cx="2786082" cy="2862322"/>
          </a:xfrm>
          <a:prstGeom prst="rect">
            <a:avLst/>
          </a:prstGeom>
          <a:noFill/>
        </p:spPr>
        <p:txBody>
          <a:bodyPr wrap="square" rtlCol="0">
            <a:spAutoFit/>
          </a:bodyPr>
          <a:lstStyle/>
          <a:p>
            <a:r>
              <a:rPr lang="en-CA" altLang="zh-CN" dirty="0" smtClean="0">
                <a:latin typeface="Consolas" pitchFamily="49" charset="0"/>
              </a:rPr>
              <a:t>Its important to know that layers and frames can also be used to organize code. Here, in a frame of the Background layer, we will put code that’s related to the background.</a:t>
            </a:r>
            <a:endParaRPr lang="zh-CN" altLang="en-US" dirty="0">
              <a:latin typeface="Consolas" pitchFamily="49" charset="0"/>
            </a:endParaRPr>
          </a:p>
        </p:txBody>
      </p:sp>
      <p:sp>
        <p:nvSpPr>
          <p:cNvPr id="9" name="矩形 8"/>
          <p:cNvSpPr/>
          <p:nvPr/>
        </p:nvSpPr>
        <p:spPr>
          <a:xfrm>
            <a:off x="2285984" y="4357694"/>
            <a:ext cx="2286016" cy="523220"/>
          </a:xfrm>
          <a:prstGeom prst="rect">
            <a:avLst/>
          </a:prstGeom>
          <a:ln>
            <a:solidFill>
              <a:schemeClr val="tx1"/>
            </a:solidFill>
          </a:ln>
        </p:spPr>
        <p:txBody>
          <a:bodyPr wrap="square">
            <a:spAutoFit/>
          </a:bodyPr>
          <a:lstStyle/>
          <a:p>
            <a:r>
              <a:rPr lang="en-CA" altLang="zh-CN" sz="1400" dirty="0" err="1" smtClean="0"/>
              <a:t>background_mc.x</a:t>
            </a:r>
            <a:r>
              <a:rPr lang="en-CA" altLang="zh-CN" sz="1400" dirty="0" smtClean="0"/>
              <a:t> = 0</a:t>
            </a:r>
          </a:p>
          <a:p>
            <a:r>
              <a:rPr lang="en-CA" altLang="zh-CN" sz="1400" dirty="0" err="1" smtClean="0"/>
              <a:t>background_mc.y</a:t>
            </a:r>
            <a:r>
              <a:rPr lang="en-CA" altLang="zh-CN" sz="1400" dirty="0" smtClean="0"/>
              <a:t> = 0</a:t>
            </a:r>
            <a:endParaRPr lang="zh-CN" altLang="en-US" sz="1400" dirty="0"/>
          </a:p>
        </p:txBody>
      </p:sp>
      <p:sp>
        <p:nvSpPr>
          <p:cNvPr id="13" name="TextBox 12"/>
          <p:cNvSpPr txBox="1"/>
          <p:nvPr/>
        </p:nvSpPr>
        <p:spPr>
          <a:xfrm>
            <a:off x="2285984" y="5572140"/>
            <a:ext cx="2571768" cy="923330"/>
          </a:xfrm>
          <a:prstGeom prst="rect">
            <a:avLst/>
          </a:prstGeom>
          <a:noFill/>
        </p:spPr>
        <p:txBody>
          <a:bodyPr wrap="square" rtlCol="0">
            <a:spAutoFit/>
          </a:bodyPr>
          <a:lstStyle/>
          <a:p>
            <a:r>
              <a:rPr lang="en-CA" altLang="zh-CN" dirty="0" smtClean="0">
                <a:latin typeface="Consolas" pitchFamily="49" charset="0"/>
              </a:rPr>
              <a:t>Initialize the position of our </a:t>
            </a:r>
            <a:r>
              <a:rPr lang="en-CA" altLang="zh-CN" dirty="0" err="1" smtClean="0">
                <a:latin typeface="Consolas" pitchFamily="49" charset="0"/>
              </a:rPr>
              <a:t>background_mc</a:t>
            </a:r>
            <a:endParaRPr lang="zh-CN" altLang="en-US" dirty="0">
              <a:latin typeface="Consolas" pitchFamily="49" charset="0"/>
            </a:endParaRPr>
          </a:p>
        </p:txBody>
      </p:sp>
      <p:cxnSp>
        <p:nvCxnSpPr>
          <p:cNvPr id="14" name="直接箭头连接符 13"/>
          <p:cNvCxnSpPr>
            <a:stCxn id="13" idx="0"/>
          </p:cNvCxnSpPr>
          <p:nvPr/>
        </p:nvCxnSpPr>
        <p:spPr>
          <a:xfrm rot="16200000" flipV="1">
            <a:off x="3143241" y="5143513"/>
            <a:ext cx="64294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285852" y="2000240"/>
            <a:ext cx="2895600" cy="4105275"/>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Initializing</a:t>
            </a:r>
            <a:r>
              <a:rPr lang="en-CA" altLang="zh-CN" sz="3200" dirty="0" smtClean="0">
                <a:latin typeface="Consolas" pitchFamily="49" charset="0"/>
              </a:rPr>
              <a:t> the player</a:t>
            </a:r>
            <a:endParaRPr lang="zh-CN" altLang="en-US" sz="3200" dirty="0">
              <a:latin typeface="Consolas" pitchFamily="49" charset="0"/>
            </a:endParaRPr>
          </a:p>
        </p:txBody>
      </p:sp>
      <p:sp>
        <p:nvSpPr>
          <p:cNvPr id="16" name="矩形 15"/>
          <p:cNvSpPr/>
          <p:nvPr/>
        </p:nvSpPr>
        <p:spPr>
          <a:xfrm>
            <a:off x="2071670" y="2260591"/>
            <a:ext cx="200026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TextBox 16"/>
          <p:cNvSpPr txBox="1"/>
          <p:nvPr/>
        </p:nvSpPr>
        <p:spPr>
          <a:xfrm>
            <a:off x="5143504" y="2643182"/>
            <a:ext cx="2571768" cy="2308324"/>
          </a:xfrm>
          <a:prstGeom prst="rect">
            <a:avLst/>
          </a:prstGeom>
          <a:noFill/>
        </p:spPr>
        <p:txBody>
          <a:bodyPr wrap="square" rtlCol="0">
            <a:spAutoFit/>
          </a:bodyPr>
          <a:lstStyle/>
          <a:p>
            <a:r>
              <a:rPr lang="en-CA" altLang="zh-CN" dirty="0" smtClean="0">
                <a:latin typeface="Consolas" pitchFamily="49" charset="0"/>
              </a:rPr>
              <a:t>Select the player object, in the properties menu, give it an instance name. This is the name we will use to control it with code.</a:t>
            </a:r>
            <a:endParaRPr lang="zh-CN" altLang="en-US" dirty="0">
              <a:latin typeface="Consolas" pitchFamily="49" charset="0"/>
            </a:endParaRPr>
          </a:p>
        </p:txBody>
      </p:sp>
      <p:cxnSp>
        <p:nvCxnSpPr>
          <p:cNvPr id="18" name="直接箭头连接符 17"/>
          <p:cNvCxnSpPr/>
          <p:nvPr/>
        </p:nvCxnSpPr>
        <p:spPr>
          <a:xfrm rot="10800000">
            <a:off x="4143373" y="2332032"/>
            <a:ext cx="857257" cy="571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643042" y="1643050"/>
            <a:ext cx="2667000" cy="1914525"/>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Initializing</a:t>
            </a:r>
            <a:r>
              <a:rPr lang="en-CA" altLang="zh-CN" sz="3200" dirty="0" smtClean="0">
                <a:latin typeface="Consolas" pitchFamily="49" charset="0"/>
              </a:rPr>
              <a:t> the player</a:t>
            </a:r>
            <a:endParaRPr lang="zh-CN" altLang="en-US" sz="3200" dirty="0">
              <a:latin typeface="Consolas" pitchFamily="49" charset="0"/>
            </a:endParaRPr>
          </a:p>
        </p:txBody>
      </p:sp>
      <p:sp>
        <p:nvSpPr>
          <p:cNvPr id="8" name="矩形 7"/>
          <p:cNvSpPr/>
          <p:nvPr/>
        </p:nvSpPr>
        <p:spPr>
          <a:xfrm>
            <a:off x="3777715" y="2000240"/>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TextBox 8"/>
          <p:cNvSpPr txBox="1"/>
          <p:nvPr/>
        </p:nvSpPr>
        <p:spPr>
          <a:xfrm>
            <a:off x="5118103" y="2037810"/>
            <a:ext cx="2571768" cy="646331"/>
          </a:xfrm>
          <a:prstGeom prst="rect">
            <a:avLst/>
          </a:prstGeom>
          <a:noFill/>
        </p:spPr>
        <p:txBody>
          <a:bodyPr wrap="square" rtlCol="0">
            <a:spAutoFit/>
          </a:bodyPr>
          <a:lstStyle/>
          <a:p>
            <a:r>
              <a:rPr lang="en-CA" altLang="zh-CN" dirty="0" smtClean="0">
                <a:latin typeface="Consolas" pitchFamily="49" charset="0"/>
              </a:rPr>
              <a:t>Click on the frame </a:t>
            </a:r>
            <a:r>
              <a:rPr lang="en-CA" altLang="zh-CN" dirty="0" smtClean="0">
                <a:latin typeface="Consolas" pitchFamily="49" charset="0"/>
              </a:rPr>
              <a:t>of the Player layer.</a:t>
            </a:r>
            <a:endParaRPr lang="zh-CN" altLang="en-US" dirty="0">
              <a:latin typeface="Consolas" pitchFamily="49" charset="0"/>
            </a:endParaRPr>
          </a:p>
        </p:txBody>
      </p:sp>
      <p:cxnSp>
        <p:nvCxnSpPr>
          <p:cNvPr id="10" name="直接箭头连接符 9"/>
          <p:cNvCxnSpPr>
            <a:stCxn id="9" idx="1"/>
          </p:cNvCxnSpPr>
          <p:nvPr/>
        </p:nvCxnSpPr>
        <p:spPr>
          <a:xfrm rot="10800000">
            <a:off x="4071937" y="2143118"/>
            <a:ext cx="1046167" cy="217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1000100" y="4000504"/>
            <a:ext cx="4485142" cy="2023706"/>
          </a:xfrm>
          <a:prstGeom prst="rect">
            <a:avLst/>
          </a:prstGeom>
          <a:noFill/>
          <a:ln w="9525">
            <a:noFill/>
            <a:miter lim="800000"/>
            <a:headEnd/>
            <a:tailEnd/>
          </a:ln>
          <a:effectLst/>
        </p:spPr>
      </p:pic>
      <p:sp>
        <p:nvSpPr>
          <p:cNvPr id="12" name="TextBox 11"/>
          <p:cNvSpPr txBox="1"/>
          <p:nvPr/>
        </p:nvSpPr>
        <p:spPr>
          <a:xfrm>
            <a:off x="5857884" y="3857628"/>
            <a:ext cx="2571768" cy="2031325"/>
          </a:xfrm>
          <a:prstGeom prst="rect">
            <a:avLst/>
          </a:prstGeom>
          <a:noFill/>
        </p:spPr>
        <p:txBody>
          <a:bodyPr wrap="square" rtlCol="0">
            <a:spAutoFit/>
          </a:bodyPr>
          <a:lstStyle/>
          <a:p>
            <a:r>
              <a:rPr lang="en-CA" altLang="zh-CN" dirty="0" smtClean="0">
                <a:latin typeface="Consolas" pitchFamily="49" charset="0"/>
              </a:rPr>
              <a:t>Lets initialize our player’s position, rotation and size.</a:t>
            </a:r>
          </a:p>
          <a:p>
            <a:endParaRPr lang="en-CA" altLang="zh-CN" dirty="0" smtClean="0">
              <a:latin typeface="Consolas" pitchFamily="49" charset="0"/>
            </a:endParaRPr>
          </a:p>
          <a:p>
            <a:r>
              <a:rPr lang="en-CA" altLang="zh-CN" dirty="0" err="1" smtClean="0">
                <a:latin typeface="Consolas" pitchFamily="49" charset="0"/>
              </a:rPr>
              <a:t>stage.stageHeight</a:t>
            </a:r>
            <a:r>
              <a:rPr lang="en-CA" altLang="zh-CN" dirty="0" smtClean="0">
                <a:latin typeface="Consolas" pitchFamily="49" charset="0"/>
              </a:rPr>
              <a:t> gives you the height of the stage. </a:t>
            </a:r>
            <a:endParaRPr lang="zh-CN" altLang="en-US" dirty="0">
              <a:latin typeface="Consolas" pitchFamily="49" charset="0"/>
            </a:endParaRPr>
          </a:p>
        </p:txBody>
      </p:sp>
      <p:sp>
        <p:nvSpPr>
          <p:cNvPr id="15" name="矩形 14"/>
          <p:cNvSpPr/>
          <p:nvPr/>
        </p:nvSpPr>
        <p:spPr>
          <a:xfrm>
            <a:off x="2571736" y="4357694"/>
            <a:ext cx="2857520" cy="1169551"/>
          </a:xfrm>
          <a:prstGeom prst="rect">
            <a:avLst/>
          </a:prstGeom>
          <a:ln>
            <a:solidFill>
              <a:schemeClr val="tx1"/>
            </a:solidFill>
          </a:ln>
        </p:spPr>
        <p:txBody>
          <a:bodyPr wrap="square">
            <a:spAutoFit/>
          </a:bodyPr>
          <a:lstStyle/>
          <a:p>
            <a:r>
              <a:rPr lang="en-CA" altLang="zh-CN" sz="1400" dirty="0" err="1" smtClean="0"/>
              <a:t>player_mc.x</a:t>
            </a:r>
            <a:r>
              <a:rPr lang="en-CA" altLang="zh-CN" sz="1400" dirty="0" smtClean="0"/>
              <a:t> = </a:t>
            </a:r>
            <a:r>
              <a:rPr lang="en-CA" altLang="zh-CN" sz="1400" dirty="0" smtClean="0"/>
              <a:t>100</a:t>
            </a:r>
            <a:endParaRPr lang="en-CA" altLang="zh-CN" sz="1400" dirty="0" smtClean="0"/>
          </a:p>
          <a:p>
            <a:r>
              <a:rPr lang="en-CA" altLang="zh-CN" sz="1400" dirty="0" err="1" smtClean="0"/>
              <a:t>player_mc.y</a:t>
            </a:r>
            <a:r>
              <a:rPr lang="en-CA" altLang="zh-CN" sz="1400" dirty="0" smtClean="0"/>
              <a:t> = </a:t>
            </a:r>
            <a:r>
              <a:rPr lang="en-CA" altLang="zh-CN" sz="1400" dirty="0" err="1" smtClean="0"/>
              <a:t>stage.stageHeight</a:t>
            </a:r>
            <a:r>
              <a:rPr lang="en-CA" altLang="zh-CN" sz="1400" dirty="0" smtClean="0"/>
              <a:t> / </a:t>
            </a:r>
            <a:r>
              <a:rPr lang="en-CA" altLang="zh-CN" sz="1400" dirty="0" smtClean="0"/>
              <a:t>2</a:t>
            </a:r>
            <a:endParaRPr lang="en-CA" altLang="zh-CN" sz="1400" dirty="0" smtClean="0"/>
          </a:p>
          <a:p>
            <a:r>
              <a:rPr lang="en-CA" altLang="zh-CN" sz="1400" dirty="0" err="1" smtClean="0"/>
              <a:t>player_mc.scaleX</a:t>
            </a:r>
            <a:r>
              <a:rPr lang="en-CA" altLang="zh-CN" sz="1400" dirty="0" smtClean="0"/>
              <a:t> = </a:t>
            </a:r>
            <a:r>
              <a:rPr lang="en-CA" altLang="zh-CN" sz="1400" dirty="0" smtClean="0"/>
              <a:t>1</a:t>
            </a:r>
            <a:endParaRPr lang="en-CA" altLang="zh-CN" sz="1400" dirty="0" smtClean="0"/>
          </a:p>
          <a:p>
            <a:r>
              <a:rPr lang="en-CA" altLang="zh-CN" sz="1400" dirty="0" err="1" smtClean="0"/>
              <a:t>player_mc.scaleY</a:t>
            </a:r>
            <a:r>
              <a:rPr lang="en-CA" altLang="zh-CN" sz="1400" dirty="0" smtClean="0"/>
              <a:t> = </a:t>
            </a:r>
            <a:r>
              <a:rPr lang="en-CA" altLang="zh-CN" sz="1400" dirty="0" smtClean="0"/>
              <a:t>1</a:t>
            </a:r>
            <a:endParaRPr lang="en-CA" altLang="zh-CN" sz="1400" dirty="0" smtClean="0"/>
          </a:p>
          <a:p>
            <a:r>
              <a:rPr lang="en-CA" altLang="zh-CN" sz="1400" dirty="0" err="1" smtClean="0"/>
              <a:t>player_mc.rotation</a:t>
            </a:r>
            <a:r>
              <a:rPr lang="en-CA" altLang="zh-CN" sz="1400" dirty="0" smtClean="0"/>
              <a:t> = </a:t>
            </a:r>
            <a:r>
              <a:rPr lang="en-CA" altLang="zh-CN" sz="1400" dirty="0" smtClean="0"/>
              <a:t>0</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Setting up Inputs</a:t>
            </a:r>
            <a:endParaRPr lang="zh-CN" altLang="en-US" sz="3200" dirty="0">
              <a:latin typeface="Consolas" pitchFamily="49" charset="0"/>
            </a:endParaRPr>
          </a:p>
        </p:txBody>
      </p:sp>
      <p:pic>
        <p:nvPicPr>
          <p:cNvPr id="14338" name="Picture 2"/>
          <p:cNvPicPr>
            <a:picLocks noChangeAspect="1" noChangeArrowheads="1"/>
          </p:cNvPicPr>
          <p:nvPr/>
        </p:nvPicPr>
        <p:blipFill>
          <a:blip r:embed="rId2"/>
          <a:srcRect/>
          <a:stretch>
            <a:fillRect/>
          </a:stretch>
        </p:blipFill>
        <p:spPr bwMode="auto">
          <a:xfrm>
            <a:off x="1142976" y="1428736"/>
            <a:ext cx="2695575" cy="1943100"/>
          </a:xfrm>
          <a:prstGeom prst="rect">
            <a:avLst/>
          </a:prstGeom>
          <a:noFill/>
          <a:ln w="9525">
            <a:noFill/>
            <a:miter lim="800000"/>
            <a:headEnd/>
            <a:tailEnd/>
          </a:ln>
          <a:effectLst/>
        </p:spPr>
      </p:pic>
      <p:sp>
        <p:nvSpPr>
          <p:cNvPr id="13" name="矩形 12"/>
          <p:cNvSpPr/>
          <p:nvPr/>
        </p:nvSpPr>
        <p:spPr>
          <a:xfrm>
            <a:off x="1231348" y="3105678"/>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TextBox 13"/>
          <p:cNvSpPr txBox="1"/>
          <p:nvPr/>
        </p:nvSpPr>
        <p:spPr>
          <a:xfrm>
            <a:off x="4786314" y="2071678"/>
            <a:ext cx="2571768" cy="1200329"/>
          </a:xfrm>
          <a:prstGeom prst="rect">
            <a:avLst/>
          </a:prstGeom>
          <a:noFill/>
        </p:spPr>
        <p:txBody>
          <a:bodyPr wrap="square" rtlCol="0">
            <a:spAutoFit/>
          </a:bodyPr>
          <a:lstStyle/>
          <a:p>
            <a:r>
              <a:rPr lang="en-CA" altLang="zh-CN" dirty="0" smtClean="0">
                <a:latin typeface="Consolas" pitchFamily="49" charset="0"/>
              </a:rPr>
              <a:t>To setup our inputs, we need another layer just to organize the code.</a:t>
            </a:r>
            <a:endParaRPr lang="zh-CN" altLang="en-US" dirty="0">
              <a:latin typeface="Consolas" pitchFamily="49" charset="0"/>
            </a:endParaRPr>
          </a:p>
        </p:txBody>
      </p:sp>
      <p:cxnSp>
        <p:nvCxnSpPr>
          <p:cNvPr id="16" name="直接箭头连接符 15"/>
          <p:cNvCxnSpPr>
            <a:stCxn id="14" idx="1"/>
          </p:cNvCxnSpPr>
          <p:nvPr/>
        </p:nvCxnSpPr>
        <p:spPr>
          <a:xfrm rot="10800000" flipV="1">
            <a:off x="1500166" y="2671843"/>
            <a:ext cx="3286148" cy="471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1604" y="4286256"/>
            <a:ext cx="5786478" cy="1200329"/>
          </a:xfrm>
          <a:prstGeom prst="rect">
            <a:avLst/>
          </a:prstGeom>
          <a:noFill/>
        </p:spPr>
        <p:txBody>
          <a:bodyPr wrap="square" rtlCol="0">
            <a:spAutoFit/>
          </a:bodyPr>
          <a:lstStyle/>
          <a:p>
            <a:r>
              <a:rPr lang="en-CA" altLang="zh-CN" dirty="0" smtClean="0">
                <a:latin typeface="Consolas" pitchFamily="49" charset="0"/>
              </a:rPr>
              <a:t>Click on the frame of the Input layer, and edit the script. We will setup the input using the method in the previous lesson, and the example code will be in the example file.</a:t>
            </a:r>
            <a:endParaRPr lang="zh-CN" altLang="en-US"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Controlling the player</a:t>
            </a:r>
            <a:endParaRPr lang="zh-CN" altLang="en-US" sz="3200" dirty="0">
              <a:latin typeface="Consolas" pitchFamily="49" charset="0"/>
            </a:endParaRPr>
          </a:p>
        </p:txBody>
      </p:sp>
      <p:sp>
        <p:nvSpPr>
          <p:cNvPr id="8" name="TextBox 7"/>
          <p:cNvSpPr txBox="1"/>
          <p:nvPr/>
        </p:nvSpPr>
        <p:spPr>
          <a:xfrm>
            <a:off x="1714480" y="1357298"/>
            <a:ext cx="5786478" cy="923330"/>
          </a:xfrm>
          <a:prstGeom prst="rect">
            <a:avLst/>
          </a:prstGeom>
          <a:noFill/>
        </p:spPr>
        <p:txBody>
          <a:bodyPr wrap="square" rtlCol="0">
            <a:spAutoFit/>
          </a:bodyPr>
          <a:lstStyle/>
          <a:p>
            <a:r>
              <a:rPr lang="en-CA" altLang="zh-CN" dirty="0" smtClean="0">
                <a:latin typeface="Consolas" pitchFamily="49" charset="0"/>
              </a:rPr>
              <a:t>Click on the frame of the Player layer. Now we can add the simple player movement using the code below.</a:t>
            </a:r>
            <a:endParaRPr lang="zh-CN" altLang="en-US" dirty="0">
              <a:latin typeface="Consolas" pitchFamily="49" charset="0"/>
            </a:endParaRPr>
          </a:p>
        </p:txBody>
      </p:sp>
      <p:sp>
        <p:nvSpPr>
          <p:cNvPr id="9" name="矩形 8"/>
          <p:cNvSpPr/>
          <p:nvPr/>
        </p:nvSpPr>
        <p:spPr>
          <a:xfrm>
            <a:off x="928662" y="2428868"/>
            <a:ext cx="7215222" cy="3985706"/>
          </a:xfrm>
          <a:prstGeom prst="rect">
            <a:avLst/>
          </a:prstGeom>
          <a:ln>
            <a:solidFill>
              <a:schemeClr val="tx1"/>
            </a:solidFill>
          </a:ln>
        </p:spPr>
        <p:txBody>
          <a:bodyPr wrap="square">
            <a:spAutoFit/>
          </a:bodyPr>
          <a:lstStyle/>
          <a:p>
            <a:r>
              <a:rPr lang="en-CA" altLang="zh-CN" sz="1100" dirty="0" err="1" smtClean="0"/>
              <a:t>player_mc.x</a:t>
            </a:r>
            <a:r>
              <a:rPr lang="en-CA" altLang="zh-CN" sz="1100" dirty="0" smtClean="0"/>
              <a:t> = 100</a:t>
            </a:r>
          </a:p>
          <a:p>
            <a:r>
              <a:rPr lang="en-CA" altLang="zh-CN" sz="1100" dirty="0" err="1" smtClean="0"/>
              <a:t>player_mc.y</a:t>
            </a:r>
            <a:r>
              <a:rPr lang="en-CA" altLang="zh-CN" sz="1100" dirty="0" smtClean="0"/>
              <a:t> = </a:t>
            </a:r>
            <a:r>
              <a:rPr lang="en-CA" altLang="zh-CN" sz="1100" dirty="0" err="1" smtClean="0"/>
              <a:t>stage.stageHeight</a:t>
            </a:r>
            <a:r>
              <a:rPr lang="en-CA" altLang="zh-CN" sz="1100" dirty="0" smtClean="0"/>
              <a:t> / 2</a:t>
            </a:r>
          </a:p>
          <a:p>
            <a:r>
              <a:rPr lang="en-CA" altLang="zh-CN" sz="1100" dirty="0" err="1" smtClean="0"/>
              <a:t>player_mc.scaleX</a:t>
            </a:r>
            <a:r>
              <a:rPr lang="en-CA" altLang="zh-CN" sz="1100" dirty="0" smtClean="0"/>
              <a:t> = 1</a:t>
            </a:r>
          </a:p>
          <a:p>
            <a:r>
              <a:rPr lang="en-CA" altLang="zh-CN" sz="1100" dirty="0" err="1" smtClean="0"/>
              <a:t>player_mc.scaleY</a:t>
            </a:r>
            <a:r>
              <a:rPr lang="en-CA" altLang="zh-CN" sz="1100" dirty="0" smtClean="0"/>
              <a:t> = 1</a:t>
            </a:r>
          </a:p>
          <a:p>
            <a:r>
              <a:rPr lang="en-CA" altLang="zh-CN" sz="1100" dirty="0" err="1" smtClean="0"/>
              <a:t>player_mc.rotation</a:t>
            </a:r>
            <a:r>
              <a:rPr lang="en-CA" altLang="zh-CN" sz="1100" dirty="0" smtClean="0"/>
              <a:t> = 0</a:t>
            </a:r>
          </a:p>
          <a:p>
            <a:endParaRPr lang="en-CA" altLang="zh-CN" sz="1100" dirty="0" smtClean="0"/>
          </a:p>
          <a:p>
            <a:r>
              <a:rPr lang="en-CA" altLang="zh-CN" sz="1100" dirty="0" err="1" smtClean="0"/>
              <a:t>var</a:t>
            </a:r>
            <a:r>
              <a:rPr lang="en-CA" altLang="zh-CN" sz="1100" dirty="0" smtClean="0"/>
              <a:t> </a:t>
            </a:r>
            <a:r>
              <a:rPr lang="en-CA" altLang="zh-CN" sz="1100" dirty="0" err="1" smtClean="0"/>
              <a:t>playerSpeed:Number</a:t>
            </a:r>
            <a:r>
              <a:rPr lang="en-CA" altLang="zh-CN" sz="1100" dirty="0" smtClean="0"/>
              <a:t> = 5</a:t>
            </a:r>
          </a:p>
          <a:p>
            <a:endParaRPr lang="en-CA" altLang="zh-CN" sz="1100" dirty="0" smtClean="0"/>
          </a:p>
          <a:p>
            <a:r>
              <a:rPr lang="en-CA" altLang="zh-CN" sz="1100" dirty="0" smtClean="0"/>
              <a:t>function </a:t>
            </a:r>
            <a:r>
              <a:rPr lang="en-CA" altLang="zh-CN" sz="1100" dirty="0" err="1" smtClean="0"/>
              <a:t>enterFrameHandler</a:t>
            </a:r>
            <a:r>
              <a:rPr lang="en-CA" altLang="zh-CN" sz="1100" dirty="0" smtClean="0"/>
              <a:t>(event){</a:t>
            </a:r>
          </a:p>
          <a:p>
            <a:r>
              <a:rPr lang="en-CA" altLang="zh-CN" sz="1100" dirty="0" smtClean="0"/>
              <a:t>	if (</a:t>
            </a:r>
            <a:r>
              <a:rPr lang="en-CA" altLang="zh-CN" sz="1100" dirty="0" err="1" smtClean="0"/>
              <a:t>keyUpDown</a:t>
            </a:r>
            <a:r>
              <a:rPr lang="en-CA" altLang="zh-CN" sz="1100" dirty="0" smtClean="0"/>
              <a:t>){</a:t>
            </a:r>
          </a:p>
          <a:p>
            <a:r>
              <a:rPr lang="en-CA" altLang="zh-CN" sz="1100" dirty="0" smtClean="0"/>
              <a:t>		</a:t>
            </a:r>
            <a:r>
              <a:rPr lang="en-CA" altLang="zh-CN" sz="1100" dirty="0" err="1" smtClean="0"/>
              <a:t>player_mc.y</a:t>
            </a:r>
            <a:r>
              <a:rPr lang="en-CA" altLang="zh-CN" sz="1100" dirty="0" smtClean="0"/>
              <a:t> -= </a:t>
            </a:r>
            <a:r>
              <a:rPr lang="en-CA" altLang="zh-CN" sz="1100" dirty="0" err="1" smtClean="0"/>
              <a:t>playerSpeed</a:t>
            </a:r>
            <a:endParaRPr lang="en-CA" altLang="zh-CN" sz="1100" dirty="0" smtClean="0"/>
          </a:p>
          <a:p>
            <a:r>
              <a:rPr lang="en-CA" altLang="zh-CN" sz="1100" dirty="0" smtClean="0"/>
              <a:t>	}</a:t>
            </a:r>
          </a:p>
          <a:p>
            <a:r>
              <a:rPr lang="en-CA" altLang="zh-CN" sz="1100" dirty="0" smtClean="0"/>
              <a:t>	if (</a:t>
            </a:r>
            <a:r>
              <a:rPr lang="en-CA" altLang="zh-CN" sz="1100" dirty="0" err="1" smtClean="0"/>
              <a:t>keyDownDown</a:t>
            </a:r>
            <a:r>
              <a:rPr lang="en-CA" altLang="zh-CN" sz="1100" dirty="0" smtClean="0"/>
              <a:t>){</a:t>
            </a:r>
          </a:p>
          <a:p>
            <a:r>
              <a:rPr lang="en-CA" altLang="zh-CN" sz="1100" dirty="0" smtClean="0"/>
              <a:t>		</a:t>
            </a:r>
            <a:r>
              <a:rPr lang="en-CA" altLang="zh-CN" sz="1100" dirty="0" err="1" smtClean="0"/>
              <a:t>player_mc.y</a:t>
            </a:r>
            <a:r>
              <a:rPr lang="en-CA" altLang="zh-CN" sz="1100" dirty="0" smtClean="0"/>
              <a:t> += </a:t>
            </a:r>
            <a:r>
              <a:rPr lang="en-CA" altLang="zh-CN" sz="1100" dirty="0" err="1" smtClean="0"/>
              <a:t>playerSpeed</a:t>
            </a:r>
            <a:endParaRPr lang="en-CA" altLang="zh-CN" sz="1100" dirty="0" smtClean="0"/>
          </a:p>
          <a:p>
            <a:r>
              <a:rPr lang="en-CA" altLang="zh-CN" sz="1100" dirty="0" smtClean="0"/>
              <a:t>	}</a:t>
            </a:r>
          </a:p>
          <a:p>
            <a:r>
              <a:rPr lang="en-CA" altLang="zh-CN" sz="1100" dirty="0" smtClean="0"/>
              <a:t>	if (</a:t>
            </a:r>
            <a:r>
              <a:rPr lang="en-CA" altLang="zh-CN" sz="1100" dirty="0" err="1" smtClean="0"/>
              <a:t>keyLeftDown</a:t>
            </a:r>
            <a:r>
              <a:rPr lang="en-CA" altLang="zh-CN" sz="1100" dirty="0" smtClean="0"/>
              <a:t>){</a:t>
            </a:r>
          </a:p>
          <a:p>
            <a:r>
              <a:rPr lang="en-CA" altLang="zh-CN" sz="1100" dirty="0" smtClean="0"/>
              <a:t>		</a:t>
            </a:r>
            <a:r>
              <a:rPr lang="en-CA" altLang="zh-CN" sz="1100" dirty="0" err="1" smtClean="0"/>
              <a:t>player_mc.x</a:t>
            </a:r>
            <a:r>
              <a:rPr lang="en-CA" altLang="zh-CN" sz="1100" dirty="0" smtClean="0"/>
              <a:t> -= </a:t>
            </a:r>
            <a:r>
              <a:rPr lang="en-CA" altLang="zh-CN" sz="1100" dirty="0" err="1" smtClean="0"/>
              <a:t>playerSpeed</a:t>
            </a:r>
            <a:endParaRPr lang="en-CA" altLang="zh-CN" sz="1100" dirty="0" smtClean="0"/>
          </a:p>
          <a:p>
            <a:r>
              <a:rPr lang="en-CA" altLang="zh-CN" sz="1100" dirty="0" smtClean="0"/>
              <a:t>	}</a:t>
            </a:r>
          </a:p>
          <a:p>
            <a:r>
              <a:rPr lang="en-CA" altLang="zh-CN" sz="1100" dirty="0" smtClean="0"/>
              <a:t>	if (</a:t>
            </a:r>
            <a:r>
              <a:rPr lang="en-CA" altLang="zh-CN" sz="1100" dirty="0" err="1" smtClean="0"/>
              <a:t>keyRightDown</a:t>
            </a:r>
            <a:r>
              <a:rPr lang="en-CA" altLang="zh-CN" sz="1100" dirty="0" smtClean="0"/>
              <a:t>){</a:t>
            </a:r>
          </a:p>
          <a:p>
            <a:r>
              <a:rPr lang="en-CA" altLang="zh-CN" sz="1100" dirty="0" smtClean="0"/>
              <a:t>		</a:t>
            </a:r>
            <a:r>
              <a:rPr lang="en-CA" altLang="zh-CN" sz="1100" dirty="0" err="1" smtClean="0"/>
              <a:t>player_mc.x</a:t>
            </a:r>
            <a:r>
              <a:rPr lang="en-CA" altLang="zh-CN" sz="1100" dirty="0" smtClean="0"/>
              <a:t> += </a:t>
            </a:r>
            <a:r>
              <a:rPr lang="en-CA" altLang="zh-CN" sz="1100" dirty="0" err="1" smtClean="0"/>
              <a:t>playerSpeed</a:t>
            </a:r>
            <a:endParaRPr lang="en-CA" altLang="zh-CN" sz="1100" dirty="0" smtClean="0"/>
          </a:p>
          <a:p>
            <a:r>
              <a:rPr lang="en-CA" altLang="zh-CN" sz="1100" dirty="0" smtClean="0"/>
              <a:t>	}</a:t>
            </a:r>
          </a:p>
          <a:p>
            <a:r>
              <a:rPr lang="en-CA" altLang="zh-CN" sz="1100" dirty="0" smtClean="0"/>
              <a:t>}</a:t>
            </a:r>
          </a:p>
          <a:p>
            <a:r>
              <a:rPr lang="en-CA" altLang="zh-CN" sz="1100" dirty="0" err="1" smtClean="0"/>
              <a:t>addEventListener</a:t>
            </a:r>
            <a:r>
              <a:rPr lang="en-CA" altLang="zh-CN" sz="1100" dirty="0" smtClean="0"/>
              <a:t>(</a:t>
            </a:r>
            <a:r>
              <a:rPr lang="en-CA" altLang="zh-CN" sz="1100" dirty="0" err="1" smtClean="0"/>
              <a:t>Event.ENTER_FRAME</a:t>
            </a:r>
            <a:r>
              <a:rPr lang="en-CA" altLang="zh-CN" sz="1100" dirty="0" smtClean="0"/>
              <a:t>, </a:t>
            </a:r>
            <a:r>
              <a:rPr lang="en-CA" altLang="zh-CN" sz="1100" dirty="0" err="1" smtClean="0"/>
              <a:t>enterFrameHandler</a:t>
            </a:r>
            <a:r>
              <a:rPr lang="en-CA" altLang="zh-CN" sz="1100" dirty="0" smtClean="0"/>
              <a:t>)</a:t>
            </a:r>
            <a:endParaRPr lang="zh-CN" altLang="en-US"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Information on Logical Statements</a:t>
            </a:r>
            <a:endParaRPr lang="zh-CN" altLang="en-US" sz="3200" dirty="0">
              <a:latin typeface="Consolas" pitchFamily="49" charset="0"/>
            </a:endParaRPr>
          </a:p>
        </p:txBody>
      </p:sp>
      <p:sp>
        <p:nvSpPr>
          <p:cNvPr id="7" name="TextBox 6"/>
          <p:cNvSpPr txBox="1"/>
          <p:nvPr/>
        </p:nvSpPr>
        <p:spPr>
          <a:xfrm>
            <a:off x="428596" y="1500174"/>
            <a:ext cx="8215370" cy="3416320"/>
          </a:xfrm>
          <a:prstGeom prst="rect">
            <a:avLst/>
          </a:prstGeom>
          <a:noFill/>
        </p:spPr>
        <p:txBody>
          <a:bodyPr wrap="square" rtlCol="0">
            <a:spAutoFit/>
          </a:bodyPr>
          <a:lstStyle/>
          <a:p>
            <a:endParaRPr lang="en-US" sz="2400" dirty="0" smtClean="0">
              <a:latin typeface="Consolas" pitchFamily="49" charset="0"/>
            </a:endParaRPr>
          </a:p>
          <a:p>
            <a:r>
              <a:rPr lang="en-US" sz="2400" dirty="0" smtClean="0">
                <a:latin typeface="Consolas" pitchFamily="49" charset="0"/>
                <a:hlinkClick r:id="rId2"/>
              </a:rPr>
              <a:t>http://www.republicofcode.com/tutorials/flash/as3conditionals</a:t>
            </a:r>
            <a:r>
              <a:rPr lang="en-US" sz="2400" dirty="0" smtClean="0">
                <a:latin typeface="Consolas" pitchFamily="49" charset="0"/>
                <a:hlinkClick r:id="rId2"/>
              </a:rPr>
              <a:t>/</a:t>
            </a:r>
            <a:endParaRPr lang="en-US" sz="2400" dirty="0" smtClean="0">
              <a:latin typeface="Consolas" pitchFamily="49" charset="0"/>
            </a:endParaRPr>
          </a:p>
          <a:p>
            <a:endParaRPr lang="en-CA" sz="2400" dirty="0" smtClean="0">
              <a:latin typeface="Consolas" pitchFamily="49" charset="0"/>
            </a:endParaRPr>
          </a:p>
          <a:p>
            <a:r>
              <a:rPr lang="en-US" sz="2400" dirty="0" smtClean="0">
                <a:latin typeface="Consolas" pitchFamily="49" charset="0"/>
                <a:hlinkClick r:id="rId3"/>
              </a:rPr>
              <a:t>http://</a:t>
            </a:r>
            <a:r>
              <a:rPr lang="en-US" sz="2400" dirty="0" smtClean="0">
                <a:latin typeface="Consolas" pitchFamily="49" charset="0"/>
                <a:hlinkClick r:id="rId3"/>
              </a:rPr>
              <a:t>www.adobe.com/devnet/actionscript/learning/as3-fundamentals/conditionals.html</a:t>
            </a:r>
            <a:endParaRPr lang="en-US" sz="2400" dirty="0" smtClean="0">
              <a:latin typeface="Consolas" pitchFamily="49" charset="0"/>
            </a:endParaRPr>
          </a:p>
          <a:p>
            <a:endParaRPr lang="en-US" sz="2400" dirty="0" smtClean="0">
              <a:latin typeface="Consolas" pitchFamily="49" charset="0"/>
            </a:endParaRPr>
          </a:p>
          <a:p>
            <a:endParaRPr lang="en-US" sz="2400" dirty="0" smtClean="0">
              <a:latin typeface="Consolas" pitchFamily="49" charset="0"/>
            </a:endParaRPr>
          </a:p>
          <a:p>
            <a:endParaRPr lang="en-CA" altLang="zh-CN" sz="2400" dirty="0">
              <a:latin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Setting up the stage</a:t>
            </a:r>
            <a:endParaRPr lang="zh-CN" altLang="en-US" sz="3200" dirty="0">
              <a:latin typeface="Consolas" pitchFamily="49" charset="0"/>
            </a:endParaRPr>
          </a:p>
        </p:txBody>
      </p:sp>
      <p:sp>
        <p:nvSpPr>
          <p:cNvPr id="7" name="TextBox 6"/>
          <p:cNvSpPr txBox="1"/>
          <p:nvPr/>
        </p:nvSpPr>
        <p:spPr>
          <a:xfrm>
            <a:off x="4429124" y="2214554"/>
            <a:ext cx="4143404" cy="3046988"/>
          </a:xfrm>
          <a:prstGeom prst="rect">
            <a:avLst/>
          </a:prstGeom>
          <a:noFill/>
        </p:spPr>
        <p:txBody>
          <a:bodyPr wrap="square" rtlCol="0">
            <a:spAutoFit/>
          </a:bodyPr>
          <a:lstStyle/>
          <a:p>
            <a:r>
              <a:rPr lang="en-CA" altLang="zh-CN" sz="2400" dirty="0" smtClean="0">
                <a:latin typeface="Consolas" pitchFamily="49" charset="0"/>
              </a:rPr>
              <a:t>Lets setup our basic settings such as frame rate or window size.</a:t>
            </a:r>
          </a:p>
          <a:p>
            <a:endParaRPr lang="en-CA" altLang="zh-CN" sz="2400" dirty="0" smtClean="0">
              <a:latin typeface="Consolas" pitchFamily="49" charset="0"/>
            </a:endParaRPr>
          </a:p>
          <a:p>
            <a:r>
              <a:rPr lang="en-CA" altLang="zh-CN" sz="2400" dirty="0" smtClean="0">
                <a:latin typeface="Consolas" pitchFamily="49" charset="0"/>
              </a:rPr>
              <a:t>Click on empty spots on the stage and edit these settings in the properties menu.</a:t>
            </a:r>
            <a:endParaRPr lang="en-CA" altLang="zh-CN" sz="2400" dirty="0">
              <a:latin typeface="Consolas" pitchFamily="49" charset="0"/>
            </a:endParaRPr>
          </a:p>
        </p:txBody>
      </p:sp>
      <p:pic>
        <p:nvPicPr>
          <p:cNvPr id="1026" name="Picture 2"/>
          <p:cNvPicPr>
            <a:picLocks noChangeAspect="1" noChangeArrowheads="1"/>
          </p:cNvPicPr>
          <p:nvPr/>
        </p:nvPicPr>
        <p:blipFill>
          <a:blip r:embed="rId2"/>
          <a:srcRect/>
          <a:stretch>
            <a:fillRect/>
          </a:stretch>
        </p:blipFill>
        <p:spPr bwMode="auto">
          <a:xfrm>
            <a:off x="928662" y="2071678"/>
            <a:ext cx="3086100" cy="3810000"/>
          </a:xfrm>
          <a:prstGeom prst="rect">
            <a:avLst/>
          </a:prstGeom>
          <a:noFill/>
          <a:ln w="9525">
            <a:noFill/>
            <a:miter lim="800000"/>
            <a:headEnd/>
            <a:tailEnd/>
          </a:ln>
          <a:effectLst/>
        </p:spPr>
      </p:pic>
      <p:sp>
        <p:nvSpPr>
          <p:cNvPr id="6" name="矩形 5"/>
          <p:cNvSpPr/>
          <p:nvPr/>
        </p:nvSpPr>
        <p:spPr>
          <a:xfrm>
            <a:off x="1643042" y="4643446"/>
            <a:ext cx="1214446" cy="857256"/>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Setting up layers</a:t>
            </a:r>
            <a:endParaRPr lang="zh-CN" altLang="en-US" sz="3200" dirty="0">
              <a:latin typeface="Consolas" pitchFamily="49" charset="0"/>
            </a:endParaRPr>
          </a:p>
        </p:txBody>
      </p:sp>
      <p:sp>
        <p:nvSpPr>
          <p:cNvPr id="8" name="TextBox 7"/>
          <p:cNvSpPr txBox="1"/>
          <p:nvPr/>
        </p:nvSpPr>
        <p:spPr>
          <a:xfrm>
            <a:off x="4857752" y="2000240"/>
            <a:ext cx="3643338" cy="3170099"/>
          </a:xfrm>
          <a:prstGeom prst="rect">
            <a:avLst/>
          </a:prstGeom>
          <a:noFill/>
        </p:spPr>
        <p:txBody>
          <a:bodyPr wrap="square" rtlCol="0">
            <a:spAutoFit/>
          </a:bodyPr>
          <a:lstStyle/>
          <a:p>
            <a:r>
              <a:rPr lang="en-CA" altLang="zh-CN" sz="2000" dirty="0" smtClean="0">
                <a:latin typeface="Consolas" pitchFamily="49" charset="0"/>
              </a:rPr>
              <a:t>Layers in Flash can be used to organize objects on the stage. Objects in top layers will appear in front of objects in bottom layers.</a:t>
            </a:r>
          </a:p>
          <a:p>
            <a:endParaRPr lang="en-CA" altLang="zh-CN" sz="2000" dirty="0" smtClean="0">
              <a:latin typeface="Consolas" pitchFamily="49" charset="0"/>
            </a:endParaRPr>
          </a:p>
          <a:p>
            <a:r>
              <a:rPr lang="en-CA" altLang="zh-CN" sz="2000" dirty="0" smtClean="0">
                <a:latin typeface="Consolas" pitchFamily="49" charset="0"/>
              </a:rPr>
              <a:t>We will need two layers, one for the player, and one for the background.</a:t>
            </a:r>
            <a:endParaRPr lang="en-CA" altLang="zh-CN" sz="2000" dirty="0">
              <a:latin typeface="Consolas" pitchFamily="49" charset="0"/>
            </a:endParaRPr>
          </a:p>
        </p:txBody>
      </p:sp>
      <p:pic>
        <p:nvPicPr>
          <p:cNvPr id="2051" name="Picture 3"/>
          <p:cNvPicPr>
            <a:picLocks noChangeAspect="1" noChangeArrowheads="1"/>
          </p:cNvPicPr>
          <p:nvPr/>
        </p:nvPicPr>
        <p:blipFill>
          <a:blip r:embed="rId2"/>
          <a:srcRect/>
          <a:stretch>
            <a:fillRect/>
          </a:stretch>
        </p:blipFill>
        <p:spPr bwMode="auto">
          <a:xfrm>
            <a:off x="1142976" y="1714488"/>
            <a:ext cx="2695575" cy="1914525"/>
          </a:xfrm>
          <a:prstGeom prst="rect">
            <a:avLst/>
          </a:prstGeom>
          <a:noFill/>
          <a:ln w="9525">
            <a:noFill/>
            <a:miter lim="800000"/>
            <a:headEnd/>
            <a:tailEnd/>
          </a:ln>
          <a:effectLst/>
        </p:spPr>
      </p:pic>
      <p:sp>
        <p:nvSpPr>
          <p:cNvPr id="9" name="矩形 8"/>
          <p:cNvSpPr/>
          <p:nvPr/>
        </p:nvSpPr>
        <p:spPr>
          <a:xfrm>
            <a:off x="1142976" y="3429000"/>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785786" y="4214818"/>
            <a:ext cx="1714512" cy="923330"/>
          </a:xfrm>
          <a:prstGeom prst="rect">
            <a:avLst/>
          </a:prstGeom>
          <a:noFill/>
        </p:spPr>
        <p:txBody>
          <a:bodyPr wrap="square" rtlCol="0">
            <a:spAutoFit/>
          </a:bodyPr>
          <a:lstStyle/>
          <a:p>
            <a:r>
              <a:rPr lang="en-CA" altLang="zh-CN" dirty="0" smtClean="0">
                <a:latin typeface="Consolas" pitchFamily="49" charset="0"/>
              </a:rPr>
              <a:t>Click here to create a new layer.</a:t>
            </a:r>
            <a:endParaRPr lang="zh-CN" altLang="en-US" dirty="0">
              <a:latin typeface="Consolas" pitchFamily="49" charset="0"/>
            </a:endParaRPr>
          </a:p>
        </p:txBody>
      </p:sp>
      <p:cxnSp>
        <p:nvCxnSpPr>
          <p:cNvPr id="11" name="直接箭头连接符 10"/>
          <p:cNvCxnSpPr/>
          <p:nvPr/>
        </p:nvCxnSpPr>
        <p:spPr>
          <a:xfrm rot="16200000" flipV="1">
            <a:off x="1178695" y="3821909"/>
            <a:ext cx="42862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00166" y="2214554"/>
            <a:ext cx="642942" cy="28575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TextBox 15"/>
          <p:cNvSpPr txBox="1"/>
          <p:nvPr/>
        </p:nvSpPr>
        <p:spPr>
          <a:xfrm>
            <a:off x="2071670" y="5214950"/>
            <a:ext cx="2357454" cy="1200329"/>
          </a:xfrm>
          <a:prstGeom prst="rect">
            <a:avLst/>
          </a:prstGeom>
          <a:noFill/>
        </p:spPr>
        <p:txBody>
          <a:bodyPr wrap="square" rtlCol="0">
            <a:spAutoFit/>
          </a:bodyPr>
          <a:lstStyle/>
          <a:p>
            <a:r>
              <a:rPr lang="en-CA" altLang="zh-CN" dirty="0" smtClean="0">
                <a:latin typeface="Consolas" pitchFamily="49" charset="0"/>
              </a:rPr>
              <a:t>Double click to change layer name. Drag to arrange them.</a:t>
            </a:r>
            <a:endParaRPr lang="zh-CN" altLang="en-US" dirty="0">
              <a:latin typeface="Consolas" pitchFamily="49" charset="0"/>
            </a:endParaRPr>
          </a:p>
        </p:txBody>
      </p:sp>
      <p:cxnSp>
        <p:nvCxnSpPr>
          <p:cNvPr id="17" name="直接箭头连接符 16"/>
          <p:cNvCxnSpPr/>
          <p:nvPr/>
        </p:nvCxnSpPr>
        <p:spPr>
          <a:xfrm rot="16200000" flipV="1">
            <a:off x="1285852" y="3214686"/>
            <a:ext cx="2500330"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a:srcRect/>
          <a:stretch>
            <a:fillRect/>
          </a:stretch>
        </p:blipFill>
        <p:spPr bwMode="auto">
          <a:xfrm>
            <a:off x="5876953" y="1785926"/>
            <a:ext cx="2695575" cy="21812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785786" y="1428736"/>
            <a:ext cx="4143404" cy="355809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Importing images</a:t>
            </a:r>
            <a:endParaRPr lang="zh-CN" altLang="en-US" sz="3200" dirty="0">
              <a:latin typeface="Consolas" pitchFamily="49" charset="0"/>
            </a:endParaRPr>
          </a:p>
        </p:txBody>
      </p:sp>
      <p:sp>
        <p:nvSpPr>
          <p:cNvPr id="9" name="矩形 8"/>
          <p:cNvSpPr/>
          <p:nvPr/>
        </p:nvSpPr>
        <p:spPr>
          <a:xfrm>
            <a:off x="3000364" y="4105810"/>
            <a:ext cx="92869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1214414" y="5500702"/>
            <a:ext cx="4143404" cy="646331"/>
          </a:xfrm>
          <a:prstGeom prst="rect">
            <a:avLst/>
          </a:prstGeom>
          <a:noFill/>
        </p:spPr>
        <p:txBody>
          <a:bodyPr wrap="square" rtlCol="0">
            <a:spAutoFit/>
          </a:bodyPr>
          <a:lstStyle/>
          <a:p>
            <a:r>
              <a:rPr lang="en-CA" altLang="zh-CN" dirty="0" smtClean="0">
                <a:latin typeface="Consolas" pitchFamily="49" charset="0"/>
              </a:rPr>
              <a:t>Import one or more assets to the library by clicking here.</a:t>
            </a:r>
            <a:endParaRPr lang="zh-CN" altLang="en-US" dirty="0">
              <a:latin typeface="Consolas" pitchFamily="49" charset="0"/>
            </a:endParaRPr>
          </a:p>
        </p:txBody>
      </p:sp>
      <p:cxnSp>
        <p:nvCxnSpPr>
          <p:cNvPr id="11" name="直接箭头连接符 10"/>
          <p:cNvCxnSpPr/>
          <p:nvPr/>
        </p:nvCxnSpPr>
        <p:spPr>
          <a:xfrm rot="5400000" flipH="1" flipV="1">
            <a:off x="2714612" y="4643446"/>
            <a:ext cx="1143008"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72198" y="3395647"/>
            <a:ext cx="1143008" cy="24818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TextBox 20"/>
          <p:cNvSpPr txBox="1"/>
          <p:nvPr/>
        </p:nvSpPr>
        <p:spPr>
          <a:xfrm>
            <a:off x="5572164" y="4681531"/>
            <a:ext cx="3143240" cy="1477328"/>
          </a:xfrm>
          <a:prstGeom prst="rect">
            <a:avLst/>
          </a:prstGeom>
          <a:noFill/>
        </p:spPr>
        <p:txBody>
          <a:bodyPr wrap="square" rtlCol="0">
            <a:spAutoFit/>
          </a:bodyPr>
          <a:lstStyle/>
          <a:p>
            <a:r>
              <a:rPr lang="en-CA" altLang="zh-CN" dirty="0" smtClean="0">
                <a:latin typeface="Consolas" pitchFamily="49" charset="0"/>
              </a:rPr>
              <a:t>Once the image is imported, its embedded in the flash file and will not change if the source image is changed.</a:t>
            </a:r>
            <a:endParaRPr lang="zh-CN" altLang="en-US" dirty="0">
              <a:latin typeface="Consolas" pitchFamily="49" charset="0"/>
            </a:endParaRPr>
          </a:p>
        </p:txBody>
      </p:sp>
      <p:cxnSp>
        <p:nvCxnSpPr>
          <p:cNvPr id="22" name="直接箭头连接符 21"/>
          <p:cNvCxnSpPr/>
          <p:nvPr/>
        </p:nvCxnSpPr>
        <p:spPr>
          <a:xfrm rot="16200000" flipV="1">
            <a:off x="6429388" y="3967151"/>
            <a:ext cx="85725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42910" y="1785926"/>
            <a:ext cx="2695575" cy="196215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player</a:t>
            </a:r>
            <a:endParaRPr lang="zh-CN" altLang="en-US" sz="3200" dirty="0">
              <a:latin typeface="Consolas" pitchFamily="49" charset="0"/>
            </a:endParaRPr>
          </a:p>
        </p:txBody>
      </p:sp>
      <p:sp>
        <p:nvSpPr>
          <p:cNvPr id="9" name="矩形 8"/>
          <p:cNvSpPr/>
          <p:nvPr/>
        </p:nvSpPr>
        <p:spPr>
          <a:xfrm>
            <a:off x="2731546" y="2143116"/>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714348" y="4143380"/>
            <a:ext cx="2571768" cy="923330"/>
          </a:xfrm>
          <a:prstGeom prst="rect">
            <a:avLst/>
          </a:prstGeom>
          <a:noFill/>
        </p:spPr>
        <p:txBody>
          <a:bodyPr wrap="square" rtlCol="0">
            <a:spAutoFit/>
          </a:bodyPr>
          <a:lstStyle/>
          <a:p>
            <a:r>
              <a:rPr lang="en-CA" altLang="zh-CN" dirty="0" smtClean="0">
                <a:latin typeface="Consolas" pitchFamily="49" charset="0"/>
              </a:rPr>
              <a:t>Click on the frame to select the frame and its layer.</a:t>
            </a:r>
            <a:endParaRPr lang="zh-CN" altLang="en-US" dirty="0">
              <a:latin typeface="Consolas" pitchFamily="49" charset="0"/>
            </a:endParaRPr>
          </a:p>
        </p:txBody>
      </p:sp>
      <p:cxnSp>
        <p:nvCxnSpPr>
          <p:cNvPr id="11" name="直接箭头连接符 10"/>
          <p:cNvCxnSpPr>
            <a:endCxn id="9" idx="2"/>
          </p:cNvCxnSpPr>
          <p:nvPr/>
        </p:nvCxnSpPr>
        <p:spPr>
          <a:xfrm rot="5400000" flipH="1" flipV="1">
            <a:off x="1562211" y="2795451"/>
            <a:ext cx="1714512" cy="838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3"/>
          <a:srcRect/>
          <a:stretch>
            <a:fillRect/>
          </a:stretch>
        </p:blipFill>
        <p:spPr bwMode="auto">
          <a:xfrm>
            <a:off x="7429520" y="1428736"/>
            <a:ext cx="268729" cy="3957646"/>
          </a:xfrm>
          <a:prstGeom prst="rect">
            <a:avLst/>
          </a:prstGeom>
          <a:noFill/>
          <a:ln w="9525">
            <a:noFill/>
            <a:miter lim="800000"/>
            <a:headEnd/>
            <a:tailEnd/>
          </a:ln>
          <a:effectLst/>
        </p:spPr>
      </p:pic>
      <p:sp>
        <p:nvSpPr>
          <p:cNvPr id="18" name="TextBox 17"/>
          <p:cNvSpPr txBox="1"/>
          <p:nvPr/>
        </p:nvSpPr>
        <p:spPr>
          <a:xfrm>
            <a:off x="4572001" y="5000635"/>
            <a:ext cx="2571768" cy="923330"/>
          </a:xfrm>
          <a:prstGeom prst="rect">
            <a:avLst/>
          </a:prstGeom>
          <a:noFill/>
        </p:spPr>
        <p:txBody>
          <a:bodyPr wrap="square" rtlCol="0">
            <a:spAutoFit/>
          </a:bodyPr>
          <a:lstStyle/>
          <a:p>
            <a:r>
              <a:rPr lang="en-CA" altLang="zh-CN" dirty="0" smtClean="0">
                <a:latin typeface="Consolas" pitchFamily="49" charset="0"/>
              </a:rPr>
              <a:t>Draw the player using various tools on the right. </a:t>
            </a:r>
            <a:endParaRPr lang="zh-CN" altLang="en-US" dirty="0">
              <a:latin typeface="Consolas" pitchFamily="49" charset="0"/>
            </a:endParaRPr>
          </a:p>
        </p:txBody>
      </p:sp>
      <p:pic>
        <p:nvPicPr>
          <p:cNvPr id="4101" name="Picture 5"/>
          <p:cNvPicPr>
            <a:picLocks noChangeAspect="1" noChangeArrowheads="1"/>
          </p:cNvPicPr>
          <p:nvPr/>
        </p:nvPicPr>
        <p:blipFill>
          <a:blip r:embed="rId4"/>
          <a:srcRect/>
          <a:stretch>
            <a:fillRect/>
          </a:stretch>
        </p:blipFill>
        <p:spPr bwMode="auto">
          <a:xfrm>
            <a:off x="4143372" y="2071678"/>
            <a:ext cx="2662233" cy="242823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4348" y="1785926"/>
            <a:ext cx="3248430" cy="3967172"/>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player</a:t>
            </a:r>
            <a:endParaRPr lang="zh-CN" altLang="en-US" sz="3200" dirty="0">
              <a:latin typeface="Consolas" pitchFamily="49" charset="0"/>
            </a:endParaRPr>
          </a:p>
        </p:txBody>
      </p:sp>
      <p:sp>
        <p:nvSpPr>
          <p:cNvPr id="9" name="矩形 8"/>
          <p:cNvSpPr/>
          <p:nvPr/>
        </p:nvSpPr>
        <p:spPr>
          <a:xfrm>
            <a:off x="1928794" y="5475301"/>
            <a:ext cx="200026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4929190" y="1643050"/>
            <a:ext cx="2571768" cy="1200329"/>
          </a:xfrm>
          <a:prstGeom prst="rect">
            <a:avLst/>
          </a:prstGeom>
          <a:noFill/>
        </p:spPr>
        <p:txBody>
          <a:bodyPr wrap="square" rtlCol="0">
            <a:spAutoFit/>
          </a:bodyPr>
          <a:lstStyle/>
          <a:p>
            <a:r>
              <a:rPr lang="en-CA" altLang="zh-CN" dirty="0" smtClean="0">
                <a:latin typeface="Consolas" pitchFamily="49" charset="0"/>
              </a:rPr>
              <a:t>Select all the shape, right click on it and select Convert to Symbol.</a:t>
            </a:r>
            <a:endParaRPr lang="zh-CN" altLang="en-US" dirty="0">
              <a:latin typeface="Consolas" pitchFamily="49" charset="0"/>
            </a:endParaRPr>
          </a:p>
        </p:txBody>
      </p:sp>
      <p:cxnSp>
        <p:nvCxnSpPr>
          <p:cNvPr id="11" name="直接箭头连接符 10"/>
          <p:cNvCxnSpPr/>
          <p:nvPr/>
        </p:nvCxnSpPr>
        <p:spPr>
          <a:xfrm rot="5400000">
            <a:off x="2691594" y="3380580"/>
            <a:ext cx="2974995"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a:srcRect/>
          <a:stretch>
            <a:fillRect/>
          </a:stretch>
        </p:blipFill>
        <p:spPr bwMode="auto">
          <a:xfrm>
            <a:off x="5214942" y="3500438"/>
            <a:ext cx="3214710" cy="1218044"/>
          </a:xfrm>
          <a:prstGeom prst="rect">
            <a:avLst/>
          </a:prstGeom>
          <a:noFill/>
          <a:ln w="9525">
            <a:noFill/>
            <a:miter lim="800000"/>
            <a:headEnd/>
            <a:tailEnd/>
          </a:ln>
          <a:effectLst/>
        </p:spPr>
      </p:pic>
      <p:sp>
        <p:nvSpPr>
          <p:cNvPr id="15" name="TextBox 14"/>
          <p:cNvSpPr txBox="1"/>
          <p:nvPr/>
        </p:nvSpPr>
        <p:spPr>
          <a:xfrm>
            <a:off x="5500694" y="5072074"/>
            <a:ext cx="2571768" cy="1200329"/>
          </a:xfrm>
          <a:prstGeom prst="rect">
            <a:avLst/>
          </a:prstGeom>
          <a:noFill/>
        </p:spPr>
        <p:txBody>
          <a:bodyPr wrap="square" rtlCol="0">
            <a:spAutoFit/>
          </a:bodyPr>
          <a:lstStyle/>
          <a:p>
            <a:r>
              <a:rPr lang="en-CA" altLang="zh-CN" dirty="0" smtClean="0">
                <a:latin typeface="Consolas" pitchFamily="49" charset="0"/>
              </a:rPr>
              <a:t>Give it a library name, make sure to select type Movie Clip. Then click OK.</a:t>
            </a:r>
            <a:endParaRPr lang="zh-CN" altLang="en-US" dirty="0">
              <a:latin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85786" y="1714488"/>
            <a:ext cx="4905375" cy="251460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player</a:t>
            </a:r>
            <a:endParaRPr lang="zh-CN" altLang="en-US" sz="3200" dirty="0">
              <a:latin typeface="Consolas" pitchFamily="49" charset="0"/>
            </a:endParaRPr>
          </a:p>
        </p:txBody>
      </p:sp>
      <p:sp>
        <p:nvSpPr>
          <p:cNvPr id="9" name="矩形 8"/>
          <p:cNvSpPr/>
          <p:nvPr/>
        </p:nvSpPr>
        <p:spPr>
          <a:xfrm>
            <a:off x="785786" y="1785926"/>
            <a:ext cx="714380" cy="28575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6072198" y="1714488"/>
            <a:ext cx="2571768" cy="1754326"/>
          </a:xfrm>
          <a:prstGeom prst="rect">
            <a:avLst/>
          </a:prstGeom>
          <a:noFill/>
        </p:spPr>
        <p:txBody>
          <a:bodyPr wrap="square" rtlCol="0">
            <a:spAutoFit/>
          </a:bodyPr>
          <a:lstStyle/>
          <a:p>
            <a:r>
              <a:rPr lang="en-CA" altLang="zh-CN" dirty="0" smtClean="0">
                <a:latin typeface="Consolas" pitchFamily="49" charset="0"/>
              </a:rPr>
              <a:t>Double click the object to edit it. You can position the object so that its origin is more appropriate.</a:t>
            </a:r>
            <a:endParaRPr lang="zh-CN" altLang="en-US" dirty="0">
              <a:latin typeface="Consolas" pitchFamily="49" charset="0"/>
            </a:endParaRPr>
          </a:p>
        </p:txBody>
      </p:sp>
      <p:cxnSp>
        <p:nvCxnSpPr>
          <p:cNvPr id="11" name="直接箭头连接符 10"/>
          <p:cNvCxnSpPr/>
          <p:nvPr/>
        </p:nvCxnSpPr>
        <p:spPr>
          <a:xfrm rot="16200000" flipV="1">
            <a:off x="1142977" y="2071680"/>
            <a:ext cx="2714645" cy="25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29058" y="4643446"/>
            <a:ext cx="2571768" cy="923330"/>
          </a:xfrm>
          <a:prstGeom prst="rect">
            <a:avLst/>
          </a:prstGeom>
          <a:noFill/>
        </p:spPr>
        <p:txBody>
          <a:bodyPr wrap="square" rtlCol="0">
            <a:spAutoFit/>
          </a:bodyPr>
          <a:lstStyle/>
          <a:p>
            <a:r>
              <a:rPr lang="en-CA" altLang="zh-CN" dirty="0" smtClean="0">
                <a:latin typeface="Consolas" pitchFamily="49" charset="0"/>
              </a:rPr>
              <a:t>When you finished editing, hit here to return to stage.</a:t>
            </a:r>
            <a:endParaRPr lang="zh-CN" altLang="en-US" dirty="0">
              <a:latin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background</a:t>
            </a:r>
            <a:endParaRPr lang="zh-CN" altLang="en-US" sz="3200" dirty="0">
              <a:latin typeface="Consolas" pitchFamily="49" charset="0"/>
            </a:endParaRPr>
          </a:p>
        </p:txBody>
      </p:sp>
      <p:pic>
        <p:nvPicPr>
          <p:cNvPr id="7170" name="Picture 2"/>
          <p:cNvPicPr>
            <a:picLocks noChangeAspect="1" noChangeArrowheads="1"/>
          </p:cNvPicPr>
          <p:nvPr/>
        </p:nvPicPr>
        <p:blipFill>
          <a:blip r:embed="rId2"/>
          <a:srcRect/>
          <a:stretch>
            <a:fillRect/>
          </a:stretch>
        </p:blipFill>
        <p:spPr bwMode="auto">
          <a:xfrm>
            <a:off x="1142976" y="1714488"/>
            <a:ext cx="2762250" cy="2162175"/>
          </a:xfrm>
          <a:prstGeom prst="rect">
            <a:avLst/>
          </a:prstGeom>
          <a:noFill/>
          <a:ln w="9525">
            <a:noFill/>
            <a:miter lim="800000"/>
            <a:headEnd/>
            <a:tailEnd/>
          </a:ln>
          <a:effectLst/>
        </p:spPr>
      </p:pic>
      <p:sp>
        <p:nvSpPr>
          <p:cNvPr id="12" name="TextBox 11"/>
          <p:cNvSpPr txBox="1"/>
          <p:nvPr/>
        </p:nvSpPr>
        <p:spPr>
          <a:xfrm>
            <a:off x="4286248" y="1857364"/>
            <a:ext cx="4000528" cy="2031325"/>
          </a:xfrm>
          <a:prstGeom prst="rect">
            <a:avLst/>
          </a:prstGeom>
          <a:noFill/>
        </p:spPr>
        <p:txBody>
          <a:bodyPr wrap="square" rtlCol="0">
            <a:spAutoFit/>
          </a:bodyPr>
          <a:lstStyle/>
          <a:p>
            <a:r>
              <a:rPr lang="en-CA" altLang="zh-CN" dirty="0" smtClean="0">
                <a:latin typeface="Consolas" pitchFamily="49" charset="0"/>
              </a:rPr>
              <a:t>We will use this image we imported as the background. Although placing the image directly on the stage works, in order to control it with code, we will have to make it an object as well.</a:t>
            </a:r>
            <a:endParaRPr lang="zh-CN" altLang="en-US" dirty="0">
              <a:latin typeface="Consolas" pitchFamily="49" charset="0"/>
            </a:endParaRPr>
          </a:p>
        </p:txBody>
      </p:sp>
      <p:pic>
        <p:nvPicPr>
          <p:cNvPr id="7171" name="Picture 3"/>
          <p:cNvPicPr>
            <a:picLocks noChangeAspect="1" noChangeArrowheads="1"/>
          </p:cNvPicPr>
          <p:nvPr/>
        </p:nvPicPr>
        <p:blipFill>
          <a:blip r:embed="rId3"/>
          <a:srcRect/>
          <a:stretch>
            <a:fillRect/>
          </a:stretch>
        </p:blipFill>
        <p:spPr bwMode="auto">
          <a:xfrm>
            <a:off x="1571604" y="4357694"/>
            <a:ext cx="2495550" cy="1905000"/>
          </a:xfrm>
          <a:prstGeom prst="rect">
            <a:avLst/>
          </a:prstGeom>
          <a:noFill/>
          <a:ln w="9525">
            <a:noFill/>
            <a:miter lim="800000"/>
            <a:headEnd/>
            <a:tailEnd/>
          </a:ln>
          <a:effectLst/>
        </p:spPr>
      </p:pic>
      <p:sp>
        <p:nvSpPr>
          <p:cNvPr id="13" name="矩形 12"/>
          <p:cNvSpPr/>
          <p:nvPr/>
        </p:nvSpPr>
        <p:spPr>
          <a:xfrm>
            <a:off x="3660240" y="4857736"/>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TextBox 14"/>
          <p:cNvSpPr txBox="1"/>
          <p:nvPr/>
        </p:nvSpPr>
        <p:spPr>
          <a:xfrm>
            <a:off x="4929190" y="4714884"/>
            <a:ext cx="2571768" cy="923330"/>
          </a:xfrm>
          <a:prstGeom prst="rect">
            <a:avLst/>
          </a:prstGeom>
          <a:noFill/>
        </p:spPr>
        <p:txBody>
          <a:bodyPr wrap="square" rtlCol="0">
            <a:spAutoFit/>
          </a:bodyPr>
          <a:lstStyle/>
          <a:p>
            <a:r>
              <a:rPr lang="en-CA" altLang="zh-CN" dirty="0" smtClean="0">
                <a:latin typeface="Consolas" pitchFamily="49" charset="0"/>
              </a:rPr>
              <a:t>Click on the frame </a:t>
            </a:r>
            <a:r>
              <a:rPr lang="en-CA" altLang="zh-CN" dirty="0" smtClean="0">
                <a:latin typeface="Consolas" pitchFamily="49" charset="0"/>
              </a:rPr>
              <a:t>of the Background layer.</a:t>
            </a:r>
            <a:endParaRPr lang="zh-CN" altLang="en-US" dirty="0">
              <a:latin typeface="Consolas" pitchFamily="49" charset="0"/>
            </a:endParaRPr>
          </a:p>
        </p:txBody>
      </p:sp>
      <p:cxnSp>
        <p:nvCxnSpPr>
          <p:cNvPr id="16" name="直接箭头连接符 15"/>
          <p:cNvCxnSpPr>
            <a:stCxn id="15" idx="1"/>
          </p:cNvCxnSpPr>
          <p:nvPr/>
        </p:nvCxnSpPr>
        <p:spPr>
          <a:xfrm rot="10800000">
            <a:off x="3929058" y="4929201"/>
            <a:ext cx="1000132" cy="247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7286644" y="1643050"/>
            <a:ext cx="1323975" cy="289560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the background</a:t>
            </a:r>
            <a:endParaRPr lang="zh-CN" altLang="en-US" sz="3200" dirty="0">
              <a:latin typeface="Consolas" pitchFamily="49" charset="0"/>
            </a:endParaRPr>
          </a:p>
        </p:txBody>
      </p:sp>
      <p:pic>
        <p:nvPicPr>
          <p:cNvPr id="8194" name="Picture 2"/>
          <p:cNvPicPr>
            <a:picLocks noChangeAspect="1" noChangeArrowheads="1"/>
          </p:cNvPicPr>
          <p:nvPr/>
        </p:nvPicPr>
        <p:blipFill>
          <a:blip r:embed="rId3"/>
          <a:srcRect/>
          <a:stretch>
            <a:fillRect/>
          </a:stretch>
        </p:blipFill>
        <p:spPr bwMode="auto">
          <a:xfrm>
            <a:off x="428596" y="1714488"/>
            <a:ext cx="6643734" cy="2748233"/>
          </a:xfrm>
          <a:prstGeom prst="rect">
            <a:avLst/>
          </a:prstGeom>
          <a:noFill/>
          <a:ln w="9525">
            <a:noFill/>
            <a:miter lim="800000"/>
            <a:headEnd/>
            <a:tailEnd/>
          </a:ln>
          <a:effectLst/>
        </p:spPr>
      </p:pic>
      <p:sp>
        <p:nvSpPr>
          <p:cNvPr id="10" name="矩形 9"/>
          <p:cNvSpPr/>
          <p:nvPr/>
        </p:nvSpPr>
        <p:spPr>
          <a:xfrm>
            <a:off x="6215074" y="3143248"/>
            <a:ext cx="714380" cy="142876"/>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TextBox 10"/>
          <p:cNvSpPr txBox="1"/>
          <p:nvPr/>
        </p:nvSpPr>
        <p:spPr>
          <a:xfrm>
            <a:off x="1928794" y="4714884"/>
            <a:ext cx="2571768" cy="646331"/>
          </a:xfrm>
          <a:prstGeom prst="rect">
            <a:avLst/>
          </a:prstGeom>
          <a:noFill/>
        </p:spPr>
        <p:txBody>
          <a:bodyPr wrap="square" rtlCol="0">
            <a:spAutoFit/>
          </a:bodyPr>
          <a:lstStyle/>
          <a:p>
            <a:r>
              <a:rPr lang="en-CA" altLang="zh-CN" dirty="0" smtClean="0">
                <a:latin typeface="Consolas" pitchFamily="49" charset="0"/>
              </a:rPr>
              <a:t>Drag the image onto the stage.</a:t>
            </a:r>
            <a:endParaRPr lang="zh-CN" altLang="en-US" dirty="0">
              <a:latin typeface="Consolas" pitchFamily="49" charset="0"/>
            </a:endParaRPr>
          </a:p>
        </p:txBody>
      </p:sp>
      <p:cxnSp>
        <p:nvCxnSpPr>
          <p:cNvPr id="14" name="直接箭头连接符 13"/>
          <p:cNvCxnSpPr/>
          <p:nvPr/>
        </p:nvCxnSpPr>
        <p:spPr>
          <a:xfrm flipV="1">
            <a:off x="4572000" y="3286124"/>
            <a:ext cx="2000264"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86182" y="5357826"/>
            <a:ext cx="4572032" cy="923330"/>
          </a:xfrm>
          <a:prstGeom prst="rect">
            <a:avLst/>
          </a:prstGeom>
          <a:noFill/>
        </p:spPr>
        <p:txBody>
          <a:bodyPr wrap="square" rtlCol="0">
            <a:spAutoFit/>
          </a:bodyPr>
          <a:lstStyle/>
          <a:p>
            <a:r>
              <a:rPr lang="en-CA" altLang="zh-CN" dirty="0" smtClean="0">
                <a:latin typeface="Consolas" pitchFamily="49" charset="0"/>
              </a:rPr>
              <a:t>If the image is too large, zoom out using this menu, then scale the image using this tool.</a:t>
            </a:r>
            <a:endParaRPr lang="zh-CN" altLang="en-US" dirty="0">
              <a:latin typeface="Consolas" pitchFamily="49" charset="0"/>
            </a:endParaRPr>
          </a:p>
        </p:txBody>
      </p:sp>
      <p:cxnSp>
        <p:nvCxnSpPr>
          <p:cNvPr id="24" name="直接箭头连接符 23"/>
          <p:cNvCxnSpPr/>
          <p:nvPr/>
        </p:nvCxnSpPr>
        <p:spPr>
          <a:xfrm rot="5400000" flipH="1" flipV="1">
            <a:off x="4036215" y="3893347"/>
            <a:ext cx="36433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500694" y="1928802"/>
            <a:ext cx="714380"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矩形 34"/>
          <p:cNvSpPr/>
          <p:nvPr/>
        </p:nvSpPr>
        <p:spPr>
          <a:xfrm>
            <a:off x="8286776" y="2285992"/>
            <a:ext cx="357190"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6" name="直接箭头连接符 35"/>
          <p:cNvCxnSpPr/>
          <p:nvPr/>
        </p:nvCxnSpPr>
        <p:spPr>
          <a:xfrm rot="5400000" flipH="1" flipV="1">
            <a:off x="5930116" y="3571082"/>
            <a:ext cx="3643338" cy="1358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670</Words>
  <Application>Microsoft Office PowerPoint</Application>
  <PresentationFormat>全屏显示(4:3)</PresentationFormat>
  <Paragraphs>89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496</cp:revision>
  <dcterms:created xsi:type="dcterms:W3CDTF">2015-10-09T00:50:08Z</dcterms:created>
  <dcterms:modified xsi:type="dcterms:W3CDTF">2015-11-11T03:01:48Z</dcterms:modified>
</cp:coreProperties>
</file>