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9" r:id="rId4"/>
    <p:sldId id="331" r:id="rId5"/>
    <p:sldId id="332" r:id="rId6"/>
    <p:sldId id="334" r:id="rId7"/>
    <p:sldId id="335" r:id="rId8"/>
    <p:sldId id="336" r:id="rId9"/>
    <p:sldId id="338" r:id="rId10"/>
    <p:sldId id="339" r:id="rId11"/>
    <p:sldId id="340" r:id="rId12"/>
    <p:sldId id="341" r:id="rId13"/>
    <p:sldId id="342" r:id="rId14"/>
    <p:sldId id="343" r:id="rId15"/>
    <p:sldId id="34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18CB-4281-4FBC-9EB1-33D30D3075F6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0100" y="1857364"/>
            <a:ext cx="7072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4800" dirty="0" smtClean="0">
                <a:latin typeface="Consolas" pitchFamily="49" charset="0"/>
              </a:rPr>
              <a:t>Simple Shooter</a:t>
            </a:r>
          </a:p>
          <a:p>
            <a:pPr algn="ctr"/>
            <a:r>
              <a:rPr lang="en-CA" altLang="zh-CN" sz="4800" dirty="0" smtClean="0">
                <a:latin typeface="Consolas" pitchFamily="49" charset="0"/>
              </a:rPr>
              <a:t>Part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3900" y="6581001"/>
            <a:ext cx="10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altLang="zh-CN" sz="1200" dirty="0" smtClean="0">
                <a:latin typeface="Consolas" pitchFamily="49" charset="0"/>
              </a:rPr>
              <a:t>by </a:t>
            </a:r>
            <a:r>
              <a:rPr lang="en-CA" altLang="zh-CN" sz="1200" dirty="0" err="1" smtClean="0">
                <a:latin typeface="Consolas" pitchFamily="49" charset="0"/>
              </a:rPr>
              <a:t>TommyX</a:t>
            </a:r>
            <a:endParaRPr lang="zh-CN" altLang="en-US" sz="1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642918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The Display List Structure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1500174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When Flash draws the screen, the final image consists of the following in order: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333685"/>
            <a:ext cx="7715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-</a:t>
            </a:r>
            <a:r>
              <a:rPr lang="en-CA" altLang="zh-CN" dirty="0" err="1" smtClean="0">
                <a:latin typeface="Consolas" pitchFamily="49" charset="0"/>
              </a:rPr>
              <a:t>backgroundImage</a:t>
            </a:r>
            <a:r>
              <a:rPr lang="en-CA" altLang="zh-CN" dirty="0" smtClean="0">
                <a:latin typeface="Consolas" pitchFamily="49" charset="0"/>
              </a:rPr>
              <a:t>(DO)</a:t>
            </a:r>
          </a:p>
          <a:p>
            <a:r>
              <a:rPr lang="en-CA" altLang="zh-CN" dirty="0" smtClean="0">
                <a:latin typeface="Consolas" pitchFamily="49" charset="0"/>
              </a:rPr>
              <a:t>-</a:t>
            </a:r>
            <a:r>
              <a:rPr lang="en-CA" altLang="zh-CN" dirty="0" err="1" smtClean="0">
                <a:latin typeface="Consolas" pitchFamily="49" charset="0"/>
              </a:rPr>
              <a:t>playerShapes</a:t>
            </a:r>
            <a:r>
              <a:rPr lang="en-CA" altLang="zh-CN" dirty="0" smtClean="0">
                <a:latin typeface="Consolas" pitchFamily="49" charset="0"/>
              </a:rPr>
              <a:t>(DO)</a:t>
            </a:r>
          </a:p>
          <a:p>
            <a:r>
              <a:rPr lang="en-CA" altLang="zh-CN" dirty="0" smtClean="0">
                <a:latin typeface="Consolas" pitchFamily="49" charset="0"/>
              </a:rPr>
              <a:t>-</a:t>
            </a:r>
            <a:r>
              <a:rPr lang="en-CA" altLang="zh-CN" dirty="0" err="1" smtClean="0">
                <a:latin typeface="Consolas" pitchFamily="49" charset="0"/>
              </a:rPr>
              <a:t>bulletImage</a:t>
            </a:r>
            <a:r>
              <a:rPr lang="en-CA" altLang="zh-CN" dirty="0" smtClean="0">
                <a:latin typeface="Consolas" pitchFamily="49" charset="0"/>
              </a:rPr>
              <a:t>(DO)</a:t>
            </a:r>
          </a:p>
          <a:p>
            <a:r>
              <a:rPr lang="en-CA" altLang="zh-CN" dirty="0" smtClean="0">
                <a:latin typeface="Consolas" pitchFamily="49" charset="0"/>
              </a:rPr>
              <a:t>-</a:t>
            </a:r>
            <a:r>
              <a:rPr lang="en-CA" altLang="zh-CN" dirty="0" err="1" smtClean="0">
                <a:latin typeface="Consolas" pitchFamily="49" charset="0"/>
              </a:rPr>
              <a:t>bulletImage</a:t>
            </a:r>
            <a:r>
              <a:rPr lang="en-CA" altLang="zh-CN" dirty="0" smtClean="0">
                <a:latin typeface="Consolas" pitchFamily="49" charset="0"/>
              </a:rPr>
              <a:t>(DO)</a:t>
            </a:r>
          </a:p>
          <a:p>
            <a:r>
              <a:rPr lang="en-CA" altLang="zh-CN" dirty="0" smtClean="0">
                <a:latin typeface="Consolas" pitchFamily="49" charset="0"/>
              </a:rPr>
              <a:t>-</a:t>
            </a:r>
            <a:r>
              <a:rPr lang="en-CA" altLang="zh-CN" dirty="0" err="1" smtClean="0">
                <a:latin typeface="Consolas" pitchFamily="49" charset="0"/>
              </a:rPr>
              <a:t>bulletImage</a:t>
            </a:r>
            <a:r>
              <a:rPr lang="en-CA" altLang="zh-CN" dirty="0" smtClean="0">
                <a:latin typeface="Consolas" pitchFamily="49" charset="0"/>
              </a:rPr>
              <a:t>(DO)</a:t>
            </a:r>
          </a:p>
          <a:p>
            <a:endParaRPr lang="en-CA" altLang="zh-CN" dirty="0" smtClean="0">
              <a:latin typeface="Consolas" pitchFamily="49" charset="0"/>
            </a:endParaRPr>
          </a:p>
          <a:p>
            <a:r>
              <a:rPr lang="en-CA" altLang="zh-CN" dirty="0" smtClean="0">
                <a:latin typeface="Consolas" pitchFamily="49" charset="0"/>
              </a:rPr>
              <a:t>The Flash always have a root container. When you are on the frames of the stage timeline, you are working with the root container.</a:t>
            </a:r>
          </a:p>
          <a:p>
            <a:endParaRPr lang="en-CA" altLang="zh-CN" dirty="0" smtClean="0">
              <a:latin typeface="Consolas" pitchFamily="49" charset="0"/>
            </a:endParaRPr>
          </a:p>
          <a:p>
            <a:r>
              <a:rPr lang="en-CA" altLang="zh-CN" dirty="0" err="1" smtClean="0">
                <a:latin typeface="Consolas" pitchFamily="49" charset="0"/>
              </a:rPr>
              <a:t>MovieClip</a:t>
            </a:r>
            <a:r>
              <a:rPr lang="en-CA" altLang="zh-CN" dirty="0" smtClean="0">
                <a:latin typeface="Consolas" pitchFamily="49" charset="0"/>
              </a:rPr>
              <a:t> Symbols we have created are Containers, not </a:t>
            </a:r>
            <a:r>
              <a:rPr lang="en-CA" altLang="zh-CN" dirty="0" err="1" smtClean="0">
                <a:latin typeface="Consolas" pitchFamily="49" charset="0"/>
              </a:rPr>
              <a:t>DisplayObjects</a:t>
            </a:r>
            <a:r>
              <a:rPr lang="en-CA" altLang="zh-CN" dirty="0" smtClean="0">
                <a:latin typeface="Consolas" pitchFamily="49" charset="0"/>
              </a:rPr>
              <a:t>. We put images IN them, but themselves don’t contain graphical info. Nevertheless, they can be in the display list and acting like a display object.</a:t>
            </a:r>
          </a:p>
          <a:p>
            <a:endParaRPr lang="en-CA" altLang="zh-CN" dirty="0" smtClean="0">
              <a:latin typeface="Consolas" pitchFamily="49" charset="0"/>
            </a:endParaRPr>
          </a:p>
          <a:p>
            <a:endParaRPr lang="en-CA" altLang="zh-CN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Creating Objects Using Code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1428736"/>
            <a:ext cx="6786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dirty="0" smtClean="0">
                <a:latin typeface="Consolas" pitchFamily="49" charset="0"/>
              </a:rPr>
              <a:t>The previous code only created the object, but it is not on the display list yet. To add it into the display list, we use the container’s function </a:t>
            </a:r>
            <a:r>
              <a:rPr lang="en-CA" altLang="zh-CN" sz="2000" dirty="0" err="1" smtClean="0">
                <a:solidFill>
                  <a:schemeClr val="accent6"/>
                </a:solidFill>
                <a:latin typeface="Consolas" pitchFamily="49" charset="0"/>
              </a:rPr>
              <a:t>addChild</a:t>
            </a:r>
            <a:r>
              <a:rPr lang="en-CA" altLang="zh-CN" sz="2000" dirty="0" smtClean="0">
                <a:latin typeface="Consolas" pitchFamily="49" charset="0"/>
              </a:rPr>
              <a:t>.</a:t>
            </a:r>
            <a:endParaRPr lang="zh-CN" altLang="en-US" sz="2000" dirty="0">
              <a:latin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85852" y="2928934"/>
            <a:ext cx="664373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altLang="zh-CN" dirty="0" smtClean="0"/>
              <a:t>function  </a:t>
            </a:r>
            <a:r>
              <a:rPr lang="en-CA" altLang="zh-CN" dirty="0" err="1" smtClean="0">
                <a:solidFill>
                  <a:schemeClr val="accent6"/>
                </a:solidFill>
              </a:rPr>
              <a:t>spawnBullet</a:t>
            </a:r>
            <a:r>
              <a:rPr lang="en-CA" altLang="zh-CN" dirty="0" smtClean="0"/>
              <a:t>(</a:t>
            </a:r>
            <a:r>
              <a:rPr lang="en-CA" altLang="zh-CN" dirty="0" err="1" smtClean="0">
                <a:solidFill>
                  <a:srgbClr val="92D050"/>
                </a:solidFill>
              </a:rPr>
              <a:t>posX</a:t>
            </a:r>
            <a:r>
              <a:rPr lang="en-CA" altLang="zh-CN" dirty="0" err="1" smtClean="0"/>
              <a:t>:</a:t>
            </a:r>
            <a:r>
              <a:rPr lang="en-CA" altLang="zh-CN" dirty="0" err="1" smtClean="0">
                <a:solidFill>
                  <a:srgbClr val="7030A0"/>
                </a:solidFill>
              </a:rPr>
              <a:t>Number</a:t>
            </a:r>
            <a:r>
              <a:rPr lang="en-CA" altLang="zh-CN" dirty="0" smtClean="0"/>
              <a:t>, </a:t>
            </a:r>
            <a:r>
              <a:rPr lang="en-CA" altLang="zh-CN" dirty="0" err="1" smtClean="0">
                <a:solidFill>
                  <a:srgbClr val="92D050"/>
                </a:solidFill>
              </a:rPr>
              <a:t>posY</a:t>
            </a:r>
            <a:r>
              <a:rPr lang="en-CA" altLang="zh-CN" dirty="0" err="1" smtClean="0"/>
              <a:t>:</a:t>
            </a:r>
            <a:r>
              <a:rPr lang="en-CA" altLang="zh-CN" dirty="0" err="1" smtClean="0">
                <a:solidFill>
                  <a:srgbClr val="7030A0"/>
                </a:solidFill>
              </a:rPr>
              <a:t>Number</a:t>
            </a:r>
            <a:r>
              <a:rPr lang="en-CA" altLang="zh-CN" dirty="0" smtClean="0"/>
              <a:t>){</a:t>
            </a:r>
          </a:p>
          <a:p>
            <a:r>
              <a:rPr lang="en-CA" altLang="zh-CN" dirty="0" smtClean="0"/>
              <a:t>	</a:t>
            </a:r>
            <a:r>
              <a:rPr lang="en-CA" altLang="zh-CN" dirty="0" err="1" smtClean="0"/>
              <a:t>var</a:t>
            </a:r>
            <a:r>
              <a:rPr lang="en-CA" altLang="zh-CN" dirty="0" smtClean="0"/>
              <a:t> </a:t>
            </a:r>
            <a:r>
              <a:rPr lang="en-CA" altLang="zh-CN" dirty="0" err="1" smtClean="0">
                <a:solidFill>
                  <a:srgbClr val="92D050"/>
                </a:solidFill>
              </a:rPr>
              <a:t>bullet</a:t>
            </a:r>
            <a:r>
              <a:rPr lang="en-CA" altLang="zh-CN" dirty="0" err="1" smtClean="0"/>
              <a:t>:</a:t>
            </a:r>
            <a:r>
              <a:rPr lang="en-CA" altLang="zh-CN" dirty="0" err="1" smtClean="0">
                <a:solidFill>
                  <a:srgbClr val="7030A0"/>
                </a:solidFill>
              </a:rPr>
              <a:t>Bullet</a:t>
            </a:r>
            <a:r>
              <a:rPr lang="en-CA" altLang="zh-CN" dirty="0" smtClean="0"/>
              <a:t> = new </a:t>
            </a:r>
            <a:r>
              <a:rPr lang="en-CA" altLang="zh-CN" dirty="0" smtClean="0">
                <a:solidFill>
                  <a:schemeClr val="accent6"/>
                </a:solidFill>
              </a:rPr>
              <a:t>Bullet</a:t>
            </a:r>
            <a:r>
              <a:rPr lang="en-CA" altLang="zh-CN" dirty="0" smtClean="0"/>
              <a:t>()</a:t>
            </a:r>
          </a:p>
          <a:p>
            <a:r>
              <a:rPr lang="en-CA" altLang="zh-CN" dirty="0" smtClean="0"/>
              <a:t>	</a:t>
            </a:r>
            <a:r>
              <a:rPr lang="en-CA" altLang="zh-CN" dirty="0" err="1" smtClean="0">
                <a:solidFill>
                  <a:srgbClr val="92D050"/>
                </a:solidFill>
              </a:rPr>
              <a:t>bullet.x</a:t>
            </a:r>
            <a:r>
              <a:rPr lang="en-CA" altLang="zh-CN" dirty="0" smtClean="0"/>
              <a:t> = </a:t>
            </a:r>
            <a:r>
              <a:rPr lang="en-CA" altLang="zh-CN" dirty="0" err="1" smtClean="0">
                <a:solidFill>
                  <a:srgbClr val="92D050"/>
                </a:solidFill>
              </a:rPr>
              <a:t>posX</a:t>
            </a:r>
            <a:endParaRPr lang="en-CA" altLang="zh-CN" dirty="0" smtClean="0">
              <a:solidFill>
                <a:srgbClr val="92D050"/>
              </a:solidFill>
            </a:endParaRPr>
          </a:p>
          <a:p>
            <a:r>
              <a:rPr lang="en-CA" altLang="zh-CN" dirty="0" smtClean="0"/>
              <a:t>	</a:t>
            </a:r>
            <a:r>
              <a:rPr lang="en-CA" altLang="zh-CN" dirty="0" err="1" smtClean="0">
                <a:solidFill>
                  <a:srgbClr val="92D050"/>
                </a:solidFill>
              </a:rPr>
              <a:t>bullet.y</a:t>
            </a:r>
            <a:r>
              <a:rPr lang="en-CA" altLang="zh-CN" dirty="0" smtClean="0"/>
              <a:t> = </a:t>
            </a:r>
            <a:r>
              <a:rPr lang="en-CA" altLang="zh-CN" dirty="0" err="1" smtClean="0">
                <a:solidFill>
                  <a:srgbClr val="92D050"/>
                </a:solidFill>
              </a:rPr>
              <a:t>posY</a:t>
            </a:r>
            <a:endParaRPr lang="en-CA" altLang="zh-CN" dirty="0" smtClean="0"/>
          </a:p>
          <a:p>
            <a:r>
              <a:rPr lang="en-CA" altLang="zh-CN" dirty="0" smtClean="0"/>
              <a:t>	</a:t>
            </a:r>
            <a:r>
              <a:rPr lang="en-CA" altLang="zh-CN" dirty="0" err="1" smtClean="0">
                <a:solidFill>
                  <a:schemeClr val="accent6"/>
                </a:solidFill>
              </a:rPr>
              <a:t>addChild</a:t>
            </a:r>
            <a:r>
              <a:rPr lang="en-CA" altLang="zh-CN" dirty="0" smtClean="0"/>
              <a:t>(</a:t>
            </a:r>
            <a:r>
              <a:rPr lang="en-CA" altLang="zh-CN" dirty="0" smtClean="0">
                <a:solidFill>
                  <a:srgbClr val="92D050"/>
                </a:solidFill>
              </a:rPr>
              <a:t>bullet</a:t>
            </a:r>
            <a:r>
              <a:rPr lang="en-CA" altLang="zh-CN" dirty="0" smtClean="0"/>
              <a:t>)</a:t>
            </a:r>
          </a:p>
          <a:p>
            <a:r>
              <a:rPr lang="en-CA" altLang="zh-CN" dirty="0" smtClean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4786322"/>
            <a:ext cx="7643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dirty="0" smtClean="0">
                <a:latin typeface="Consolas" pitchFamily="49" charset="0"/>
              </a:rPr>
              <a:t>Since we are on the main timeline, we are implying that we are adding bullet to the root container’s display list. To add a display object to another container, write for example “</a:t>
            </a:r>
            <a:r>
              <a:rPr lang="en-CA" altLang="zh-CN" sz="2000" dirty="0" smtClean="0">
                <a:solidFill>
                  <a:srgbClr val="92D050"/>
                </a:solidFill>
                <a:latin typeface="Consolas" pitchFamily="49" charset="0"/>
              </a:rPr>
              <a:t>container2</a:t>
            </a:r>
            <a:r>
              <a:rPr lang="en-CA" altLang="zh-CN" sz="2000" dirty="0" smtClean="0">
                <a:latin typeface="Consolas" pitchFamily="49" charset="0"/>
              </a:rPr>
              <a:t>.</a:t>
            </a:r>
            <a:r>
              <a:rPr lang="en-CA" altLang="zh-CN" sz="2000" dirty="0" smtClean="0">
                <a:solidFill>
                  <a:schemeClr val="accent6"/>
                </a:solidFill>
                <a:latin typeface="Consolas" pitchFamily="49" charset="0"/>
              </a:rPr>
              <a:t>addChild</a:t>
            </a:r>
            <a:r>
              <a:rPr lang="en-CA" altLang="zh-CN" sz="2000" dirty="0" smtClean="0">
                <a:latin typeface="Consolas" pitchFamily="49" charset="0"/>
              </a:rPr>
              <a:t>(</a:t>
            </a:r>
            <a:r>
              <a:rPr lang="en-CA" altLang="zh-CN" sz="2000" dirty="0" smtClean="0">
                <a:solidFill>
                  <a:srgbClr val="92D050"/>
                </a:solidFill>
                <a:latin typeface="Consolas" pitchFamily="49" charset="0"/>
              </a:rPr>
              <a:t>stuff</a:t>
            </a:r>
            <a:r>
              <a:rPr lang="en-CA" altLang="zh-CN" sz="2000" dirty="0" smtClean="0">
                <a:latin typeface="Consolas" pitchFamily="49" charset="0"/>
              </a:rPr>
              <a:t>)”.</a:t>
            </a:r>
            <a:endParaRPr lang="zh-CN" altLang="en-US" sz="2000" dirty="0">
              <a:solidFill>
                <a:srgbClr val="7030A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Making loop function for objects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786" y="1214422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To animate the object, it is better to have make the object have its own loop function, AKA </a:t>
            </a:r>
            <a:r>
              <a:rPr lang="en-CA" altLang="zh-CN" dirty="0" err="1" smtClean="0">
                <a:latin typeface="Consolas" pitchFamily="49" charset="0"/>
              </a:rPr>
              <a:t>enterFrameHandler</a:t>
            </a:r>
            <a:r>
              <a:rPr lang="en-CA" altLang="zh-CN" dirty="0" smtClean="0">
                <a:latin typeface="Consolas" pitchFamily="49" charset="0"/>
              </a:rPr>
              <a:t>. We can write a function inside the spawn function, and add an event listener on the bullet (not the root).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85852" y="2428868"/>
            <a:ext cx="6643734" cy="26161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altLang="zh-CN" sz="1600" dirty="0" smtClean="0"/>
              <a:t>function  </a:t>
            </a:r>
            <a:r>
              <a:rPr lang="en-CA" altLang="zh-CN" sz="1600" dirty="0" err="1" smtClean="0">
                <a:solidFill>
                  <a:schemeClr val="accent6"/>
                </a:solidFill>
              </a:rPr>
              <a:t>spawnBullet</a:t>
            </a:r>
            <a:r>
              <a:rPr lang="en-CA" altLang="zh-CN" sz="1600" dirty="0" smtClean="0"/>
              <a:t>(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posX</a:t>
            </a:r>
            <a:r>
              <a:rPr lang="en-CA" altLang="zh-CN" sz="1600" dirty="0" err="1" smtClean="0"/>
              <a:t>:</a:t>
            </a:r>
            <a:r>
              <a:rPr lang="en-CA" altLang="zh-CN" sz="1600" dirty="0" err="1" smtClean="0">
                <a:solidFill>
                  <a:srgbClr val="7030A0"/>
                </a:solidFill>
              </a:rPr>
              <a:t>Number</a:t>
            </a:r>
            <a:r>
              <a:rPr lang="en-CA" altLang="zh-CN" sz="1600" dirty="0" smtClean="0"/>
              <a:t>, 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posY</a:t>
            </a:r>
            <a:r>
              <a:rPr lang="en-CA" altLang="zh-CN" sz="1600" dirty="0" err="1" smtClean="0"/>
              <a:t>:</a:t>
            </a:r>
            <a:r>
              <a:rPr lang="en-CA" altLang="zh-CN" sz="1600" dirty="0" err="1" smtClean="0">
                <a:solidFill>
                  <a:srgbClr val="7030A0"/>
                </a:solidFill>
              </a:rPr>
              <a:t>Number</a:t>
            </a:r>
            <a:r>
              <a:rPr lang="en-CA" altLang="zh-CN" sz="1600" dirty="0" smtClean="0"/>
              <a:t>){</a:t>
            </a:r>
          </a:p>
          <a:p>
            <a:r>
              <a:rPr lang="en-CA" altLang="zh-CN" sz="1600" dirty="0" smtClean="0"/>
              <a:t>	</a:t>
            </a:r>
            <a:r>
              <a:rPr lang="en-CA" altLang="zh-CN" sz="1600" dirty="0" err="1" smtClean="0"/>
              <a:t>var</a:t>
            </a:r>
            <a:r>
              <a:rPr lang="en-CA" altLang="zh-CN" sz="1600" dirty="0" smtClean="0"/>
              <a:t> 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bullet</a:t>
            </a:r>
            <a:r>
              <a:rPr lang="en-CA" altLang="zh-CN" sz="1600" dirty="0" err="1" smtClean="0"/>
              <a:t>:</a:t>
            </a:r>
            <a:r>
              <a:rPr lang="en-CA" altLang="zh-CN" sz="1600" dirty="0" err="1" smtClean="0">
                <a:solidFill>
                  <a:srgbClr val="7030A0"/>
                </a:solidFill>
              </a:rPr>
              <a:t>Bullet</a:t>
            </a:r>
            <a:r>
              <a:rPr lang="en-CA" altLang="zh-CN" sz="1600" dirty="0" smtClean="0"/>
              <a:t> = new </a:t>
            </a:r>
            <a:r>
              <a:rPr lang="en-CA" altLang="zh-CN" sz="1600" dirty="0" smtClean="0">
                <a:solidFill>
                  <a:schemeClr val="accent6"/>
                </a:solidFill>
              </a:rPr>
              <a:t>Bullet</a:t>
            </a:r>
            <a:r>
              <a:rPr lang="en-CA" altLang="zh-CN" sz="1600" dirty="0" smtClean="0"/>
              <a:t>()</a:t>
            </a:r>
          </a:p>
          <a:p>
            <a:r>
              <a:rPr lang="en-CA" altLang="zh-CN" sz="1600" dirty="0" smtClean="0"/>
              <a:t>	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bullet.x</a:t>
            </a:r>
            <a:r>
              <a:rPr lang="en-CA" altLang="zh-CN" sz="1600" dirty="0" smtClean="0"/>
              <a:t> = 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posX</a:t>
            </a:r>
            <a:endParaRPr lang="en-CA" altLang="zh-CN" sz="1600" dirty="0" smtClean="0">
              <a:solidFill>
                <a:srgbClr val="92D050"/>
              </a:solidFill>
            </a:endParaRPr>
          </a:p>
          <a:p>
            <a:r>
              <a:rPr lang="en-CA" altLang="zh-CN" sz="1600" dirty="0" smtClean="0"/>
              <a:t>	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bullet.y</a:t>
            </a:r>
            <a:r>
              <a:rPr lang="en-CA" altLang="zh-CN" sz="1600" dirty="0" smtClean="0"/>
              <a:t> = 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posY</a:t>
            </a:r>
            <a:endParaRPr lang="en-CA" altLang="zh-CN" sz="1600" dirty="0" smtClean="0"/>
          </a:p>
          <a:p>
            <a:r>
              <a:rPr lang="en-CA" altLang="zh-CN" sz="1600" dirty="0" smtClean="0"/>
              <a:t>	</a:t>
            </a:r>
            <a:r>
              <a:rPr lang="en-CA" altLang="zh-CN" sz="1600" dirty="0" err="1" smtClean="0">
                <a:solidFill>
                  <a:schemeClr val="accent6"/>
                </a:solidFill>
              </a:rPr>
              <a:t>addChild</a:t>
            </a:r>
            <a:r>
              <a:rPr lang="en-CA" altLang="zh-CN" sz="1600" dirty="0" smtClean="0"/>
              <a:t>(</a:t>
            </a:r>
            <a:r>
              <a:rPr lang="en-CA" altLang="zh-CN" sz="1600" dirty="0" smtClean="0">
                <a:solidFill>
                  <a:srgbClr val="92D050"/>
                </a:solidFill>
              </a:rPr>
              <a:t>bullet</a:t>
            </a:r>
            <a:r>
              <a:rPr lang="en-CA" altLang="zh-CN" sz="1600" dirty="0" smtClean="0"/>
              <a:t>)</a:t>
            </a:r>
          </a:p>
          <a:p>
            <a:r>
              <a:rPr lang="en-CA" altLang="zh-CN" sz="1600" dirty="0" smtClean="0"/>
              <a:t>	function </a:t>
            </a:r>
            <a:r>
              <a:rPr lang="en-CA" altLang="zh-CN" sz="1600" dirty="0" smtClean="0">
                <a:solidFill>
                  <a:schemeClr val="accent6"/>
                </a:solidFill>
              </a:rPr>
              <a:t>loop</a:t>
            </a:r>
            <a:r>
              <a:rPr lang="en-CA" altLang="zh-CN" sz="1600" dirty="0" smtClean="0"/>
              <a:t>(</a:t>
            </a:r>
            <a:r>
              <a:rPr lang="en-CA" altLang="zh-CN" sz="1600" dirty="0" smtClean="0">
                <a:solidFill>
                  <a:srgbClr val="92D050"/>
                </a:solidFill>
              </a:rPr>
              <a:t>event</a:t>
            </a:r>
            <a:r>
              <a:rPr lang="en-CA" altLang="zh-CN" sz="1600" dirty="0" smtClean="0"/>
              <a:t>){</a:t>
            </a:r>
          </a:p>
          <a:p>
            <a:r>
              <a:rPr lang="en-CA" altLang="zh-CN" sz="1600" dirty="0" smtClean="0"/>
              <a:t>		</a:t>
            </a:r>
          </a:p>
          <a:p>
            <a:r>
              <a:rPr lang="en-CA" altLang="zh-CN" sz="1600" dirty="0" smtClean="0"/>
              <a:t>	}</a:t>
            </a:r>
          </a:p>
          <a:p>
            <a:r>
              <a:rPr lang="en-CA" altLang="zh-CN" sz="1600" dirty="0" smtClean="0"/>
              <a:t>	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bullet</a:t>
            </a:r>
            <a:r>
              <a:rPr lang="en-CA" altLang="zh-CN" sz="1600" dirty="0" err="1" smtClean="0"/>
              <a:t>.</a:t>
            </a:r>
            <a:r>
              <a:rPr lang="en-CA" altLang="zh-CN" sz="1600" dirty="0" err="1" smtClean="0">
                <a:solidFill>
                  <a:schemeClr val="accent6"/>
                </a:solidFill>
              </a:rPr>
              <a:t>addEventListener</a:t>
            </a:r>
            <a:r>
              <a:rPr lang="en-CA" altLang="zh-CN" sz="1600" dirty="0" smtClean="0"/>
              <a:t>(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Event.ENTER_FRAME</a:t>
            </a:r>
            <a:r>
              <a:rPr lang="en-CA" altLang="zh-CN" sz="1600" dirty="0" smtClean="0"/>
              <a:t>, </a:t>
            </a:r>
            <a:r>
              <a:rPr lang="en-CA" altLang="zh-CN" sz="1600" dirty="0" smtClean="0">
                <a:solidFill>
                  <a:schemeClr val="accent6"/>
                </a:solidFill>
              </a:rPr>
              <a:t>loop</a:t>
            </a:r>
            <a:r>
              <a:rPr lang="en-CA" altLang="zh-CN" sz="1600" dirty="0" smtClean="0"/>
              <a:t>)</a:t>
            </a:r>
          </a:p>
          <a:p>
            <a:r>
              <a:rPr lang="en-CA" altLang="zh-CN" sz="1600" dirty="0" smtClean="0"/>
              <a:t>}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5072074"/>
            <a:ext cx="735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Because in </a:t>
            </a:r>
            <a:r>
              <a:rPr lang="en-CA" altLang="zh-CN" dirty="0" err="1" smtClean="0">
                <a:latin typeface="Consolas" pitchFamily="49" charset="0"/>
              </a:rPr>
              <a:t>ActionScript</a:t>
            </a:r>
            <a:r>
              <a:rPr lang="en-CA" altLang="zh-CN" dirty="0" smtClean="0">
                <a:latin typeface="Consolas" pitchFamily="49" charset="0"/>
              </a:rPr>
              <a:t> 3.0, variables and functions are only available in certain range, in this case, inside the function scope. The variable </a:t>
            </a:r>
            <a:r>
              <a:rPr lang="en-CA" altLang="zh-CN" dirty="0" smtClean="0">
                <a:solidFill>
                  <a:srgbClr val="92D050"/>
                </a:solidFill>
                <a:latin typeface="Consolas" pitchFamily="49" charset="0"/>
              </a:rPr>
              <a:t>bullet</a:t>
            </a:r>
            <a:r>
              <a:rPr lang="en-CA" altLang="zh-CN" dirty="0" smtClean="0">
                <a:latin typeface="Consolas" pitchFamily="49" charset="0"/>
              </a:rPr>
              <a:t> and function </a:t>
            </a:r>
            <a:r>
              <a:rPr lang="en-CA" altLang="zh-CN" dirty="0" smtClean="0">
                <a:solidFill>
                  <a:schemeClr val="accent6"/>
                </a:solidFill>
                <a:latin typeface="Consolas" pitchFamily="49" charset="0"/>
              </a:rPr>
              <a:t>loop</a:t>
            </a:r>
            <a:r>
              <a:rPr lang="en-CA" altLang="zh-CN" dirty="0" smtClean="0">
                <a:latin typeface="Consolas" pitchFamily="49" charset="0"/>
              </a:rPr>
              <a:t> cannot be called outside of this spawn function, therefore we don’t have to worry about name conflicts.</a:t>
            </a:r>
            <a:endParaRPr lang="zh-CN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Making loop function for objects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1643050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Lets make the bullet move with some speed to the right.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85852" y="2643182"/>
            <a:ext cx="6643734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altLang="zh-CN" dirty="0" smtClean="0"/>
              <a:t>function  </a:t>
            </a:r>
            <a:r>
              <a:rPr lang="en-CA" altLang="zh-CN" dirty="0" err="1" smtClean="0">
                <a:solidFill>
                  <a:schemeClr val="accent6"/>
                </a:solidFill>
              </a:rPr>
              <a:t>spawnBullet</a:t>
            </a:r>
            <a:r>
              <a:rPr lang="en-CA" altLang="zh-CN" dirty="0" smtClean="0"/>
              <a:t>(</a:t>
            </a:r>
            <a:r>
              <a:rPr lang="en-CA" altLang="zh-CN" dirty="0" err="1" smtClean="0">
                <a:solidFill>
                  <a:srgbClr val="92D050"/>
                </a:solidFill>
              </a:rPr>
              <a:t>posX</a:t>
            </a:r>
            <a:r>
              <a:rPr lang="en-CA" altLang="zh-CN" dirty="0" err="1" smtClean="0"/>
              <a:t>:</a:t>
            </a:r>
            <a:r>
              <a:rPr lang="en-CA" altLang="zh-CN" dirty="0" err="1" smtClean="0">
                <a:solidFill>
                  <a:srgbClr val="7030A0"/>
                </a:solidFill>
              </a:rPr>
              <a:t>Number</a:t>
            </a:r>
            <a:r>
              <a:rPr lang="en-CA" altLang="zh-CN" dirty="0" smtClean="0"/>
              <a:t>, </a:t>
            </a:r>
            <a:r>
              <a:rPr lang="en-CA" altLang="zh-CN" dirty="0" err="1" smtClean="0">
                <a:solidFill>
                  <a:srgbClr val="92D050"/>
                </a:solidFill>
              </a:rPr>
              <a:t>posY</a:t>
            </a:r>
            <a:r>
              <a:rPr lang="en-CA" altLang="zh-CN" dirty="0" err="1" smtClean="0"/>
              <a:t>:</a:t>
            </a:r>
            <a:r>
              <a:rPr lang="en-CA" altLang="zh-CN" dirty="0" err="1" smtClean="0">
                <a:solidFill>
                  <a:srgbClr val="7030A0"/>
                </a:solidFill>
              </a:rPr>
              <a:t>Number</a:t>
            </a:r>
            <a:r>
              <a:rPr lang="en-CA" altLang="zh-CN" dirty="0" smtClean="0"/>
              <a:t>){</a:t>
            </a:r>
          </a:p>
          <a:p>
            <a:r>
              <a:rPr lang="en-CA" altLang="zh-CN" dirty="0" smtClean="0"/>
              <a:t>	</a:t>
            </a:r>
            <a:r>
              <a:rPr lang="en-CA" altLang="zh-CN" dirty="0" err="1" smtClean="0"/>
              <a:t>var</a:t>
            </a:r>
            <a:r>
              <a:rPr lang="en-CA" altLang="zh-CN" dirty="0" smtClean="0"/>
              <a:t> </a:t>
            </a:r>
            <a:r>
              <a:rPr lang="en-CA" altLang="zh-CN" dirty="0" err="1" smtClean="0">
                <a:solidFill>
                  <a:srgbClr val="92D050"/>
                </a:solidFill>
              </a:rPr>
              <a:t>bullet</a:t>
            </a:r>
            <a:r>
              <a:rPr lang="en-CA" altLang="zh-CN" dirty="0" err="1" smtClean="0"/>
              <a:t>:</a:t>
            </a:r>
            <a:r>
              <a:rPr lang="en-CA" altLang="zh-CN" dirty="0" err="1" smtClean="0">
                <a:solidFill>
                  <a:srgbClr val="7030A0"/>
                </a:solidFill>
              </a:rPr>
              <a:t>Bullet</a:t>
            </a:r>
            <a:r>
              <a:rPr lang="en-CA" altLang="zh-CN" dirty="0" smtClean="0"/>
              <a:t> = new </a:t>
            </a:r>
            <a:r>
              <a:rPr lang="en-CA" altLang="zh-CN" dirty="0" smtClean="0">
                <a:solidFill>
                  <a:schemeClr val="accent6"/>
                </a:solidFill>
              </a:rPr>
              <a:t>Bullet</a:t>
            </a:r>
            <a:r>
              <a:rPr lang="en-CA" altLang="zh-CN" dirty="0" smtClean="0"/>
              <a:t>()</a:t>
            </a:r>
          </a:p>
          <a:p>
            <a:r>
              <a:rPr lang="en-CA" altLang="zh-CN" dirty="0" smtClean="0"/>
              <a:t>	</a:t>
            </a:r>
            <a:r>
              <a:rPr lang="en-CA" altLang="zh-CN" dirty="0" err="1" smtClean="0">
                <a:solidFill>
                  <a:srgbClr val="92D050"/>
                </a:solidFill>
              </a:rPr>
              <a:t>bullet.x</a:t>
            </a:r>
            <a:r>
              <a:rPr lang="en-CA" altLang="zh-CN" dirty="0" smtClean="0"/>
              <a:t> = </a:t>
            </a:r>
            <a:r>
              <a:rPr lang="en-CA" altLang="zh-CN" dirty="0" err="1" smtClean="0">
                <a:solidFill>
                  <a:srgbClr val="92D050"/>
                </a:solidFill>
              </a:rPr>
              <a:t>posX</a:t>
            </a:r>
            <a:endParaRPr lang="en-CA" altLang="zh-CN" dirty="0" smtClean="0">
              <a:solidFill>
                <a:srgbClr val="92D050"/>
              </a:solidFill>
            </a:endParaRPr>
          </a:p>
          <a:p>
            <a:r>
              <a:rPr lang="en-CA" altLang="zh-CN" dirty="0" smtClean="0"/>
              <a:t>	</a:t>
            </a:r>
            <a:r>
              <a:rPr lang="en-CA" altLang="zh-CN" dirty="0" err="1" smtClean="0">
                <a:solidFill>
                  <a:srgbClr val="92D050"/>
                </a:solidFill>
              </a:rPr>
              <a:t>bullet.y</a:t>
            </a:r>
            <a:r>
              <a:rPr lang="en-CA" altLang="zh-CN" dirty="0" smtClean="0"/>
              <a:t> = </a:t>
            </a:r>
            <a:r>
              <a:rPr lang="en-CA" altLang="zh-CN" dirty="0" err="1" smtClean="0">
                <a:solidFill>
                  <a:srgbClr val="92D050"/>
                </a:solidFill>
              </a:rPr>
              <a:t>posY</a:t>
            </a:r>
            <a:endParaRPr lang="en-CA" altLang="zh-CN" dirty="0" smtClean="0"/>
          </a:p>
          <a:p>
            <a:r>
              <a:rPr lang="en-CA" altLang="zh-CN" dirty="0" smtClean="0"/>
              <a:t>	</a:t>
            </a:r>
            <a:r>
              <a:rPr lang="en-CA" altLang="zh-CN" dirty="0" err="1" smtClean="0">
                <a:solidFill>
                  <a:schemeClr val="accent6"/>
                </a:solidFill>
              </a:rPr>
              <a:t>addChild</a:t>
            </a:r>
            <a:r>
              <a:rPr lang="en-CA" altLang="zh-CN" dirty="0" smtClean="0"/>
              <a:t>(</a:t>
            </a:r>
            <a:r>
              <a:rPr lang="en-CA" altLang="zh-CN" dirty="0" smtClean="0">
                <a:solidFill>
                  <a:srgbClr val="92D050"/>
                </a:solidFill>
              </a:rPr>
              <a:t>bullet</a:t>
            </a:r>
            <a:r>
              <a:rPr lang="en-CA" altLang="zh-CN" dirty="0" smtClean="0"/>
              <a:t>)</a:t>
            </a:r>
          </a:p>
          <a:p>
            <a:r>
              <a:rPr lang="en-CA" altLang="zh-CN" dirty="0" smtClean="0"/>
              <a:t>	</a:t>
            </a:r>
            <a:r>
              <a:rPr lang="en-CA" altLang="zh-CN" dirty="0" err="1" smtClean="0"/>
              <a:t>var</a:t>
            </a:r>
            <a:r>
              <a:rPr lang="en-CA" altLang="zh-CN" dirty="0" smtClean="0"/>
              <a:t> </a:t>
            </a:r>
            <a:r>
              <a:rPr lang="en-CA" altLang="zh-CN" dirty="0" err="1" smtClean="0">
                <a:solidFill>
                  <a:srgbClr val="92D050"/>
                </a:solidFill>
              </a:rPr>
              <a:t>speed</a:t>
            </a:r>
            <a:r>
              <a:rPr lang="en-CA" altLang="zh-CN" dirty="0" err="1" smtClean="0"/>
              <a:t>:</a:t>
            </a:r>
            <a:r>
              <a:rPr lang="en-CA" altLang="zh-CN" dirty="0" err="1" smtClean="0">
                <a:solidFill>
                  <a:schemeClr val="accent4"/>
                </a:solidFill>
              </a:rPr>
              <a:t>Number</a:t>
            </a:r>
            <a:r>
              <a:rPr lang="en-CA" altLang="zh-CN" dirty="0" smtClean="0"/>
              <a:t> = </a:t>
            </a:r>
            <a:r>
              <a:rPr lang="en-CA" altLang="zh-CN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CA" altLang="zh-CN" dirty="0" smtClean="0"/>
              <a:t>	function </a:t>
            </a:r>
            <a:r>
              <a:rPr lang="en-CA" altLang="zh-CN" dirty="0" smtClean="0">
                <a:solidFill>
                  <a:schemeClr val="accent6"/>
                </a:solidFill>
              </a:rPr>
              <a:t>loop</a:t>
            </a:r>
            <a:r>
              <a:rPr lang="en-CA" altLang="zh-CN" dirty="0" smtClean="0"/>
              <a:t>(</a:t>
            </a:r>
            <a:r>
              <a:rPr lang="en-CA" altLang="zh-CN" dirty="0" smtClean="0">
                <a:solidFill>
                  <a:srgbClr val="92D050"/>
                </a:solidFill>
              </a:rPr>
              <a:t>event</a:t>
            </a:r>
            <a:r>
              <a:rPr lang="en-CA" altLang="zh-CN" dirty="0" smtClean="0"/>
              <a:t>){</a:t>
            </a:r>
          </a:p>
          <a:p>
            <a:r>
              <a:rPr lang="en-CA" altLang="zh-CN" dirty="0" smtClean="0"/>
              <a:t>		</a:t>
            </a:r>
            <a:r>
              <a:rPr lang="en-CA" altLang="zh-CN" dirty="0" err="1" smtClean="0">
                <a:solidFill>
                  <a:srgbClr val="92D050"/>
                </a:solidFill>
              </a:rPr>
              <a:t>bullet.x</a:t>
            </a:r>
            <a:r>
              <a:rPr lang="en-CA" altLang="zh-CN" dirty="0" smtClean="0"/>
              <a:t> += </a:t>
            </a:r>
            <a:r>
              <a:rPr lang="en-CA" altLang="zh-CN" dirty="0" smtClean="0">
                <a:solidFill>
                  <a:srgbClr val="92D050"/>
                </a:solidFill>
              </a:rPr>
              <a:t>speed</a:t>
            </a:r>
          </a:p>
          <a:p>
            <a:r>
              <a:rPr lang="en-CA" altLang="zh-CN" dirty="0" smtClean="0"/>
              <a:t>	}</a:t>
            </a:r>
          </a:p>
          <a:p>
            <a:r>
              <a:rPr lang="en-CA" altLang="zh-CN" dirty="0" smtClean="0"/>
              <a:t>	</a:t>
            </a:r>
            <a:r>
              <a:rPr lang="en-CA" altLang="zh-CN" dirty="0" err="1" smtClean="0">
                <a:solidFill>
                  <a:srgbClr val="92D050"/>
                </a:solidFill>
              </a:rPr>
              <a:t>bullet</a:t>
            </a:r>
            <a:r>
              <a:rPr lang="en-CA" altLang="zh-CN" dirty="0" err="1" smtClean="0"/>
              <a:t>.</a:t>
            </a:r>
            <a:r>
              <a:rPr lang="en-CA" altLang="zh-CN" dirty="0" err="1" smtClean="0">
                <a:solidFill>
                  <a:schemeClr val="accent6"/>
                </a:solidFill>
              </a:rPr>
              <a:t>addEventListener</a:t>
            </a:r>
            <a:r>
              <a:rPr lang="en-CA" altLang="zh-CN" dirty="0" smtClean="0"/>
              <a:t>(</a:t>
            </a:r>
            <a:r>
              <a:rPr lang="en-CA" altLang="zh-CN" dirty="0" err="1" smtClean="0">
                <a:solidFill>
                  <a:srgbClr val="92D050"/>
                </a:solidFill>
              </a:rPr>
              <a:t>Event.ENTER_FRAME</a:t>
            </a:r>
            <a:r>
              <a:rPr lang="en-CA" altLang="zh-CN" dirty="0" smtClean="0"/>
              <a:t>, </a:t>
            </a:r>
            <a:r>
              <a:rPr lang="en-CA" altLang="zh-CN" dirty="0" smtClean="0">
                <a:solidFill>
                  <a:schemeClr val="accent6"/>
                </a:solidFill>
              </a:rPr>
              <a:t>loop</a:t>
            </a:r>
            <a:r>
              <a:rPr lang="en-CA" altLang="zh-CN" dirty="0" smtClean="0"/>
              <a:t>)</a:t>
            </a:r>
          </a:p>
          <a:p>
            <a:r>
              <a:rPr lang="en-CA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Removing Object from the stage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1214422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The object can’t stay on stage forever. Lets remove the object after it moves out of the visible area.</a:t>
            </a:r>
          </a:p>
          <a:p>
            <a:r>
              <a:rPr lang="en-CA" altLang="zh-CN" dirty="0" smtClean="0">
                <a:latin typeface="Consolas" pitchFamily="49" charset="0"/>
              </a:rPr>
              <a:t>If the bullet’s x position is greater than width of stage, first remove it from the display list, then remove its event listener because we no longer want to loop its code.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4348" y="2786058"/>
            <a:ext cx="7929618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altLang="zh-CN" sz="1600" dirty="0" smtClean="0"/>
              <a:t>function  </a:t>
            </a:r>
            <a:r>
              <a:rPr lang="en-CA" altLang="zh-CN" sz="1600" dirty="0" err="1" smtClean="0">
                <a:solidFill>
                  <a:schemeClr val="accent6"/>
                </a:solidFill>
              </a:rPr>
              <a:t>spawnBullet</a:t>
            </a:r>
            <a:r>
              <a:rPr lang="en-CA" altLang="zh-CN" sz="1600" dirty="0" smtClean="0"/>
              <a:t>(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posX</a:t>
            </a:r>
            <a:r>
              <a:rPr lang="en-CA" altLang="zh-CN" sz="1600" dirty="0" err="1" smtClean="0"/>
              <a:t>:</a:t>
            </a:r>
            <a:r>
              <a:rPr lang="en-CA" altLang="zh-CN" sz="1600" dirty="0" err="1" smtClean="0">
                <a:solidFill>
                  <a:srgbClr val="7030A0"/>
                </a:solidFill>
              </a:rPr>
              <a:t>Number</a:t>
            </a:r>
            <a:r>
              <a:rPr lang="en-CA" altLang="zh-CN" sz="1600" dirty="0" smtClean="0"/>
              <a:t>, 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posY</a:t>
            </a:r>
            <a:r>
              <a:rPr lang="en-CA" altLang="zh-CN" sz="1600" dirty="0" err="1" smtClean="0"/>
              <a:t>:</a:t>
            </a:r>
            <a:r>
              <a:rPr lang="en-CA" altLang="zh-CN" sz="1600" dirty="0" err="1" smtClean="0">
                <a:solidFill>
                  <a:srgbClr val="7030A0"/>
                </a:solidFill>
              </a:rPr>
              <a:t>Number</a:t>
            </a:r>
            <a:r>
              <a:rPr lang="en-CA" altLang="zh-CN" sz="1600" dirty="0" smtClean="0"/>
              <a:t>){</a:t>
            </a:r>
          </a:p>
          <a:p>
            <a:r>
              <a:rPr lang="en-CA" altLang="zh-CN" sz="1600" dirty="0" smtClean="0"/>
              <a:t>	</a:t>
            </a:r>
            <a:r>
              <a:rPr lang="en-CA" altLang="zh-CN" sz="1600" dirty="0" err="1" smtClean="0"/>
              <a:t>var</a:t>
            </a:r>
            <a:r>
              <a:rPr lang="en-CA" altLang="zh-CN" sz="1600" dirty="0" smtClean="0"/>
              <a:t> 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bullet</a:t>
            </a:r>
            <a:r>
              <a:rPr lang="en-CA" altLang="zh-CN" sz="1600" dirty="0" err="1" smtClean="0"/>
              <a:t>:</a:t>
            </a:r>
            <a:r>
              <a:rPr lang="en-CA" altLang="zh-CN" sz="1600" dirty="0" err="1" smtClean="0">
                <a:solidFill>
                  <a:srgbClr val="7030A0"/>
                </a:solidFill>
              </a:rPr>
              <a:t>Bullet</a:t>
            </a:r>
            <a:r>
              <a:rPr lang="en-CA" altLang="zh-CN" sz="1600" dirty="0" smtClean="0"/>
              <a:t> = new </a:t>
            </a:r>
            <a:r>
              <a:rPr lang="en-CA" altLang="zh-CN" sz="1600" dirty="0" smtClean="0">
                <a:solidFill>
                  <a:schemeClr val="accent6"/>
                </a:solidFill>
              </a:rPr>
              <a:t>Bullet</a:t>
            </a:r>
            <a:r>
              <a:rPr lang="en-CA" altLang="zh-CN" sz="1600" dirty="0" smtClean="0"/>
              <a:t>()</a:t>
            </a:r>
          </a:p>
          <a:p>
            <a:r>
              <a:rPr lang="en-CA" altLang="zh-CN" sz="1600" dirty="0" smtClean="0"/>
              <a:t>	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bullet.x</a:t>
            </a:r>
            <a:r>
              <a:rPr lang="en-CA" altLang="zh-CN" sz="1600" dirty="0" smtClean="0"/>
              <a:t> = 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posX</a:t>
            </a:r>
            <a:endParaRPr lang="en-CA" altLang="zh-CN" sz="1600" dirty="0" smtClean="0">
              <a:solidFill>
                <a:srgbClr val="92D050"/>
              </a:solidFill>
            </a:endParaRPr>
          </a:p>
          <a:p>
            <a:r>
              <a:rPr lang="en-CA" altLang="zh-CN" sz="1600" dirty="0" smtClean="0"/>
              <a:t>	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bullet.y</a:t>
            </a:r>
            <a:r>
              <a:rPr lang="en-CA" altLang="zh-CN" sz="1600" dirty="0" smtClean="0"/>
              <a:t> = 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posY</a:t>
            </a:r>
            <a:endParaRPr lang="en-CA" altLang="zh-CN" sz="1600" dirty="0" smtClean="0"/>
          </a:p>
          <a:p>
            <a:r>
              <a:rPr lang="en-CA" altLang="zh-CN" sz="1600" dirty="0" smtClean="0"/>
              <a:t>	</a:t>
            </a:r>
            <a:r>
              <a:rPr lang="en-CA" altLang="zh-CN" sz="1600" dirty="0" err="1" smtClean="0">
                <a:solidFill>
                  <a:schemeClr val="accent6"/>
                </a:solidFill>
              </a:rPr>
              <a:t>addChild</a:t>
            </a:r>
            <a:r>
              <a:rPr lang="en-CA" altLang="zh-CN" sz="1600" dirty="0" smtClean="0"/>
              <a:t>(</a:t>
            </a:r>
            <a:r>
              <a:rPr lang="en-CA" altLang="zh-CN" sz="1600" dirty="0" smtClean="0">
                <a:solidFill>
                  <a:srgbClr val="92D050"/>
                </a:solidFill>
              </a:rPr>
              <a:t>bullet</a:t>
            </a:r>
            <a:r>
              <a:rPr lang="en-CA" altLang="zh-CN" sz="1600" dirty="0" smtClean="0"/>
              <a:t>)</a:t>
            </a:r>
          </a:p>
          <a:p>
            <a:r>
              <a:rPr lang="en-CA" altLang="zh-CN" sz="1600" dirty="0" smtClean="0"/>
              <a:t>	</a:t>
            </a:r>
            <a:r>
              <a:rPr lang="en-CA" altLang="zh-CN" sz="1600" dirty="0" err="1" smtClean="0"/>
              <a:t>var</a:t>
            </a:r>
            <a:r>
              <a:rPr lang="en-CA" altLang="zh-CN" sz="1600" dirty="0" smtClean="0"/>
              <a:t> 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speed</a:t>
            </a:r>
            <a:r>
              <a:rPr lang="en-CA" altLang="zh-CN" sz="1600" dirty="0" err="1" smtClean="0"/>
              <a:t>:</a:t>
            </a:r>
            <a:r>
              <a:rPr lang="en-CA" altLang="zh-CN" sz="1600" dirty="0" err="1" smtClean="0">
                <a:solidFill>
                  <a:schemeClr val="accent4"/>
                </a:solidFill>
              </a:rPr>
              <a:t>Number</a:t>
            </a:r>
            <a:r>
              <a:rPr lang="en-CA" altLang="zh-CN" sz="1600" dirty="0" smtClean="0"/>
              <a:t> = </a:t>
            </a:r>
            <a:r>
              <a:rPr lang="en-CA" altLang="zh-CN" sz="1600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CA" altLang="zh-CN" sz="1600" dirty="0" smtClean="0"/>
              <a:t>	function </a:t>
            </a:r>
            <a:r>
              <a:rPr lang="en-CA" altLang="zh-CN" sz="1600" dirty="0" smtClean="0">
                <a:solidFill>
                  <a:schemeClr val="accent6"/>
                </a:solidFill>
              </a:rPr>
              <a:t>loop</a:t>
            </a:r>
            <a:r>
              <a:rPr lang="en-CA" altLang="zh-CN" sz="1600" dirty="0" smtClean="0"/>
              <a:t>(</a:t>
            </a:r>
            <a:r>
              <a:rPr lang="en-CA" altLang="zh-CN" sz="1600" dirty="0" smtClean="0">
                <a:solidFill>
                  <a:srgbClr val="92D050"/>
                </a:solidFill>
              </a:rPr>
              <a:t>event</a:t>
            </a:r>
            <a:r>
              <a:rPr lang="en-CA" altLang="zh-CN" sz="1600" dirty="0" smtClean="0"/>
              <a:t>){</a:t>
            </a:r>
          </a:p>
          <a:p>
            <a:r>
              <a:rPr lang="en-CA" altLang="zh-CN" sz="1600" dirty="0" smtClean="0"/>
              <a:t>		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bullet.x</a:t>
            </a:r>
            <a:r>
              <a:rPr lang="en-CA" altLang="zh-CN" sz="1600" dirty="0" smtClean="0"/>
              <a:t> += </a:t>
            </a:r>
            <a:r>
              <a:rPr lang="en-CA" altLang="zh-CN" sz="1600" dirty="0" smtClean="0">
                <a:solidFill>
                  <a:srgbClr val="92D050"/>
                </a:solidFill>
              </a:rPr>
              <a:t>speed</a:t>
            </a:r>
          </a:p>
          <a:p>
            <a:r>
              <a:rPr lang="en-CA" altLang="zh-CN" sz="1600" dirty="0" smtClean="0">
                <a:solidFill>
                  <a:srgbClr val="92D050"/>
                </a:solidFill>
              </a:rPr>
              <a:t>		</a:t>
            </a:r>
            <a:r>
              <a:rPr lang="en-CA" altLang="zh-CN" sz="1600" dirty="0" smtClean="0"/>
              <a:t>if (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bullet.x</a:t>
            </a:r>
            <a:r>
              <a:rPr lang="en-CA" altLang="zh-CN" sz="1600" dirty="0" smtClean="0"/>
              <a:t> &gt; 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stage.stageWidth</a:t>
            </a:r>
            <a:r>
              <a:rPr lang="en-CA" altLang="zh-CN" sz="1600" dirty="0" smtClean="0"/>
              <a:t>){</a:t>
            </a:r>
          </a:p>
          <a:p>
            <a:r>
              <a:rPr lang="en-CA" altLang="zh-CN" sz="1600" dirty="0" smtClean="0"/>
              <a:t>			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bullet.parent</a:t>
            </a:r>
            <a:r>
              <a:rPr lang="en-CA" altLang="zh-CN" sz="1600" dirty="0" err="1" smtClean="0"/>
              <a:t>.</a:t>
            </a:r>
            <a:r>
              <a:rPr lang="en-CA" altLang="zh-CN" sz="1600" dirty="0" err="1" smtClean="0">
                <a:solidFill>
                  <a:schemeClr val="accent6"/>
                </a:solidFill>
              </a:rPr>
              <a:t>removeChild</a:t>
            </a:r>
            <a:r>
              <a:rPr lang="en-CA" altLang="zh-CN" sz="1600" dirty="0" smtClean="0"/>
              <a:t>(</a:t>
            </a:r>
            <a:r>
              <a:rPr lang="en-CA" altLang="zh-CN" sz="1600" dirty="0" smtClean="0">
                <a:solidFill>
                  <a:srgbClr val="92D050"/>
                </a:solidFill>
              </a:rPr>
              <a:t>bullet</a:t>
            </a:r>
            <a:r>
              <a:rPr lang="en-CA" altLang="zh-CN" sz="1600" dirty="0" smtClean="0"/>
              <a:t>)</a:t>
            </a:r>
          </a:p>
          <a:p>
            <a:r>
              <a:rPr lang="en-CA" altLang="zh-CN" sz="1600" dirty="0" smtClean="0"/>
              <a:t>			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bullet</a:t>
            </a:r>
            <a:r>
              <a:rPr lang="en-CA" altLang="zh-CN" sz="1600" dirty="0" err="1" smtClean="0"/>
              <a:t>.</a:t>
            </a:r>
            <a:r>
              <a:rPr lang="en-CA" altLang="zh-CN" sz="1600" dirty="0" err="1" smtClean="0">
                <a:solidFill>
                  <a:schemeClr val="accent6"/>
                </a:solidFill>
              </a:rPr>
              <a:t>removeEventListener</a:t>
            </a:r>
            <a:r>
              <a:rPr lang="en-CA" altLang="zh-CN" sz="1600" dirty="0" smtClean="0"/>
              <a:t>(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Event.ENTER_FRAME</a:t>
            </a:r>
            <a:r>
              <a:rPr lang="en-CA" altLang="zh-CN" sz="1600" dirty="0" smtClean="0"/>
              <a:t>, </a:t>
            </a:r>
            <a:r>
              <a:rPr lang="en-CA" altLang="zh-CN" sz="1600" dirty="0" smtClean="0">
                <a:solidFill>
                  <a:schemeClr val="accent6"/>
                </a:solidFill>
              </a:rPr>
              <a:t>loop</a:t>
            </a:r>
            <a:r>
              <a:rPr lang="en-CA" altLang="zh-CN" sz="1600" dirty="0" smtClean="0"/>
              <a:t>)</a:t>
            </a:r>
          </a:p>
          <a:p>
            <a:r>
              <a:rPr lang="en-CA" altLang="zh-CN" sz="1600" dirty="0" smtClean="0"/>
              <a:t>		}</a:t>
            </a:r>
          </a:p>
          <a:p>
            <a:r>
              <a:rPr lang="en-CA" altLang="zh-CN" sz="1600" dirty="0" smtClean="0"/>
              <a:t>	}</a:t>
            </a:r>
          </a:p>
          <a:p>
            <a:r>
              <a:rPr lang="en-CA" altLang="zh-CN" sz="1600" dirty="0" smtClean="0"/>
              <a:t>	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bullet</a:t>
            </a:r>
            <a:r>
              <a:rPr lang="en-CA" altLang="zh-CN" sz="1600" dirty="0" err="1" smtClean="0"/>
              <a:t>.</a:t>
            </a:r>
            <a:r>
              <a:rPr lang="en-CA" altLang="zh-CN" sz="1600" dirty="0" err="1" smtClean="0">
                <a:solidFill>
                  <a:schemeClr val="accent6"/>
                </a:solidFill>
              </a:rPr>
              <a:t>addEventListener</a:t>
            </a:r>
            <a:r>
              <a:rPr lang="en-CA" altLang="zh-CN" sz="1600" dirty="0" smtClean="0"/>
              <a:t>(</a:t>
            </a:r>
            <a:r>
              <a:rPr lang="en-CA" altLang="zh-CN" sz="1600" dirty="0" err="1" smtClean="0">
                <a:solidFill>
                  <a:srgbClr val="92D050"/>
                </a:solidFill>
              </a:rPr>
              <a:t>Event.ENTER_FRAME</a:t>
            </a:r>
            <a:r>
              <a:rPr lang="en-CA" altLang="zh-CN" sz="1600" dirty="0" smtClean="0"/>
              <a:t>, </a:t>
            </a:r>
            <a:r>
              <a:rPr lang="en-CA" altLang="zh-CN" sz="1600" dirty="0" smtClean="0">
                <a:solidFill>
                  <a:schemeClr val="accent6"/>
                </a:solidFill>
              </a:rPr>
              <a:t>loop</a:t>
            </a:r>
            <a:r>
              <a:rPr lang="en-CA" altLang="zh-CN" sz="1600" dirty="0" smtClean="0"/>
              <a:t>)</a:t>
            </a:r>
          </a:p>
          <a:p>
            <a:r>
              <a:rPr lang="en-CA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Shooting bullets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1285860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Lets setup the space bar key in the input layer. </a:t>
            </a:r>
          </a:p>
          <a:p>
            <a:r>
              <a:rPr lang="en-CA" altLang="zh-CN" dirty="0" smtClean="0">
                <a:latin typeface="Consolas" pitchFamily="49" charset="0"/>
              </a:rPr>
              <a:t>The </a:t>
            </a:r>
            <a:r>
              <a:rPr lang="en-CA" altLang="zh-CN" dirty="0" err="1" smtClean="0">
                <a:latin typeface="Consolas" pitchFamily="49" charset="0"/>
              </a:rPr>
              <a:t>keycode</a:t>
            </a:r>
            <a:r>
              <a:rPr lang="en-CA" altLang="zh-CN" dirty="0" smtClean="0">
                <a:latin typeface="Consolas" pitchFamily="49" charset="0"/>
              </a:rPr>
              <a:t> for spacebar is 32.</a:t>
            </a:r>
          </a:p>
          <a:p>
            <a:endParaRPr lang="en-CA" altLang="zh-CN" dirty="0" smtClean="0">
              <a:latin typeface="Consolas" pitchFamily="49" charset="0"/>
            </a:endParaRPr>
          </a:p>
          <a:p>
            <a:endParaRPr lang="en-CA" altLang="zh-CN" dirty="0" smtClean="0">
              <a:latin typeface="Consolas" pitchFamily="49" charset="0"/>
            </a:endParaRPr>
          </a:p>
          <a:p>
            <a:endParaRPr lang="en-CA" altLang="zh-CN" dirty="0" smtClean="0">
              <a:latin typeface="Consolas" pitchFamily="49" charset="0"/>
            </a:endParaRPr>
          </a:p>
          <a:p>
            <a:endParaRPr lang="en-CA" altLang="zh-CN" dirty="0" smtClean="0">
              <a:latin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4348" y="4169639"/>
            <a:ext cx="7929618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altLang="zh-CN" sz="1600" dirty="0" smtClean="0"/>
              <a:t>	if (</a:t>
            </a:r>
            <a:r>
              <a:rPr lang="en-CA" altLang="zh-CN" sz="1600" dirty="0" err="1" smtClean="0"/>
              <a:t>keySpaceDown</a:t>
            </a:r>
            <a:r>
              <a:rPr lang="en-CA" altLang="zh-CN" sz="1600" dirty="0" smtClean="0"/>
              <a:t>){</a:t>
            </a:r>
          </a:p>
          <a:p>
            <a:r>
              <a:rPr lang="en-CA" altLang="zh-CN" sz="1600" dirty="0" smtClean="0"/>
              <a:t>		</a:t>
            </a:r>
            <a:r>
              <a:rPr lang="en-CA" altLang="zh-CN" sz="1600" dirty="0" err="1" smtClean="0"/>
              <a:t>spawnBullet</a:t>
            </a:r>
            <a:r>
              <a:rPr lang="en-CA" altLang="zh-CN" sz="1600" dirty="0" smtClean="0"/>
              <a:t>(</a:t>
            </a:r>
            <a:r>
              <a:rPr lang="en-CA" altLang="zh-CN" sz="1600" dirty="0" err="1" smtClean="0"/>
              <a:t>player_mc.x</a:t>
            </a:r>
            <a:r>
              <a:rPr lang="en-CA" altLang="zh-CN" sz="1600" dirty="0" smtClean="0"/>
              <a:t>, </a:t>
            </a:r>
            <a:r>
              <a:rPr lang="en-CA" altLang="zh-CN" sz="1600" dirty="0" err="1" smtClean="0"/>
              <a:t>player_mc.y</a:t>
            </a:r>
            <a:r>
              <a:rPr lang="en-CA" altLang="zh-CN" sz="1600" dirty="0" smtClean="0"/>
              <a:t>)</a:t>
            </a:r>
          </a:p>
          <a:p>
            <a:r>
              <a:rPr lang="en-CA" altLang="zh-CN" sz="1600" dirty="0" smtClean="0"/>
              <a:t>	}</a:t>
            </a:r>
          </a:p>
          <a:p>
            <a:r>
              <a:rPr lang="en-CA" altLang="zh-CN" sz="1600" dirty="0" smtClean="0"/>
              <a:t>//…etc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714348" y="2071678"/>
            <a:ext cx="7929618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	if (</a:t>
            </a:r>
            <a:r>
              <a:rPr lang="en-US" altLang="zh-CN" sz="1600" dirty="0" err="1" smtClean="0"/>
              <a:t>event.keyCode</a:t>
            </a:r>
            <a:r>
              <a:rPr lang="en-US" altLang="zh-CN" sz="1600" dirty="0" smtClean="0"/>
              <a:t> == 32) {</a:t>
            </a:r>
          </a:p>
          <a:p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keySpaceDown</a:t>
            </a:r>
            <a:r>
              <a:rPr lang="en-US" altLang="zh-CN" sz="1600" dirty="0" smtClean="0"/>
              <a:t> = true</a:t>
            </a:r>
          </a:p>
          <a:p>
            <a:r>
              <a:rPr lang="en-US" altLang="zh-CN" sz="1600" dirty="0" smtClean="0"/>
              <a:t>	}</a:t>
            </a:r>
          </a:p>
          <a:p>
            <a:r>
              <a:rPr lang="en-CA" altLang="zh-CN" sz="1600" dirty="0" smtClean="0"/>
              <a:t>//…etc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714348" y="3143248"/>
            <a:ext cx="7929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altLang="zh-CN" dirty="0" smtClean="0">
              <a:latin typeface="Consolas" pitchFamily="49" charset="0"/>
            </a:endParaRPr>
          </a:p>
          <a:p>
            <a:r>
              <a:rPr lang="en-CA" altLang="zh-CN" dirty="0" smtClean="0">
                <a:latin typeface="Consolas" pitchFamily="49" charset="0"/>
              </a:rPr>
              <a:t>After setting up the input, we can add the shooting in the code of player layer.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5500702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We will talk about rate of fire, collision detection etc in later lessons.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643050"/>
            <a:ext cx="20859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Creating Objects Using Code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714488"/>
            <a:ext cx="40005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Lets first create our bullet object and store it in the library.</a:t>
            </a:r>
          </a:p>
          <a:p>
            <a:endParaRPr lang="en-CA" altLang="zh-CN" sz="2400" dirty="0" smtClean="0">
              <a:latin typeface="Consolas" pitchFamily="49" charset="0"/>
            </a:endParaRPr>
          </a:p>
          <a:p>
            <a:r>
              <a:rPr lang="en-CA" altLang="zh-CN" sz="2400" dirty="0" smtClean="0">
                <a:latin typeface="Consolas" pitchFamily="49" charset="0"/>
              </a:rPr>
              <a:t>Aside from drawing things on stage and converting them into Symbols, we can create symbols and modify them directly.</a:t>
            </a:r>
            <a:endParaRPr lang="en-CA" altLang="zh-CN" sz="2400" dirty="0">
              <a:latin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0694" y="5429264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43636" y="4000504"/>
            <a:ext cx="171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Click here to create a new symbol.</a:t>
            </a:r>
            <a:endParaRPr lang="zh-CN" altLang="en-US" dirty="0">
              <a:latin typeface="Consolas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0800000" flipV="1">
            <a:off x="5715008" y="4857760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Creating Objects Using Code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714488"/>
            <a:ext cx="4000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Setup our new Symbol, give it a library name.</a:t>
            </a:r>
          </a:p>
          <a:p>
            <a:endParaRPr lang="en-CA" altLang="zh-CN" dirty="0" smtClean="0">
              <a:latin typeface="Consolas" pitchFamily="49" charset="0"/>
            </a:endParaRPr>
          </a:p>
          <a:p>
            <a:r>
              <a:rPr lang="en-CA" altLang="zh-CN" dirty="0" smtClean="0">
                <a:latin typeface="Consolas" pitchFamily="49" charset="0"/>
              </a:rPr>
              <a:t>In order to create this Symbol using code at runtime, we need to specify another name for the Symbol: the Class name. Check “export for </a:t>
            </a:r>
            <a:r>
              <a:rPr lang="en-CA" altLang="zh-CN" dirty="0" err="1" smtClean="0">
                <a:latin typeface="Consolas" pitchFamily="49" charset="0"/>
              </a:rPr>
              <a:t>ActionScript</a:t>
            </a:r>
            <a:r>
              <a:rPr lang="en-CA" altLang="zh-CN" dirty="0" smtClean="0">
                <a:latin typeface="Consolas" pitchFamily="49" charset="0"/>
              </a:rPr>
              <a:t>”, and give it a class name.</a:t>
            </a:r>
          </a:p>
          <a:p>
            <a:r>
              <a:rPr lang="en-CA" altLang="zh-CN" dirty="0" smtClean="0">
                <a:latin typeface="Consolas" pitchFamily="49" charset="0"/>
              </a:rPr>
              <a:t>This name does not have to be different from Library name, but must be unique for each type of symbol. </a:t>
            </a:r>
            <a:endParaRPr lang="en-CA" altLang="zh-CN" dirty="0">
              <a:latin typeface="Consolas" pitchFamily="49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428736"/>
            <a:ext cx="3509217" cy="461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5500694" y="3643314"/>
            <a:ext cx="192882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00694" y="3071810"/>
            <a:ext cx="192882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1"/>
            <a:ext cx="451603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Creating Objects Using Code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60" y="2143116"/>
            <a:ext cx="207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Draw the shape or place the image of the bullet. </a:t>
            </a:r>
            <a:endParaRPr lang="en-CA" altLang="zh-CN" dirty="0">
              <a:latin typeface="Consolas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643446"/>
            <a:ext cx="529326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1428728" y="4929198"/>
            <a:ext cx="6429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72264" y="5357826"/>
            <a:ext cx="171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Click here to go back to stage.</a:t>
            </a:r>
            <a:endParaRPr lang="zh-CN" altLang="en-US" dirty="0">
              <a:latin typeface="Consolas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0800000">
            <a:off x="1928794" y="5286388"/>
            <a:ext cx="45005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14488"/>
            <a:ext cx="2971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714876" y="2285992"/>
            <a:ext cx="3643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dirty="0" smtClean="0">
                <a:latin typeface="Consolas" pitchFamily="49" charset="0"/>
              </a:rPr>
              <a:t>Lets create a new layer to manage our projectiles such as bullets or power-ups.</a:t>
            </a:r>
          </a:p>
          <a:p>
            <a:endParaRPr lang="en-CA" altLang="zh-CN" sz="2000" dirty="0" smtClean="0">
              <a:latin typeface="Consolas" pitchFamily="49" charset="0"/>
            </a:endParaRPr>
          </a:p>
          <a:p>
            <a:r>
              <a:rPr lang="en-CA" altLang="zh-CN" sz="2000" dirty="0" smtClean="0">
                <a:latin typeface="Consolas" pitchFamily="49" charset="0"/>
              </a:rPr>
              <a:t>Then, click on the frame of that layer to change the code.</a:t>
            </a:r>
            <a:endParaRPr lang="en-CA" altLang="zh-CN" sz="2000" dirty="0">
              <a:latin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2976" y="3429000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5786" y="4214818"/>
            <a:ext cx="171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Click here to create a new layer.</a:t>
            </a:r>
            <a:endParaRPr lang="zh-CN" altLang="en-US" dirty="0">
              <a:latin typeface="Consolas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16200000" flipV="1">
            <a:off x="1178695" y="3821909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428728" y="2214554"/>
            <a:ext cx="6429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071670" y="5214950"/>
            <a:ext cx="235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Double click to change layer name. Drag to arrange them.</a:t>
            </a:r>
            <a:endParaRPr lang="zh-CN" altLang="en-US" dirty="0">
              <a:latin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16200000" flipV="1">
            <a:off x="1285852" y="3214686"/>
            <a:ext cx="250033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Creating Objects Using Code</a:t>
            </a:r>
            <a:endParaRPr lang="zh-CN" altLang="en-US" sz="3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Creating Objects Using Code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1785926"/>
            <a:ext cx="6786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Because we will be spawning our bullets multiple times, lets put the spawning code inside a function. We </a:t>
            </a:r>
            <a:r>
              <a:rPr lang="en-CA" altLang="zh-CN" sz="2400" smtClean="0">
                <a:latin typeface="Consolas" pitchFamily="49" charset="0"/>
              </a:rPr>
              <a:t>will only pass </a:t>
            </a:r>
            <a:r>
              <a:rPr lang="en-CA" altLang="zh-CN" sz="2400" dirty="0" smtClean="0">
                <a:latin typeface="Consolas" pitchFamily="49" charset="0"/>
              </a:rPr>
              <a:t>in the position for the bullet for now.</a:t>
            </a:r>
            <a:endParaRPr lang="zh-CN" altLang="en-US" sz="2400" dirty="0">
              <a:latin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85852" y="3929066"/>
            <a:ext cx="664373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altLang="zh-CN" dirty="0" smtClean="0"/>
              <a:t>function  </a:t>
            </a:r>
            <a:r>
              <a:rPr lang="en-CA" altLang="zh-CN" dirty="0" err="1" smtClean="0">
                <a:solidFill>
                  <a:schemeClr val="accent6"/>
                </a:solidFill>
              </a:rPr>
              <a:t>spawnBullet</a:t>
            </a:r>
            <a:r>
              <a:rPr lang="en-CA" altLang="zh-CN" dirty="0" smtClean="0"/>
              <a:t>(</a:t>
            </a:r>
            <a:r>
              <a:rPr lang="en-CA" altLang="zh-CN" dirty="0" err="1" smtClean="0">
                <a:solidFill>
                  <a:srgbClr val="92D050"/>
                </a:solidFill>
              </a:rPr>
              <a:t>posX</a:t>
            </a:r>
            <a:r>
              <a:rPr lang="en-CA" altLang="zh-CN" dirty="0" err="1" smtClean="0"/>
              <a:t>:</a:t>
            </a:r>
            <a:r>
              <a:rPr lang="en-CA" altLang="zh-CN" dirty="0" err="1" smtClean="0">
                <a:solidFill>
                  <a:srgbClr val="7030A0"/>
                </a:solidFill>
              </a:rPr>
              <a:t>Number</a:t>
            </a:r>
            <a:r>
              <a:rPr lang="en-CA" altLang="zh-CN" dirty="0" smtClean="0"/>
              <a:t>, </a:t>
            </a:r>
            <a:r>
              <a:rPr lang="en-CA" altLang="zh-CN" dirty="0" err="1" smtClean="0">
                <a:solidFill>
                  <a:srgbClr val="92D050"/>
                </a:solidFill>
              </a:rPr>
              <a:t>posY</a:t>
            </a:r>
            <a:r>
              <a:rPr lang="en-CA" altLang="zh-CN" dirty="0" err="1" smtClean="0"/>
              <a:t>:</a:t>
            </a:r>
            <a:r>
              <a:rPr lang="en-CA" altLang="zh-CN" dirty="0" err="1" smtClean="0">
                <a:solidFill>
                  <a:srgbClr val="7030A0"/>
                </a:solidFill>
              </a:rPr>
              <a:t>Number</a:t>
            </a:r>
            <a:r>
              <a:rPr lang="en-CA" altLang="zh-CN" dirty="0" smtClean="0"/>
              <a:t>){</a:t>
            </a:r>
          </a:p>
          <a:p>
            <a:endParaRPr lang="en-CA" altLang="zh-CN" dirty="0" smtClean="0"/>
          </a:p>
          <a:p>
            <a:r>
              <a:rPr lang="en-CA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Creating Objects Using Code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1571612"/>
            <a:ext cx="6786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dirty="0" smtClean="0">
                <a:latin typeface="Consolas" pitchFamily="49" charset="0"/>
              </a:rPr>
              <a:t>The Class name we gave for the bullet Symbol can actually act like a </a:t>
            </a:r>
            <a:r>
              <a:rPr lang="en-CA" altLang="zh-CN" sz="2000" dirty="0" smtClean="0">
                <a:solidFill>
                  <a:srgbClr val="7030A0"/>
                </a:solidFill>
                <a:latin typeface="Consolas" pitchFamily="49" charset="0"/>
              </a:rPr>
              <a:t>type</a:t>
            </a:r>
            <a:r>
              <a:rPr lang="en-CA" altLang="zh-CN" sz="2000" dirty="0" smtClean="0">
                <a:latin typeface="Consolas" pitchFamily="49" charset="0"/>
              </a:rPr>
              <a:t> of variable. So we will create a variable with the type “Bullet” (class name of bullet symbol).</a:t>
            </a:r>
            <a:endParaRPr lang="zh-CN" altLang="en-US" sz="2000" dirty="0">
              <a:solidFill>
                <a:srgbClr val="7030A0"/>
              </a:solidFill>
              <a:latin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85852" y="3071810"/>
            <a:ext cx="664373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altLang="zh-CN" dirty="0" smtClean="0"/>
              <a:t>function  </a:t>
            </a:r>
            <a:r>
              <a:rPr lang="en-CA" altLang="zh-CN" dirty="0" err="1" smtClean="0">
                <a:solidFill>
                  <a:schemeClr val="accent6"/>
                </a:solidFill>
              </a:rPr>
              <a:t>spawnBullet</a:t>
            </a:r>
            <a:r>
              <a:rPr lang="en-CA" altLang="zh-CN" dirty="0" smtClean="0"/>
              <a:t>(</a:t>
            </a:r>
            <a:r>
              <a:rPr lang="en-CA" altLang="zh-CN" dirty="0" err="1" smtClean="0">
                <a:solidFill>
                  <a:srgbClr val="92D050"/>
                </a:solidFill>
              </a:rPr>
              <a:t>posX</a:t>
            </a:r>
            <a:r>
              <a:rPr lang="en-CA" altLang="zh-CN" dirty="0" err="1" smtClean="0"/>
              <a:t>:</a:t>
            </a:r>
            <a:r>
              <a:rPr lang="en-CA" altLang="zh-CN" dirty="0" err="1" smtClean="0">
                <a:solidFill>
                  <a:srgbClr val="7030A0"/>
                </a:solidFill>
              </a:rPr>
              <a:t>Number</a:t>
            </a:r>
            <a:r>
              <a:rPr lang="en-CA" altLang="zh-CN" dirty="0" smtClean="0"/>
              <a:t>, </a:t>
            </a:r>
            <a:r>
              <a:rPr lang="en-CA" altLang="zh-CN" dirty="0" err="1" smtClean="0">
                <a:solidFill>
                  <a:srgbClr val="92D050"/>
                </a:solidFill>
              </a:rPr>
              <a:t>posY</a:t>
            </a:r>
            <a:r>
              <a:rPr lang="en-CA" altLang="zh-CN" dirty="0" err="1" smtClean="0"/>
              <a:t>:</a:t>
            </a:r>
            <a:r>
              <a:rPr lang="en-CA" altLang="zh-CN" dirty="0" err="1" smtClean="0">
                <a:solidFill>
                  <a:srgbClr val="7030A0"/>
                </a:solidFill>
              </a:rPr>
              <a:t>Number</a:t>
            </a:r>
            <a:r>
              <a:rPr lang="en-CA" altLang="zh-CN" dirty="0" smtClean="0"/>
              <a:t>){</a:t>
            </a:r>
          </a:p>
          <a:p>
            <a:r>
              <a:rPr lang="en-CA" altLang="zh-CN" dirty="0" smtClean="0"/>
              <a:t>	</a:t>
            </a:r>
            <a:r>
              <a:rPr lang="en-CA" altLang="zh-CN" dirty="0" err="1" smtClean="0"/>
              <a:t>var</a:t>
            </a:r>
            <a:r>
              <a:rPr lang="en-CA" altLang="zh-CN" dirty="0" smtClean="0"/>
              <a:t> </a:t>
            </a:r>
            <a:r>
              <a:rPr lang="en-CA" altLang="zh-CN" dirty="0" err="1" smtClean="0">
                <a:solidFill>
                  <a:srgbClr val="92D050"/>
                </a:solidFill>
              </a:rPr>
              <a:t>bullet</a:t>
            </a:r>
            <a:r>
              <a:rPr lang="en-CA" altLang="zh-CN" dirty="0" err="1" smtClean="0"/>
              <a:t>:</a:t>
            </a:r>
            <a:r>
              <a:rPr lang="en-CA" altLang="zh-CN" dirty="0" err="1" smtClean="0">
                <a:solidFill>
                  <a:srgbClr val="7030A0"/>
                </a:solidFill>
              </a:rPr>
              <a:t>Bullet</a:t>
            </a:r>
            <a:r>
              <a:rPr lang="en-CA" altLang="zh-CN" dirty="0" smtClean="0"/>
              <a:t> = new </a:t>
            </a:r>
            <a:r>
              <a:rPr lang="en-CA" altLang="zh-CN" dirty="0" smtClean="0">
                <a:solidFill>
                  <a:schemeClr val="accent6"/>
                </a:solidFill>
              </a:rPr>
              <a:t>Bullet</a:t>
            </a:r>
            <a:r>
              <a:rPr lang="en-CA" altLang="zh-CN" dirty="0" smtClean="0"/>
              <a:t>()</a:t>
            </a:r>
          </a:p>
          <a:p>
            <a:r>
              <a:rPr lang="en-CA" altLang="zh-CN" dirty="0" smtClean="0"/>
              <a:t>	</a:t>
            </a:r>
            <a:r>
              <a:rPr lang="en-CA" altLang="zh-CN" dirty="0" err="1" smtClean="0">
                <a:solidFill>
                  <a:srgbClr val="92D050"/>
                </a:solidFill>
              </a:rPr>
              <a:t>bullet.x</a:t>
            </a:r>
            <a:r>
              <a:rPr lang="en-CA" altLang="zh-CN" dirty="0" smtClean="0"/>
              <a:t> = </a:t>
            </a:r>
            <a:r>
              <a:rPr lang="en-CA" altLang="zh-CN" dirty="0" err="1" smtClean="0">
                <a:solidFill>
                  <a:srgbClr val="92D050"/>
                </a:solidFill>
              </a:rPr>
              <a:t>posX</a:t>
            </a:r>
            <a:endParaRPr lang="en-CA" altLang="zh-CN" dirty="0" smtClean="0">
              <a:solidFill>
                <a:srgbClr val="92D050"/>
              </a:solidFill>
            </a:endParaRPr>
          </a:p>
          <a:p>
            <a:r>
              <a:rPr lang="en-CA" altLang="zh-CN" dirty="0" smtClean="0"/>
              <a:t>	</a:t>
            </a:r>
            <a:r>
              <a:rPr lang="en-CA" altLang="zh-CN" dirty="0" err="1" smtClean="0">
                <a:solidFill>
                  <a:srgbClr val="92D050"/>
                </a:solidFill>
              </a:rPr>
              <a:t>bullet.y</a:t>
            </a:r>
            <a:r>
              <a:rPr lang="en-CA" altLang="zh-CN" dirty="0" smtClean="0"/>
              <a:t> = </a:t>
            </a:r>
            <a:r>
              <a:rPr lang="en-CA" altLang="zh-CN" dirty="0" err="1" smtClean="0">
                <a:solidFill>
                  <a:srgbClr val="92D050"/>
                </a:solidFill>
              </a:rPr>
              <a:t>posY</a:t>
            </a:r>
            <a:endParaRPr lang="en-CA" altLang="zh-CN" dirty="0" smtClean="0">
              <a:solidFill>
                <a:srgbClr val="92D050"/>
              </a:solidFill>
            </a:endParaRPr>
          </a:p>
          <a:p>
            <a:r>
              <a:rPr lang="en-CA" altLang="zh-CN" dirty="0" smtClean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4643446"/>
            <a:ext cx="77867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dirty="0" smtClean="0">
                <a:latin typeface="Consolas" pitchFamily="49" charset="0"/>
              </a:rPr>
              <a:t>The “new” keyword followed by the class name and a empty bracket is called a </a:t>
            </a:r>
            <a:r>
              <a:rPr lang="en-CA" altLang="zh-CN" sz="2000" dirty="0" smtClean="0">
                <a:solidFill>
                  <a:schemeClr val="accent6"/>
                </a:solidFill>
                <a:latin typeface="Consolas" pitchFamily="49" charset="0"/>
              </a:rPr>
              <a:t>constructor</a:t>
            </a:r>
            <a:r>
              <a:rPr lang="en-CA" altLang="zh-CN" sz="2000" dirty="0" smtClean="0">
                <a:latin typeface="Consolas" pitchFamily="49" charset="0"/>
              </a:rPr>
              <a:t>. This line of code will create a new bullet object, which is stored under the variable name </a:t>
            </a:r>
            <a:r>
              <a:rPr lang="en-CA" altLang="zh-CN" sz="2000" dirty="0" smtClean="0">
                <a:solidFill>
                  <a:srgbClr val="92D050"/>
                </a:solidFill>
                <a:latin typeface="Consolas" pitchFamily="49" charset="0"/>
              </a:rPr>
              <a:t>bullet</a:t>
            </a:r>
            <a:r>
              <a:rPr lang="en-CA" altLang="zh-CN" sz="2000" dirty="0" smtClean="0">
                <a:latin typeface="Consolas" pitchFamily="49" charset="0"/>
              </a:rPr>
              <a:t>.</a:t>
            </a:r>
          </a:p>
          <a:p>
            <a:r>
              <a:rPr lang="en-CA" altLang="zh-CN" sz="2000" dirty="0" smtClean="0">
                <a:latin typeface="Consolas" pitchFamily="49" charset="0"/>
              </a:rPr>
              <a:t>We will initialize its position using the parameters.</a:t>
            </a:r>
            <a:endParaRPr lang="zh-CN" altLang="en-US" sz="2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642918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The Display List Structure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1500174"/>
            <a:ext cx="7715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Flash has a unique structure to manage objects that are being drawn on screen. This structure is called the Display List. </a:t>
            </a:r>
          </a:p>
          <a:p>
            <a:r>
              <a:rPr lang="en-CA" altLang="zh-CN" dirty="0" smtClean="0">
                <a:latin typeface="Consolas" pitchFamily="49" charset="0"/>
              </a:rPr>
              <a:t>There are 2 main types of object associated with displaying.</a:t>
            </a:r>
          </a:p>
          <a:p>
            <a:endParaRPr lang="en-CA" altLang="zh-CN" dirty="0" smtClean="0">
              <a:latin typeface="Consolas" pitchFamily="49" charset="0"/>
            </a:endParaRPr>
          </a:p>
          <a:p>
            <a:r>
              <a:rPr lang="en-CA" altLang="zh-CN" dirty="0" err="1" smtClean="0">
                <a:solidFill>
                  <a:srgbClr val="7030A0"/>
                </a:solidFill>
                <a:latin typeface="Consolas" pitchFamily="49" charset="0"/>
              </a:rPr>
              <a:t>DisplayObject</a:t>
            </a:r>
            <a:r>
              <a:rPr lang="en-CA" altLang="zh-CN" dirty="0" smtClean="0">
                <a:latin typeface="Consolas" pitchFamily="49" charset="0"/>
              </a:rPr>
              <a:t>: These are objects that contain information about shapes or images, which can be drawn directly on screen. Think of them as Files in your computer.</a:t>
            </a:r>
          </a:p>
          <a:p>
            <a:endParaRPr lang="en-CA" altLang="zh-CN" dirty="0" smtClean="0">
              <a:solidFill>
                <a:srgbClr val="7030A0"/>
              </a:solidFill>
              <a:latin typeface="Consolas" pitchFamily="49" charset="0"/>
            </a:endParaRPr>
          </a:p>
          <a:p>
            <a:r>
              <a:rPr lang="en-CA" altLang="zh-CN" dirty="0" err="1" smtClean="0">
                <a:solidFill>
                  <a:srgbClr val="7030A0"/>
                </a:solidFill>
                <a:latin typeface="Consolas" pitchFamily="49" charset="0"/>
              </a:rPr>
              <a:t>DisplayObjectContainer</a:t>
            </a:r>
            <a:r>
              <a:rPr lang="en-CA" altLang="zh-CN" dirty="0" smtClean="0">
                <a:latin typeface="Consolas" pitchFamily="49" charset="0"/>
              </a:rPr>
              <a:t>: These are objects that act as containers for </a:t>
            </a:r>
            <a:r>
              <a:rPr lang="en-CA" altLang="zh-CN" dirty="0" err="1" smtClean="0">
                <a:solidFill>
                  <a:srgbClr val="7030A0"/>
                </a:solidFill>
                <a:latin typeface="Consolas" pitchFamily="49" charset="0"/>
              </a:rPr>
              <a:t>DisplayObject</a:t>
            </a:r>
            <a:r>
              <a:rPr lang="en-CA" altLang="zh-CN" dirty="0" smtClean="0">
                <a:latin typeface="Consolas" pitchFamily="49" charset="0"/>
              </a:rPr>
              <a:t>. They contains no graphical information, only a list of </a:t>
            </a:r>
            <a:r>
              <a:rPr lang="en-CA" altLang="zh-CN" dirty="0" err="1" smtClean="0">
                <a:solidFill>
                  <a:srgbClr val="7030A0"/>
                </a:solidFill>
                <a:latin typeface="Consolas" pitchFamily="49" charset="0"/>
              </a:rPr>
              <a:t>DisplayObject</a:t>
            </a:r>
            <a:r>
              <a:rPr lang="en-CA" altLang="zh-CN" dirty="0" smtClean="0">
                <a:latin typeface="Consolas" pitchFamily="49" charset="0"/>
              </a:rPr>
              <a:t>. The order of items in the list determines which </a:t>
            </a:r>
            <a:r>
              <a:rPr lang="en-CA" altLang="zh-CN" dirty="0" err="1" smtClean="0">
                <a:solidFill>
                  <a:srgbClr val="7030A0"/>
                </a:solidFill>
                <a:latin typeface="Consolas" pitchFamily="49" charset="0"/>
              </a:rPr>
              <a:t>DisplayObject</a:t>
            </a:r>
            <a:r>
              <a:rPr lang="en-CA" altLang="zh-CN" dirty="0" smtClean="0">
                <a:latin typeface="Consolas" pitchFamily="49" charset="0"/>
              </a:rPr>
              <a:t> is drawn first. This list can also contain </a:t>
            </a:r>
            <a:r>
              <a:rPr lang="en-CA" altLang="zh-CN" dirty="0" err="1" smtClean="0">
                <a:solidFill>
                  <a:srgbClr val="7030A0"/>
                </a:solidFill>
                <a:latin typeface="Consolas" pitchFamily="49" charset="0"/>
              </a:rPr>
              <a:t>DisplayObjectContainer</a:t>
            </a:r>
            <a:r>
              <a:rPr lang="en-CA" altLang="zh-CN" dirty="0" smtClean="0">
                <a:latin typeface="Consolas" pitchFamily="49" charset="0"/>
              </a:rPr>
              <a:t>, which makes order arranging even easier. Think of them as Folders in your computer.</a:t>
            </a:r>
            <a:endParaRPr lang="zh-CN" altLang="en-US" dirty="0">
              <a:solidFill>
                <a:srgbClr val="7030A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642918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The Display List Structure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1500174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Here is an example of a display list structure: </a:t>
            </a:r>
          </a:p>
          <a:p>
            <a:r>
              <a:rPr lang="en-CA" altLang="zh-CN" dirty="0" smtClean="0">
                <a:latin typeface="Consolas" pitchFamily="49" charset="0"/>
              </a:rPr>
              <a:t>(DOC-</a:t>
            </a:r>
            <a:r>
              <a:rPr lang="en-CA" altLang="zh-CN" dirty="0" err="1" smtClean="0">
                <a:latin typeface="Consolas" pitchFamily="49" charset="0"/>
              </a:rPr>
              <a:t>DisplayObjectContainer</a:t>
            </a:r>
            <a:r>
              <a:rPr lang="en-CA" altLang="zh-CN" dirty="0" smtClean="0">
                <a:latin typeface="Consolas" pitchFamily="49" charset="0"/>
              </a:rPr>
              <a:t>)</a:t>
            </a:r>
          </a:p>
          <a:p>
            <a:r>
              <a:rPr lang="en-CA" altLang="zh-CN" dirty="0" smtClean="0">
                <a:latin typeface="Consolas" pitchFamily="49" charset="0"/>
              </a:rPr>
              <a:t>(DO-</a:t>
            </a:r>
            <a:r>
              <a:rPr lang="en-CA" altLang="zh-CN" dirty="0" err="1" smtClean="0">
                <a:latin typeface="Consolas" pitchFamily="49" charset="0"/>
              </a:rPr>
              <a:t>DisplayObject</a:t>
            </a:r>
            <a:r>
              <a:rPr lang="en-CA" altLang="zh-CN" dirty="0" smtClean="0">
                <a:latin typeface="Consolas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500306"/>
            <a:ext cx="77153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-root(DOC)</a:t>
            </a:r>
          </a:p>
          <a:p>
            <a:r>
              <a:rPr lang="en-CA" altLang="zh-CN" dirty="0" smtClean="0">
                <a:latin typeface="Consolas" pitchFamily="49" charset="0"/>
              </a:rPr>
              <a:t>	-</a:t>
            </a:r>
            <a:r>
              <a:rPr lang="en-CA" altLang="zh-CN" dirty="0" err="1" smtClean="0">
                <a:latin typeface="Consolas" pitchFamily="49" charset="0"/>
              </a:rPr>
              <a:t>backgroundLayer</a:t>
            </a:r>
            <a:r>
              <a:rPr lang="en-CA" altLang="zh-CN" dirty="0" smtClean="0">
                <a:latin typeface="Consolas" pitchFamily="49" charset="0"/>
              </a:rPr>
              <a:t>(DOC)</a:t>
            </a:r>
          </a:p>
          <a:p>
            <a:r>
              <a:rPr lang="en-CA" altLang="zh-CN" dirty="0" smtClean="0">
                <a:latin typeface="Consolas" pitchFamily="49" charset="0"/>
              </a:rPr>
              <a:t>		-</a:t>
            </a:r>
            <a:r>
              <a:rPr lang="en-CA" altLang="zh-CN" dirty="0" err="1" smtClean="0">
                <a:latin typeface="Consolas" pitchFamily="49" charset="0"/>
              </a:rPr>
              <a:t>backgroundObject</a:t>
            </a:r>
            <a:r>
              <a:rPr lang="en-CA" altLang="zh-CN" dirty="0" smtClean="0">
                <a:latin typeface="Consolas" pitchFamily="49" charset="0"/>
              </a:rPr>
              <a:t>(DOC)</a:t>
            </a:r>
          </a:p>
          <a:p>
            <a:r>
              <a:rPr lang="en-CA" altLang="zh-CN" dirty="0" smtClean="0">
                <a:latin typeface="Consolas" pitchFamily="49" charset="0"/>
              </a:rPr>
              <a:t>			-</a:t>
            </a:r>
            <a:r>
              <a:rPr lang="en-CA" altLang="zh-CN" dirty="0" err="1" smtClean="0">
                <a:latin typeface="Consolas" pitchFamily="49" charset="0"/>
              </a:rPr>
              <a:t>backgroundImage</a:t>
            </a:r>
            <a:r>
              <a:rPr lang="en-CA" altLang="zh-CN" dirty="0" smtClean="0">
                <a:latin typeface="Consolas" pitchFamily="49" charset="0"/>
              </a:rPr>
              <a:t>(DO)</a:t>
            </a:r>
          </a:p>
          <a:p>
            <a:r>
              <a:rPr lang="en-CA" altLang="zh-CN" dirty="0" smtClean="0">
                <a:latin typeface="Consolas" pitchFamily="49" charset="0"/>
              </a:rPr>
              <a:t>	-</a:t>
            </a:r>
            <a:r>
              <a:rPr lang="en-CA" altLang="zh-CN" dirty="0" err="1" smtClean="0">
                <a:latin typeface="Consolas" pitchFamily="49" charset="0"/>
              </a:rPr>
              <a:t>playerLayer</a:t>
            </a:r>
            <a:r>
              <a:rPr lang="en-CA" altLang="zh-CN" dirty="0" smtClean="0">
                <a:latin typeface="Consolas" pitchFamily="49" charset="0"/>
              </a:rPr>
              <a:t>(DOC)</a:t>
            </a:r>
          </a:p>
          <a:p>
            <a:r>
              <a:rPr lang="en-CA" altLang="zh-CN" dirty="0" smtClean="0">
                <a:latin typeface="Consolas" pitchFamily="49" charset="0"/>
              </a:rPr>
              <a:t>		-</a:t>
            </a:r>
            <a:r>
              <a:rPr lang="en-CA" altLang="zh-CN" dirty="0" err="1" smtClean="0">
                <a:latin typeface="Consolas" pitchFamily="49" charset="0"/>
              </a:rPr>
              <a:t>playerObject</a:t>
            </a:r>
            <a:r>
              <a:rPr lang="en-CA" altLang="zh-CN" dirty="0" smtClean="0">
                <a:latin typeface="Consolas" pitchFamily="49" charset="0"/>
              </a:rPr>
              <a:t>(DOC)</a:t>
            </a:r>
          </a:p>
          <a:p>
            <a:r>
              <a:rPr lang="en-CA" altLang="zh-CN" dirty="0" smtClean="0">
                <a:latin typeface="Consolas" pitchFamily="49" charset="0"/>
              </a:rPr>
              <a:t>			-</a:t>
            </a:r>
            <a:r>
              <a:rPr lang="en-CA" altLang="zh-CN" dirty="0" err="1" smtClean="0">
                <a:latin typeface="Consolas" pitchFamily="49" charset="0"/>
              </a:rPr>
              <a:t>playerShapes</a:t>
            </a:r>
            <a:r>
              <a:rPr lang="en-CA" altLang="zh-CN" dirty="0" smtClean="0">
                <a:latin typeface="Consolas" pitchFamily="49" charset="0"/>
              </a:rPr>
              <a:t>(DO)</a:t>
            </a:r>
          </a:p>
          <a:p>
            <a:r>
              <a:rPr lang="en-CA" altLang="zh-CN" dirty="0" smtClean="0">
                <a:latin typeface="Consolas" pitchFamily="49" charset="0"/>
              </a:rPr>
              <a:t>	-</a:t>
            </a:r>
            <a:r>
              <a:rPr lang="en-CA" altLang="zh-CN" dirty="0" err="1" smtClean="0">
                <a:latin typeface="Consolas" pitchFamily="49" charset="0"/>
              </a:rPr>
              <a:t>projectileLayer</a:t>
            </a:r>
            <a:r>
              <a:rPr lang="en-CA" altLang="zh-CN" dirty="0" smtClean="0">
                <a:latin typeface="Consolas" pitchFamily="49" charset="0"/>
              </a:rPr>
              <a:t>(DOC)</a:t>
            </a:r>
          </a:p>
          <a:p>
            <a:r>
              <a:rPr lang="en-CA" altLang="zh-CN" dirty="0" smtClean="0">
                <a:latin typeface="Consolas" pitchFamily="49" charset="0"/>
              </a:rPr>
              <a:t>		-bulletObject1(DOC)</a:t>
            </a:r>
          </a:p>
          <a:p>
            <a:r>
              <a:rPr lang="en-CA" altLang="zh-CN" dirty="0" smtClean="0">
                <a:latin typeface="Consolas" pitchFamily="49" charset="0"/>
              </a:rPr>
              <a:t>			-</a:t>
            </a:r>
            <a:r>
              <a:rPr lang="en-CA" altLang="zh-CN" dirty="0" err="1" smtClean="0">
                <a:latin typeface="Consolas" pitchFamily="49" charset="0"/>
              </a:rPr>
              <a:t>bulletImage</a:t>
            </a:r>
            <a:r>
              <a:rPr lang="en-CA" altLang="zh-CN" dirty="0" smtClean="0">
                <a:latin typeface="Consolas" pitchFamily="49" charset="0"/>
              </a:rPr>
              <a:t>(DO)</a:t>
            </a:r>
          </a:p>
          <a:p>
            <a:r>
              <a:rPr lang="en-CA" altLang="zh-CN" dirty="0" smtClean="0">
                <a:latin typeface="Consolas" pitchFamily="49" charset="0"/>
              </a:rPr>
              <a:t>		-bulletObject2(DOC)</a:t>
            </a:r>
          </a:p>
          <a:p>
            <a:r>
              <a:rPr lang="en-CA" altLang="zh-CN" dirty="0" smtClean="0">
                <a:latin typeface="Consolas" pitchFamily="49" charset="0"/>
              </a:rPr>
              <a:t>			-</a:t>
            </a:r>
            <a:r>
              <a:rPr lang="en-CA" altLang="zh-CN" dirty="0" err="1" smtClean="0">
                <a:latin typeface="Consolas" pitchFamily="49" charset="0"/>
              </a:rPr>
              <a:t>bulletImage</a:t>
            </a:r>
            <a:r>
              <a:rPr lang="en-CA" altLang="zh-CN" dirty="0" smtClean="0">
                <a:latin typeface="Consolas" pitchFamily="49" charset="0"/>
              </a:rPr>
              <a:t>(DO)</a:t>
            </a:r>
          </a:p>
          <a:p>
            <a:r>
              <a:rPr lang="en-CA" altLang="zh-CN" dirty="0" smtClean="0">
                <a:latin typeface="Consolas" pitchFamily="49" charset="0"/>
              </a:rPr>
              <a:t>		-bulletObject3(DOC)</a:t>
            </a:r>
          </a:p>
          <a:p>
            <a:r>
              <a:rPr lang="en-CA" altLang="zh-CN" dirty="0" smtClean="0">
                <a:latin typeface="Consolas" pitchFamily="49" charset="0"/>
              </a:rPr>
              <a:t>			-</a:t>
            </a:r>
            <a:r>
              <a:rPr lang="en-CA" altLang="zh-CN" dirty="0" err="1" smtClean="0">
                <a:latin typeface="Consolas" pitchFamily="49" charset="0"/>
              </a:rPr>
              <a:t>bulletImage</a:t>
            </a:r>
            <a:r>
              <a:rPr lang="en-CA" altLang="zh-CN" dirty="0" smtClean="0">
                <a:latin typeface="Consolas" pitchFamily="49" charset="0"/>
              </a:rPr>
              <a:t>(DO)</a:t>
            </a:r>
          </a:p>
          <a:p>
            <a:endParaRPr lang="en-CA" altLang="zh-CN" dirty="0" smtClean="0">
              <a:latin typeface="Consolas" pitchFamily="49" charset="0"/>
            </a:endParaRPr>
          </a:p>
          <a:p>
            <a:endParaRPr lang="en-CA" altLang="zh-CN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918</Words>
  <Application>Microsoft Office PowerPoint</Application>
  <PresentationFormat>全屏显示(4:3)</PresentationFormat>
  <Paragraphs>141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Xiang</dc:creator>
  <cp:lastModifiedBy>Xiang</cp:lastModifiedBy>
  <cp:revision>743</cp:revision>
  <dcterms:created xsi:type="dcterms:W3CDTF">2015-10-09T00:50:08Z</dcterms:created>
  <dcterms:modified xsi:type="dcterms:W3CDTF">2015-11-18T03:10:22Z</dcterms:modified>
</cp:coreProperties>
</file>