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29" r:id="rId4"/>
    <p:sldId id="332" r:id="rId5"/>
    <p:sldId id="334" r:id="rId6"/>
    <p:sldId id="335" r:id="rId7"/>
    <p:sldId id="345" r:id="rId8"/>
    <p:sldId id="347" r:id="rId9"/>
    <p:sldId id="348" r:id="rId10"/>
    <p:sldId id="350" r:id="rId11"/>
    <p:sldId id="351" r:id="rId12"/>
    <p:sldId id="352" r:id="rId13"/>
    <p:sldId id="353" r:id="rId14"/>
    <p:sldId id="354" r:id="rId15"/>
    <p:sldId id="355" r:id="rId16"/>
    <p:sldId id="356"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3" d="100"/>
          <a:sy n="113" d="100"/>
        </p:scale>
        <p:origin x="-139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6FB18CB-4281-4FBC-9EB1-33D30D3075F6}" type="datetimeFigureOut">
              <a:rPr lang="zh-CN" altLang="en-US" smtClean="0"/>
              <a:pPr/>
              <a:t>2015/11/24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6FB18CB-4281-4FBC-9EB1-33D30D3075F6}" type="datetimeFigureOut">
              <a:rPr lang="zh-CN" altLang="en-US" smtClean="0"/>
              <a:pPr/>
              <a:t>2015/11/24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6FB18CB-4281-4FBC-9EB1-33D30D3075F6}" type="datetimeFigureOut">
              <a:rPr lang="zh-CN" altLang="en-US" smtClean="0"/>
              <a:pPr/>
              <a:t>2015/11/24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6FB18CB-4281-4FBC-9EB1-33D30D3075F6}" type="datetimeFigureOut">
              <a:rPr lang="zh-CN" altLang="en-US" smtClean="0"/>
              <a:pPr/>
              <a:t>2015/11/24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6FB18CB-4281-4FBC-9EB1-33D30D3075F6}" type="datetimeFigureOut">
              <a:rPr lang="zh-CN" altLang="en-US" smtClean="0"/>
              <a:pPr/>
              <a:t>2015/11/24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6FB18CB-4281-4FBC-9EB1-33D30D3075F6}" type="datetimeFigureOut">
              <a:rPr lang="zh-CN" altLang="en-US" smtClean="0"/>
              <a:pPr/>
              <a:t>2015/11/24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6FB18CB-4281-4FBC-9EB1-33D30D3075F6}" type="datetimeFigureOut">
              <a:rPr lang="zh-CN" altLang="en-US" smtClean="0"/>
              <a:pPr/>
              <a:t>2015/11/24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6FB18CB-4281-4FBC-9EB1-33D30D3075F6}" type="datetimeFigureOut">
              <a:rPr lang="zh-CN" altLang="en-US" smtClean="0"/>
              <a:pPr/>
              <a:t>2015/11/24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6FB18CB-4281-4FBC-9EB1-33D30D3075F6}" type="datetimeFigureOut">
              <a:rPr lang="zh-CN" altLang="en-US" smtClean="0"/>
              <a:pPr/>
              <a:t>2015/11/24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6FB18CB-4281-4FBC-9EB1-33D30D3075F6}" type="datetimeFigureOut">
              <a:rPr lang="zh-CN" altLang="en-US" smtClean="0"/>
              <a:pPr/>
              <a:t>2015/11/24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6FB18CB-4281-4FBC-9EB1-33D30D3075F6}" type="datetimeFigureOut">
              <a:rPr lang="zh-CN" altLang="en-US" smtClean="0"/>
              <a:pPr/>
              <a:t>2015/11/24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B18CB-4281-4FBC-9EB1-33D30D3075F6}" type="datetimeFigureOut">
              <a:rPr lang="zh-CN" altLang="en-US" smtClean="0"/>
              <a:pPr/>
              <a:t>2015/11/24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CD3A09-70EC-4F40-AA39-8B29C8BC039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republicofcode.com/tutorials/flash/as3loop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00100" y="1857364"/>
            <a:ext cx="7072362" cy="1569660"/>
          </a:xfrm>
          <a:prstGeom prst="rect">
            <a:avLst/>
          </a:prstGeom>
          <a:noFill/>
        </p:spPr>
        <p:txBody>
          <a:bodyPr wrap="square" rtlCol="0">
            <a:spAutoFit/>
          </a:bodyPr>
          <a:lstStyle/>
          <a:p>
            <a:pPr algn="ctr"/>
            <a:r>
              <a:rPr lang="en-CA" altLang="zh-CN" sz="4800" dirty="0" smtClean="0">
                <a:latin typeface="Consolas" pitchFamily="49" charset="0"/>
              </a:rPr>
              <a:t>Simple Shooter</a:t>
            </a:r>
          </a:p>
          <a:p>
            <a:pPr algn="ctr"/>
            <a:r>
              <a:rPr lang="en-CA" altLang="zh-CN" sz="4800" dirty="0" smtClean="0">
                <a:latin typeface="Consolas" pitchFamily="49" charset="0"/>
              </a:rPr>
              <a:t>Part </a:t>
            </a:r>
            <a:r>
              <a:rPr lang="en-CA" altLang="zh-CN" sz="4800" dirty="0" smtClean="0">
                <a:latin typeface="Consolas" pitchFamily="49" charset="0"/>
              </a:rPr>
              <a:t>3</a:t>
            </a:r>
            <a:endParaRPr lang="en-CA" altLang="zh-CN" sz="4800" dirty="0" smtClean="0">
              <a:latin typeface="Consolas" pitchFamily="49" charset="0"/>
            </a:endParaRPr>
          </a:p>
        </p:txBody>
      </p:sp>
      <p:sp>
        <p:nvSpPr>
          <p:cNvPr id="7" name="TextBox 6"/>
          <p:cNvSpPr txBox="1"/>
          <p:nvPr/>
        </p:nvSpPr>
        <p:spPr>
          <a:xfrm>
            <a:off x="8143900" y="6581001"/>
            <a:ext cx="1000100" cy="276999"/>
          </a:xfrm>
          <a:prstGeom prst="rect">
            <a:avLst/>
          </a:prstGeom>
          <a:noFill/>
        </p:spPr>
        <p:txBody>
          <a:bodyPr wrap="square" rtlCol="0">
            <a:spAutoFit/>
          </a:bodyPr>
          <a:lstStyle/>
          <a:p>
            <a:pPr algn="r"/>
            <a:r>
              <a:rPr lang="en-CA" altLang="zh-CN" sz="1200" dirty="0" smtClean="0">
                <a:latin typeface="Consolas" pitchFamily="49" charset="0"/>
              </a:rPr>
              <a:t>by </a:t>
            </a:r>
            <a:r>
              <a:rPr lang="en-CA" altLang="zh-CN" sz="1200" dirty="0" err="1" smtClean="0">
                <a:latin typeface="Consolas" pitchFamily="49" charset="0"/>
              </a:rPr>
              <a:t>TommyX</a:t>
            </a:r>
            <a:endParaRPr lang="zh-CN" altLang="en-US" sz="1200" dirty="0">
              <a:latin typeface="Consolas" pitchFamily="49"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Adding Targets to Array</a:t>
            </a:r>
            <a:endParaRPr lang="zh-CN" altLang="en-US" sz="3200" dirty="0">
              <a:latin typeface="Consolas" pitchFamily="49" charset="0"/>
            </a:endParaRPr>
          </a:p>
        </p:txBody>
      </p:sp>
      <p:sp>
        <p:nvSpPr>
          <p:cNvPr id="12" name="TextBox 11"/>
          <p:cNvSpPr txBox="1"/>
          <p:nvPr/>
        </p:nvSpPr>
        <p:spPr>
          <a:xfrm>
            <a:off x="857224" y="1428736"/>
            <a:ext cx="7643866" cy="3477875"/>
          </a:xfrm>
          <a:prstGeom prst="rect">
            <a:avLst/>
          </a:prstGeom>
          <a:noFill/>
        </p:spPr>
        <p:txBody>
          <a:bodyPr wrap="square" rtlCol="0">
            <a:spAutoFit/>
          </a:bodyPr>
          <a:lstStyle/>
          <a:p>
            <a:r>
              <a:rPr lang="en-CA" altLang="zh-CN" sz="2000" dirty="0" smtClean="0">
                <a:latin typeface="Consolas" pitchFamily="49" charset="0"/>
              </a:rPr>
              <a:t>In order to let our bullets hit one of the targets, we must first organize our targets into some kind of list, and then each bullet will loop through the list to see if it collided with one of the targets.</a:t>
            </a:r>
          </a:p>
          <a:p>
            <a:endParaRPr lang="en-CA" altLang="zh-CN" sz="2000" dirty="0" smtClean="0">
              <a:latin typeface="Consolas" pitchFamily="49" charset="0"/>
            </a:endParaRPr>
          </a:p>
          <a:p>
            <a:r>
              <a:rPr lang="en-CA" altLang="zh-CN" sz="2000" dirty="0" smtClean="0">
                <a:latin typeface="Consolas" pitchFamily="49" charset="0"/>
              </a:rPr>
              <a:t>The list in AS3 is called </a:t>
            </a:r>
            <a:r>
              <a:rPr lang="en-CA" altLang="zh-CN" sz="2000" dirty="0" smtClean="0">
                <a:solidFill>
                  <a:srgbClr val="7030A0"/>
                </a:solidFill>
                <a:latin typeface="Consolas" pitchFamily="49" charset="0"/>
              </a:rPr>
              <a:t>Array</a:t>
            </a:r>
            <a:r>
              <a:rPr lang="en-CA" altLang="zh-CN" sz="2000" dirty="0" smtClean="0">
                <a:latin typeface="Consolas" pitchFamily="49" charset="0"/>
              </a:rPr>
              <a:t>. </a:t>
            </a:r>
            <a:r>
              <a:rPr lang="en-CA" altLang="zh-CN" sz="2000" dirty="0" smtClean="0">
                <a:solidFill>
                  <a:srgbClr val="7030A0"/>
                </a:solidFill>
                <a:latin typeface="Consolas" pitchFamily="49" charset="0"/>
              </a:rPr>
              <a:t>Array</a:t>
            </a:r>
            <a:r>
              <a:rPr lang="en-CA" altLang="zh-CN" sz="2000" dirty="0" smtClean="0">
                <a:latin typeface="Consolas" pitchFamily="49" charset="0"/>
              </a:rPr>
              <a:t> is a special type of variables that stores multiple values in order. Each value has an index numbered from 0 to the length of array minus 1. For example, an array [2,6,4,3,1] has length 5, and the elements is numbered 0,1,2,3,and 4.</a:t>
            </a:r>
            <a:endParaRPr lang="zh-CN" altLang="en-US" sz="2000" dirty="0">
              <a:latin typeface="Consolas" pitchFamily="49" charset="0"/>
            </a:endParaRPr>
          </a:p>
        </p:txBody>
      </p:sp>
      <p:graphicFrame>
        <p:nvGraphicFramePr>
          <p:cNvPr id="6" name="表格 5"/>
          <p:cNvGraphicFramePr>
            <a:graphicFrameLocks noGrp="1"/>
          </p:cNvGraphicFramePr>
          <p:nvPr/>
        </p:nvGraphicFramePr>
        <p:xfrm>
          <a:off x="1643042" y="5143512"/>
          <a:ext cx="6096000" cy="741680"/>
        </p:xfrm>
        <a:graphic>
          <a:graphicData uri="http://schemas.openxmlformats.org/drawingml/2006/table">
            <a:tbl>
              <a:tblPr firstRow="1" bandRow="1">
                <a:tableStyleId>{21E4AEA4-8DFA-4A89-87EB-49C32662AFE0}</a:tableStyleId>
              </a:tblPr>
              <a:tblGrid>
                <a:gridCol w="1016000"/>
                <a:gridCol w="1016000"/>
                <a:gridCol w="1016000"/>
                <a:gridCol w="1016000"/>
                <a:gridCol w="1016000"/>
                <a:gridCol w="1016000"/>
              </a:tblGrid>
              <a:tr h="370840">
                <a:tc>
                  <a:txBody>
                    <a:bodyPr/>
                    <a:lstStyle/>
                    <a:p>
                      <a:r>
                        <a:rPr lang="en-CA" altLang="zh-CN" dirty="0" smtClean="0">
                          <a:solidFill>
                            <a:sysClr val="windowText" lastClr="000000"/>
                          </a:solidFill>
                        </a:rPr>
                        <a:t>Index</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CA" altLang="zh-CN" dirty="0" smtClean="0">
                          <a:solidFill>
                            <a:sysClr val="windowText" lastClr="000000"/>
                          </a:solidFill>
                        </a:rPr>
                        <a:t>0</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CA" altLang="zh-CN" dirty="0" smtClean="0">
                          <a:solidFill>
                            <a:sysClr val="windowText" lastClr="000000"/>
                          </a:solidFill>
                        </a:rPr>
                        <a:t>1</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CA" altLang="zh-CN" dirty="0" smtClean="0">
                          <a:solidFill>
                            <a:sysClr val="windowText" lastClr="000000"/>
                          </a:solidFill>
                        </a:rPr>
                        <a:t>2</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CA" altLang="zh-CN" dirty="0" smtClean="0">
                          <a:solidFill>
                            <a:sysClr val="windowText" lastClr="000000"/>
                          </a:solidFill>
                        </a:rPr>
                        <a:t>3</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CA" altLang="zh-CN" dirty="0" smtClean="0">
                          <a:solidFill>
                            <a:sysClr val="windowText" lastClr="000000"/>
                          </a:solidFill>
                        </a:rPr>
                        <a:t>4</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lang="en-CA" altLang="zh-CN" dirty="0" smtClean="0">
                          <a:solidFill>
                            <a:sysClr val="windowText" lastClr="000000"/>
                          </a:solidFill>
                        </a:rPr>
                        <a:t>value</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CA" altLang="zh-CN" dirty="0" smtClean="0">
                          <a:solidFill>
                            <a:sysClr val="windowText" lastClr="000000"/>
                          </a:solidFill>
                        </a:rPr>
                        <a:t>2</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CA" altLang="zh-CN" dirty="0" smtClean="0">
                          <a:solidFill>
                            <a:sysClr val="windowText" lastClr="000000"/>
                          </a:solidFill>
                        </a:rPr>
                        <a:t>6</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CA" altLang="zh-CN" dirty="0" smtClean="0">
                          <a:solidFill>
                            <a:sysClr val="windowText" lastClr="000000"/>
                          </a:solidFill>
                        </a:rPr>
                        <a:t>4</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CA" altLang="zh-CN" dirty="0" smtClean="0">
                          <a:solidFill>
                            <a:sysClr val="windowText" lastClr="000000"/>
                          </a:solidFill>
                        </a:rPr>
                        <a:t>3</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CA" altLang="zh-CN" dirty="0" smtClean="0">
                          <a:solidFill>
                            <a:sysClr val="windowText" lastClr="000000"/>
                          </a:solidFill>
                        </a:rPr>
                        <a:t>1</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Adding Targets to Array</a:t>
            </a:r>
            <a:endParaRPr lang="zh-CN" altLang="en-US" sz="3200" dirty="0">
              <a:latin typeface="Consolas" pitchFamily="49" charset="0"/>
            </a:endParaRPr>
          </a:p>
        </p:txBody>
      </p:sp>
      <p:sp>
        <p:nvSpPr>
          <p:cNvPr id="12" name="TextBox 11"/>
          <p:cNvSpPr txBox="1"/>
          <p:nvPr/>
        </p:nvSpPr>
        <p:spPr>
          <a:xfrm>
            <a:off x="857224" y="1428736"/>
            <a:ext cx="7643866" cy="2246769"/>
          </a:xfrm>
          <a:prstGeom prst="rect">
            <a:avLst/>
          </a:prstGeom>
          <a:noFill/>
        </p:spPr>
        <p:txBody>
          <a:bodyPr wrap="square" rtlCol="0">
            <a:spAutoFit/>
          </a:bodyPr>
          <a:lstStyle/>
          <a:p>
            <a:r>
              <a:rPr lang="en-CA" altLang="zh-CN" sz="2000" dirty="0" smtClean="0">
                <a:latin typeface="Consolas" pitchFamily="49" charset="0"/>
              </a:rPr>
              <a:t>Lets create an array at the root level (not inside the </a:t>
            </a:r>
            <a:r>
              <a:rPr lang="en-CA" altLang="zh-CN" sz="2000" dirty="0" err="1" smtClean="0">
                <a:solidFill>
                  <a:schemeClr val="accent6"/>
                </a:solidFill>
                <a:latin typeface="Consolas" pitchFamily="49" charset="0"/>
              </a:rPr>
              <a:t>spawnEnemy</a:t>
            </a:r>
            <a:r>
              <a:rPr lang="en-CA" altLang="zh-CN" sz="2000" dirty="0" smtClean="0">
                <a:latin typeface="Consolas" pitchFamily="49" charset="0"/>
              </a:rPr>
              <a:t> function).</a:t>
            </a:r>
          </a:p>
          <a:p>
            <a:r>
              <a:rPr lang="en-CA" altLang="zh-CN" sz="2000" dirty="0" smtClean="0">
                <a:latin typeface="Consolas" pitchFamily="49" charset="0"/>
              </a:rPr>
              <a:t>To create an array, simply create an variable with type Array, and its value can be represented by list of items enclosed in square bracket and separated by comma (ex. [2,6,4,3,1]). In this case we will create an empty array.</a:t>
            </a:r>
            <a:endParaRPr lang="zh-CN" altLang="en-US" sz="2000" dirty="0">
              <a:latin typeface="Consolas" pitchFamily="49" charset="0"/>
            </a:endParaRPr>
          </a:p>
        </p:txBody>
      </p:sp>
      <p:sp>
        <p:nvSpPr>
          <p:cNvPr id="15" name="矩形 14"/>
          <p:cNvSpPr/>
          <p:nvPr/>
        </p:nvSpPr>
        <p:spPr>
          <a:xfrm>
            <a:off x="1285852" y="4000504"/>
            <a:ext cx="6643734" cy="1200329"/>
          </a:xfrm>
          <a:prstGeom prst="rect">
            <a:avLst/>
          </a:prstGeom>
          <a:ln>
            <a:solidFill>
              <a:schemeClr val="tx1"/>
            </a:solidFill>
          </a:ln>
        </p:spPr>
        <p:txBody>
          <a:bodyPr wrap="square">
            <a:spAutoFit/>
          </a:bodyPr>
          <a:lstStyle/>
          <a:p>
            <a:r>
              <a:rPr lang="en-CA" altLang="zh-CN" dirty="0" err="1" smtClean="0"/>
              <a:t>var</a:t>
            </a:r>
            <a:r>
              <a:rPr lang="en-CA" altLang="zh-CN" dirty="0" smtClean="0"/>
              <a:t> </a:t>
            </a:r>
            <a:r>
              <a:rPr lang="en-CA" altLang="zh-CN" dirty="0" err="1" smtClean="0">
                <a:solidFill>
                  <a:srgbClr val="92D050"/>
                </a:solidFill>
              </a:rPr>
              <a:t>enemyList</a:t>
            </a:r>
            <a:r>
              <a:rPr lang="en-CA" altLang="zh-CN" dirty="0" err="1" smtClean="0"/>
              <a:t>:</a:t>
            </a:r>
            <a:r>
              <a:rPr lang="en-CA" altLang="zh-CN" dirty="0" err="1" smtClean="0">
                <a:solidFill>
                  <a:srgbClr val="7030A0"/>
                </a:solidFill>
              </a:rPr>
              <a:t>Array</a:t>
            </a:r>
            <a:r>
              <a:rPr lang="en-CA" altLang="zh-CN" dirty="0" smtClean="0"/>
              <a:t> = []</a:t>
            </a:r>
          </a:p>
          <a:p>
            <a:endParaRPr lang="en-CA" altLang="zh-CN" dirty="0" smtClean="0"/>
          </a:p>
          <a:p>
            <a:r>
              <a:rPr lang="en-CA" altLang="zh-CN" dirty="0" smtClean="0"/>
              <a:t>function  </a:t>
            </a:r>
            <a:r>
              <a:rPr lang="en-CA" altLang="zh-CN" dirty="0" err="1" smtClean="0">
                <a:solidFill>
                  <a:schemeClr val="accent6"/>
                </a:solidFill>
              </a:rPr>
              <a:t>spawnEnemy</a:t>
            </a:r>
            <a:r>
              <a:rPr lang="en-CA" altLang="zh-CN" dirty="0" smtClean="0"/>
              <a:t>(</a:t>
            </a:r>
            <a:r>
              <a:rPr lang="en-CA" altLang="zh-CN" dirty="0" err="1" smtClean="0">
                <a:solidFill>
                  <a:srgbClr val="92D050"/>
                </a:solidFill>
              </a:rPr>
              <a:t>posX</a:t>
            </a:r>
            <a:r>
              <a:rPr lang="en-CA" altLang="zh-CN" dirty="0" err="1" smtClean="0"/>
              <a:t>:</a:t>
            </a:r>
            <a:r>
              <a:rPr lang="en-CA" altLang="zh-CN" dirty="0" err="1" smtClean="0">
                <a:solidFill>
                  <a:srgbClr val="7030A0"/>
                </a:solidFill>
              </a:rPr>
              <a:t>Number</a:t>
            </a:r>
            <a:r>
              <a:rPr lang="en-CA" altLang="zh-CN" dirty="0" smtClean="0"/>
              <a:t>, </a:t>
            </a:r>
            <a:r>
              <a:rPr lang="en-CA" altLang="zh-CN" dirty="0" err="1" smtClean="0">
                <a:solidFill>
                  <a:srgbClr val="92D050"/>
                </a:solidFill>
              </a:rPr>
              <a:t>posY</a:t>
            </a:r>
            <a:r>
              <a:rPr lang="en-CA" altLang="zh-CN" dirty="0" err="1" smtClean="0"/>
              <a:t>:</a:t>
            </a:r>
            <a:r>
              <a:rPr lang="en-CA" altLang="zh-CN" dirty="0" err="1" smtClean="0">
                <a:solidFill>
                  <a:srgbClr val="7030A0"/>
                </a:solidFill>
              </a:rPr>
              <a:t>Number</a:t>
            </a:r>
            <a:r>
              <a:rPr lang="en-CA" altLang="zh-CN" dirty="0" smtClean="0"/>
              <a:t>){</a:t>
            </a:r>
          </a:p>
          <a:p>
            <a:r>
              <a:rPr lang="en-CA" altLang="zh-CN" dirty="0" smtClean="0"/>
              <a:t>	…blah </a:t>
            </a:r>
            <a:r>
              <a:rPr lang="en-CA" altLang="zh-CN" dirty="0" err="1" smtClean="0"/>
              <a:t>blah</a:t>
            </a:r>
            <a:r>
              <a:rPr lang="en-CA" altLang="zh-CN" dirty="0" smtClean="0"/>
              <a:t> </a:t>
            </a:r>
            <a:r>
              <a:rPr lang="en-CA" altLang="zh-CN" dirty="0" err="1" smtClean="0"/>
              <a:t>blah</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2910" y="2928934"/>
            <a:ext cx="7929618" cy="2800767"/>
          </a:xfrm>
          <a:prstGeom prst="rect">
            <a:avLst/>
          </a:prstGeom>
          <a:ln>
            <a:solidFill>
              <a:schemeClr val="tx1"/>
            </a:solidFill>
          </a:ln>
        </p:spPr>
        <p:txBody>
          <a:bodyPr wrap="square">
            <a:spAutoFit/>
          </a:bodyPr>
          <a:lstStyle/>
          <a:p>
            <a:r>
              <a:rPr lang="en-CA" altLang="zh-CN" sz="1600" dirty="0" err="1" smtClean="0"/>
              <a:t>var</a:t>
            </a:r>
            <a:r>
              <a:rPr lang="en-CA" altLang="zh-CN" sz="1600" dirty="0" smtClean="0"/>
              <a:t> </a:t>
            </a:r>
            <a:r>
              <a:rPr lang="en-CA" altLang="zh-CN" sz="1600" dirty="0" err="1" smtClean="0">
                <a:solidFill>
                  <a:srgbClr val="92D050"/>
                </a:solidFill>
              </a:rPr>
              <a:t>enemyList</a:t>
            </a:r>
            <a:r>
              <a:rPr lang="en-CA" altLang="zh-CN" sz="1600" dirty="0" err="1" smtClean="0"/>
              <a:t>:</a:t>
            </a:r>
            <a:r>
              <a:rPr lang="en-CA" altLang="zh-CN" sz="1600" dirty="0" err="1" smtClean="0">
                <a:solidFill>
                  <a:srgbClr val="7030A0"/>
                </a:solidFill>
              </a:rPr>
              <a:t>Array</a:t>
            </a:r>
            <a:r>
              <a:rPr lang="en-CA" altLang="zh-CN" sz="1600" dirty="0" smtClean="0"/>
              <a:t> = []</a:t>
            </a:r>
          </a:p>
          <a:p>
            <a:endParaRPr lang="en-CA" altLang="zh-CN" sz="1600" dirty="0" smtClean="0"/>
          </a:p>
          <a:p>
            <a:r>
              <a:rPr lang="en-CA" altLang="zh-CN" sz="1600" dirty="0" smtClean="0"/>
              <a:t>function  </a:t>
            </a:r>
            <a:r>
              <a:rPr lang="en-CA" altLang="zh-CN" sz="1600" dirty="0" err="1" smtClean="0">
                <a:solidFill>
                  <a:schemeClr val="accent6"/>
                </a:solidFill>
              </a:rPr>
              <a:t>spawnEnemy</a:t>
            </a:r>
            <a:r>
              <a:rPr lang="en-CA" altLang="zh-CN" sz="1600" dirty="0" smtClean="0"/>
              <a:t>(</a:t>
            </a:r>
            <a:r>
              <a:rPr lang="en-CA" altLang="zh-CN" sz="1600" dirty="0" err="1" smtClean="0">
                <a:solidFill>
                  <a:srgbClr val="92D050"/>
                </a:solidFill>
              </a:rPr>
              <a:t>posX</a:t>
            </a:r>
            <a:r>
              <a:rPr lang="en-CA" altLang="zh-CN" sz="1600" dirty="0" err="1" smtClean="0"/>
              <a:t>:</a:t>
            </a:r>
            <a:r>
              <a:rPr lang="en-CA" altLang="zh-CN" sz="1600" dirty="0" err="1" smtClean="0">
                <a:solidFill>
                  <a:srgbClr val="7030A0"/>
                </a:solidFill>
              </a:rPr>
              <a:t>Number</a:t>
            </a:r>
            <a:r>
              <a:rPr lang="en-CA" altLang="zh-CN" sz="1600" dirty="0" smtClean="0"/>
              <a:t>, </a:t>
            </a:r>
            <a:r>
              <a:rPr lang="en-CA" altLang="zh-CN" sz="1600" dirty="0" err="1" smtClean="0">
                <a:solidFill>
                  <a:srgbClr val="92D050"/>
                </a:solidFill>
              </a:rPr>
              <a:t>posY</a:t>
            </a:r>
            <a:r>
              <a:rPr lang="en-CA" altLang="zh-CN" sz="1600" dirty="0" err="1" smtClean="0"/>
              <a:t>:</a:t>
            </a:r>
            <a:r>
              <a:rPr lang="en-CA" altLang="zh-CN" sz="1600" dirty="0" err="1" smtClean="0">
                <a:solidFill>
                  <a:srgbClr val="7030A0"/>
                </a:solidFill>
              </a:rPr>
              <a:t>Number</a:t>
            </a:r>
            <a:r>
              <a:rPr lang="en-CA" altLang="zh-CN" sz="1600" dirty="0" smtClean="0"/>
              <a:t>){</a:t>
            </a:r>
          </a:p>
          <a:p>
            <a:r>
              <a:rPr lang="en-CA" altLang="zh-CN" sz="1600" dirty="0" smtClean="0"/>
              <a:t>	</a:t>
            </a:r>
            <a:r>
              <a:rPr lang="en-CA" altLang="zh-CN" sz="1600" dirty="0" err="1" smtClean="0"/>
              <a:t>var</a:t>
            </a:r>
            <a:r>
              <a:rPr lang="en-CA" altLang="zh-CN" sz="1600" dirty="0" smtClean="0"/>
              <a:t> </a:t>
            </a:r>
            <a:r>
              <a:rPr lang="en-CA" altLang="zh-CN" sz="1600" dirty="0" err="1" smtClean="0">
                <a:solidFill>
                  <a:srgbClr val="92D050"/>
                </a:solidFill>
              </a:rPr>
              <a:t>enemy</a:t>
            </a:r>
            <a:r>
              <a:rPr lang="en-CA" altLang="zh-CN" sz="1600" dirty="0" err="1" smtClean="0"/>
              <a:t>:</a:t>
            </a:r>
            <a:r>
              <a:rPr lang="en-CA" altLang="zh-CN" sz="1600" dirty="0" err="1" smtClean="0">
                <a:solidFill>
                  <a:srgbClr val="7030A0"/>
                </a:solidFill>
              </a:rPr>
              <a:t>Enemy</a:t>
            </a:r>
            <a:r>
              <a:rPr lang="en-CA" altLang="zh-CN" sz="1600" dirty="0" smtClean="0"/>
              <a:t> = new </a:t>
            </a:r>
            <a:r>
              <a:rPr lang="en-CA" altLang="zh-CN" sz="1600" dirty="0" smtClean="0">
                <a:solidFill>
                  <a:schemeClr val="accent6"/>
                </a:solidFill>
              </a:rPr>
              <a:t>Enemy</a:t>
            </a:r>
            <a:r>
              <a:rPr lang="en-CA" altLang="zh-CN" sz="1600" dirty="0" smtClean="0"/>
              <a:t>()</a:t>
            </a:r>
          </a:p>
          <a:p>
            <a:r>
              <a:rPr lang="en-CA" altLang="zh-CN" sz="1600" dirty="0" smtClean="0"/>
              <a:t>	</a:t>
            </a:r>
            <a:r>
              <a:rPr lang="en-CA" altLang="zh-CN" sz="1600" dirty="0" err="1" smtClean="0">
                <a:solidFill>
                  <a:srgbClr val="92D050"/>
                </a:solidFill>
              </a:rPr>
              <a:t>enemyList</a:t>
            </a:r>
            <a:r>
              <a:rPr lang="en-CA" altLang="zh-CN" sz="1600" dirty="0" err="1" smtClean="0"/>
              <a:t>.</a:t>
            </a:r>
            <a:r>
              <a:rPr lang="en-CA" altLang="zh-CN" sz="1600" dirty="0" err="1" smtClean="0">
                <a:solidFill>
                  <a:schemeClr val="accent6"/>
                </a:solidFill>
              </a:rPr>
              <a:t>push</a:t>
            </a:r>
            <a:r>
              <a:rPr lang="en-CA" altLang="zh-CN" sz="1600" dirty="0" smtClean="0"/>
              <a:t>(</a:t>
            </a:r>
            <a:r>
              <a:rPr lang="en-CA" altLang="zh-CN" sz="1600" dirty="0" smtClean="0">
                <a:solidFill>
                  <a:srgbClr val="92D050"/>
                </a:solidFill>
              </a:rPr>
              <a:t>enemy</a:t>
            </a:r>
            <a:r>
              <a:rPr lang="en-CA" altLang="zh-CN" sz="1600" dirty="0" smtClean="0"/>
              <a:t>)</a:t>
            </a:r>
          </a:p>
          <a:p>
            <a:r>
              <a:rPr lang="en-CA" altLang="zh-CN" sz="1600" dirty="0" smtClean="0"/>
              <a:t>	</a:t>
            </a:r>
            <a:r>
              <a:rPr lang="en-CA" altLang="zh-CN" sz="1600" dirty="0" err="1" smtClean="0">
                <a:solidFill>
                  <a:srgbClr val="92D050"/>
                </a:solidFill>
              </a:rPr>
              <a:t>enemy.x</a:t>
            </a:r>
            <a:r>
              <a:rPr lang="en-CA" altLang="zh-CN" sz="1600" dirty="0" smtClean="0"/>
              <a:t> = </a:t>
            </a:r>
            <a:r>
              <a:rPr lang="en-CA" altLang="zh-CN" sz="1600" dirty="0" err="1" smtClean="0">
                <a:solidFill>
                  <a:srgbClr val="92D050"/>
                </a:solidFill>
              </a:rPr>
              <a:t>posX</a:t>
            </a:r>
            <a:endParaRPr lang="en-CA" altLang="zh-CN" sz="1600" dirty="0" smtClean="0">
              <a:solidFill>
                <a:srgbClr val="92D050"/>
              </a:solidFill>
            </a:endParaRPr>
          </a:p>
          <a:p>
            <a:r>
              <a:rPr lang="en-CA" altLang="zh-CN" sz="1600" dirty="0" smtClean="0"/>
              <a:t>	</a:t>
            </a:r>
            <a:r>
              <a:rPr lang="en-CA" altLang="zh-CN" sz="1600" dirty="0" err="1" smtClean="0">
                <a:solidFill>
                  <a:srgbClr val="92D050"/>
                </a:solidFill>
              </a:rPr>
              <a:t>enemy.y</a:t>
            </a:r>
            <a:r>
              <a:rPr lang="en-CA" altLang="zh-CN" sz="1600" dirty="0" smtClean="0"/>
              <a:t> = </a:t>
            </a:r>
            <a:r>
              <a:rPr lang="en-CA" altLang="zh-CN" sz="1600" dirty="0" err="1" smtClean="0">
                <a:solidFill>
                  <a:srgbClr val="92D050"/>
                </a:solidFill>
              </a:rPr>
              <a:t>posY</a:t>
            </a:r>
            <a:endParaRPr lang="en-CA" altLang="zh-CN" sz="1600" dirty="0" smtClean="0">
              <a:solidFill>
                <a:srgbClr val="92D050"/>
              </a:solidFill>
            </a:endParaRPr>
          </a:p>
          <a:p>
            <a:r>
              <a:rPr lang="en-CA" altLang="zh-CN" sz="1600" dirty="0" smtClean="0">
                <a:solidFill>
                  <a:srgbClr val="92D050"/>
                </a:solidFill>
              </a:rPr>
              <a:t>	</a:t>
            </a:r>
            <a:r>
              <a:rPr lang="en-CA" altLang="zh-CN" sz="1600" dirty="0" err="1" smtClean="0">
                <a:solidFill>
                  <a:schemeClr val="accent6"/>
                </a:solidFill>
              </a:rPr>
              <a:t>addChild</a:t>
            </a:r>
            <a:r>
              <a:rPr lang="en-CA" altLang="zh-CN" sz="1600" dirty="0" smtClean="0"/>
              <a:t>(</a:t>
            </a:r>
            <a:r>
              <a:rPr lang="en-CA" altLang="zh-CN" sz="1600" dirty="0" smtClean="0">
                <a:solidFill>
                  <a:srgbClr val="92D050"/>
                </a:solidFill>
              </a:rPr>
              <a:t>enemy</a:t>
            </a:r>
            <a:r>
              <a:rPr lang="en-CA" altLang="zh-CN" sz="1600" dirty="0" smtClean="0"/>
              <a:t>)</a:t>
            </a:r>
          </a:p>
          <a:p>
            <a:r>
              <a:rPr lang="en-CA" altLang="zh-CN" sz="1600" dirty="0" smtClean="0"/>
              <a:t>	</a:t>
            </a:r>
            <a:r>
              <a:rPr lang="en-CA" altLang="zh-CN" sz="1600" dirty="0" err="1" smtClean="0">
                <a:solidFill>
                  <a:srgbClr val="92D050"/>
                </a:solidFill>
              </a:rPr>
              <a:t>enemy.health</a:t>
            </a:r>
            <a:r>
              <a:rPr lang="en-CA" altLang="zh-CN" sz="1600" dirty="0" smtClean="0">
                <a:solidFill>
                  <a:srgbClr val="92D050"/>
                </a:solidFill>
              </a:rPr>
              <a:t> </a:t>
            </a:r>
            <a:r>
              <a:rPr lang="en-CA" altLang="zh-CN" sz="1600" dirty="0" smtClean="0"/>
              <a:t>=</a:t>
            </a:r>
            <a:r>
              <a:rPr lang="en-CA" altLang="zh-CN" sz="1600" dirty="0" smtClean="0">
                <a:solidFill>
                  <a:srgbClr val="92D050"/>
                </a:solidFill>
              </a:rPr>
              <a:t> </a:t>
            </a:r>
            <a:r>
              <a:rPr lang="en-CA" altLang="zh-CN" sz="1600" dirty="0" smtClean="0">
                <a:solidFill>
                  <a:srgbClr val="FF0000"/>
                </a:solidFill>
              </a:rPr>
              <a:t>100</a:t>
            </a:r>
          </a:p>
          <a:p>
            <a:r>
              <a:rPr lang="en-CA" altLang="zh-CN" sz="1600" dirty="0" smtClean="0"/>
              <a:t>	function </a:t>
            </a:r>
            <a:r>
              <a:rPr lang="en-CA" altLang="zh-CN" sz="1600" dirty="0" smtClean="0">
                <a:solidFill>
                  <a:schemeClr val="accent6"/>
                </a:solidFill>
              </a:rPr>
              <a:t>loop</a:t>
            </a:r>
            <a:r>
              <a:rPr lang="en-CA" altLang="zh-CN" sz="1600" dirty="0" smtClean="0"/>
              <a:t>(</a:t>
            </a:r>
            <a:r>
              <a:rPr lang="en-CA" altLang="zh-CN" sz="1600" dirty="0" smtClean="0">
                <a:solidFill>
                  <a:srgbClr val="92D050"/>
                </a:solidFill>
              </a:rPr>
              <a:t>event</a:t>
            </a:r>
            <a:r>
              <a:rPr lang="en-CA" altLang="zh-CN" sz="1600" dirty="0" smtClean="0"/>
              <a:t>){</a:t>
            </a:r>
          </a:p>
          <a:p>
            <a:r>
              <a:rPr lang="en-CA" altLang="zh-CN" sz="1600" dirty="0" smtClean="0"/>
              <a:t>	</a:t>
            </a:r>
            <a:r>
              <a:rPr lang="en-CA" altLang="zh-CN" sz="1600" dirty="0" smtClean="0"/>
              <a:t>	</a:t>
            </a:r>
            <a:r>
              <a:rPr lang="en-CA" altLang="zh-CN" sz="1600" dirty="0" smtClean="0"/>
              <a:t>…blah </a:t>
            </a:r>
            <a:r>
              <a:rPr lang="en-CA" altLang="zh-CN" sz="1600" dirty="0" err="1" smtClean="0"/>
              <a:t>blah</a:t>
            </a:r>
            <a:r>
              <a:rPr lang="en-CA" altLang="zh-CN" sz="1600" dirty="0" smtClean="0"/>
              <a:t> </a:t>
            </a:r>
            <a:r>
              <a:rPr lang="en-CA" altLang="zh-CN" sz="1600" dirty="0" err="1" smtClean="0"/>
              <a:t>blah</a:t>
            </a:r>
            <a:endParaRPr lang="zh-CN" altLang="en-US" sz="1600" dirty="0"/>
          </a:p>
        </p:txBody>
      </p:sp>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Adding Targets to Array</a:t>
            </a:r>
            <a:endParaRPr lang="zh-CN" altLang="en-US" sz="3200" dirty="0">
              <a:latin typeface="Consolas" pitchFamily="49" charset="0"/>
            </a:endParaRPr>
          </a:p>
        </p:txBody>
      </p:sp>
      <p:sp>
        <p:nvSpPr>
          <p:cNvPr id="12" name="TextBox 11"/>
          <p:cNvSpPr txBox="1"/>
          <p:nvPr/>
        </p:nvSpPr>
        <p:spPr>
          <a:xfrm>
            <a:off x="857224" y="1500174"/>
            <a:ext cx="7643866" cy="1015663"/>
          </a:xfrm>
          <a:prstGeom prst="rect">
            <a:avLst/>
          </a:prstGeom>
          <a:noFill/>
        </p:spPr>
        <p:txBody>
          <a:bodyPr wrap="square" rtlCol="0">
            <a:spAutoFit/>
          </a:bodyPr>
          <a:lstStyle/>
          <a:p>
            <a:r>
              <a:rPr lang="en-CA" altLang="zh-CN" sz="2000" dirty="0" smtClean="0">
                <a:latin typeface="Consolas" pitchFamily="49" charset="0"/>
              </a:rPr>
              <a:t>To add things to the array, we use its function (AKA method) </a:t>
            </a:r>
            <a:r>
              <a:rPr lang="en-CA" altLang="zh-CN" sz="2000" dirty="0" smtClean="0">
                <a:solidFill>
                  <a:schemeClr val="accent6"/>
                </a:solidFill>
                <a:latin typeface="Consolas" pitchFamily="49" charset="0"/>
              </a:rPr>
              <a:t>push</a:t>
            </a:r>
            <a:r>
              <a:rPr lang="en-CA" altLang="zh-CN" sz="2000" dirty="0" smtClean="0">
                <a:latin typeface="Consolas" pitchFamily="49" charset="0"/>
              </a:rPr>
              <a:t>(</a:t>
            </a:r>
            <a:r>
              <a:rPr lang="en-CA" altLang="zh-CN" sz="2000" dirty="0" smtClean="0">
                <a:solidFill>
                  <a:srgbClr val="92D050"/>
                </a:solidFill>
                <a:latin typeface="Consolas" pitchFamily="49" charset="0"/>
              </a:rPr>
              <a:t>value</a:t>
            </a:r>
            <a:r>
              <a:rPr lang="en-CA" altLang="zh-CN" sz="2000" dirty="0" smtClean="0">
                <a:latin typeface="Consolas" pitchFamily="49" charset="0"/>
              </a:rPr>
              <a:t>). This add an element to the end of the array, thus increasing its length by one.</a:t>
            </a:r>
            <a:endParaRPr lang="zh-CN" altLang="en-US" sz="2000" dirty="0">
              <a:latin typeface="Consolas"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2910" y="3786190"/>
            <a:ext cx="7929618" cy="1815882"/>
          </a:xfrm>
          <a:prstGeom prst="rect">
            <a:avLst/>
          </a:prstGeom>
          <a:ln>
            <a:solidFill>
              <a:schemeClr val="tx1"/>
            </a:solidFill>
          </a:ln>
        </p:spPr>
        <p:txBody>
          <a:bodyPr wrap="square">
            <a:spAutoFit/>
          </a:bodyPr>
          <a:lstStyle/>
          <a:p>
            <a:r>
              <a:rPr lang="en-CA" altLang="zh-CN" sz="1600" dirty="0" smtClean="0"/>
              <a:t>	…blah </a:t>
            </a:r>
            <a:r>
              <a:rPr lang="en-CA" altLang="zh-CN" sz="1600" dirty="0" err="1" smtClean="0"/>
              <a:t>blah</a:t>
            </a:r>
            <a:r>
              <a:rPr lang="en-CA" altLang="zh-CN" sz="1600" dirty="0" smtClean="0"/>
              <a:t>	</a:t>
            </a:r>
          </a:p>
          <a:p>
            <a:r>
              <a:rPr lang="en-CA" altLang="zh-CN" sz="1600" dirty="0" smtClean="0"/>
              <a:t>	</a:t>
            </a:r>
            <a:r>
              <a:rPr lang="en-CA" altLang="zh-CN" sz="1600" dirty="0" smtClean="0"/>
              <a:t>	if </a:t>
            </a:r>
            <a:r>
              <a:rPr lang="en-CA" altLang="zh-CN" sz="1600" dirty="0" smtClean="0"/>
              <a:t>(</a:t>
            </a:r>
            <a:r>
              <a:rPr lang="en-CA" altLang="zh-CN" sz="1600" dirty="0" err="1" smtClean="0">
                <a:solidFill>
                  <a:srgbClr val="92D050"/>
                </a:solidFill>
              </a:rPr>
              <a:t>enemy.health</a:t>
            </a:r>
            <a:r>
              <a:rPr lang="en-CA" altLang="zh-CN" sz="1600" dirty="0" smtClean="0">
                <a:solidFill>
                  <a:srgbClr val="92D050"/>
                </a:solidFill>
              </a:rPr>
              <a:t> </a:t>
            </a:r>
            <a:r>
              <a:rPr lang="en-CA" altLang="zh-CN" sz="1600" dirty="0" smtClean="0"/>
              <a:t>&lt;=</a:t>
            </a:r>
            <a:r>
              <a:rPr lang="en-CA" altLang="zh-CN" sz="1600" dirty="0" smtClean="0">
                <a:solidFill>
                  <a:srgbClr val="92D050"/>
                </a:solidFill>
              </a:rPr>
              <a:t> </a:t>
            </a:r>
            <a:r>
              <a:rPr lang="en-CA" altLang="zh-CN" sz="1600" dirty="0" smtClean="0">
                <a:solidFill>
                  <a:srgbClr val="FF0000"/>
                </a:solidFill>
              </a:rPr>
              <a:t>0</a:t>
            </a:r>
            <a:r>
              <a:rPr lang="en-CA" altLang="zh-CN" sz="1600" dirty="0" smtClean="0"/>
              <a:t>){</a:t>
            </a:r>
          </a:p>
          <a:p>
            <a:r>
              <a:rPr lang="en-CA" altLang="zh-CN" sz="1600" dirty="0" smtClean="0"/>
              <a:t>	</a:t>
            </a:r>
            <a:r>
              <a:rPr lang="en-CA" altLang="zh-CN" sz="1600" dirty="0" smtClean="0"/>
              <a:t>		</a:t>
            </a:r>
            <a:r>
              <a:rPr lang="en-CA" altLang="zh-CN" sz="1600" dirty="0" err="1" smtClean="0">
                <a:solidFill>
                  <a:srgbClr val="92D050"/>
                </a:solidFill>
              </a:rPr>
              <a:t>enemyList</a:t>
            </a:r>
            <a:r>
              <a:rPr lang="en-CA" altLang="zh-CN" sz="1600" dirty="0" err="1" smtClean="0"/>
              <a:t>.</a:t>
            </a:r>
            <a:r>
              <a:rPr lang="en-CA" altLang="zh-CN" sz="1600" dirty="0" err="1" smtClean="0">
                <a:solidFill>
                  <a:schemeClr val="accent6"/>
                </a:solidFill>
              </a:rPr>
              <a:t>splice</a:t>
            </a:r>
            <a:r>
              <a:rPr lang="en-CA" altLang="zh-CN" sz="1600" dirty="0" smtClean="0"/>
              <a:t>(</a:t>
            </a:r>
            <a:r>
              <a:rPr lang="en-CA" altLang="zh-CN" sz="1600" dirty="0" err="1" smtClean="0">
                <a:solidFill>
                  <a:srgbClr val="92D050"/>
                </a:solidFill>
              </a:rPr>
              <a:t>enemyList</a:t>
            </a:r>
            <a:r>
              <a:rPr lang="en-CA" altLang="zh-CN" sz="1600" dirty="0" err="1" smtClean="0"/>
              <a:t>.</a:t>
            </a:r>
            <a:r>
              <a:rPr lang="en-CA" altLang="zh-CN" sz="1600" dirty="0" err="1" smtClean="0">
                <a:solidFill>
                  <a:schemeClr val="accent6"/>
                </a:solidFill>
              </a:rPr>
              <a:t>indexOf</a:t>
            </a:r>
            <a:r>
              <a:rPr lang="en-CA" altLang="zh-CN" sz="1600" dirty="0" smtClean="0"/>
              <a:t>(</a:t>
            </a:r>
            <a:r>
              <a:rPr lang="en-CA" altLang="zh-CN" sz="1600" dirty="0" smtClean="0">
                <a:solidFill>
                  <a:srgbClr val="92D050"/>
                </a:solidFill>
              </a:rPr>
              <a:t>enemy</a:t>
            </a:r>
            <a:r>
              <a:rPr lang="en-CA" altLang="zh-CN" sz="1600" dirty="0" smtClean="0"/>
              <a:t>), </a:t>
            </a:r>
            <a:r>
              <a:rPr lang="en-CA" altLang="zh-CN" sz="1600" dirty="0" smtClean="0">
                <a:solidFill>
                  <a:srgbClr val="FF0000"/>
                </a:solidFill>
              </a:rPr>
              <a:t>1</a:t>
            </a:r>
            <a:r>
              <a:rPr lang="en-CA" altLang="zh-CN" sz="1600" dirty="0" smtClean="0"/>
              <a:t>)</a:t>
            </a:r>
            <a:endParaRPr lang="en-CA" altLang="zh-CN" sz="1600" dirty="0" smtClean="0"/>
          </a:p>
          <a:p>
            <a:r>
              <a:rPr lang="en-CA" altLang="zh-CN" sz="1600" dirty="0" smtClean="0"/>
              <a:t>			</a:t>
            </a:r>
            <a:r>
              <a:rPr lang="en-CA" altLang="zh-CN" sz="1600" dirty="0" err="1" smtClean="0">
                <a:solidFill>
                  <a:srgbClr val="92D050"/>
                </a:solidFill>
              </a:rPr>
              <a:t>enemy.parent</a:t>
            </a:r>
            <a:r>
              <a:rPr lang="en-CA" altLang="zh-CN" sz="1600" dirty="0" err="1" smtClean="0"/>
              <a:t>.</a:t>
            </a:r>
            <a:r>
              <a:rPr lang="en-CA" altLang="zh-CN" sz="1600" dirty="0" err="1" smtClean="0">
                <a:solidFill>
                  <a:schemeClr val="accent6"/>
                </a:solidFill>
              </a:rPr>
              <a:t>removeChild</a:t>
            </a:r>
            <a:r>
              <a:rPr lang="en-CA" altLang="zh-CN" sz="1600" dirty="0" smtClean="0"/>
              <a:t>(</a:t>
            </a:r>
            <a:r>
              <a:rPr lang="en-CA" altLang="zh-CN" sz="1600" dirty="0" smtClean="0">
                <a:solidFill>
                  <a:srgbClr val="92D050"/>
                </a:solidFill>
              </a:rPr>
              <a:t>enemy</a:t>
            </a:r>
            <a:r>
              <a:rPr lang="en-CA" altLang="zh-CN" sz="1600" dirty="0" smtClean="0"/>
              <a:t>)</a:t>
            </a:r>
          </a:p>
          <a:p>
            <a:pPr lvl="4"/>
            <a:r>
              <a:rPr lang="en-CA" altLang="zh-CN" sz="1600" dirty="0" smtClean="0"/>
              <a:t>	</a:t>
            </a:r>
            <a:r>
              <a:rPr lang="en-CA" altLang="zh-CN" sz="1600" dirty="0" err="1" smtClean="0">
                <a:solidFill>
                  <a:srgbClr val="92D050"/>
                </a:solidFill>
              </a:rPr>
              <a:t>enemy</a:t>
            </a:r>
            <a:r>
              <a:rPr lang="en-CA" altLang="zh-CN" sz="1600" dirty="0" err="1" smtClean="0"/>
              <a:t>.</a:t>
            </a:r>
            <a:r>
              <a:rPr lang="en-CA" altLang="zh-CN" sz="1600" dirty="0" err="1" smtClean="0">
                <a:solidFill>
                  <a:schemeClr val="accent6"/>
                </a:solidFill>
              </a:rPr>
              <a:t>removeEventListener</a:t>
            </a:r>
            <a:r>
              <a:rPr lang="en-CA" altLang="zh-CN" sz="1600" dirty="0" smtClean="0"/>
              <a:t>(</a:t>
            </a:r>
            <a:r>
              <a:rPr lang="en-CA" altLang="zh-CN" sz="1600" dirty="0" err="1" smtClean="0">
                <a:solidFill>
                  <a:srgbClr val="92D050"/>
                </a:solidFill>
              </a:rPr>
              <a:t>Event.ENTER_FRAME</a:t>
            </a:r>
            <a:r>
              <a:rPr lang="en-CA" altLang="zh-CN" sz="1600" dirty="0" smtClean="0"/>
              <a:t>, </a:t>
            </a:r>
            <a:r>
              <a:rPr lang="en-CA" altLang="zh-CN" sz="1600" dirty="0" smtClean="0">
                <a:solidFill>
                  <a:schemeClr val="accent6"/>
                </a:solidFill>
              </a:rPr>
              <a:t>loop</a:t>
            </a:r>
            <a:r>
              <a:rPr lang="en-CA" altLang="zh-CN" sz="1600" dirty="0" smtClean="0"/>
              <a:t>)</a:t>
            </a:r>
          </a:p>
          <a:p>
            <a:pPr lvl="4"/>
            <a:r>
              <a:rPr lang="en-CA" altLang="zh-CN" sz="1600" dirty="0" smtClean="0"/>
              <a:t>}</a:t>
            </a:r>
          </a:p>
          <a:p>
            <a:pPr lvl="2"/>
            <a:r>
              <a:rPr lang="en-CA" altLang="zh-CN" sz="1600" dirty="0" smtClean="0"/>
              <a:t>…</a:t>
            </a:r>
            <a:r>
              <a:rPr lang="en-CA" altLang="zh-CN" sz="1600" dirty="0" smtClean="0"/>
              <a:t>blah </a:t>
            </a:r>
            <a:r>
              <a:rPr lang="en-CA" altLang="zh-CN" sz="1600" dirty="0" err="1" smtClean="0"/>
              <a:t>blah</a:t>
            </a:r>
            <a:endParaRPr lang="en-CA" altLang="zh-CN" sz="1600" dirty="0" smtClean="0"/>
          </a:p>
        </p:txBody>
      </p:sp>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Adding Targets to Array</a:t>
            </a:r>
            <a:endParaRPr lang="zh-CN" altLang="en-US" sz="3200" dirty="0">
              <a:latin typeface="Consolas" pitchFamily="49" charset="0"/>
            </a:endParaRPr>
          </a:p>
        </p:txBody>
      </p:sp>
      <p:sp>
        <p:nvSpPr>
          <p:cNvPr id="12" name="TextBox 11"/>
          <p:cNvSpPr txBox="1"/>
          <p:nvPr/>
        </p:nvSpPr>
        <p:spPr>
          <a:xfrm>
            <a:off x="857224" y="1285861"/>
            <a:ext cx="7643866" cy="2246769"/>
          </a:xfrm>
          <a:prstGeom prst="rect">
            <a:avLst/>
          </a:prstGeom>
          <a:noFill/>
        </p:spPr>
        <p:txBody>
          <a:bodyPr wrap="square" rtlCol="0">
            <a:spAutoFit/>
          </a:bodyPr>
          <a:lstStyle/>
          <a:p>
            <a:r>
              <a:rPr lang="en-CA" altLang="zh-CN" sz="2000" dirty="0" smtClean="0">
                <a:latin typeface="Consolas" pitchFamily="49" charset="0"/>
              </a:rPr>
              <a:t>When the enemy is removed from the stage, it should also be removed from the array.</a:t>
            </a:r>
          </a:p>
          <a:p>
            <a:r>
              <a:rPr lang="en-CA" altLang="zh-CN" sz="2000" dirty="0" smtClean="0">
                <a:latin typeface="Consolas" pitchFamily="49" charset="0"/>
              </a:rPr>
              <a:t>The function </a:t>
            </a:r>
            <a:r>
              <a:rPr lang="en-CA" altLang="zh-CN" sz="2000" dirty="0" err="1" smtClean="0">
                <a:solidFill>
                  <a:schemeClr val="accent6"/>
                </a:solidFill>
                <a:latin typeface="Consolas" pitchFamily="49" charset="0"/>
              </a:rPr>
              <a:t>indexOf</a:t>
            </a:r>
            <a:r>
              <a:rPr lang="en-CA" altLang="zh-CN" sz="2000" dirty="0" smtClean="0">
                <a:latin typeface="Consolas" pitchFamily="49" charset="0"/>
              </a:rPr>
              <a:t>(</a:t>
            </a:r>
            <a:r>
              <a:rPr lang="en-CA" altLang="zh-CN" sz="2000" dirty="0" smtClean="0">
                <a:solidFill>
                  <a:srgbClr val="92D050"/>
                </a:solidFill>
                <a:latin typeface="Consolas" pitchFamily="49" charset="0"/>
              </a:rPr>
              <a:t>value</a:t>
            </a:r>
            <a:r>
              <a:rPr lang="en-CA" altLang="zh-CN" sz="2000" dirty="0" smtClean="0">
                <a:latin typeface="Consolas" pitchFamily="49" charset="0"/>
              </a:rPr>
              <a:t>) can return the first inde</a:t>
            </a:r>
            <a:r>
              <a:rPr lang="en-CA" altLang="zh-CN" sz="2000" dirty="0" smtClean="0">
                <a:latin typeface="Consolas" pitchFamily="49" charset="0"/>
              </a:rPr>
              <a:t>x of an element in the array. The function </a:t>
            </a:r>
            <a:r>
              <a:rPr lang="en-CA" altLang="zh-CN" sz="2000" dirty="0" smtClean="0">
                <a:solidFill>
                  <a:schemeClr val="accent6"/>
                </a:solidFill>
                <a:latin typeface="Consolas" pitchFamily="49" charset="0"/>
              </a:rPr>
              <a:t>splice</a:t>
            </a:r>
            <a:r>
              <a:rPr lang="en-CA" altLang="zh-CN" sz="2000" dirty="0" smtClean="0">
                <a:latin typeface="Consolas" pitchFamily="49" charset="0"/>
              </a:rPr>
              <a:t>(</a:t>
            </a:r>
            <a:r>
              <a:rPr lang="en-CA" altLang="zh-CN" sz="2000" dirty="0" smtClean="0">
                <a:solidFill>
                  <a:srgbClr val="92D050"/>
                </a:solidFill>
                <a:latin typeface="Consolas" pitchFamily="49" charset="0"/>
              </a:rPr>
              <a:t>index</a:t>
            </a:r>
            <a:r>
              <a:rPr lang="en-CA" altLang="zh-CN" sz="2000" dirty="0" smtClean="0">
                <a:latin typeface="Consolas" pitchFamily="49" charset="0"/>
              </a:rPr>
              <a:t>, </a:t>
            </a:r>
            <a:r>
              <a:rPr lang="en-CA" altLang="zh-CN" sz="2000" dirty="0" err="1" smtClean="0">
                <a:solidFill>
                  <a:srgbClr val="92D050"/>
                </a:solidFill>
                <a:latin typeface="Consolas" pitchFamily="49" charset="0"/>
              </a:rPr>
              <a:t>numberOfElementToDelete</a:t>
            </a:r>
            <a:r>
              <a:rPr lang="en-CA" altLang="zh-CN" sz="2000" dirty="0" smtClean="0">
                <a:latin typeface="Consolas" pitchFamily="49" charset="0"/>
              </a:rPr>
              <a:t>) can delete one or more elements in the array. We will use them to remove the enemy object.</a:t>
            </a:r>
            <a:endParaRPr lang="zh-CN" altLang="en-US" sz="2000" dirty="0">
              <a:latin typeface="Consolas"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85786" y="3500438"/>
            <a:ext cx="7500990" cy="1815882"/>
          </a:xfrm>
          <a:prstGeom prst="rect">
            <a:avLst/>
          </a:prstGeom>
          <a:ln>
            <a:solidFill>
              <a:schemeClr val="tx1"/>
            </a:solidFill>
          </a:ln>
        </p:spPr>
        <p:txBody>
          <a:bodyPr wrap="square">
            <a:spAutoFit/>
          </a:bodyPr>
          <a:lstStyle/>
          <a:p>
            <a:r>
              <a:rPr lang="en-CA" altLang="zh-CN" sz="1600" dirty="0" smtClean="0"/>
              <a:t>…blah </a:t>
            </a:r>
            <a:r>
              <a:rPr lang="en-CA" altLang="zh-CN" sz="1600" dirty="0" err="1" smtClean="0"/>
              <a:t>blah</a:t>
            </a:r>
            <a:r>
              <a:rPr lang="en-CA" altLang="zh-CN" sz="1600" dirty="0" smtClean="0"/>
              <a:t>	</a:t>
            </a:r>
          </a:p>
          <a:p>
            <a:r>
              <a:rPr lang="en-CA" altLang="zh-CN" sz="1600" dirty="0" smtClean="0"/>
              <a:t>		</a:t>
            </a:r>
            <a:r>
              <a:rPr lang="en-CA" altLang="zh-CN" sz="1600" dirty="0" err="1" smtClean="0"/>
              <a:t>bullet.x</a:t>
            </a:r>
            <a:r>
              <a:rPr lang="en-CA" altLang="zh-CN" sz="1600" dirty="0" smtClean="0"/>
              <a:t> </a:t>
            </a:r>
            <a:r>
              <a:rPr lang="en-CA" altLang="zh-CN" sz="1600" dirty="0" smtClean="0"/>
              <a:t>+= speed</a:t>
            </a:r>
          </a:p>
          <a:p>
            <a:r>
              <a:rPr lang="en-CA" altLang="zh-CN" sz="1600" dirty="0" smtClean="0"/>
              <a:t>		for (</a:t>
            </a:r>
            <a:r>
              <a:rPr lang="en-CA" altLang="zh-CN" sz="1600" dirty="0" err="1" smtClean="0"/>
              <a:t>var</a:t>
            </a:r>
            <a:r>
              <a:rPr lang="en-CA" altLang="zh-CN" sz="1600" dirty="0" smtClean="0"/>
              <a:t> </a:t>
            </a:r>
            <a:r>
              <a:rPr lang="en-CA" altLang="zh-CN" sz="1600" dirty="0" err="1" smtClean="0"/>
              <a:t>i</a:t>
            </a:r>
            <a:r>
              <a:rPr lang="en-CA" altLang="zh-CN" sz="1600" dirty="0" smtClean="0"/>
              <a:t> = 0; </a:t>
            </a:r>
            <a:r>
              <a:rPr lang="en-CA" altLang="zh-CN" sz="1600" dirty="0" err="1" smtClean="0"/>
              <a:t>i</a:t>
            </a:r>
            <a:r>
              <a:rPr lang="en-CA" altLang="zh-CN" sz="1600" dirty="0" smtClean="0"/>
              <a:t> &lt; </a:t>
            </a:r>
            <a:r>
              <a:rPr lang="en-CA" altLang="zh-CN" sz="1600" dirty="0" err="1" smtClean="0"/>
              <a:t>enemyList.length</a:t>
            </a:r>
            <a:r>
              <a:rPr lang="en-CA" altLang="zh-CN" sz="1600" dirty="0" smtClean="0"/>
              <a:t>; </a:t>
            </a:r>
            <a:r>
              <a:rPr lang="en-CA" altLang="zh-CN" sz="1600" dirty="0" err="1" smtClean="0"/>
              <a:t>i</a:t>
            </a:r>
            <a:r>
              <a:rPr lang="en-CA" altLang="zh-CN" sz="1600" dirty="0" smtClean="0"/>
              <a:t>++){</a:t>
            </a:r>
          </a:p>
          <a:p>
            <a:r>
              <a:rPr lang="en-CA" altLang="zh-CN" sz="1600" dirty="0" smtClean="0"/>
              <a:t>			</a:t>
            </a:r>
            <a:r>
              <a:rPr lang="en-CA" altLang="zh-CN" sz="1600" dirty="0" smtClean="0"/>
              <a:t>		</a:t>
            </a:r>
          </a:p>
          <a:p>
            <a:r>
              <a:rPr lang="en-CA" altLang="zh-CN" sz="1600" dirty="0" smtClean="0"/>
              <a:t>	</a:t>
            </a:r>
            <a:r>
              <a:rPr lang="en-CA" altLang="zh-CN" sz="1600" dirty="0" smtClean="0"/>
              <a:t>	}</a:t>
            </a:r>
          </a:p>
          <a:p>
            <a:r>
              <a:rPr lang="en-CA" altLang="zh-CN" sz="1600" dirty="0" smtClean="0"/>
              <a:t>		if (</a:t>
            </a:r>
            <a:r>
              <a:rPr lang="en-CA" altLang="zh-CN" sz="1600" dirty="0" err="1" smtClean="0"/>
              <a:t>bullet.x</a:t>
            </a:r>
            <a:r>
              <a:rPr lang="en-CA" altLang="zh-CN" sz="1600" dirty="0" smtClean="0"/>
              <a:t> &gt; </a:t>
            </a:r>
            <a:r>
              <a:rPr lang="en-CA" altLang="zh-CN" sz="1600" dirty="0" err="1" smtClean="0"/>
              <a:t>stage.stageWidth</a:t>
            </a:r>
            <a:r>
              <a:rPr lang="en-CA" altLang="zh-CN" sz="1600" dirty="0" smtClean="0"/>
              <a:t>){ </a:t>
            </a:r>
            <a:endParaRPr lang="en-CA" altLang="zh-CN" sz="1600" dirty="0" smtClean="0"/>
          </a:p>
          <a:p>
            <a:r>
              <a:rPr lang="en-CA" altLang="zh-CN" sz="1600" dirty="0" smtClean="0"/>
              <a:t>…</a:t>
            </a:r>
            <a:r>
              <a:rPr lang="en-CA" altLang="zh-CN" sz="1600" dirty="0" smtClean="0"/>
              <a:t>blah </a:t>
            </a:r>
            <a:r>
              <a:rPr lang="en-CA" altLang="zh-CN" sz="1600" dirty="0" err="1" smtClean="0"/>
              <a:t>blah</a:t>
            </a:r>
            <a:endParaRPr lang="en-CA" altLang="zh-CN" sz="1600" dirty="0" smtClean="0"/>
          </a:p>
        </p:txBody>
      </p:sp>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Checking bullet collision</a:t>
            </a:r>
            <a:endParaRPr lang="zh-CN" altLang="en-US" sz="3200" dirty="0">
              <a:latin typeface="Consolas" pitchFamily="49" charset="0"/>
            </a:endParaRPr>
          </a:p>
        </p:txBody>
      </p:sp>
      <p:sp>
        <p:nvSpPr>
          <p:cNvPr id="12" name="TextBox 11"/>
          <p:cNvSpPr txBox="1"/>
          <p:nvPr/>
        </p:nvSpPr>
        <p:spPr>
          <a:xfrm>
            <a:off x="857224" y="1285861"/>
            <a:ext cx="7643866" cy="1938992"/>
          </a:xfrm>
          <a:prstGeom prst="rect">
            <a:avLst/>
          </a:prstGeom>
          <a:noFill/>
        </p:spPr>
        <p:txBody>
          <a:bodyPr wrap="square" rtlCol="0">
            <a:spAutoFit/>
          </a:bodyPr>
          <a:lstStyle/>
          <a:p>
            <a:r>
              <a:rPr lang="en-CA" altLang="zh-CN" sz="2000" dirty="0" smtClean="0">
                <a:latin typeface="Consolas" pitchFamily="49" charset="0"/>
              </a:rPr>
              <a:t>Lets go to our projectile layer’s frame and edit the code for bullets.</a:t>
            </a:r>
          </a:p>
          <a:p>
            <a:r>
              <a:rPr lang="en-CA" altLang="zh-CN" sz="2000" dirty="0" smtClean="0">
                <a:latin typeface="Consolas" pitchFamily="49" charset="0"/>
              </a:rPr>
              <a:t>In the loop function for each bullet, we want to loop through each enemy and check for collision. </a:t>
            </a:r>
            <a:r>
              <a:rPr lang="en-CA" altLang="zh-CN" sz="2000" dirty="0" smtClean="0">
                <a:latin typeface="Consolas" pitchFamily="49" charset="0"/>
              </a:rPr>
              <a:t>Lets write a for loop</a:t>
            </a:r>
            <a:r>
              <a:rPr lang="en-CA" altLang="zh-CN" sz="1100" dirty="0" smtClean="0">
                <a:latin typeface="Consolas" pitchFamily="49" charset="0"/>
              </a:rPr>
              <a:t>(more info: </a:t>
            </a:r>
            <a:r>
              <a:rPr lang="en-CA" altLang="zh-CN" sz="1100" dirty="0" smtClean="0">
                <a:latin typeface="Consolas" pitchFamily="49" charset="0"/>
                <a:hlinkClick r:id="rId2"/>
              </a:rPr>
              <a:t>http://www.republicofcode.com/tutorials/flash/as3loops</a:t>
            </a:r>
            <a:r>
              <a:rPr lang="en-CA" altLang="zh-CN" sz="1100" dirty="0" smtClean="0">
                <a:latin typeface="Consolas" pitchFamily="49" charset="0"/>
                <a:hlinkClick r:id="rId2"/>
              </a:rPr>
              <a:t>/</a:t>
            </a:r>
            <a:r>
              <a:rPr lang="en-CA" altLang="zh-CN" sz="1100" dirty="0" smtClean="0">
                <a:latin typeface="Consolas" pitchFamily="49" charset="0"/>
              </a:rPr>
              <a:t>) </a:t>
            </a:r>
            <a:r>
              <a:rPr lang="en-CA" altLang="zh-CN" sz="2000" dirty="0" smtClean="0">
                <a:latin typeface="Consolas" pitchFamily="49" charset="0"/>
              </a:rPr>
              <a:t>that loop through all the indexes in the array.</a:t>
            </a:r>
            <a:endParaRPr lang="zh-CN" altLang="en-US" sz="2000" dirty="0">
              <a:latin typeface="Consolas"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Checking bullet collision</a:t>
            </a:r>
            <a:endParaRPr lang="zh-CN" altLang="en-US" sz="3200" dirty="0">
              <a:latin typeface="Consolas" pitchFamily="49" charset="0"/>
            </a:endParaRPr>
          </a:p>
        </p:txBody>
      </p:sp>
      <p:sp>
        <p:nvSpPr>
          <p:cNvPr id="12" name="TextBox 11"/>
          <p:cNvSpPr txBox="1"/>
          <p:nvPr/>
        </p:nvSpPr>
        <p:spPr>
          <a:xfrm>
            <a:off x="857224" y="1285861"/>
            <a:ext cx="7643866" cy="2246769"/>
          </a:xfrm>
          <a:prstGeom prst="rect">
            <a:avLst/>
          </a:prstGeom>
          <a:noFill/>
        </p:spPr>
        <p:txBody>
          <a:bodyPr wrap="square" rtlCol="0">
            <a:spAutoFit/>
          </a:bodyPr>
          <a:lstStyle/>
          <a:p>
            <a:r>
              <a:rPr lang="en-CA" altLang="zh-CN" sz="2000" dirty="0" smtClean="0">
                <a:latin typeface="Consolas" pitchFamily="49" charset="0"/>
              </a:rPr>
              <a:t>To access an item in the array using index, simply write array[index]. For example, to access the 4</a:t>
            </a:r>
            <a:r>
              <a:rPr lang="en-CA" altLang="zh-CN" sz="2000" baseline="30000" dirty="0" smtClean="0">
                <a:latin typeface="Consolas" pitchFamily="49" charset="0"/>
              </a:rPr>
              <a:t>th</a:t>
            </a:r>
            <a:r>
              <a:rPr lang="en-CA" altLang="zh-CN" sz="2000" dirty="0" smtClean="0">
                <a:latin typeface="Consolas" pitchFamily="49" charset="0"/>
              </a:rPr>
              <a:t> item in array “</a:t>
            </a:r>
            <a:r>
              <a:rPr lang="en-CA" altLang="zh-CN" sz="2000" dirty="0" err="1" smtClean="0">
                <a:latin typeface="Consolas" pitchFamily="49" charset="0"/>
              </a:rPr>
              <a:t>myList</a:t>
            </a:r>
            <a:r>
              <a:rPr lang="en-CA" altLang="zh-CN" sz="2000" dirty="0" smtClean="0">
                <a:latin typeface="Consolas" pitchFamily="49" charset="0"/>
              </a:rPr>
              <a:t>”, write </a:t>
            </a:r>
            <a:r>
              <a:rPr lang="en-CA" altLang="zh-CN" sz="2000" dirty="0" err="1" smtClean="0">
                <a:latin typeface="Consolas" pitchFamily="49" charset="0"/>
              </a:rPr>
              <a:t>myList</a:t>
            </a:r>
            <a:r>
              <a:rPr lang="en-CA" altLang="zh-CN" sz="2000" dirty="0" smtClean="0">
                <a:latin typeface="Consolas" pitchFamily="49" charset="0"/>
              </a:rPr>
              <a:t>[3] (remember 0 is the first index).</a:t>
            </a:r>
          </a:p>
          <a:p>
            <a:r>
              <a:rPr lang="en-CA" altLang="zh-CN" sz="2000" dirty="0" smtClean="0">
                <a:latin typeface="Consolas" pitchFamily="49" charset="0"/>
              </a:rPr>
              <a:t>To check for collision between an object and a point, write </a:t>
            </a:r>
            <a:r>
              <a:rPr lang="en-CA" altLang="zh-CN" sz="2000" dirty="0" err="1" smtClean="0">
                <a:latin typeface="Consolas" pitchFamily="49" charset="0"/>
              </a:rPr>
              <a:t>object.hitTestPoint</a:t>
            </a:r>
            <a:r>
              <a:rPr lang="en-CA" altLang="zh-CN" sz="2000" dirty="0" smtClean="0">
                <a:latin typeface="Consolas" pitchFamily="49" charset="0"/>
              </a:rPr>
              <a:t>(</a:t>
            </a:r>
            <a:r>
              <a:rPr lang="en-CA" altLang="zh-CN" sz="2000" dirty="0" err="1" smtClean="0">
                <a:latin typeface="Consolas" pitchFamily="49" charset="0"/>
              </a:rPr>
              <a:t>pointX</a:t>
            </a:r>
            <a:r>
              <a:rPr lang="en-CA" altLang="zh-CN" sz="2000" dirty="0" smtClean="0">
                <a:latin typeface="Consolas" pitchFamily="49" charset="0"/>
              </a:rPr>
              <a:t>, </a:t>
            </a:r>
            <a:r>
              <a:rPr lang="en-CA" altLang="zh-CN" sz="2000" dirty="0" err="1" smtClean="0">
                <a:latin typeface="Consolas" pitchFamily="49" charset="0"/>
              </a:rPr>
              <a:t>pointY</a:t>
            </a:r>
            <a:r>
              <a:rPr lang="en-CA" altLang="zh-CN" sz="2000" dirty="0" smtClean="0">
                <a:latin typeface="Consolas" pitchFamily="49" charset="0"/>
              </a:rPr>
              <a:t>), which will return true if the point is inside the object.</a:t>
            </a:r>
            <a:endParaRPr lang="zh-CN" altLang="en-US" sz="2000" dirty="0">
              <a:latin typeface="Consolas" pitchFamily="49" charset="0"/>
            </a:endParaRPr>
          </a:p>
        </p:txBody>
      </p:sp>
      <p:sp>
        <p:nvSpPr>
          <p:cNvPr id="7" name="矩形 6"/>
          <p:cNvSpPr/>
          <p:nvPr/>
        </p:nvSpPr>
        <p:spPr>
          <a:xfrm>
            <a:off x="357158" y="3714752"/>
            <a:ext cx="8501122" cy="2308324"/>
          </a:xfrm>
          <a:prstGeom prst="rect">
            <a:avLst/>
          </a:prstGeom>
          <a:ln>
            <a:solidFill>
              <a:schemeClr val="tx1"/>
            </a:solidFill>
          </a:ln>
        </p:spPr>
        <p:txBody>
          <a:bodyPr wrap="square">
            <a:spAutoFit/>
          </a:bodyPr>
          <a:lstStyle/>
          <a:p>
            <a:r>
              <a:rPr lang="en-CA" altLang="zh-CN" sz="1600" dirty="0" smtClean="0"/>
              <a:t>…blah </a:t>
            </a:r>
            <a:r>
              <a:rPr lang="en-CA" altLang="zh-CN" sz="1600" dirty="0" err="1" smtClean="0"/>
              <a:t>blah</a:t>
            </a:r>
            <a:r>
              <a:rPr lang="en-CA" altLang="zh-CN" sz="1600" dirty="0" smtClean="0"/>
              <a:t>	</a:t>
            </a:r>
          </a:p>
          <a:p>
            <a:r>
              <a:rPr lang="en-CA" altLang="zh-CN" sz="1600" dirty="0" smtClean="0"/>
              <a:t>		</a:t>
            </a:r>
            <a:r>
              <a:rPr lang="en-CA" altLang="zh-CN" sz="1600" dirty="0" err="1" smtClean="0"/>
              <a:t>bullet.x</a:t>
            </a:r>
            <a:r>
              <a:rPr lang="en-CA" altLang="zh-CN" sz="1600" dirty="0" smtClean="0"/>
              <a:t> </a:t>
            </a:r>
            <a:r>
              <a:rPr lang="en-CA" altLang="zh-CN" sz="1600" dirty="0" smtClean="0"/>
              <a:t>+= speed</a:t>
            </a:r>
          </a:p>
          <a:p>
            <a:r>
              <a:rPr lang="en-CA" altLang="zh-CN" sz="1600" dirty="0" smtClean="0"/>
              <a:t>		for (</a:t>
            </a:r>
            <a:r>
              <a:rPr lang="en-CA" altLang="zh-CN" sz="1600" dirty="0" err="1" smtClean="0"/>
              <a:t>var</a:t>
            </a:r>
            <a:r>
              <a:rPr lang="en-CA" altLang="zh-CN" sz="1600" dirty="0" smtClean="0"/>
              <a:t> </a:t>
            </a:r>
            <a:r>
              <a:rPr lang="en-CA" altLang="zh-CN" sz="1600" dirty="0" err="1" smtClean="0"/>
              <a:t>i</a:t>
            </a:r>
            <a:r>
              <a:rPr lang="en-CA" altLang="zh-CN" sz="1600" dirty="0" smtClean="0"/>
              <a:t> = 0; </a:t>
            </a:r>
            <a:r>
              <a:rPr lang="en-CA" altLang="zh-CN" sz="1600" dirty="0" err="1" smtClean="0"/>
              <a:t>i</a:t>
            </a:r>
            <a:r>
              <a:rPr lang="en-CA" altLang="zh-CN" sz="1600" dirty="0" smtClean="0"/>
              <a:t> &lt; </a:t>
            </a:r>
            <a:r>
              <a:rPr lang="en-CA" altLang="zh-CN" sz="1600" dirty="0" err="1" smtClean="0"/>
              <a:t>enemyList.length</a:t>
            </a:r>
            <a:r>
              <a:rPr lang="en-CA" altLang="zh-CN" sz="1600" dirty="0" smtClean="0"/>
              <a:t>; </a:t>
            </a:r>
            <a:r>
              <a:rPr lang="en-CA" altLang="zh-CN" sz="1600" dirty="0" err="1" smtClean="0"/>
              <a:t>i</a:t>
            </a:r>
            <a:r>
              <a:rPr lang="en-CA" altLang="zh-CN" sz="1600" dirty="0" smtClean="0"/>
              <a:t>++){</a:t>
            </a:r>
          </a:p>
          <a:p>
            <a:r>
              <a:rPr lang="en-CA" altLang="zh-CN" sz="1600" dirty="0" smtClean="0"/>
              <a:t>			</a:t>
            </a:r>
            <a:r>
              <a:rPr lang="en-CA" altLang="zh-CN" sz="1600" dirty="0" smtClean="0"/>
              <a:t>if (</a:t>
            </a:r>
            <a:r>
              <a:rPr lang="en-CA" altLang="zh-CN" sz="1600" dirty="0" err="1" smtClean="0"/>
              <a:t>enemyList</a:t>
            </a:r>
            <a:r>
              <a:rPr lang="en-CA" altLang="zh-CN" sz="1600" dirty="0" smtClean="0"/>
              <a:t>[</a:t>
            </a:r>
            <a:r>
              <a:rPr lang="en-CA" altLang="zh-CN" sz="1600" dirty="0" err="1" smtClean="0"/>
              <a:t>i</a:t>
            </a:r>
            <a:r>
              <a:rPr lang="en-CA" altLang="zh-CN" sz="1600" dirty="0" smtClean="0"/>
              <a:t>].</a:t>
            </a:r>
            <a:r>
              <a:rPr lang="en-CA" altLang="zh-CN" sz="1600" dirty="0" err="1" smtClean="0"/>
              <a:t>hitTestPoint</a:t>
            </a:r>
            <a:r>
              <a:rPr lang="en-CA" altLang="zh-CN" sz="1600" dirty="0" smtClean="0"/>
              <a:t>(</a:t>
            </a:r>
            <a:r>
              <a:rPr lang="en-CA" altLang="zh-CN" sz="1600" dirty="0" err="1" smtClean="0"/>
              <a:t>bullet.x</a:t>
            </a:r>
            <a:r>
              <a:rPr lang="en-CA" altLang="zh-CN" sz="1600" dirty="0" smtClean="0"/>
              <a:t>, </a:t>
            </a:r>
            <a:r>
              <a:rPr lang="en-CA" altLang="zh-CN" sz="1600" dirty="0" err="1" smtClean="0"/>
              <a:t>bullet.y</a:t>
            </a:r>
            <a:r>
              <a:rPr lang="en-CA" altLang="zh-CN" sz="1600" dirty="0" smtClean="0"/>
              <a:t>)){</a:t>
            </a:r>
          </a:p>
          <a:p>
            <a:r>
              <a:rPr lang="en-CA" altLang="zh-CN" sz="1600" dirty="0" smtClean="0"/>
              <a:t>							</a:t>
            </a:r>
          </a:p>
          <a:p>
            <a:r>
              <a:rPr lang="en-CA" altLang="zh-CN" sz="1600" dirty="0" smtClean="0"/>
              <a:t>	</a:t>
            </a:r>
            <a:r>
              <a:rPr lang="en-CA" altLang="zh-CN" sz="1600" dirty="0" smtClean="0"/>
              <a:t>		}</a:t>
            </a:r>
          </a:p>
          <a:p>
            <a:r>
              <a:rPr lang="en-CA" altLang="zh-CN" sz="1600" dirty="0" smtClean="0"/>
              <a:t>		}</a:t>
            </a:r>
          </a:p>
          <a:p>
            <a:r>
              <a:rPr lang="en-CA" altLang="zh-CN" sz="1600" dirty="0" smtClean="0"/>
              <a:t>		if (</a:t>
            </a:r>
            <a:r>
              <a:rPr lang="en-CA" altLang="zh-CN" sz="1600" dirty="0" err="1" smtClean="0"/>
              <a:t>bullet.x</a:t>
            </a:r>
            <a:r>
              <a:rPr lang="en-CA" altLang="zh-CN" sz="1600" dirty="0" smtClean="0"/>
              <a:t> &gt; </a:t>
            </a:r>
            <a:r>
              <a:rPr lang="en-CA" altLang="zh-CN" sz="1600" dirty="0" err="1" smtClean="0"/>
              <a:t>stage.stageWidth</a:t>
            </a:r>
            <a:r>
              <a:rPr lang="en-CA" altLang="zh-CN" sz="1600" dirty="0" smtClean="0"/>
              <a:t>){ </a:t>
            </a:r>
            <a:endParaRPr lang="en-CA" altLang="zh-CN" sz="1600" dirty="0" smtClean="0"/>
          </a:p>
          <a:p>
            <a:r>
              <a:rPr lang="en-CA" altLang="zh-CN" sz="1600" dirty="0" smtClean="0"/>
              <a:t>…</a:t>
            </a:r>
            <a:r>
              <a:rPr lang="en-CA" altLang="zh-CN" sz="1600" dirty="0" smtClean="0"/>
              <a:t>blah </a:t>
            </a:r>
            <a:r>
              <a:rPr lang="en-CA" altLang="zh-CN" sz="1600" dirty="0" err="1" smtClean="0"/>
              <a:t>blah</a:t>
            </a:r>
            <a:endParaRPr lang="en-CA" altLang="zh-CN" sz="16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Checking bullet collision</a:t>
            </a:r>
            <a:endParaRPr lang="zh-CN" altLang="en-US" sz="3200" dirty="0">
              <a:latin typeface="Consolas" pitchFamily="49" charset="0"/>
            </a:endParaRPr>
          </a:p>
        </p:txBody>
      </p:sp>
      <p:sp>
        <p:nvSpPr>
          <p:cNvPr id="12" name="TextBox 11"/>
          <p:cNvSpPr txBox="1"/>
          <p:nvPr/>
        </p:nvSpPr>
        <p:spPr>
          <a:xfrm>
            <a:off x="857224" y="1285861"/>
            <a:ext cx="7643866" cy="1631216"/>
          </a:xfrm>
          <a:prstGeom prst="rect">
            <a:avLst/>
          </a:prstGeom>
          <a:noFill/>
        </p:spPr>
        <p:txBody>
          <a:bodyPr wrap="square" rtlCol="0">
            <a:spAutoFit/>
          </a:bodyPr>
          <a:lstStyle/>
          <a:p>
            <a:r>
              <a:rPr lang="en-CA" altLang="zh-CN" sz="2000" dirty="0" smtClean="0">
                <a:latin typeface="Consolas" pitchFamily="49" charset="0"/>
              </a:rPr>
              <a:t>If the bullet hit one of the enemies, the health of the enemy should be reduced. We can use a variable to store the damage.</a:t>
            </a:r>
          </a:p>
          <a:p>
            <a:r>
              <a:rPr lang="en-CA" altLang="zh-CN" sz="2000" dirty="0" smtClean="0">
                <a:latin typeface="Consolas" pitchFamily="49" charset="0"/>
              </a:rPr>
              <a:t>After decreasing target’s health, we should remove the bullet.</a:t>
            </a:r>
            <a:endParaRPr lang="en-CA" altLang="zh-CN" sz="2000" dirty="0" smtClean="0">
              <a:latin typeface="Consolas" pitchFamily="49" charset="0"/>
            </a:endParaRPr>
          </a:p>
        </p:txBody>
      </p:sp>
      <p:sp>
        <p:nvSpPr>
          <p:cNvPr id="7" name="矩形 6"/>
          <p:cNvSpPr/>
          <p:nvPr/>
        </p:nvSpPr>
        <p:spPr>
          <a:xfrm>
            <a:off x="357158" y="3286124"/>
            <a:ext cx="8501122" cy="2800767"/>
          </a:xfrm>
          <a:prstGeom prst="rect">
            <a:avLst/>
          </a:prstGeom>
          <a:ln>
            <a:solidFill>
              <a:schemeClr val="tx1"/>
            </a:solidFill>
          </a:ln>
        </p:spPr>
        <p:txBody>
          <a:bodyPr wrap="square">
            <a:spAutoFit/>
          </a:bodyPr>
          <a:lstStyle/>
          <a:p>
            <a:r>
              <a:rPr lang="en-CA" altLang="zh-CN" sz="1600" dirty="0" smtClean="0"/>
              <a:t>…blah </a:t>
            </a:r>
            <a:r>
              <a:rPr lang="en-CA" altLang="zh-CN" sz="1600" dirty="0" err="1" smtClean="0"/>
              <a:t>blah</a:t>
            </a:r>
            <a:r>
              <a:rPr lang="en-CA" altLang="zh-CN" sz="1600" dirty="0" smtClean="0"/>
              <a:t>	</a:t>
            </a:r>
          </a:p>
          <a:p>
            <a:r>
              <a:rPr lang="en-CA" altLang="zh-CN" sz="1600" dirty="0" smtClean="0"/>
              <a:t>		</a:t>
            </a:r>
            <a:r>
              <a:rPr lang="en-CA" altLang="zh-CN" sz="1600" dirty="0" err="1" smtClean="0"/>
              <a:t>bullet.x</a:t>
            </a:r>
            <a:r>
              <a:rPr lang="en-CA" altLang="zh-CN" sz="1600" dirty="0" smtClean="0"/>
              <a:t> </a:t>
            </a:r>
            <a:r>
              <a:rPr lang="en-CA" altLang="zh-CN" sz="1600" dirty="0" smtClean="0"/>
              <a:t>+= speed</a:t>
            </a:r>
          </a:p>
          <a:p>
            <a:r>
              <a:rPr lang="en-CA" altLang="zh-CN" sz="1600" dirty="0" smtClean="0"/>
              <a:t>		for (</a:t>
            </a:r>
            <a:r>
              <a:rPr lang="en-CA" altLang="zh-CN" sz="1600" dirty="0" err="1" smtClean="0"/>
              <a:t>var</a:t>
            </a:r>
            <a:r>
              <a:rPr lang="en-CA" altLang="zh-CN" sz="1600" dirty="0" smtClean="0"/>
              <a:t> </a:t>
            </a:r>
            <a:r>
              <a:rPr lang="en-CA" altLang="zh-CN" sz="1600" dirty="0" err="1" smtClean="0"/>
              <a:t>i</a:t>
            </a:r>
            <a:r>
              <a:rPr lang="en-CA" altLang="zh-CN" sz="1600" dirty="0" smtClean="0"/>
              <a:t> = 0; </a:t>
            </a:r>
            <a:r>
              <a:rPr lang="en-CA" altLang="zh-CN" sz="1600" dirty="0" err="1" smtClean="0"/>
              <a:t>i</a:t>
            </a:r>
            <a:r>
              <a:rPr lang="en-CA" altLang="zh-CN" sz="1600" dirty="0" smtClean="0"/>
              <a:t> &lt; </a:t>
            </a:r>
            <a:r>
              <a:rPr lang="en-CA" altLang="zh-CN" sz="1600" dirty="0" err="1" smtClean="0"/>
              <a:t>enemyList.length</a:t>
            </a:r>
            <a:r>
              <a:rPr lang="en-CA" altLang="zh-CN" sz="1600" dirty="0" smtClean="0"/>
              <a:t>; </a:t>
            </a:r>
            <a:r>
              <a:rPr lang="en-CA" altLang="zh-CN" sz="1600" dirty="0" err="1" smtClean="0"/>
              <a:t>i</a:t>
            </a:r>
            <a:r>
              <a:rPr lang="en-CA" altLang="zh-CN" sz="1600" dirty="0" smtClean="0"/>
              <a:t>++){</a:t>
            </a:r>
          </a:p>
          <a:p>
            <a:r>
              <a:rPr lang="en-CA" altLang="zh-CN" sz="1600" dirty="0" smtClean="0"/>
              <a:t>			</a:t>
            </a:r>
            <a:r>
              <a:rPr lang="en-CA" altLang="zh-CN" sz="1600" dirty="0" smtClean="0"/>
              <a:t>if (</a:t>
            </a:r>
            <a:r>
              <a:rPr lang="en-CA" altLang="zh-CN" sz="1600" dirty="0" err="1" smtClean="0"/>
              <a:t>enemyList</a:t>
            </a:r>
            <a:r>
              <a:rPr lang="en-CA" altLang="zh-CN" sz="1600" dirty="0" smtClean="0"/>
              <a:t>[</a:t>
            </a:r>
            <a:r>
              <a:rPr lang="en-CA" altLang="zh-CN" sz="1600" dirty="0" err="1" smtClean="0"/>
              <a:t>i</a:t>
            </a:r>
            <a:r>
              <a:rPr lang="en-CA" altLang="zh-CN" sz="1600" dirty="0" smtClean="0"/>
              <a:t>].</a:t>
            </a:r>
            <a:r>
              <a:rPr lang="en-CA" altLang="zh-CN" sz="1600" dirty="0" err="1" smtClean="0"/>
              <a:t>hitTestPoint</a:t>
            </a:r>
            <a:r>
              <a:rPr lang="en-CA" altLang="zh-CN" sz="1600" dirty="0" smtClean="0"/>
              <a:t>(</a:t>
            </a:r>
            <a:r>
              <a:rPr lang="en-CA" altLang="zh-CN" sz="1600" dirty="0" err="1" smtClean="0"/>
              <a:t>bullet.x</a:t>
            </a:r>
            <a:r>
              <a:rPr lang="en-CA" altLang="zh-CN" sz="1600" dirty="0" smtClean="0"/>
              <a:t>, </a:t>
            </a:r>
            <a:r>
              <a:rPr lang="en-CA" altLang="zh-CN" sz="1600" dirty="0" err="1" smtClean="0"/>
              <a:t>bullet.y</a:t>
            </a:r>
            <a:r>
              <a:rPr lang="en-CA" altLang="zh-CN" sz="1600" dirty="0" smtClean="0"/>
              <a:t>)){</a:t>
            </a:r>
          </a:p>
          <a:p>
            <a:r>
              <a:rPr lang="en-CA" altLang="zh-CN" sz="1600" dirty="0" smtClean="0"/>
              <a:t>				</a:t>
            </a:r>
            <a:r>
              <a:rPr lang="en-CA" altLang="zh-CN" sz="1600" dirty="0" err="1" smtClean="0"/>
              <a:t>enemyList</a:t>
            </a:r>
            <a:r>
              <a:rPr lang="en-CA" altLang="zh-CN" sz="1600" dirty="0" smtClean="0"/>
              <a:t>[</a:t>
            </a:r>
            <a:r>
              <a:rPr lang="en-CA" altLang="zh-CN" sz="1600" dirty="0" err="1" smtClean="0"/>
              <a:t>i</a:t>
            </a:r>
            <a:r>
              <a:rPr lang="en-CA" altLang="zh-CN" sz="1600" dirty="0" smtClean="0"/>
              <a:t>].health -= </a:t>
            </a:r>
            <a:r>
              <a:rPr lang="en-CA" altLang="zh-CN" sz="1600" dirty="0" smtClean="0"/>
              <a:t>50</a:t>
            </a:r>
            <a:endParaRPr lang="en-CA" altLang="zh-CN" sz="1600" dirty="0" smtClean="0"/>
          </a:p>
          <a:p>
            <a:r>
              <a:rPr lang="en-CA" altLang="zh-CN" sz="1600" dirty="0" smtClean="0"/>
              <a:t>				</a:t>
            </a:r>
            <a:r>
              <a:rPr lang="en-CA" altLang="zh-CN" sz="1600" dirty="0" err="1" smtClean="0"/>
              <a:t>bullet.parent.removeChild</a:t>
            </a:r>
            <a:r>
              <a:rPr lang="en-CA" altLang="zh-CN" sz="1600" dirty="0" smtClean="0"/>
              <a:t>(bullet)</a:t>
            </a:r>
          </a:p>
          <a:p>
            <a:r>
              <a:rPr lang="en-CA" altLang="zh-CN" sz="1600" dirty="0" smtClean="0"/>
              <a:t>				</a:t>
            </a:r>
            <a:r>
              <a:rPr lang="en-CA" altLang="zh-CN" sz="1600" dirty="0" err="1" smtClean="0"/>
              <a:t>bullet.removeEventListener</a:t>
            </a:r>
            <a:r>
              <a:rPr lang="en-CA" altLang="zh-CN" sz="1600" dirty="0" smtClean="0"/>
              <a:t>(</a:t>
            </a:r>
            <a:r>
              <a:rPr lang="en-CA" altLang="zh-CN" sz="1600" dirty="0" err="1" smtClean="0"/>
              <a:t>Event.ENTER_FRAME</a:t>
            </a:r>
            <a:r>
              <a:rPr lang="en-CA" altLang="zh-CN" sz="1600" dirty="0" smtClean="0"/>
              <a:t>, loop</a:t>
            </a:r>
            <a:r>
              <a:rPr lang="en-CA" altLang="zh-CN" sz="1600" dirty="0" smtClean="0"/>
              <a:t>)</a:t>
            </a:r>
          </a:p>
          <a:p>
            <a:r>
              <a:rPr lang="en-CA" altLang="zh-CN" sz="1600" dirty="0" smtClean="0"/>
              <a:t>	</a:t>
            </a:r>
            <a:r>
              <a:rPr lang="en-CA" altLang="zh-CN" sz="1600" dirty="0" smtClean="0"/>
              <a:t>		}</a:t>
            </a:r>
          </a:p>
          <a:p>
            <a:r>
              <a:rPr lang="en-CA" altLang="zh-CN" sz="1600" dirty="0" smtClean="0"/>
              <a:t>		}</a:t>
            </a:r>
          </a:p>
          <a:p>
            <a:r>
              <a:rPr lang="en-CA" altLang="zh-CN" sz="1600" dirty="0" smtClean="0"/>
              <a:t>		if (</a:t>
            </a:r>
            <a:r>
              <a:rPr lang="en-CA" altLang="zh-CN" sz="1600" dirty="0" err="1" smtClean="0"/>
              <a:t>bullet.x</a:t>
            </a:r>
            <a:r>
              <a:rPr lang="en-CA" altLang="zh-CN" sz="1600" dirty="0" smtClean="0"/>
              <a:t> &gt; </a:t>
            </a:r>
            <a:r>
              <a:rPr lang="en-CA" altLang="zh-CN" sz="1600" dirty="0" err="1" smtClean="0"/>
              <a:t>stage.stageWidth</a:t>
            </a:r>
            <a:r>
              <a:rPr lang="en-CA" altLang="zh-CN" sz="1600" dirty="0" smtClean="0"/>
              <a:t>){ </a:t>
            </a:r>
            <a:endParaRPr lang="en-CA" altLang="zh-CN" sz="1600" dirty="0" smtClean="0"/>
          </a:p>
          <a:p>
            <a:r>
              <a:rPr lang="en-CA" altLang="zh-CN" sz="1600" dirty="0" smtClean="0"/>
              <a:t>…</a:t>
            </a:r>
            <a:r>
              <a:rPr lang="en-CA" altLang="zh-CN" sz="1600" dirty="0" smtClean="0"/>
              <a:t>blah </a:t>
            </a:r>
            <a:r>
              <a:rPr lang="en-CA" altLang="zh-CN" sz="1600" dirty="0" err="1" smtClean="0"/>
              <a:t>blah</a:t>
            </a:r>
            <a:endParaRPr lang="en-CA" altLang="zh-CN" sz="16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286380" y="1714488"/>
            <a:ext cx="2695575" cy="4095750"/>
          </a:xfrm>
          <a:prstGeom prst="rect">
            <a:avLst/>
          </a:prstGeom>
          <a:noFill/>
          <a:ln w="9525">
            <a:noFill/>
            <a:miter lim="800000"/>
            <a:headEnd/>
            <a:tailEnd/>
          </a:ln>
          <a:effectLst/>
        </p:spPr>
      </p:pic>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Creating Targets</a:t>
            </a:r>
            <a:endParaRPr lang="zh-CN" altLang="en-US" sz="3200" dirty="0">
              <a:latin typeface="Consolas" pitchFamily="49" charset="0"/>
            </a:endParaRPr>
          </a:p>
        </p:txBody>
      </p:sp>
      <p:sp>
        <p:nvSpPr>
          <p:cNvPr id="7" name="TextBox 6"/>
          <p:cNvSpPr txBox="1"/>
          <p:nvPr/>
        </p:nvSpPr>
        <p:spPr>
          <a:xfrm>
            <a:off x="785786" y="2143116"/>
            <a:ext cx="4000528" cy="2677656"/>
          </a:xfrm>
          <a:prstGeom prst="rect">
            <a:avLst/>
          </a:prstGeom>
          <a:noFill/>
        </p:spPr>
        <p:txBody>
          <a:bodyPr wrap="square" rtlCol="0">
            <a:spAutoFit/>
          </a:bodyPr>
          <a:lstStyle/>
          <a:p>
            <a:r>
              <a:rPr lang="en-CA" altLang="zh-CN" sz="2400" dirty="0" smtClean="0">
                <a:latin typeface="Consolas" pitchFamily="49" charset="0"/>
              </a:rPr>
              <a:t>Lets create the symbol for enemy target. The process is similar to creating a bullet. </a:t>
            </a:r>
          </a:p>
          <a:p>
            <a:endParaRPr lang="en-CA" altLang="zh-CN" sz="2400" dirty="0" smtClean="0">
              <a:latin typeface="Consolas" pitchFamily="49" charset="0"/>
            </a:endParaRPr>
          </a:p>
          <a:p>
            <a:r>
              <a:rPr lang="en-CA" altLang="zh-CN" sz="2400" dirty="0" smtClean="0">
                <a:latin typeface="Consolas" pitchFamily="49" charset="0"/>
              </a:rPr>
              <a:t>Start off by creating a new symbol.</a:t>
            </a:r>
            <a:endParaRPr lang="en-CA" altLang="zh-CN" sz="2400" dirty="0">
              <a:latin typeface="Consolas" pitchFamily="49" charset="0"/>
            </a:endParaRPr>
          </a:p>
        </p:txBody>
      </p:sp>
      <p:sp>
        <p:nvSpPr>
          <p:cNvPr id="6" name="矩形 5"/>
          <p:cNvSpPr/>
          <p:nvPr/>
        </p:nvSpPr>
        <p:spPr>
          <a:xfrm>
            <a:off x="5286380" y="5572140"/>
            <a:ext cx="214314" cy="214314"/>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TextBox 7"/>
          <p:cNvSpPr txBox="1"/>
          <p:nvPr/>
        </p:nvSpPr>
        <p:spPr>
          <a:xfrm>
            <a:off x="5929322" y="4143380"/>
            <a:ext cx="1714512" cy="923330"/>
          </a:xfrm>
          <a:prstGeom prst="rect">
            <a:avLst/>
          </a:prstGeom>
          <a:noFill/>
        </p:spPr>
        <p:txBody>
          <a:bodyPr wrap="square" rtlCol="0">
            <a:spAutoFit/>
          </a:bodyPr>
          <a:lstStyle/>
          <a:p>
            <a:r>
              <a:rPr lang="en-CA" altLang="zh-CN" dirty="0" smtClean="0">
                <a:latin typeface="Consolas" pitchFamily="49" charset="0"/>
              </a:rPr>
              <a:t>Click here to create a new symbol.</a:t>
            </a:r>
            <a:endParaRPr lang="zh-CN" altLang="en-US" dirty="0">
              <a:latin typeface="Consolas" pitchFamily="49" charset="0"/>
            </a:endParaRPr>
          </a:p>
        </p:txBody>
      </p:sp>
      <p:cxnSp>
        <p:nvCxnSpPr>
          <p:cNvPr id="9" name="直接箭头连接符 8"/>
          <p:cNvCxnSpPr/>
          <p:nvPr/>
        </p:nvCxnSpPr>
        <p:spPr>
          <a:xfrm rot="10800000" flipV="1">
            <a:off x="5500694" y="5000636"/>
            <a:ext cx="500066"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Creating Targets</a:t>
            </a:r>
            <a:endParaRPr lang="zh-CN" altLang="en-US" sz="3200" dirty="0">
              <a:latin typeface="Consolas" pitchFamily="49" charset="0"/>
            </a:endParaRPr>
          </a:p>
        </p:txBody>
      </p:sp>
      <p:sp>
        <p:nvSpPr>
          <p:cNvPr id="7" name="TextBox 6"/>
          <p:cNvSpPr txBox="1"/>
          <p:nvPr/>
        </p:nvSpPr>
        <p:spPr>
          <a:xfrm>
            <a:off x="714348" y="1428736"/>
            <a:ext cx="4000528" cy="646331"/>
          </a:xfrm>
          <a:prstGeom prst="rect">
            <a:avLst/>
          </a:prstGeom>
          <a:noFill/>
        </p:spPr>
        <p:txBody>
          <a:bodyPr wrap="square" rtlCol="0">
            <a:spAutoFit/>
          </a:bodyPr>
          <a:lstStyle/>
          <a:p>
            <a:r>
              <a:rPr lang="en-CA" altLang="zh-CN" dirty="0" smtClean="0">
                <a:latin typeface="Consolas" pitchFamily="49" charset="0"/>
              </a:rPr>
              <a:t>Assign a library name and a class name.</a:t>
            </a:r>
          </a:p>
        </p:txBody>
      </p:sp>
      <p:pic>
        <p:nvPicPr>
          <p:cNvPr id="2050" name="Picture 2"/>
          <p:cNvPicPr>
            <a:picLocks noChangeAspect="1" noChangeArrowheads="1"/>
          </p:cNvPicPr>
          <p:nvPr/>
        </p:nvPicPr>
        <p:blipFill>
          <a:blip r:embed="rId2"/>
          <a:srcRect/>
          <a:stretch>
            <a:fillRect/>
          </a:stretch>
        </p:blipFill>
        <p:spPr bwMode="auto">
          <a:xfrm>
            <a:off x="1071538" y="2143116"/>
            <a:ext cx="3223465" cy="4243450"/>
          </a:xfrm>
          <a:prstGeom prst="rect">
            <a:avLst/>
          </a:prstGeom>
          <a:noFill/>
          <a:ln w="9525">
            <a:noFill/>
            <a:miter lim="800000"/>
            <a:headEnd/>
            <a:tailEnd/>
          </a:ln>
          <a:effectLst/>
        </p:spPr>
      </p:pic>
      <p:sp>
        <p:nvSpPr>
          <p:cNvPr id="11" name="矩形 10"/>
          <p:cNvSpPr/>
          <p:nvPr/>
        </p:nvSpPr>
        <p:spPr>
          <a:xfrm>
            <a:off x="1764085" y="4157797"/>
            <a:ext cx="1699887" cy="251835"/>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2" name="矩形 11"/>
          <p:cNvSpPr/>
          <p:nvPr/>
        </p:nvSpPr>
        <p:spPr>
          <a:xfrm>
            <a:off x="1764085" y="3654126"/>
            <a:ext cx="1699887" cy="251835"/>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 name="TextBox 8"/>
          <p:cNvSpPr txBox="1"/>
          <p:nvPr/>
        </p:nvSpPr>
        <p:spPr>
          <a:xfrm>
            <a:off x="4572000" y="1500174"/>
            <a:ext cx="4000528" cy="646331"/>
          </a:xfrm>
          <a:prstGeom prst="rect">
            <a:avLst/>
          </a:prstGeom>
          <a:noFill/>
        </p:spPr>
        <p:txBody>
          <a:bodyPr wrap="square" rtlCol="0">
            <a:spAutoFit/>
          </a:bodyPr>
          <a:lstStyle/>
          <a:p>
            <a:r>
              <a:rPr lang="en-CA" altLang="zh-CN" dirty="0" smtClean="0">
                <a:latin typeface="Consolas" pitchFamily="49" charset="0"/>
              </a:rPr>
              <a:t>Then draw the object or use an image.</a:t>
            </a:r>
          </a:p>
        </p:txBody>
      </p:sp>
      <p:pic>
        <p:nvPicPr>
          <p:cNvPr id="2051" name="Picture 3"/>
          <p:cNvPicPr>
            <a:picLocks noChangeAspect="1" noChangeArrowheads="1"/>
          </p:cNvPicPr>
          <p:nvPr/>
        </p:nvPicPr>
        <p:blipFill>
          <a:blip r:embed="rId3"/>
          <a:srcRect/>
          <a:stretch>
            <a:fillRect/>
          </a:stretch>
        </p:blipFill>
        <p:spPr bwMode="auto">
          <a:xfrm>
            <a:off x="5143504" y="2285992"/>
            <a:ext cx="2911420" cy="393859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142976" y="1776414"/>
            <a:ext cx="2552700" cy="1866900"/>
          </a:xfrm>
          <a:prstGeom prst="rect">
            <a:avLst/>
          </a:prstGeom>
          <a:noFill/>
          <a:ln w="9525">
            <a:noFill/>
            <a:miter lim="800000"/>
            <a:headEnd/>
            <a:tailEnd/>
          </a:ln>
          <a:effectLst/>
        </p:spPr>
      </p:pic>
      <p:sp>
        <p:nvSpPr>
          <p:cNvPr id="8" name="TextBox 7"/>
          <p:cNvSpPr txBox="1"/>
          <p:nvPr/>
        </p:nvSpPr>
        <p:spPr>
          <a:xfrm>
            <a:off x="4714876" y="2428868"/>
            <a:ext cx="3643338" cy="1938992"/>
          </a:xfrm>
          <a:prstGeom prst="rect">
            <a:avLst/>
          </a:prstGeom>
          <a:noFill/>
        </p:spPr>
        <p:txBody>
          <a:bodyPr wrap="square" rtlCol="0">
            <a:spAutoFit/>
          </a:bodyPr>
          <a:lstStyle/>
          <a:p>
            <a:r>
              <a:rPr lang="en-CA" altLang="zh-CN" sz="2000" dirty="0" smtClean="0">
                <a:latin typeface="Consolas" pitchFamily="49" charset="0"/>
              </a:rPr>
              <a:t>Lets create a new layer to manage our enemies.</a:t>
            </a:r>
          </a:p>
          <a:p>
            <a:endParaRPr lang="en-CA" altLang="zh-CN" sz="2000" dirty="0" smtClean="0">
              <a:latin typeface="Consolas" pitchFamily="49" charset="0"/>
            </a:endParaRPr>
          </a:p>
          <a:p>
            <a:r>
              <a:rPr lang="en-CA" altLang="zh-CN" sz="2000" dirty="0" smtClean="0">
                <a:latin typeface="Consolas" pitchFamily="49" charset="0"/>
              </a:rPr>
              <a:t>Then, click on the frame of that layer to change the code.</a:t>
            </a:r>
            <a:endParaRPr lang="en-CA" altLang="zh-CN" sz="2000" dirty="0">
              <a:latin typeface="Consolas" pitchFamily="49" charset="0"/>
            </a:endParaRPr>
          </a:p>
        </p:txBody>
      </p:sp>
      <p:sp>
        <p:nvSpPr>
          <p:cNvPr id="9" name="矩形 8"/>
          <p:cNvSpPr/>
          <p:nvPr/>
        </p:nvSpPr>
        <p:spPr>
          <a:xfrm>
            <a:off x="1142976" y="3500438"/>
            <a:ext cx="214314" cy="214314"/>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0" name="TextBox 9"/>
          <p:cNvSpPr txBox="1"/>
          <p:nvPr/>
        </p:nvSpPr>
        <p:spPr>
          <a:xfrm>
            <a:off x="785786" y="4214818"/>
            <a:ext cx="1714512" cy="923330"/>
          </a:xfrm>
          <a:prstGeom prst="rect">
            <a:avLst/>
          </a:prstGeom>
          <a:noFill/>
        </p:spPr>
        <p:txBody>
          <a:bodyPr wrap="square" rtlCol="0">
            <a:spAutoFit/>
          </a:bodyPr>
          <a:lstStyle/>
          <a:p>
            <a:r>
              <a:rPr lang="en-CA" altLang="zh-CN" dirty="0" smtClean="0">
                <a:latin typeface="Consolas" pitchFamily="49" charset="0"/>
              </a:rPr>
              <a:t>Click here to create a new layer.</a:t>
            </a:r>
            <a:endParaRPr lang="zh-CN" altLang="en-US" dirty="0">
              <a:latin typeface="Consolas" pitchFamily="49" charset="0"/>
            </a:endParaRPr>
          </a:p>
        </p:txBody>
      </p:sp>
      <p:cxnSp>
        <p:nvCxnSpPr>
          <p:cNvPr id="11" name="直接箭头连接符 10"/>
          <p:cNvCxnSpPr/>
          <p:nvPr/>
        </p:nvCxnSpPr>
        <p:spPr>
          <a:xfrm rot="16200000" flipV="1">
            <a:off x="1178695" y="3821909"/>
            <a:ext cx="428628"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428728" y="2471203"/>
            <a:ext cx="642942" cy="214314"/>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6" name="TextBox 15"/>
          <p:cNvSpPr txBox="1"/>
          <p:nvPr/>
        </p:nvSpPr>
        <p:spPr>
          <a:xfrm>
            <a:off x="2071670" y="5214950"/>
            <a:ext cx="2357454" cy="1200329"/>
          </a:xfrm>
          <a:prstGeom prst="rect">
            <a:avLst/>
          </a:prstGeom>
          <a:noFill/>
        </p:spPr>
        <p:txBody>
          <a:bodyPr wrap="square" rtlCol="0">
            <a:spAutoFit/>
          </a:bodyPr>
          <a:lstStyle/>
          <a:p>
            <a:r>
              <a:rPr lang="en-CA" altLang="zh-CN" dirty="0" smtClean="0">
                <a:latin typeface="Consolas" pitchFamily="49" charset="0"/>
              </a:rPr>
              <a:t>Double click to change layer name. Drag to arrange them.</a:t>
            </a:r>
            <a:endParaRPr lang="zh-CN" altLang="en-US" dirty="0">
              <a:latin typeface="Consolas" pitchFamily="49" charset="0"/>
            </a:endParaRPr>
          </a:p>
        </p:txBody>
      </p:sp>
      <p:cxnSp>
        <p:nvCxnSpPr>
          <p:cNvPr id="17" name="直接箭头连接符 16"/>
          <p:cNvCxnSpPr/>
          <p:nvPr/>
        </p:nvCxnSpPr>
        <p:spPr>
          <a:xfrm rot="16200000" flipV="1">
            <a:off x="1285852" y="3214686"/>
            <a:ext cx="2500330" cy="12144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Creating Targets</a:t>
            </a:r>
            <a:endParaRPr lang="zh-CN" altLang="en-US" sz="3200" dirty="0">
              <a:latin typeface="Consolas"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Creating Targets</a:t>
            </a:r>
            <a:endParaRPr lang="zh-CN" altLang="en-US" sz="3200" dirty="0">
              <a:latin typeface="Consolas" pitchFamily="49" charset="0"/>
            </a:endParaRPr>
          </a:p>
        </p:txBody>
      </p:sp>
      <p:sp>
        <p:nvSpPr>
          <p:cNvPr id="12" name="TextBox 11"/>
          <p:cNvSpPr txBox="1"/>
          <p:nvPr/>
        </p:nvSpPr>
        <p:spPr>
          <a:xfrm>
            <a:off x="1000100" y="1785926"/>
            <a:ext cx="6786610" cy="1200329"/>
          </a:xfrm>
          <a:prstGeom prst="rect">
            <a:avLst/>
          </a:prstGeom>
          <a:noFill/>
        </p:spPr>
        <p:txBody>
          <a:bodyPr wrap="square" rtlCol="0">
            <a:spAutoFit/>
          </a:bodyPr>
          <a:lstStyle/>
          <a:p>
            <a:r>
              <a:rPr lang="en-CA" altLang="zh-CN" sz="2400" dirty="0" smtClean="0">
                <a:latin typeface="Consolas" pitchFamily="49" charset="0"/>
              </a:rPr>
              <a:t>Similar to spawning bullets, lets create a function called </a:t>
            </a:r>
            <a:r>
              <a:rPr lang="en-CA" altLang="zh-CN" sz="2400" dirty="0" err="1" smtClean="0">
                <a:solidFill>
                  <a:schemeClr val="accent6"/>
                </a:solidFill>
                <a:latin typeface="Consolas" pitchFamily="49" charset="0"/>
              </a:rPr>
              <a:t>spawnEnemy</a:t>
            </a:r>
            <a:r>
              <a:rPr lang="en-CA" altLang="zh-CN" sz="2400" dirty="0" smtClean="0">
                <a:latin typeface="Consolas" pitchFamily="49" charset="0"/>
              </a:rPr>
              <a:t>. We will pass in the position for the enemy.</a:t>
            </a:r>
            <a:endParaRPr lang="zh-CN" altLang="en-US" sz="2400" dirty="0">
              <a:latin typeface="Consolas" pitchFamily="49" charset="0"/>
            </a:endParaRPr>
          </a:p>
        </p:txBody>
      </p:sp>
      <p:sp>
        <p:nvSpPr>
          <p:cNvPr id="15" name="矩形 14"/>
          <p:cNvSpPr/>
          <p:nvPr/>
        </p:nvSpPr>
        <p:spPr>
          <a:xfrm>
            <a:off x="1285852" y="3929066"/>
            <a:ext cx="6643734" cy="923330"/>
          </a:xfrm>
          <a:prstGeom prst="rect">
            <a:avLst/>
          </a:prstGeom>
          <a:ln>
            <a:solidFill>
              <a:schemeClr val="tx1"/>
            </a:solidFill>
          </a:ln>
        </p:spPr>
        <p:txBody>
          <a:bodyPr wrap="square">
            <a:spAutoFit/>
          </a:bodyPr>
          <a:lstStyle/>
          <a:p>
            <a:r>
              <a:rPr lang="en-CA" altLang="zh-CN" dirty="0" smtClean="0"/>
              <a:t>function  </a:t>
            </a:r>
            <a:r>
              <a:rPr lang="en-CA" altLang="zh-CN" dirty="0" err="1" smtClean="0">
                <a:solidFill>
                  <a:schemeClr val="accent6"/>
                </a:solidFill>
              </a:rPr>
              <a:t>spawnEnemy</a:t>
            </a:r>
            <a:r>
              <a:rPr lang="en-CA" altLang="zh-CN" dirty="0" smtClean="0"/>
              <a:t>(</a:t>
            </a:r>
            <a:r>
              <a:rPr lang="en-CA" altLang="zh-CN" dirty="0" err="1" smtClean="0">
                <a:solidFill>
                  <a:srgbClr val="92D050"/>
                </a:solidFill>
              </a:rPr>
              <a:t>posX</a:t>
            </a:r>
            <a:r>
              <a:rPr lang="en-CA" altLang="zh-CN" dirty="0" err="1" smtClean="0"/>
              <a:t>:</a:t>
            </a:r>
            <a:r>
              <a:rPr lang="en-CA" altLang="zh-CN" dirty="0" err="1" smtClean="0">
                <a:solidFill>
                  <a:srgbClr val="7030A0"/>
                </a:solidFill>
              </a:rPr>
              <a:t>Number</a:t>
            </a:r>
            <a:r>
              <a:rPr lang="en-CA" altLang="zh-CN" dirty="0" smtClean="0"/>
              <a:t>, </a:t>
            </a:r>
            <a:r>
              <a:rPr lang="en-CA" altLang="zh-CN" dirty="0" err="1" smtClean="0">
                <a:solidFill>
                  <a:srgbClr val="92D050"/>
                </a:solidFill>
              </a:rPr>
              <a:t>posY</a:t>
            </a:r>
            <a:r>
              <a:rPr lang="en-CA" altLang="zh-CN" dirty="0" err="1" smtClean="0"/>
              <a:t>:</a:t>
            </a:r>
            <a:r>
              <a:rPr lang="en-CA" altLang="zh-CN" dirty="0" err="1" smtClean="0">
                <a:solidFill>
                  <a:srgbClr val="7030A0"/>
                </a:solidFill>
              </a:rPr>
              <a:t>Number</a:t>
            </a:r>
            <a:r>
              <a:rPr lang="en-CA" altLang="zh-CN" dirty="0" smtClean="0"/>
              <a:t>){</a:t>
            </a:r>
          </a:p>
          <a:p>
            <a:endParaRPr lang="en-CA" altLang="zh-CN" dirty="0" smtClean="0"/>
          </a:p>
          <a:p>
            <a:r>
              <a:rPr lang="en-CA" altLang="zh-CN" dirty="0" smtClean="0"/>
              <a:t>}</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Creating Targets</a:t>
            </a:r>
            <a:endParaRPr lang="zh-CN" altLang="en-US" sz="3200" dirty="0">
              <a:latin typeface="Consolas" pitchFamily="49" charset="0"/>
            </a:endParaRPr>
          </a:p>
        </p:txBody>
      </p:sp>
      <p:sp>
        <p:nvSpPr>
          <p:cNvPr id="12" name="TextBox 11"/>
          <p:cNvSpPr txBox="1"/>
          <p:nvPr/>
        </p:nvSpPr>
        <p:spPr>
          <a:xfrm>
            <a:off x="1000100" y="1571612"/>
            <a:ext cx="6786610" cy="1323439"/>
          </a:xfrm>
          <a:prstGeom prst="rect">
            <a:avLst/>
          </a:prstGeom>
          <a:noFill/>
        </p:spPr>
        <p:txBody>
          <a:bodyPr wrap="square" rtlCol="0">
            <a:spAutoFit/>
          </a:bodyPr>
          <a:lstStyle/>
          <a:p>
            <a:r>
              <a:rPr lang="en-CA" altLang="zh-CN" sz="2000" dirty="0" smtClean="0">
                <a:latin typeface="Consolas" pitchFamily="49" charset="0"/>
              </a:rPr>
              <a:t>Now lets create our enemy object using its class </a:t>
            </a:r>
            <a:r>
              <a:rPr lang="en-CA" altLang="zh-CN" sz="2000" dirty="0" smtClean="0">
                <a:solidFill>
                  <a:schemeClr val="accent6"/>
                </a:solidFill>
                <a:latin typeface="Consolas" pitchFamily="49" charset="0"/>
              </a:rPr>
              <a:t>constructor</a:t>
            </a:r>
            <a:r>
              <a:rPr lang="en-CA" altLang="zh-CN" sz="2000" dirty="0" smtClean="0">
                <a:latin typeface="Consolas" pitchFamily="49" charset="0"/>
              </a:rPr>
              <a:t>. We initialize its position to the position we pass in. After that, we add the object to the display list.</a:t>
            </a:r>
            <a:endParaRPr lang="zh-CN" altLang="en-US" sz="2000" dirty="0">
              <a:solidFill>
                <a:srgbClr val="7030A0"/>
              </a:solidFill>
              <a:latin typeface="Consolas" pitchFamily="49" charset="0"/>
            </a:endParaRPr>
          </a:p>
        </p:txBody>
      </p:sp>
      <p:sp>
        <p:nvSpPr>
          <p:cNvPr id="15" name="矩形 14"/>
          <p:cNvSpPr/>
          <p:nvPr/>
        </p:nvSpPr>
        <p:spPr>
          <a:xfrm>
            <a:off x="1285852" y="3286124"/>
            <a:ext cx="6643734" cy="1754326"/>
          </a:xfrm>
          <a:prstGeom prst="rect">
            <a:avLst/>
          </a:prstGeom>
          <a:ln>
            <a:solidFill>
              <a:schemeClr val="tx1"/>
            </a:solidFill>
          </a:ln>
        </p:spPr>
        <p:txBody>
          <a:bodyPr wrap="square">
            <a:spAutoFit/>
          </a:bodyPr>
          <a:lstStyle/>
          <a:p>
            <a:r>
              <a:rPr lang="en-CA" altLang="zh-CN" dirty="0" smtClean="0"/>
              <a:t>function  </a:t>
            </a:r>
            <a:r>
              <a:rPr lang="en-CA" altLang="zh-CN" dirty="0" err="1" smtClean="0">
                <a:solidFill>
                  <a:schemeClr val="accent6"/>
                </a:solidFill>
              </a:rPr>
              <a:t>spawnEnemy</a:t>
            </a:r>
            <a:r>
              <a:rPr lang="en-CA" altLang="zh-CN" dirty="0" smtClean="0"/>
              <a:t>(</a:t>
            </a:r>
            <a:r>
              <a:rPr lang="en-CA" altLang="zh-CN" dirty="0" err="1" smtClean="0">
                <a:solidFill>
                  <a:srgbClr val="92D050"/>
                </a:solidFill>
              </a:rPr>
              <a:t>posX</a:t>
            </a:r>
            <a:r>
              <a:rPr lang="en-CA" altLang="zh-CN" dirty="0" err="1" smtClean="0"/>
              <a:t>:</a:t>
            </a:r>
            <a:r>
              <a:rPr lang="en-CA" altLang="zh-CN" dirty="0" err="1" smtClean="0">
                <a:solidFill>
                  <a:srgbClr val="7030A0"/>
                </a:solidFill>
              </a:rPr>
              <a:t>Number</a:t>
            </a:r>
            <a:r>
              <a:rPr lang="en-CA" altLang="zh-CN" dirty="0" smtClean="0"/>
              <a:t>, </a:t>
            </a:r>
            <a:r>
              <a:rPr lang="en-CA" altLang="zh-CN" dirty="0" err="1" smtClean="0">
                <a:solidFill>
                  <a:srgbClr val="92D050"/>
                </a:solidFill>
              </a:rPr>
              <a:t>posY</a:t>
            </a:r>
            <a:r>
              <a:rPr lang="en-CA" altLang="zh-CN" dirty="0" err="1" smtClean="0"/>
              <a:t>:</a:t>
            </a:r>
            <a:r>
              <a:rPr lang="en-CA" altLang="zh-CN" dirty="0" err="1" smtClean="0">
                <a:solidFill>
                  <a:srgbClr val="7030A0"/>
                </a:solidFill>
              </a:rPr>
              <a:t>Number</a:t>
            </a:r>
            <a:r>
              <a:rPr lang="en-CA" altLang="zh-CN" dirty="0" smtClean="0"/>
              <a:t>){</a:t>
            </a:r>
          </a:p>
          <a:p>
            <a:r>
              <a:rPr lang="en-CA" altLang="zh-CN" dirty="0" smtClean="0"/>
              <a:t>	</a:t>
            </a:r>
            <a:r>
              <a:rPr lang="en-CA" altLang="zh-CN" dirty="0" err="1" smtClean="0"/>
              <a:t>var</a:t>
            </a:r>
            <a:r>
              <a:rPr lang="en-CA" altLang="zh-CN" dirty="0" smtClean="0"/>
              <a:t> </a:t>
            </a:r>
            <a:r>
              <a:rPr lang="en-CA" altLang="zh-CN" dirty="0" err="1" smtClean="0">
                <a:solidFill>
                  <a:srgbClr val="92D050"/>
                </a:solidFill>
              </a:rPr>
              <a:t>enemy</a:t>
            </a:r>
            <a:r>
              <a:rPr lang="en-CA" altLang="zh-CN" dirty="0" err="1" smtClean="0"/>
              <a:t>:</a:t>
            </a:r>
            <a:r>
              <a:rPr lang="en-CA" altLang="zh-CN" dirty="0" err="1" smtClean="0">
                <a:solidFill>
                  <a:srgbClr val="7030A0"/>
                </a:solidFill>
              </a:rPr>
              <a:t>Enemy</a:t>
            </a:r>
            <a:r>
              <a:rPr lang="en-CA" altLang="zh-CN" dirty="0" smtClean="0"/>
              <a:t> = new </a:t>
            </a:r>
            <a:r>
              <a:rPr lang="en-CA" altLang="zh-CN" dirty="0" smtClean="0">
                <a:solidFill>
                  <a:schemeClr val="accent6"/>
                </a:solidFill>
              </a:rPr>
              <a:t>Enemy</a:t>
            </a:r>
            <a:r>
              <a:rPr lang="en-CA" altLang="zh-CN" dirty="0" smtClean="0"/>
              <a:t>()</a:t>
            </a:r>
          </a:p>
          <a:p>
            <a:r>
              <a:rPr lang="en-CA" altLang="zh-CN" dirty="0" smtClean="0"/>
              <a:t>	</a:t>
            </a:r>
            <a:r>
              <a:rPr lang="en-CA" altLang="zh-CN" dirty="0" err="1" smtClean="0">
                <a:solidFill>
                  <a:srgbClr val="92D050"/>
                </a:solidFill>
              </a:rPr>
              <a:t>enemy.x</a:t>
            </a:r>
            <a:r>
              <a:rPr lang="en-CA" altLang="zh-CN" dirty="0" smtClean="0"/>
              <a:t> = </a:t>
            </a:r>
            <a:r>
              <a:rPr lang="en-CA" altLang="zh-CN" dirty="0" err="1" smtClean="0">
                <a:solidFill>
                  <a:srgbClr val="92D050"/>
                </a:solidFill>
              </a:rPr>
              <a:t>posX</a:t>
            </a:r>
            <a:endParaRPr lang="en-CA" altLang="zh-CN" dirty="0" smtClean="0">
              <a:solidFill>
                <a:srgbClr val="92D050"/>
              </a:solidFill>
            </a:endParaRPr>
          </a:p>
          <a:p>
            <a:r>
              <a:rPr lang="en-CA" altLang="zh-CN" dirty="0" smtClean="0"/>
              <a:t>	</a:t>
            </a:r>
            <a:r>
              <a:rPr lang="en-CA" altLang="zh-CN" dirty="0" err="1" smtClean="0">
                <a:solidFill>
                  <a:srgbClr val="92D050"/>
                </a:solidFill>
              </a:rPr>
              <a:t>enemy.y</a:t>
            </a:r>
            <a:r>
              <a:rPr lang="en-CA" altLang="zh-CN" dirty="0" smtClean="0"/>
              <a:t> = </a:t>
            </a:r>
            <a:r>
              <a:rPr lang="en-CA" altLang="zh-CN" dirty="0" err="1" smtClean="0">
                <a:solidFill>
                  <a:srgbClr val="92D050"/>
                </a:solidFill>
              </a:rPr>
              <a:t>posY</a:t>
            </a:r>
            <a:endParaRPr lang="en-CA" altLang="zh-CN" dirty="0" smtClean="0">
              <a:solidFill>
                <a:srgbClr val="92D050"/>
              </a:solidFill>
            </a:endParaRPr>
          </a:p>
          <a:p>
            <a:r>
              <a:rPr lang="en-CA" altLang="zh-CN" dirty="0" smtClean="0">
                <a:solidFill>
                  <a:srgbClr val="92D050"/>
                </a:solidFill>
              </a:rPr>
              <a:t>	</a:t>
            </a:r>
            <a:r>
              <a:rPr lang="en-CA" altLang="zh-CN" dirty="0" err="1" smtClean="0">
                <a:solidFill>
                  <a:schemeClr val="accent6"/>
                </a:solidFill>
              </a:rPr>
              <a:t>addChild</a:t>
            </a:r>
            <a:r>
              <a:rPr lang="en-CA" altLang="zh-CN" dirty="0" smtClean="0"/>
              <a:t>(</a:t>
            </a:r>
            <a:r>
              <a:rPr lang="en-CA" altLang="zh-CN" dirty="0" smtClean="0">
                <a:solidFill>
                  <a:srgbClr val="92D050"/>
                </a:solidFill>
              </a:rPr>
              <a:t>enemy</a:t>
            </a:r>
            <a:r>
              <a:rPr lang="en-CA" altLang="zh-CN" dirty="0" smtClean="0"/>
              <a:t>)</a:t>
            </a:r>
          </a:p>
          <a:p>
            <a:r>
              <a:rPr lang="en-CA" altLang="zh-CN" dirty="0" smtClean="0"/>
              <a:t>}</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Creating Targets</a:t>
            </a:r>
            <a:endParaRPr lang="zh-CN" altLang="en-US" sz="3200" dirty="0">
              <a:latin typeface="Consolas" pitchFamily="49" charset="0"/>
            </a:endParaRPr>
          </a:p>
        </p:txBody>
      </p:sp>
      <p:sp>
        <p:nvSpPr>
          <p:cNvPr id="12" name="TextBox 11"/>
          <p:cNvSpPr txBox="1"/>
          <p:nvPr/>
        </p:nvSpPr>
        <p:spPr>
          <a:xfrm>
            <a:off x="1071538" y="1643050"/>
            <a:ext cx="6786610" cy="707886"/>
          </a:xfrm>
          <a:prstGeom prst="rect">
            <a:avLst/>
          </a:prstGeom>
          <a:noFill/>
        </p:spPr>
        <p:txBody>
          <a:bodyPr wrap="square" rtlCol="0">
            <a:spAutoFit/>
          </a:bodyPr>
          <a:lstStyle/>
          <a:p>
            <a:r>
              <a:rPr lang="en-CA" altLang="zh-CN" sz="2000" dirty="0" smtClean="0">
                <a:latin typeface="Consolas" pitchFamily="49" charset="0"/>
              </a:rPr>
              <a:t>Lets setup the loop function for the enemy object, and add an event listener for it.  </a:t>
            </a:r>
            <a:endParaRPr lang="zh-CN" altLang="en-US" sz="2000" dirty="0">
              <a:solidFill>
                <a:srgbClr val="7030A0"/>
              </a:solidFill>
              <a:latin typeface="Consolas" pitchFamily="49" charset="0"/>
            </a:endParaRPr>
          </a:p>
        </p:txBody>
      </p:sp>
      <p:sp>
        <p:nvSpPr>
          <p:cNvPr id="15" name="矩形 14"/>
          <p:cNvSpPr/>
          <p:nvPr/>
        </p:nvSpPr>
        <p:spPr>
          <a:xfrm>
            <a:off x="1285852" y="2928934"/>
            <a:ext cx="6643734" cy="2862322"/>
          </a:xfrm>
          <a:prstGeom prst="rect">
            <a:avLst/>
          </a:prstGeom>
          <a:ln>
            <a:solidFill>
              <a:schemeClr val="tx1"/>
            </a:solidFill>
          </a:ln>
        </p:spPr>
        <p:txBody>
          <a:bodyPr wrap="square">
            <a:spAutoFit/>
          </a:bodyPr>
          <a:lstStyle/>
          <a:p>
            <a:r>
              <a:rPr lang="en-CA" altLang="zh-CN" dirty="0" smtClean="0"/>
              <a:t>function  </a:t>
            </a:r>
            <a:r>
              <a:rPr lang="en-CA" altLang="zh-CN" dirty="0" err="1" smtClean="0">
                <a:solidFill>
                  <a:schemeClr val="accent6"/>
                </a:solidFill>
              </a:rPr>
              <a:t>spawnEnemy</a:t>
            </a:r>
            <a:r>
              <a:rPr lang="en-CA" altLang="zh-CN" dirty="0" smtClean="0"/>
              <a:t>(</a:t>
            </a:r>
            <a:r>
              <a:rPr lang="en-CA" altLang="zh-CN" dirty="0" err="1" smtClean="0">
                <a:solidFill>
                  <a:srgbClr val="92D050"/>
                </a:solidFill>
              </a:rPr>
              <a:t>posX</a:t>
            </a:r>
            <a:r>
              <a:rPr lang="en-CA" altLang="zh-CN" dirty="0" err="1" smtClean="0"/>
              <a:t>:</a:t>
            </a:r>
            <a:r>
              <a:rPr lang="en-CA" altLang="zh-CN" dirty="0" err="1" smtClean="0">
                <a:solidFill>
                  <a:srgbClr val="7030A0"/>
                </a:solidFill>
              </a:rPr>
              <a:t>Number</a:t>
            </a:r>
            <a:r>
              <a:rPr lang="en-CA" altLang="zh-CN" dirty="0" smtClean="0"/>
              <a:t>, </a:t>
            </a:r>
            <a:r>
              <a:rPr lang="en-CA" altLang="zh-CN" dirty="0" err="1" smtClean="0">
                <a:solidFill>
                  <a:srgbClr val="92D050"/>
                </a:solidFill>
              </a:rPr>
              <a:t>posY</a:t>
            </a:r>
            <a:r>
              <a:rPr lang="en-CA" altLang="zh-CN" dirty="0" err="1" smtClean="0"/>
              <a:t>:</a:t>
            </a:r>
            <a:r>
              <a:rPr lang="en-CA" altLang="zh-CN" dirty="0" err="1" smtClean="0">
                <a:solidFill>
                  <a:srgbClr val="7030A0"/>
                </a:solidFill>
              </a:rPr>
              <a:t>Number</a:t>
            </a:r>
            <a:r>
              <a:rPr lang="en-CA" altLang="zh-CN" dirty="0" smtClean="0"/>
              <a:t>){</a:t>
            </a:r>
          </a:p>
          <a:p>
            <a:r>
              <a:rPr lang="en-CA" altLang="zh-CN" dirty="0" smtClean="0"/>
              <a:t>	</a:t>
            </a:r>
            <a:r>
              <a:rPr lang="en-CA" altLang="zh-CN" dirty="0" err="1" smtClean="0"/>
              <a:t>var</a:t>
            </a:r>
            <a:r>
              <a:rPr lang="en-CA" altLang="zh-CN" dirty="0" smtClean="0"/>
              <a:t> </a:t>
            </a:r>
            <a:r>
              <a:rPr lang="en-CA" altLang="zh-CN" dirty="0" err="1" smtClean="0">
                <a:solidFill>
                  <a:srgbClr val="92D050"/>
                </a:solidFill>
              </a:rPr>
              <a:t>enemy</a:t>
            </a:r>
            <a:r>
              <a:rPr lang="en-CA" altLang="zh-CN" dirty="0" err="1" smtClean="0"/>
              <a:t>:</a:t>
            </a:r>
            <a:r>
              <a:rPr lang="en-CA" altLang="zh-CN" dirty="0" err="1" smtClean="0">
                <a:solidFill>
                  <a:srgbClr val="7030A0"/>
                </a:solidFill>
              </a:rPr>
              <a:t>Enemy</a:t>
            </a:r>
            <a:r>
              <a:rPr lang="en-CA" altLang="zh-CN" dirty="0" smtClean="0"/>
              <a:t> = new </a:t>
            </a:r>
            <a:r>
              <a:rPr lang="en-CA" altLang="zh-CN" dirty="0" smtClean="0">
                <a:solidFill>
                  <a:schemeClr val="accent6"/>
                </a:solidFill>
              </a:rPr>
              <a:t>Enemy</a:t>
            </a:r>
            <a:r>
              <a:rPr lang="en-CA" altLang="zh-CN" dirty="0" smtClean="0"/>
              <a:t>()</a:t>
            </a:r>
          </a:p>
          <a:p>
            <a:r>
              <a:rPr lang="en-CA" altLang="zh-CN" dirty="0" smtClean="0"/>
              <a:t>	</a:t>
            </a:r>
            <a:r>
              <a:rPr lang="en-CA" altLang="zh-CN" dirty="0" err="1" smtClean="0">
                <a:solidFill>
                  <a:srgbClr val="92D050"/>
                </a:solidFill>
              </a:rPr>
              <a:t>enemy.x</a:t>
            </a:r>
            <a:r>
              <a:rPr lang="en-CA" altLang="zh-CN" dirty="0" smtClean="0"/>
              <a:t> = </a:t>
            </a:r>
            <a:r>
              <a:rPr lang="en-CA" altLang="zh-CN" dirty="0" err="1" smtClean="0">
                <a:solidFill>
                  <a:srgbClr val="92D050"/>
                </a:solidFill>
              </a:rPr>
              <a:t>posX</a:t>
            </a:r>
            <a:endParaRPr lang="en-CA" altLang="zh-CN" dirty="0" smtClean="0">
              <a:solidFill>
                <a:srgbClr val="92D050"/>
              </a:solidFill>
            </a:endParaRPr>
          </a:p>
          <a:p>
            <a:r>
              <a:rPr lang="en-CA" altLang="zh-CN" dirty="0" smtClean="0"/>
              <a:t>	</a:t>
            </a:r>
            <a:r>
              <a:rPr lang="en-CA" altLang="zh-CN" dirty="0" err="1" smtClean="0">
                <a:solidFill>
                  <a:srgbClr val="92D050"/>
                </a:solidFill>
              </a:rPr>
              <a:t>enemy.y</a:t>
            </a:r>
            <a:r>
              <a:rPr lang="en-CA" altLang="zh-CN" dirty="0" smtClean="0"/>
              <a:t> = </a:t>
            </a:r>
            <a:r>
              <a:rPr lang="en-CA" altLang="zh-CN" dirty="0" err="1" smtClean="0">
                <a:solidFill>
                  <a:srgbClr val="92D050"/>
                </a:solidFill>
              </a:rPr>
              <a:t>posY</a:t>
            </a:r>
            <a:endParaRPr lang="en-CA" altLang="zh-CN" dirty="0" smtClean="0">
              <a:solidFill>
                <a:srgbClr val="92D050"/>
              </a:solidFill>
            </a:endParaRPr>
          </a:p>
          <a:p>
            <a:r>
              <a:rPr lang="en-CA" altLang="zh-CN" dirty="0" smtClean="0">
                <a:solidFill>
                  <a:srgbClr val="92D050"/>
                </a:solidFill>
              </a:rPr>
              <a:t>	</a:t>
            </a:r>
            <a:r>
              <a:rPr lang="en-CA" altLang="zh-CN" dirty="0" err="1" smtClean="0">
                <a:solidFill>
                  <a:schemeClr val="accent6"/>
                </a:solidFill>
              </a:rPr>
              <a:t>addChild</a:t>
            </a:r>
            <a:r>
              <a:rPr lang="en-CA" altLang="zh-CN" dirty="0" smtClean="0"/>
              <a:t>(</a:t>
            </a:r>
            <a:r>
              <a:rPr lang="en-CA" altLang="zh-CN" dirty="0" smtClean="0">
                <a:solidFill>
                  <a:srgbClr val="92D050"/>
                </a:solidFill>
              </a:rPr>
              <a:t>enemy</a:t>
            </a:r>
            <a:r>
              <a:rPr lang="en-CA" altLang="zh-CN" dirty="0" smtClean="0"/>
              <a:t>)</a:t>
            </a:r>
          </a:p>
          <a:p>
            <a:r>
              <a:rPr lang="en-CA" altLang="zh-CN" dirty="0" smtClean="0"/>
              <a:t>	function </a:t>
            </a:r>
            <a:r>
              <a:rPr lang="en-CA" altLang="zh-CN" dirty="0" smtClean="0">
                <a:solidFill>
                  <a:schemeClr val="accent6"/>
                </a:solidFill>
              </a:rPr>
              <a:t>loop</a:t>
            </a:r>
            <a:r>
              <a:rPr lang="en-CA" altLang="zh-CN" dirty="0" smtClean="0"/>
              <a:t>(</a:t>
            </a:r>
            <a:r>
              <a:rPr lang="en-CA" altLang="zh-CN" dirty="0" smtClean="0">
                <a:solidFill>
                  <a:srgbClr val="92D050"/>
                </a:solidFill>
              </a:rPr>
              <a:t>event</a:t>
            </a:r>
            <a:r>
              <a:rPr lang="en-CA" altLang="zh-CN" dirty="0" smtClean="0"/>
              <a:t>){</a:t>
            </a:r>
          </a:p>
          <a:p>
            <a:r>
              <a:rPr lang="en-CA" altLang="zh-CN" dirty="0" smtClean="0"/>
              <a:t>		</a:t>
            </a:r>
          </a:p>
          <a:p>
            <a:r>
              <a:rPr lang="en-CA" altLang="zh-CN" dirty="0" smtClean="0"/>
              <a:t>	}</a:t>
            </a:r>
          </a:p>
          <a:p>
            <a:r>
              <a:rPr lang="en-CA" altLang="zh-CN" dirty="0" smtClean="0"/>
              <a:t>	</a:t>
            </a:r>
            <a:r>
              <a:rPr lang="en-CA" altLang="zh-CN" dirty="0" err="1" smtClean="0">
                <a:solidFill>
                  <a:srgbClr val="92D050"/>
                </a:solidFill>
              </a:rPr>
              <a:t>enemy</a:t>
            </a:r>
            <a:r>
              <a:rPr lang="en-CA" altLang="zh-CN" dirty="0" err="1" smtClean="0"/>
              <a:t>.</a:t>
            </a:r>
            <a:r>
              <a:rPr lang="en-CA" altLang="zh-CN" dirty="0" err="1" smtClean="0">
                <a:solidFill>
                  <a:schemeClr val="accent6"/>
                </a:solidFill>
              </a:rPr>
              <a:t>addEventListener</a:t>
            </a:r>
            <a:r>
              <a:rPr lang="en-CA" altLang="zh-CN" dirty="0" smtClean="0"/>
              <a:t>(</a:t>
            </a:r>
            <a:r>
              <a:rPr lang="en-CA" altLang="zh-CN" dirty="0" err="1" smtClean="0">
                <a:solidFill>
                  <a:srgbClr val="92D050"/>
                </a:solidFill>
              </a:rPr>
              <a:t>Event.ENTER_FRAME</a:t>
            </a:r>
            <a:r>
              <a:rPr lang="en-CA" altLang="zh-CN" dirty="0" smtClean="0"/>
              <a:t>, </a:t>
            </a:r>
            <a:r>
              <a:rPr lang="en-CA" altLang="zh-CN" dirty="0" smtClean="0">
                <a:solidFill>
                  <a:schemeClr val="accent6"/>
                </a:solidFill>
              </a:rPr>
              <a:t>loop</a:t>
            </a:r>
            <a:r>
              <a:rPr lang="en-CA" altLang="zh-CN" dirty="0" smtClean="0"/>
              <a:t>)</a:t>
            </a:r>
          </a:p>
          <a:p>
            <a:r>
              <a:rPr lang="en-CA" altLang="zh-CN" dirty="0" smtClean="0"/>
              <a:t>}</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Creating Targets</a:t>
            </a:r>
            <a:endParaRPr lang="zh-CN" altLang="en-US" sz="3200" dirty="0">
              <a:latin typeface="Consolas" pitchFamily="49" charset="0"/>
            </a:endParaRPr>
          </a:p>
        </p:txBody>
      </p:sp>
      <p:sp>
        <p:nvSpPr>
          <p:cNvPr id="12" name="TextBox 11"/>
          <p:cNvSpPr txBox="1"/>
          <p:nvPr/>
        </p:nvSpPr>
        <p:spPr>
          <a:xfrm>
            <a:off x="857224" y="1428736"/>
            <a:ext cx="7643866" cy="1323439"/>
          </a:xfrm>
          <a:prstGeom prst="rect">
            <a:avLst/>
          </a:prstGeom>
          <a:noFill/>
        </p:spPr>
        <p:txBody>
          <a:bodyPr wrap="square" rtlCol="0">
            <a:spAutoFit/>
          </a:bodyPr>
          <a:lstStyle/>
          <a:p>
            <a:r>
              <a:rPr lang="en-CA" altLang="zh-CN" sz="2000" dirty="0" smtClean="0">
                <a:latin typeface="Consolas" pitchFamily="49" charset="0"/>
              </a:rPr>
              <a:t>Lets create a property </a:t>
            </a:r>
            <a:r>
              <a:rPr lang="en-CA" altLang="zh-CN" sz="2000" dirty="0" smtClean="0">
                <a:solidFill>
                  <a:srgbClr val="92D050"/>
                </a:solidFill>
                <a:latin typeface="Consolas" pitchFamily="49" charset="0"/>
              </a:rPr>
              <a:t>health</a:t>
            </a:r>
            <a:r>
              <a:rPr lang="en-CA" altLang="zh-CN" sz="2000" dirty="0" smtClean="0">
                <a:latin typeface="Consolas" pitchFamily="49" charset="0"/>
              </a:rPr>
              <a:t> under the enemy object, just like the properties </a:t>
            </a:r>
            <a:r>
              <a:rPr lang="en-CA" altLang="zh-CN" sz="2000" dirty="0" smtClean="0">
                <a:solidFill>
                  <a:srgbClr val="92D050"/>
                </a:solidFill>
                <a:latin typeface="Consolas" pitchFamily="49" charset="0"/>
              </a:rPr>
              <a:t>x</a:t>
            </a:r>
            <a:r>
              <a:rPr lang="en-CA" altLang="zh-CN" sz="2000" dirty="0" smtClean="0">
                <a:latin typeface="Consolas" pitchFamily="49" charset="0"/>
              </a:rPr>
              <a:t>, </a:t>
            </a:r>
            <a:r>
              <a:rPr lang="en-CA" altLang="zh-CN" sz="2000" dirty="0" smtClean="0">
                <a:solidFill>
                  <a:srgbClr val="92D050"/>
                </a:solidFill>
                <a:latin typeface="Consolas" pitchFamily="49" charset="0"/>
              </a:rPr>
              <a:t>y</a:t>
            </a:r>
            <a:r>
              <a:rPr lang="en-CA" altLang="zh-CN" sz="2000" dirty="0" smtClean="0">
                <a:latin typeface="Consolas" pitchFamily="49" charset="0"/>
              </a:rPr>
              <a:t> or </a:t>
            </a:r>
            <a:r>
              <a:rPr lang="en-CA" altLang="zh-CN" sz="2000" dirty="0" smtClean="0">
                <a:solidFill>
                  <a:srgbClr val="92D050"/>
                </a:solidFill>
                <a:latin typeface="Consolas" pitchFamily="49" charset="0"/>
              </a:rPr>
              <a:t>rotation</a:t>
            </a:r>
            <a:r>
              <a:rPr lang="en-CA" altLang="zh-CN" sz="2000" dirty="0" smtClean="0">
                <a:latin typeface="Consolas" pitchFamily="49" charset="0"/>
              </a:rPr>
              <a:t>. To do that, simply try setting the property to a value. The property will be created automatically.</a:t>
            </a:r>
            <a:endParaRPr lang="zh-CN" altLang="en-US" sz="2000" dirty="0">
              <a:latin typeface="Consolas" pitchFamily="49" charset="0"/>
            </a:endParaRPr>
          </a:p>
        </p:txBody>
      </p:sp>
      <p:sp>
        <p:nvSpPr>
          <p:cNvPr id="15" name="矩形 14"/>
          <p:cNvSpPr/>
          <p:nvPr/>
        </p:nvSpPr>
        <p:spPr>
          <a:xfrm>
            <a:off x="1285852" y="3071810"/>
            <a:ext cx="6643734" cy="3139321"/>
          </a:xfrm>
          <a:prstGeom prst="rect">
            <a:avLst/>
          </a:prstGeom>
          <a:ln>
            <a:solidFill>
              <a:schemeClr val="tx1"/>
            </a:solidFill>
          </a:ln>
        </p:spPr>
        <p:txBody>
          <a:bodyPr wrap="square">
            <a:spAutoFit/>
          </a:bodyPr>
          <a:lstStyle/>
          <a:p>
            <a:r>
              <a:rPr lang="en-CA" altLang="zh-CN" dirty="0" smtClean="0"/>
              <a:t>function  </a:t>
            </a:r>
            <a:r>
              <a:rPr lang="en-CA" altLang="zh-CN" dirty="0" err="1" smtClean="0">
                <a:solidFill>
                  <a:schemeClr val="accent6"/>
                </a:solidFill>
              </a:rPr>
              <a:t>spawnEnemy</a:t>
            </a:r>
            <a:r>
              <a:rPr lang="en-CA" altLang="zh-CN" dirty="0" smtClean="0"/>
              <a:t>(</a:t>
            </a:r>
            <a:r>
              <a:rPr lang="en-CA" altLang="zh-CN" dirty="0" err="1" smtClean="0">
                <a:solidFill>
                  <a:srgbClr val="92D050"/>
                </a:solidFill>
              </a:rPr>
              <a:t>posX</a:t>
            </a:r>
            <a:r>
              <a:rPr lang="en-CA" altLang="zh-CN" dirty="0" err="1" smtClean="0"/>
              <a:t>:</a:t>
            </a:r>
            <a:r>
              <a:rPr lang="en-CA" altLang="zh-CN" dirty="0" err="1" smtClean="0">
                <a:solidFill>
                  <a:srgbClr val="7030A0"/>
                </a:solidFill>
              </a:rPr>
              <a:t>Number</a:t>
            </a:r>
            <a:r>
              <a:rPr lang="en-CA" altLang="zh-CN" dirty="0" smtClean="0"/>
              <a:t>, </a:t>
            </a:r>
            <a:r>
              <a:rPr lang="en-CA" altLang="zh-CN" dirty="0" err="1" smtClean="0">
                <a:solidFill>
                  <a:srgbClr val="92D050"/>
                </a:solidFill>
              </a:rPr>
              <a:t>posY</a:t>
            </a:r>
            <a:r>
              <a:rPr lang="en-CA" altLang="zh-CN" dirty="0" err="1" smtClean="0"/>
              <a:t>:</a:t>
            </a:r>
            <a:r>
              <a:rPr lang="en-CA" altLang="zh-CN" dirty="0" err="1" smtClean="0">
                <a:solidFill>
                  <a:srgbClr val="7030A0"/>
                </a:solidFill>
              </a:rPr>
              <a:t>Number</a:t>
            </a:r>
            <a:r>
              <a:rPr lang="en-CA" altLang="zh-CN" dirty="0" smtClean="0"/>
              <a:t>){</a:t>
            </a:r>
          </a:p>
          <a:p>
            <a:r>
              <a:rPr lang="en-CA" altLang="zh-CN" dirty="0" smtClean="0"/>
              <a:t>	</a:t>
            </a:r>
            <a:r>
              <a:rPr lang="en-CA" altLang="zh-CN" dirty="0" err="1" smtClean="0"/>
              <a:t>var</a:t>
            </a:r>
            <a:r>
              <a:rPr lang="en-CA" altLang="zh-CN" dirty="0" smtClean="0"/>
              <a:t> </a:t>
            </a:r>
            <a:r>
              <a:rPr lang="en-CA" altLang="zh-CN" dirty="0" err="1" smtClean="0">
                <a:solidFill>
                  <a:srgbClr val="92D050"/>
                </a:solidFill>
              </a:rPr>
              <a:t>enemy</a:t>
            </a:r>
            <a:r>
              <a:rPr lang="en-CA" altLang="zh-CN" dirty="0" err="1" smtClean="0"/>
              <a:t>:</a:t>
            </a:r>
            <a:r>
              <a:rPr lang="en-CA" altLang="zh-CN" dirty="0" err="1" smtClean="0">
                <a:solidFill>
                  <a:srgbClr val="7030A0"/>
                </a:solidFill>
              </a:rPr>
              <a:t>Enemy</a:t>
            </a:r>
            <a:r>
              <a:rPr lang="en-CA" altLang="zh-CN" dirty="0" smtClean="0"/>
              <a:t> = new </a:t>
            </a:r>
            <a:r>
              <a:rPr lang="en-CA" altLang="zh-CN" dirty="0" smtClean="0">
                <a:solidFill>
                  <a:schemeClr val="accent6"/>
                </a:solidFill>
              </a:rPr>
              <a:t>Enemy</a:t>
            </a:r>
            <a:r>
              <a:rPr lang="en-CA" altLang="zh-CN" dirty="0" smtClean="0"/>
              <a:t>()</a:t>
            </a:r>
          </a:p>
          <a:p>
            <a:r>
              <a:rPr lang="en-CA" altLang="zh-CN" dirty="0" smtClean="0"/>
              <a:t>	</a:t>
            </a:r>
            <a:r>
              <a:rPr lang="en-CA" altLang="zh-CN" dirty="0" err="1" smtClean="0">
                <a:solidFill>
                  <a:srgbClr val="92D050"/>
                </a:solidFill>
              </a:rPr>
              <a:t>enemy.x</a:t>
            </a:r>
            <a:r>
              <a:rPr lang="en-CA" altLang="zh-CN" dirty="0" smtClean="0"/>
              <a:t> = </a:t>
            </a:r>
            <a:r>
              <a:rPr lang="en-CA" altLang="zh-CN" dirty="0" err="1" smtClean="0">
                <a:solidFill>
                  <a:srgbClr val="92D050"/>
                </a:solidFill>
              </a:rPr>
              <a:t>posX</a:t>
            </a:r>
            <a:endParaRPr lang="en-CA" altLang="zh-CN" dirty="0" smtClean="0">
              <a:solidFill>
                <a:srgbClr val="92D050"/>
              </a:solidFill>
            </a:endParaRPr>
          </a:p>
          <a:p>
            <a:r>
              <a:rPr lang="en-CA" altLang="zh-CN" dirty="0" smtClean="0"/>
              <a:t>	</a:t>
            </a:r>
            <a:r>
              <a:rPr lang="en-CA" altLang="zh-CN" dirty="0" err="1" smtClean="0">
                <a:solidFill>
                  <a:srgbClr val="92D050"/>
                </a:solidFill>
              </a:rPr>
              <a:t>enemy.y</a:t>
            </a:r>
            <a:r>
              <a:rPr lang="en-CA" altLang="zh-CN" dirty="0" smtClean="0"/>
              <a:t> = </a:t>
            </a:r>
            <a:r>
              <a:rPr lang="en-CA" altLang="zh-CN" dirty="0" err="1" smtClean="0">
                <a:solidFill>
                  <a:srgbClr val="92D050"/>
                </a:solidFill>
              </a:rPr>
              <a:t>posY</a:t>
            </a:r>
            <a:endParaRPr lang="en-CA" altLang="zh-CN" dirty="0" smtClean="0">
              <a:solidFill>
                <a:srgbClr val="92D050"/>
              </a:solidFill>
            </a:endParaRPr>
          </a:p>
          <a:p>
            <a:r>
              <a:rPr lang="en-CA" altLang="zh-CN" dirty="0" smtClean="0">
                <a:solidFill>
                  <a:srgbClr val="92D050"/>
                </a:solidFill>
              </a:rPr>
              <a:t>	</a:t>
            </a:r>
            <a:r>
              <a:rPr lang="en-CA" altLang="zh-CN" dirty="0" err="1" smtClean="0">
                <a:solidFill>
                  <a:schemeClr val="accent6"/>
                </a:solidFill>
              </a:rPr>
              <a:t>addChild</a:t>
            </a:r>
            <a:r>
              <a:rPr lang="en-CA" altLang="zh-CN" dirty="0" smtClean="0"/>
              <a:t>(</a:t>
            </a:r>
            <a:r>
              <a:rPr lang="en-CA" altLang="zh-CN" dirty="0" smtClean="0">
                <a:solidFill>
                  <a:srgbClr val="92D050"/>
                </a:solidFill>
              </a:rPr>
              <a:t>enemy</a:t>
            </a:r>
            <a:r>
              <a:rPr lang="en-CA" altLang="zh-CN" dirty="0" smtClean="0"/>
              <a:t>)</a:t>
            </a:r>
          </a:p>
          <a:p>
            <a:r>
              <a:rPr lang="en-CA" altLang="zh-CN" dirty="0" smtClean="0"/>
              <a:t>	</a:t>
            </a:r>
            <a:r>
              <a:rPr lang="en-CA" altLang="zh-CN" dirty="0" err="1" smtClean="0">
                <a:solidFill>
                  <a:srgbClr val="92D050"/>
                </a:solidFill>
              </a:rPr>
              <a:t>enemy.health</a:t>
            </a:r>
            <a:r>
              <a:rPr lang="en-CA" altLang="zh-CN" dirty="0" smtClean="0">
                <a:solidFill>
                  <a:srgbClr val="92D050"/>
                </a:solidFill>
              </a:rPr>
              <a:t> </a:t>
            </a:r>
            <a:r>
              <a:rPr lang="en-CA" altLang="zh-CN" dirty="0" smtClean="0"/>
              <a:t>=</a:t>
            </a:r>
            <a:r>
              <a:rPr lang="en-CA" altLang="zh-CN" dirty="0" smtClean="0">
                <a:solidFill>
                  <a:srgbClr val="92D050"/>
                </a:solidFill>
              </a:rPr>
              <a:t> </a:t>
            </a:r>
            <a:r>
              <a:rPr lang="en-CA" altLang="zh-CN" dirty="0" smtClean="0">
                <a:solidFill>
                  <a:srgbClr val="FF0000"/>
                </a:solidFill>
              </a:rPr>
              <a:t>100</a:t>
            </a:r>
          </a:p>
          <a:p>
            <a:r>
              <a:rPr lang="en-CA" altLang="zh-CN" dirty="0" smtClean="0"/>
              <a:t>	function </a:t>
            </a:r>
            <a:r>
              <a:rPr lang="en-CA" altLang="zh-CN" dirty="0" smtClean="0">
                <a:solidFill>
                  <a:schemeClr val="accent6"/>
                </a:solidFill>
              </a:rPr>
              <a:t>loop</a:t>
            </a:r>
            <a:r>
              <a:rPr lang="en-CA" altLang="zh-CN" dirty="0" smtClean="0"/>
              <a:t>(</a:t>
            </a:r>
            <a:r>
              <a:rPr lang="en-CA" altLang="zh-CN" dirty="0" smtClean="0">
                <a:solidFill>
                  <a:srgbClr val="92D050"/>
                </a:solidFill>
              </a:rPr>
              <a:t>event</a:t>
            </a:r>
            <a:r>
              <a:rPr lang="en-CA" altLang="zh-CN" dirty="0" smtClean="0"/>
              <a:t>){</a:t>
            </a:r>
          </a:p>
          <a:p>
            <a:r>
              <a:rPr lang="en-CA" altLang="zh-CN" dirty="0" smtClean="0"/>
              <a:t>		</a:t>
            </a:r>
          </a:p>
          <a:p>
            <a:r>
              <a:rPr lang="en-CA" altLang="zh-CN" dirty="0" smtClean="0"/>
              <a:t>	}</a:t>
            </a:r>
          </a:p>
          <a:p>
            <a:r>
              <a:rPr lang="en-CA" altLang="zh-CN" dirty="0" smtClean="0"/>
              <a:t>	</a:t>
            </a:r>
            <a:r>
              <a:rPr lang="en-CA" altLang="zh-CN" dirty="0" err="1" smtClean="0">
                <a:solidFill>
                  <a:srgbClr val="92D050"/>
                </a:solidFill>
              </a:rPr>
              <a:t>enemy</a:t>
            </a:r>
            <a:r>
              <a:rPr lang="en-CA" altLang="zh-CN" dirty="0" err="1" smtClean="0"/>
              <a:t>.</a:t>
            </a:r>
            <a:r>
              <a:rPr lang="en-CA" altLang="zh-CN" dirty="0" err="1" smtClean="0">
                <a:solidFill>
                  <a:schemeClr val="accent6"/>
                </a:solidFill>
              </a:rPr>
              <a:t>addEventListener</a:t>
            </a:r>
            <a:r>
              <a:rPr lang="en-CA" altLang="zh-CN" dirty="0" smtClean="0"/>
              <a:t>(</a:t>
            </a:r>
            <a:r>
              <a:rPr lang="en-CA" altLang="zh-CN" dirty="0" err="1" smtClean="0">
                <a:solidFill>
                  <a:srgbClr val="92D050"/>
                </a:solidFill>
              </a:rPr>
              <a:t>Event.ENTER_FRAME</a:t>
            </a:r>
            <a:r>
              <a:rPr lang="en-CA" altLang="zh-CN" dirty="0" smtClean="0"/>
              <a:t>, </a:t>
            </a:r>
            <a:r>
              <a:rPr lang="en-CA" altLang="zh-CN" dirty="0" smtClean="0">
                <a:solidFill>
                  <a:schemeClr val="accent6"/>
                </a:solidFill>
              </a:rPr>
              <a:t>loop</a:t>
            </a:r>
            <a:r>
              <a:rPr lang="en-CA" altLang="zh-CN" dirty="0" smtClean="0"/>
              <a:t>)</a:t>
            </a:r>
          </a:p>
          <a:p>
            <a:r>
              <a:rPr lang="en-CA" altLang="zh-CN" dirty="0" smtClean="0"/>
              <a:t>}</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Creating Targets</a:t>
            </a:r>
            <a:endParaRPr lang="zh-CN" altLang="en-US" sz="3200" dirty="0">
              <a:latin typeface="Consolas" pitchFamily="49" charset="0"/>
            </a:endParaRPr>
          </a:p>
        </p:txBody>
      </p:sp>
      <p:sp>
        <p:nvSpPr>
          <p:cNvPr id="12" name="TextBox 11"/>
          <p:cNvSpPr txBox="1"/>
          <p:nvPr/>
        </p:nvSpPr>
        <p:spPr>
          <a:xfrm>
            <a:off x="857224" y="1428736"/>
            <a:ext cx="7643866" cy="707886"/>
          </a:xfrm>
          <a:prstGeom prst="rect">
            <a:avLst/>
          </a:prstGeom>
          <a:noFill/>
        </p:spPr>
        <p:txBody>
          <a:bodyPr wrap="square" rtlCol="0">
            <a:spAutoFit/>
          </a:bodyPr>
          <a:lstStyle/>
          <a:p>
            <a:r>
              <a:rPr lang="en-CA" altLang="zh-CN" sz="2000" dirty="0" smtClean="0">
                <a:latin typeface="Consolas" pitchFamily="49" charset="0"/>
              </a:rPr>
              <a:t>The enemy object will be removed from the stage if its health drops below zero. </a:t>
            </a:r>
            <a:endParaRPr lang="zh-CN" altLang="en-US" sz="2000" dirty="0">
              <a:latin typeface="Consolas" pitchFamily="49" charset="0"/>
            </a:endParaRPr>
          </a:p>
        </p:txBody>
      </p:sp>
      <p:sp>
        <p:nvSpPr>
          <p:cNvPr id="15" name="矩形 14"/>
          <p:cNvSpPr/>
          <p:nvPr/>
        </p:nvSpPr>
        <p:spPr>
          <a:xfrm>
            <a:off x="428596" y="2357430"/>
            <a:ext cx="8358246" cy="3785652"/>
          </a:xfrm>
          <a:prstGeom prst="rect">
            <a:avLst/>
          </a:prstGeom>
          <a:ln>
            <a:solidFill>
              <a:schemeClr val="tx1"/>
            </a:solidFill>
          </a:ln>
        </p:spPr>
        <p:txBody>
          <a:bodyPr wrap="square">
            <a:spAutoFit/>
          </a:bodyPr>
          <a:lstStyle/>
          <a:p>
            <a:r>
              <a:rPr lang="en-CA" altLang="zh-CN" sz="1600" dirty="0" smtClean="0"/>
              <a:t>function  </a:t>
            </a:r>
            <a:r>
              <a:rPr lang="en-CA" altLang="zh-CN" sz="1600" dirty="0" err="1" smtClean="0">
                <a:solidFill>
                  <a:schemeClr val="accent6"/>
                </a:solidFill>
              </a:rPr>
              <a:t>spawnEnemy</a:t>
            </a:r>
            <a:r>
              <a:rPr lang="en-CA" altLang="zh-CN" sz="1600" dirty="0" smtClean="0"/>
              <a:t>(</a:t>
            </a:r>
            <a:r>
              <a:rPr lang="en-CA" altLang="zh-CN" sz="1600" dirty="0" err="1" smtClean="0">
                <a:solidFill>
                  <a:srgbClr val="92D050"/>
                </a:solidFill>
              </a:rPr>
              <a:t>posX</a:t>
            </a:r>
            <a:r>
              <a:rPr lang="en-CA" altLang="zh-CN" sz="1600" dirty="0" err="1" smtClean="0"/>
              <a:t>:</a:t>
            </a:r>
            <a:r>
              <a:rPr lang="en-CA" altLang="zh-CN" sz="1600" dirty="0" err="1" smtClean="0">
                <a:solidFill>
                  <a:srgbClr val="7030A0"/>
                </a:solidFill>
              </a:rPr>
              <a:t>Number</a:t>
            </a:r>
            <a:r>
              <a:rPr lang="en-CA" altLang="zh-CN" sz="1600" dirty="0" smtClean="0"/>
              <a:t>, </a:t>
            </a:r>
            <a:r>
              <a:rPr lang="en-CA" altLang="zh-CN" sz="1600" dirty="0" err="1" smtClean="0">
                <a:solidFill>
                  <a:srgbClr val="92D050"/>
                </a:solidFill>
              </a:rPr>
              <a:t>posY</a:t>
            </a:r>
            <a:r>
              <a:rPr lang="en-CA" altLang="zh-CN" sz="1600" dirty="0" err="1" smtClean="0"/>
              <a:t>:</a:t>
            </a:r>
            <a:r>
              <a:rPr lang="en-CA" altLang="zh-CN" sz="1600" dirty="0" err="1" smtClean="0">
                <a:solidFill>
                  <a:srgbClr val="7030A0"/>
                </a:solidFill>
              </a:rPr>
              <a:t>Number</a:t>
            </a:r>
            <a:r>
              <a:rPr lang="en-CA" altLang="zh-CN" sz="1600" dirty="0" smtClean="0"/>
              <a:t>){</a:t>
            </a:r>
          </a:p>
          <a:p>
            <a:r>
              <a:rPr lang="en-CA" altLang="zh-CN" sz="1600" dirty="0" smtClean="0"/>
              <a:t>	</a:t>
            </a:r>
            <a:r>
              <a:rPr lang="en-CA" altLang="zh-CN" sz="1600" dirty="0" err="1" smtClean="0"/>
              <a:t>var</a:t>
            </a:r>
            <a:r>
              <a:rPr lang="en-CA" altLang="zh-CN" sz="1600" dirty="0" smtClean="0"/>
              <a:t> </a:t>
            </a:r>
            <a:r>
              <a:rPr lang="en-CA" altLang="zh-CN" sz="1600" dirty="0" err="1" smtClean="0">
                <a:solidFill>
                  <a:srgbClr val="92D050"/>
                </a:solidFill>
              </a:rPr>
              <a:t>enemy</a:t>
            </a:r>
            <a:r>
              <a:rPr lang="en-CA" altLang="zh-CN" sz="1600" dirty="0" err="1" smtClean="0"/>
              <a:t>:</a:t>
            </a:r>
            <a:r>
              <a:rPr lang="en-CA" altLang="zh-CN" sz="1600" dirty="0" err="1" smtClean="0">
                <a:solidFill>
                  <a:srgbClr val="7030A0"/>
                </a:solidFill>
              </a:rPr>
              <a:t>Enemy</a:t>
            </a:r>
            <a:r>
              <a:rPr lang="en-CA" altLang="zh-CN" sz="1600" dirty="0" smtClean="0"/>
              <a:t> = new </a:t>
            </a:r>
            <a:r>
              <a:rPr lang="en-CA" altLang="zh-CN" sz="1600" dirty="0" smtClean="0">
                <a:solidFill>
                  <a:schemeClr val="accent6"/>
                </a:solidFill>
              </a:rPr>
              <a:t>Enemy</a:t>
            </a:r>
            <a:r>
              <a:rPr lang="en-CA" altLang="zh-CN" sz="1600" dirty="0" smtClean="0"/>
              <a:t>()</a:t>
            </a:r>
          </a:p>
          <a:p>
            <a:r>
              <a:rPr lang="en-CA" altLang="zh-CN" sz="1600" dirty="0" smtClean="0"/>
              <a:t>	</a:t>
            </a:r>
            <a:r>
              <a:rPr lang="en-CA" altLang="zh-CN" sz="1600" dirty="0" err="1" smtClean="0">
                <a:solidFill>
                  <a:srgbClr val="92D050"/>
                </a:solidFill>
              </a:rPr>
              <a:t>enemy.x</a:t>
            </a:r>
            <a:r>
              <a:rPr lang="en-CA" altLang="zh-CN" sz="1600" dirty="0" smtClean="0"/>
              <a:t> = </a:t>
            </a:r>
            <a:r>
              <a:rPr lang="en-CA" altLang="zh-CN" sz="1600" dirty="0" err="1" smtClean="0">
                <a:solidFill>
                  <a:srgbClr val="92D050"/>
                </a:solidFill>
              </a:rPr>
              <a:t>posX</a:t>
            </a:r>
            <a:endParaRPr lang="en-CA" altLang="zh-CN" sz="1600" dirty="0" smtClean="0">
              <a:solidFill>
                <a:srgbClr val="92D050"/>
              </a:solidFill>
            </a:endParaRPr>
          </a:p>
          <a:p>
            <a:r>
              <a:rPr lang="en-CA" altLang="zh-CN" sz="1600" dirty="0" smtClean="0"/>
              <a:t>	</a:t>
            </a:r>
            <a:r>
              <a:rPr lang="en-CA" altLang="zh-CN" sz="1600" dirty="0" err="1" smtClean="0">
                <a:solidFill>
                  <a:srgbClr val="92D050"/>
                </a:solidFill>
              </a:rPr>
              <a:t>enemy.y</a:t>
            </a:r>
            <a:r>
              <a:rPr lang="en-CA" altLang="zh-CN" sz="1600" dirty="0" smtClean="0"/>
              <a:t> = </a:t>
            </a:r>
            <a:r>
              <a:rPr lang="en-CA" altLang="zh-CN" sz="1600" dirty="0" err="1" smtClean="0">
                <a:solidFill>
                  <a:srgbClr val="92D050"/>
                </a:solidFill>
              </a:rPr>
              <a:t>posY</a:t>
            </a:r>
            <a:endParaRPr lang="en-CA" altLang="zh-CN" sz="1600" dirty="0" smtClean="0">
              <a:solidFill>
                <a:srgbClr val="92D050"/>
              </a:solidFill>
            </a:endParaRPr>
          </a:p>
          <a:p>
            <a:r>
              <a:rPr lang="en-CA" altLang="zh-CN" sz="1600" dirty="0" smtClean="0">
                <a:solidFill>
                  <a:srgbClr val="92D050"/>
                </a:solidFill>
              </a:rPr>
              <a:t>	</a:t>
            </a:r>
            <a:r>
              <a:rPr lang="en-CA" altLang="zh-CN" sz="1600" dirty="0" err="1" smtClean="0">
                <a:solidFill>
                  <a:schemeClr val="accent6"/>
                </a:solidFill>
              </a:rPr>
              <a:t>addChild</a:t>
            </a:r>
            <a:r>
              <a:rPr lang="en-CA" altLang="zh-CN" sz="1600" dirty="0" smtClean="0"/>
              <a:t>(</a:t>
            </a:r>
            <a:r>
              <a:rPr lang="en-CA" altLang="zh-CN" sz="1600" dirty="0" smtClean="0">
                <a:solidFill>
                  <a:srgbClr val="92D050"/>
                </a:solidFill>
              </a:rPr>
              <a:t>enemy</a:t>
            </a:r>
            <a:r>
              <a:rPr lang="en-CA" altLang="zh-CN" sz="1600" dirty="0" smtClean="0"/>
              <a:t>)</a:t>
            </a:r>
          </a:p>
          <a:p>
            <a:r>
              <a:rPr lang="en-CA" altLang="zh-CN" sz="1600" dirty="0" smtClean="0"/>
              <a:t>	</a:t>
            </a:r>
            <a:r>
              <a:rPr lang="en-CA" altLang="zh-CN" sz="1600" dirty="0" err="1" smtClean="0">
                <a:solidFill>
                  <a:srgbClr val="92D050"/>
                </a:solidFill>
              </a:rPr>
              <a:t>enemy.health</a:t>
            </a:r>
            <a:r>
              <a:rPr lang="en-CA" altLang="zh-CN" sz="1600" dirty="0" smtClean="0">
                <a:solidFill>
                  <a:srgbClr val="92D050"/>
                </a:solidFill>
              </a:rPr>
              <a:t> </a:t>
            </a:r>
            <a:r>
              <a:rPr lang="en-CA" altLang="zh-CN" sz="1600" dirty="0" smtClean="0"/>
              <a:t>=</a:t>
            </a:r>
            <a:r>
              <a:rPr lang="en-CA" altLang="zh-CN" sz="1600" dirty="0" smtClean="0">
                <a:solidFill>
                  <a:srgbClr val="92D050"/>
                </a:solidFill>
              </a:rPr>
              <a:t> </a:t>
            </a:r>
            <a:r>
              <a:rPr lang="en-CA" altLang="zh-CN" sz="1600" dirty="0" smtClean="0">
                <a:solidFill>
                  <a:srgbClr val="FF0000"/>
                </a:solidFill>
              </a:rPr>
              <a:t>100</a:t>
            </a:r>
          </a:p>
          <a:p>
            <a:r>
              <a:rPr lang="en-CA" altLang="zh-CN" sz="1600" dirty="0" smtClean="0"/>
              <a:t>	function </a:t>
            </a:r>
            <a:r>
              <a:rPr lang="en-CA" altLang="zh-CN" sz="1600" dirty="0" smtClean="0">
                <a:solidFill>
                  <a:schemeClr val="accent6"/>
                </a:solidFill>
              </a:rPr>
              <a:t>loop</a:t>
            </a:r>
            <a:r>
              <a:rPr lang="en-CA" altLang="zh-CN" sz="1600" dirty="0" smtClean="0"/>
              <a:t>(</a:t>
            </a:r>
            <a:r>
              <a:rPr lang="en-CA" altLang="zh-CN" sz="1600" dirty="0" smtClean="0">
                <a:solidFill>
                  <a:srgbClr val="92D050"/>
                </a:solidFill>
              </a:rPr>
              <a:t>event</a:t>
            </a:r>
            <a:r>
              <a:rPr lang="en-CA" altLang="zh-CN" sz="1600" dirty="0" smtClean="0"/>
              <a:t>){</a:t>
            </a:r>
          </a:p>
          <a:p>
            <a:r>
              <a:rPr lang="en-CA" altLang="zh-CN" sz="1600" dirty="0" smtClean="0"/>
              <a:t>		if (</a:t>
            </a:r>
            <a:r>
              <a:rPr lang="en-CA" altLang="zh-CN" sz="1600" dirty="0" err="1" smtClean="0">
                <a:solidFill>
                  <a:srgbClr val="92D050"/>
                </a:solidFill>
              </a:rPr>
              <a:t>enemy.health</a:t>
            </a:r>
            <a:r>
              <a:rPr lang="en-CA" altLang="zh-CN" sz="1600" dirty="0" smtClean="0">
                <a:solidFill>
                  <a:srgbClr val="92D050"/>
                </a:solidFill>
              </a:rPr>
              <a:t> </a:t>
            </a:r>
            <a:r>
              <a:rPr lang="en-CA" altLang="zh-CN" sz="1600" dirty="0" smtClean="0"/>
              <a:t>&lt;=</a:t>
            </a:r>
            <a:r>
              <a:rPr lang="en-CA" altLang="zh-CN" sz="1600" dirty="0" smtClean="0">
                <a:solidFill>
                  <a:srgbClr val="92D050"/>
                </a:solidFill>
              </a:rPr>
              <a:t> </a:t>
            </a:r>
            <a:r>
              <a:rPr lang="en-CA" altLang="zh-CN" sz="1600" dirty="0" smtClean="0">
                <a:solidFill>
                  <a:srgbClr val="FF0000"/>
                </a:solidFill>
              </a:rPr>
              <a:t>0</a:t>
            </a:r>
            <a:r>
              <a:rPr lang="en-CA" altLang="zh-CN" sz="1600" dirty="0" smtClean="0"/>
              <a:t>){</a:t>
            </a:r>
          </a:p>
          <a:p>
            <a:r>
              <a:rPr lang="en-CA" altLang="zh-CN" sz="1600" dirty="0" smtClean="0"/>
              <a:t>			</a:t>
            </a:r>
            <a:r>
              <a:rPr lang="en-CA" altLang="zh-CN" sz="1600" dirty="0" err="1" smtClean="0">
                <a:solidFill>
                  <a:srgbClr val="92D050"/>
                </a:solidFill>
              </a:rPr>
              <a:t>enemy.parent</a:t>
            </a:r>
            <a:r>
              <a:rPr lang="en-CA" altLang="zh-CN" sz="1600" dirty="0" err="1" smtClean="0"/>
              <a:t>.</a:t>
            </a:r>
            <a:r>
              <a:rPr lang="en-CA" altLang="zh-CN" sz="1600" dirty="0" err="1" smtClean="0">
                <a:solidFill>
                  <a:schemeClr val="accent6"/>
                </a:solidFill>
              </a:rPr>
              <a:t>removeChild</a:t>
            </a:r>
            <a:r>
              <a:rPr lang="en-CA" altLang="zh-CN" sz="1600" dirty="0" smtClean="0"/>
              <a:t>(</a:t>
            </a:r>
            <a:r>
              <a:rPr lang="en-CA" altLang="zh-CN" sz="1600" dirty="0" smtClean="0">
                <a:solidFill>
                  <a:srgbClr val="92D050"/>
                </a:solidFill>
              </a:rPr>
              <a:t>enemy</a:t>
            </a:r>
            <a:r>
              <a:rPr lang="en-CA" altLang="zh-CN" sz="1600" dirty="0" smtClean="0"/>
              <a:t>)</a:t>
            </a:r>
          </a:p>
          <a:p>
            <a:pPr lvl="4"/>
            <a:r>
              <a:rPr lang="en-CA" altLang="zh-CN" sz="1600" dirty="0" smtClean="0"/>
              <a:t>	</a:t>
            </a:r>
            <a:r>
              <a:rPr lang="en-CA" altLang="zh-CN" sz="1600" dirty="0" err="1" smtClean="0">
                <a:solidFill>
                  <a:srgbClr val="92D050"/>
                </a:solidFill>
              </a:rPr>
              <a:t>enemy</a:t>
            </a:r>
            <a:r>
              <a:rPr lang="en-CA" altLang="zh-CN" sz="1600" dirty="0" err="1" smtClean="0"/>
              <a:t>.</a:t>
            </a:r>
            <a:r>
              <a:rPr lang="en-CA" altLang="zh-CN" sz="1600" dirty="0" err="1" smtClean="0">
                <a:solidFill>
                  <a:schemeClr val="accent6"/>
                </a:solidFill>
              </a:rPr>
              <a:t>removeEventListener</a:t>
            </a:r>
            <a:r>
              <a:rPr lang="en-CA" altLang="zh-CN" sz="1600" dirty="0" smtClean="0"/>
              <a:t>(</a:t>
            </a:r>
            <a:r>
              <a:rPr lang="en-CA" altLang="zh-CN" sz="1600" dirty="0" err="1" smtClean="0">
                <a:solidFill>
                  <a:srgbClr val="92D050"/>
                </a:solidFill>
              </a:rPr>
              <a:t>Event.ENTER_FRAME</a:t>
            </a:r>
            <a:r>
              <a:rPr lang="en-CA" altLang="zh-CN" sz="1600" dirty="0" smtClean="0"/>
              <a:t>, </a:t>
            </a:r>
            <a:r>
              <a:rPr lang="en-CA" altLang="zh-CN" sz="1600" dirty="0" smtClean="0">
                <a:solidFill>
                  <a:schemeClr val="accent6"/>
                </a:solidFill>
              </a:rPr>
              <a:t>loop</a:t>
            </a:r>
            <a:r>
              <a:rPr lang="en-CA" altLang="zh-CN" sz="1600" dirty="0" smtClean="0"/>
              <a:t>)</a:t>
            </a:r>
          </a:p>
          <a:p>
            <a:pPr lvl="4"/>
            <a:r>
              <a:rPr lang="en-CA" altLang="zh-CN" sz="1600" dirty="0" smtClean="0"/>
              <a:t>}</a:t>
            </a:r>
          </a:p>
          <a:p>
            <a:endParaRPr lang="en-CA" altLang="zh-CN" sz="1600" dirty="0" smtClean="0"/>
          </a:p>
          <a:p>
            <a:r>
              <a:rPr lang="en-CA" altLang="zh-CN" sz="1600" dirty="0" smtClean="0"/>
              <a:t>	}</a:t>
            </a:r>
          </a:p>
          <a:p>
            <a:r>
              <a:rPr lang="en-CA" altLang="zh-CN" sz="1600" dirty="0" smtClean="0"/>
              <a:t>	</a:t>
            </a:r>
            <a:r>
              <a:rPr lang="en-CA" altLang="zh-CN" sz="1600" dirty="0" err="1" smtClean="0">
                <a:solidFill>
                  <a:srgbClr val="92D050"/>
                </a:solidFill>
              </a:rPr>
              <a:t>enemy</a:t>
            </a:r>
            <a:r>
              <a:rPr lang="en-CA" altLang="zh-CN" sz="1600" dirty="0" err="1" smtClean="0"/>
              <a:t>.</a:t>
            </a:r>
            <a:r>
              <a:rPr lang="en-CA" altLang="zh-CN" sz="1600" dirty="0" err="1" smtClean="0">
                <a:solidFill>
                  <a:schemeClr val="accent6"/>
                </a:solidFill>
              </a:rPr>
              <a:t>addEventListener</a:t>
            </a:r>
            <a:r>
              <a:rPr lang="en-CA" altLang="zh-CN" sz="1600" dirty="0" smtClean="0"/>
              <a:t>(</a:t>
            </a:r>
            <a:r>
              <a:rPr lang="en-CA" altLang="zh-CN" sz="1600" dirty="0" err="1" smtClean="0">
                <a:solidFill>
                  <a:srgbClr val="92D050"/>
                </a:solidFill>
              </a:rPr>
              <a:t>Event.ENTER_FRAME</a:t>
            </a:r>
            <a:r>
              <a:rPr lang="en-CA" altLang="zh-CN" sz="1600" dirty="0" smtClean="0"/>
              <a:t>, </a:t>
            </a:r>
            <a:r>
              <a:rPr lang="en-CA" altLang="zh-CN" sz="1600" dirty="0" smtClean="0">
                <a:solidFill>
                  <a:schemeClr val="accent6"/>
                </a:solidFill>
              </a:rPr>
              <a:t>loop</a:t>
            </a:r>
            <a:r>
              <a:rPr lang="en-CA" altLang="zh-CN" sz="1600" dirty="0" smtClean="0"/>
              <a:t>)</a:t>
            </a:r>
          </a:p>
          <a:p>
            <a:r>
              <a:rPr lang="en-CA" altLang="zh-CN" sz="1600" dirty="0" smtClean="0"/>
              <a:t>}</a:t>
            </a:r>
            <a:endParaRPr lang="zh-CN" altLang="en-US" sz="16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759</TotalTime>
  <Words>756</Words>
  <Application>Microsoft Office PowerPoint</Application>
  <PresentationFormat>全屏显示(4:3)</PresentationFormat>
  <Paragraphs>154</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Xiang</dc:creator>
  <cp:lastModifiedBy>Xiang</cp:lastModifiedBy>
  <cp:revision>975</cp:revision>
  <dcterms:created xsi:type="dcterms:W3CDTF">2015-10-09T00:50:08Z</dcterms:created>
  <dcterms:modified xsi:type="dcterms:W3CDTF">2015-11-25T03:00:38Z</dcterms:modified>
</cp:coreProperties>
</file>