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357" r:id="rId5"/>
    <p:sldId id="358" r:id="rId6"/>
    <p:sldId id="360" r:id="rId7"/>
    <p:sldId id="359" r:id="rId8"/>
    <p:sldId id="361" r:id="rId9"/>
    <p:sldId id="362" r:id="rId10"/>
    <p:sldId id="363" r:id="rId11"/>
    <p:sldId id="364" r:id="rId12"/>
    <p:sldId id="332" r:id="rId13"/>
    <p:sldId id="366" r:id="rId14"/>
    <p:sldId id="367" r:id="rId15"/>
    <p:sldId id="368" r:id="rId16"/>
    <p:sldId id="36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18CB-4281-4FBC-9EB1-33D30D3075F6}" type="datetimeFigureOut">
              <a:rPr lang="zh-CN" altLang="en-US" smtClean="0"/>
              <a:pPr/>
              <a:t>2015/12/1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D3A09-70EC-4F40-AA39-8B29C8BC03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aycongroup.com/flashCS4/09_flashCS4.html" TargetMode="External"/><Relationship Id="rId2" Type="http://schemas.openxmlformats.org/officeDocument/2006/relationships/hyperlink" Target="http://www.adobe.com/inspire-archive/december2008/articles/article4/index.html?trackingid=EFBL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0100" y="1857364"/>
            <a:ext cx="7072362" cy="1569660"/>
          </a:xfrm>
          <a:prstGeom prst="rect">
            <a:avLst/>
          </a:prstGeom>
          <a:noFill/>
        </p:spPr>
        <p:txBody>
          <a:bodyPr wrap="square" rtlCol="0">
            <a:spAutoFit/>
          </a:bodyPr>
          <a:lstStyle/>
          <a:p>
            <a:pPr algn="ctr"/>
            <a:r>
              <a:rPr lang="en-CA" altLang="zh-CN" sz="4800" dirty="0" smtClean="0">
                <a:latin typeface="Consolas" pitchFamily="49" charset="0"/>
              </a:rPr>
              <a:t>Simple Shooter</a:t>
            </a:r>
          </a:p>
          <a:p>
            <a:pPr algn="ctr"/>
            <a:r>
              <a:rPr lang="en-CA" altLang="zh-CN" sz="4800" dirty="0" smtClean="0">
                <a:latin typeface="Consolas" pitchFamily="49" charset="0"/>
              </a:rPr>
              <a:t>Part </a:t>
            </a:r>
            <a:r>
              <a:rPr lang="en-CA" altLang="zh-CN" sz="4800" dirty="0" smtClean="0">
                <a:latin typeface="Consolas" pitchFamily="49" charset="0"/>
              </a:rPr>
              <a:t>4</a:t>
            </a:r>
            <a:endParaRPr lang="en-CA" altLang="zh-CN" sz="4800" dirty="0" smtClean="0">
              <a:latin typeface="Consolas" pitchFamily="49" charset="0"/>
            </a:endParaRPr>
          </a:p>
        </p:txBody>
      </p:sp>
      <p:sp>
        <p:nvSpPr>
          <p:cNvPr id="7" name="TextBox 6"/>
          <p:cNvSpPr txBox="1"/>
          <p:nvPr/>
        </p:nvSpPr>
        <p:spPr>
          <a:xfrm>
            <a:off x="8143900" y="6581001"/>
            <a:ext cx="1000100" cy="276999"/>
          </a:xfrm>
          <a:prstGeom prst="rect">
            <a:avLst/>
          </a:prstGeom>
          <a:noFill/>
        </p:spPr>
        <p:txBody>
          <a:bodyPr wrap="square" rtlCol="0">
            <a:spAutoFit/>
          </a:bodyPr>
          <a:lstStyle/>
          <a:p>
            <a:pPr algn="r"/>
            <a:r>
              <a:rPr lang="en-CA" altLang="zh-CN" sz="1200" dirty="0" smtClean="0">
                <a:latin typeface="Consolas" pitchFamily="49" charset="0"/>
              </a:rPr>
              <a:t>by </a:t>
            </a:r>
            <a:r>
              <a:rPr lang="en-CA" altLang="zh-CN" sz="1200" dirty="0" err="1" smtClean="0">
                <a:latin typeface="Consolas" pitchFamily="49" charset="0"/>
              </a:rPr>
              <a:t>TommyX</a:t>
            </a:r>
            <a:endParaRPr lang="zh-CN" altLang="en-US" sz="1200" dirty="0">
              <a:latin typeface="Consolas"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Explosion</a:t>
            </a:r>
            <a:endParaRPr lang="zh-CN" altLang="en-US" sz="3200" dirty="0">
              <a:latin typeface="Consolas" pitchFamily="49" charset="0"/>
            </a:endParaRPr>
          </a:p>
        </p:txBody>
      </p:sp>
      <p:sp>
        <p:nvSpPr>
          <p:cNvPr id="7" name="TextBox 6"/>
          <p:cNvSpPr txBox="1"/>
          <p:nvPr/>
        </p:nvSpPr>
        <p:spPr>
          <a:xfrm>
            <a:off x="714348" y="1357298"/>
            <a:ext cx="7643866" cy="923330"/>
          </a:xfrm>
          <a:prstGeom prst="rect">
            <a:avLst/>
          </a:prstGeom>
          <a:noFill/>
        </p:spPr>
        <p:txBody>
          <a:bodyPr wrap="square" rtlCol="0">
            <a:spAutoFit/>
          </a:bodyPr>
          <a:lstStyle/>
          <a:p>
            <a:r>
              <a:rPr lang="en-CA" altLang="zh-CN" dirty="0" smtClean="0">
                <a:latin typeface="Consolas" pitchFamily="49" charset="0"/>
              </a:rPr>
              <a:t>Now draw the fourth and final frame of the animation. </a:t>
            </a:r>
          </a:p>
          <a:p>
            <a:r>
              <a:rPr lang="en-CA" altLang="zh-CN" dirty="0" smtClean="0">
                <a:latin typeface="Consolas" pitchFamily="49" charset="0"/>
              </a:rPr>
              <a:t>Stretch the circle to be even larger. Modify the color so that it looks very transparent.</a:t>
            </a:r>
            <a:endParaRPr lang="en-CA" altLang="zh-CN" dirty="0" smtClean="0">
              <a:latin typeface="Consolas" pitchFamily="49" charset="0"/>
            </a:endParaRPr>
          </a:p>
        </p:txBody>
      </p:sp>
      <p:pic>
        <p:nvPicPr>
          <p:cNvPr id="8194" name="Picture 2"/>
          <p:cNvPicPr>
            <a:picLocks noChangeAspect="1" noChangeArrowheads="1"/>
          </p:cNvPicPr>
          <p:nvPr/>
        </p:nvPicPr>
        <p:blipFill>
          <a:blip r:embed="rId2"/>
          <a:srcRect/>
          <a:stretch>
            <a:fillRect/>
          </a:stretch>
        </p:blipFill>
        <p:spPr bwMode="auto">
          <a:xfrm>
            <a:off x="5000628" y="3071810"/>
            <a:ext cx="2705100" cy="27813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643042" y="2928934"/>
            <a:ext cx="3009905" cy="333216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Explosion</a:t>
            </a:r>
            <a:endParaRPr lang="zh-CN" altLang="en-US" sz="3200" dirty="0">
              <a:latin typeface="Consolas" pitchFamily="49" charset="0"/>
            </a:endParaRPr>
          </a:p>
        </p:txBody>
      </p:sp>
      <p:sp>
        <p:nvSpPr>
          <p:cNvPr id="7" name="TextBox 6"/>
          <p:cNvSpPr txBox="1"/>
          <p:nvPr/>
        </p:nvSpPr>
        <p:spPr>
          <a:xfrm>
            <a:off x="714348" y="1357298"/>
            <a:ext cx="7643866" cy="1477328"/>
          </a:xfrm>
          <a:prstGeom prst="rect">
            <a:avLst/>
          </a:prstGeom>
          <a:noFill/>
        </p:spPr>
        <p:txBody>
          <a:bodyPr wrap="square" rtlCol="0">
            <a:spAutoFit/>
          </a:bodyPr>
          <a:lstStyle/>
          <a:p>
            <a:r>
              <a:rPr lang="en-CA" altLang="zh-CN" dirty="0" smtClean="0">
                <a:latin typeface="Consolas" pitchFamily="49" charset="0"/>
              </a:rPr>
              <a:t>Lets insert a blank </a:t>
            </a:r>
            <a:r>
              <a:rPr lang="en-CA" altLang="zh-CN" dirty="0" err="1" smtClean="0">
                <a:latin typeface="Consolas" pitchFamily="49" charset="0"/>
              </a:rPr>
              <a:t>keyframe</a:t>
            </a:r>
            <a:r>
              <a:rPr lang="en-CA" altLang="zh-CN" dirty="0" smtClean="0">
                <a:latin typeface="Consolas" pitchFamily="49" charset="0"/>
              </a:rPr>
              <a:t> for the fifth frame</a:t>
            </a:r>
            <a:r>
              <a:rPr lang="en-CA" altLang="zh-CN" dirty="0" smtClean="0">
                <a:latin typeface="Consolas" pitchFamily="49" charset="0"/>
              </a:rPr>
              <a:t>. </a:t>
            </a:r>
          </a:p>
          <a:p>
            <a:r>
              <a:rPr lang="en-CA" altLang="zh-CN" dirty="0" smtClean="0">
                <a:latin typeface="Consolas" pitchFamily="49" charset="0"/>
              </a:rPr>
              <a:t>In this frame, we will write a little bit of script to remove this object, or else by default the animation will loop forever.</a:t>
            </a:r>
          </a:p>
          <a:p>
            <a:r>
              <a:rPr lang="en-CA" altLang="zh-CN" dirty="0" smtClean="0">
                <a:latin typeface="Consolas" pitchFamily="49" charset="0"/>
              </a:rPr>
              <a:t>Click on the frame and edit the script in the Action panel.</a:t>
            </a:r>
            <a:endParaRPr lang="en-CA" altLang="zh-CN" dirty="0" smtClean="0">
              <a:latin typeface="Consolas" pitchFamily="49" charset="0"/>
            </a:endParaRPr>
          </a:p>
        </p:txBody>
      </p:sp>
      <p:pic>
        <p:nvPicPr>
          <p:cNvPr id="9218" name="Picture 2"/>
          <p:cNvPicPr>
            <a:picLocks noChangeAspect="1" noChangeArrowheads="1"/>
          </p:cNvPicPr>
          <p:nvPr/>
        </p:nvPicPr>
        <p:blipFill>
          <a:blip r:embed="rId2"/>
          <a:srcRect/>
          <a:stretch>
            <a:fillRect/>
          </a:stretch>
        </p:blipFill>
        <p:spPr bwMode="auto">
          <a:xfrm>
            <a:off x="1000100" y="3286124"/>
            <a:ext cx="2933700" cy="2390775"/>
          </a:xfrm>
          <a:prstGeom prst="rect">
            <a:avLst/>
          </a:prstGeom>
          <a:noFill/>
          <a:ln w="9525">
            <a:noFill/>
            <a:miter lim="800000"/>
            <a:headEnd/>
            <a:tailEnd/>
          </a:ln>
          <a:effectLst/>
        </p:spPr>
      </p:pic>
      <p:sp>
        <p:nvSpPr>
          <p:cNvPr id="8" name="TextBox 7"/>
          <p:cNvSpPr txBox="1"/>
          <p:nvPr/>
        </p:nvSpPr>
        <p:spPr>
          <a:xfrm>
            <a:off x="4143372" y="3286124"/>
            <a:ext cx="4286280" cy="1477328"/>
          </a:xfrm>
          <a:prstGeom prst="rect">
            <a:avLst/>
          </a:prstGeom>
          <a:noFill/>
        </p:spPr>
        <p:txBody>
          <a:bodyPr wrap="square" rtlCol="0">
            <a:spAutoFit/>
          </a:bodyPr>
          <a:lstStyle/>
          <a:p>
            <a:r>
              <a:rPr lang="en-CA" altLang="zh-CN" dirty="0" smtClean="0">
                <a:latin typeface="Consolas" pitchFamily="49" charset="0"/>
              </a:rPr>
              <a:t>Write the code below to stop the animation, and remove it from the display list. The keyword “this” refers to the current object.</a:t>
            </a:r>
            <a:endParaRPr lang="en-CA" altLang="zh-CN" dirty="0" smtClean="0">
              <a:latin typeface="Consolas" pitchFamily="49" charset="0"/>
            </a:endParaRPr>
          </a:p>
        </p:txBody>
      </p:sp>
      <p:sp>
        <p:nvSpPr>
          <p:cNvPr id="9" name="TextBox 8"/>
          <p:cNvSpPr txBox="1"/>
          <p:nvPr/>
        </p:nvSpPr>
        <p:spPr>
          <a:xfrm>
            <a:off x="4143372" y="5000636"/>
            <a:ext cx="4286280" cy="646331"/>
          </a:xfrm>
          <a:prstGeom prst="rect">
            <a:avLst/>
          </a:prstGeom>
          <a:noFill/>
          <a:ln>
            <a:solidFill>
              <a:schemeClr val="tx1"/>
            </a:solidFill>
          </a:ln>
        </p:spPr>
        <p:txBody>
          <a:bodyPr wrap="square" rtlCol="0">
            <a:spAutoFit/>
          </a:bodyPr>
          <a:lstStyle/>
          <a:p>
            <a:r>
              <a:rPr lang="en-CA" altLang="zh-CN" dirty="0" smtClean="0">
                <a:latin typeface="Consolas" pitchFamily="49" charset="0"/>
              </a:rPr>
              <a:t>s</a:t>
            </a:r>
            <a:r>
              <a:rPr lang="en-CA" altLang="zh-CN" dirty="0" smtClean="0">
                <a:latin typeface="Consolas" pitchFamily="49" charset="0"/>
              </a:rPr>
              <a:t>top()</a:t>
            </a:r>
          </a:p>
          <a:p>
            <a:r>
              <a:rPr lang="en-CA" altLang="zh-CN" dirty="0" err="1" smtClean="0">
                <a:latin typeface="Consolas" pitchFamily="49" charset="0"/>
              </a:rPr>
              <a:t>this.parent.removeChild</a:t>
            </a:r>
            <a:r>
              <a:rPr lang="en-CA" altLang="zh-CN" dirty="0" smtClean="0">
                <a:latin typeface="Consolas" pitchFamily="49" charset="0"/>
              </a:rPr>
              <a:t>(this)</a:t>
            </a:r>
            <a:endParaRPr lang="en-CA" altLang="zh-CN" dirty="0" smtClean="0">
              <a:latin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71538" y="1790703"/>
            <a:ext cx="2514600" cy="2066925"/>
          </a:xfrm>
          <a:prstGeom prst="rect">
            <a:avLst/>
          </a:prstGeom>
          <a:noFill/>
          <a:ln w="9525">
            <a:noFill/>
            <a:miter lim="800000"/>
            <a:headEnd/>
            <a:tailEnd/>
          </a:ln>
          <a:effectLst/>
        </p:spPr>
      </p:pic>
      <p:sp>
        <p:nvSpPr>
          <p:cNvPr id="8" name="TextBox 7"/>
          <p:cNvSpPr txBox="1"/>
          <p:nvPr/>
        </p:nvSpPr>
        <p:spPr>
          <a:xfrm>
            <a:off x="4714876" y="2143116"/>
            <a:ext cx="3643338" cy="3170099"/>
          </a:xfrm>
          <a:prstGeom prst="rect">
            <a:avLst/>
          </a:prstGeom>
          <a:noFill/>
        </p:spPr>
        <p:txBody>
          <a:bodyPr wrap="square" rtlCol="0">
            <a:spAutoFit/>
          </a:bodyPr>
          <a:lstStyle/>
          <a:p>
            <a:r>
              <a:rPr lang="en-CA" altLang="zh-CN" sz="2000" dirty="0" smtClean="0">
                <a:latin typeface="Consolas" pitchFamily="49" charset="0"/>
              </a:rPr>
              <a:t>Now we have our object ready, lets spawn it with code.</a:t>
            </a:r>
          </a:p>
          <a:p>
            <a:endParaRPr lang="en-CA" altLang="zh-CN" sz="2000" dirty="0" smtClean="0">
              <a:latin typeface="Consolas" pitchFamily="49" charset="0"/>
            </a:endParaRPr>
          </a:p>
          <a:p>
            <a:r>
              <a:rPr lang="en-CA" altLang="zh-CN" sz="2000" dirty="0" smtClean="0">
                <a:latin typeface="Consolas" pitchFamily="49" charset="0"/>
              </a:rPr>
              <a:t>Lets create a new layer to manage our effects.</a:t>
            </a:r>
          </a:p>
          <a:p>
            <a:endParaRPr lang="en-CA" altLang="zh-CN" sz="2000" dirty="0" smtClean="0">
              <a:latin typeface="Consolas" pitchFamily="49" charset="0"/>
            </a:endParaRPr>
          </a:p>
          <a:p>
            <a:r>
              <a:rPr lang="en-CA" altLang="zh-CN" sz="2000" dirty="0" smtClean="0">
                <a:latin typeface="Consolas" pitchFamily="49" charset="0"/>
              </a:rPr>
              <a:t>Then, click on the frame of that layer to change the code.</a:t>
            </a:r>
            <a:endParaRPr lang="en-CA" altLang="zh-CN" sz="2000" dirty="0">
              <a:latin typeface="Consolas" pitchFamily="49" charset="0"/>
            </a:endParaRPr>
          </a:p>
        </p:txBody>
      </p:sp>
      <p:sp>
        <p:nvSpPr>
          <p:cNvPr id="9" name="矩形 8"/>
          <p:cNvSpPr/>
          <p:nvPr/>
        </p:nvSpPr>
        <p:spPr>
          <a:xfrm>
            <a:off x="1142976" y="3500438"/>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TextBox 9"/>
          <p:cNvSpPr txBox="1"/>
          <p:nvPr/>
        </p:nvSpPr>
        <p:spPr>
          <a:xfrm>
            <a:off x="785786" y="4214818"/>
            <a:ext cx="1714512" cy="923330"/>
          </a:xfrm>
          <a:prstGeom prst="rect">
            <a:avLst/>
          </a:prstGeom>
          <a:noFill/>
        </p:spPr>
        <p:txBody>
          <a:bodyPr wrap="square" rtlCol="0">
            <a:spAutoFit/>
          </a:bodyPr>
          <a:lstStyle/>
          <a:p>
            <a:r>
              <a:rPr lang="en-CA" altLang="zh-CN" dirty="0" smtClean="0">
                <a:latin typeface="Consolas" pitchFamily="49" charset="0"/>
              </a:rPr>
              <a:t>Click here to create a new layer.</a:t>
            </a:r>
            <a:endParaRPr lang="zh-CN" altLang="en-US" dirty="0">
              <a:latin typeface="Consolas" pitchFamily="49" charset="0"/>
            </a:endParaRPr>
          </a:p>
        </p:txBody>
      </p:sp>
      <p:cxnSp>
        <p:nvCxnSpPr>
          <p:cNvPr id="11" name="直接箭头连接符 10"/>
          <p:cNvCxnSpPr/>
          <p:nvPr/>
        </p:nvCxnSpPr>
        <p:spPr>
          <a:xfrm rot="16200000" flipV="1">
            <a:off x="1178695" y="3821909"/>
            <a:ext cx="428628"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428728" y="2302926"/>
            <a:ext cx="642942"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TextBox 15"/>
          <p:cNvSpPr txBox="1"/>
          <p:nvPr/>
        </p:nvSpPr>
        <p:spPr>
          <a:xfrm>
            <a:off x="2071670" y="5214950"/>
            <a:ext cx="2357454" cy="1200329"/>
          </a:xfrm>
          <a:prstGeom prst="rect">
            <a:avLst/>
          </a:prstGeom>
          <a:noFill/>
        </p:spPr>
        <p:txBody>
          <a:bodyPr wrap="square" rtlCol="0">
            <a:spAutoFit/>
          </a:bodyPr>
          <a:lstStyle/>
          <a:p>
            <a:r>
              <a:rPr lang="en-CA" altLang="zh-CN" dirty="0" smtClean="0">
                <a:latin typeface="Consolas" pitchFamily="49" charset="0"/>
              </a:rPr>
              <a:t>Double click to change layer name. Drag to arrange them.</a:t>
            </a:r>
            <a:endParaRPr lang="zh-CN" altLang="en-US" dirty="0">
              <a:latin typeface="Consolas" pitchFamily="49" charset="0"/>
            </a:endParaRPr>
          </a:p>
        </p:txBody>
      </p:sp>
      <p:cxnSp>
        <p:nvCxnSpPr>
          <p:cNvPr id="17" name="直接箭头连接符 16"/>
          <p:cNvCxnSpPr/>
          <p:nvPr/>
        </p:nvCxnSpPr>
        <p:spPr>
          <a:xfrm rot="16200000" flipV="1">
            <a:off x="1285852" y="3214686"/>
            <a:ext cx="2500330"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Spawning </a:t>
            </a:r>
            <a:r>
              <a:rPr lang="en-CA" altLang="zh-CN" sz="3200" dirty="0" smtClean="0">
                <a:latin typeface="Consolas" pitchFamily="49" charset="0"/>
              </a:rPr>
              <a:t>Explosion</a:t>
            </a:r>
            <a:endParaRPr lang="zh-CN" altLang="en-US" sz="3200" dirty="0">
              <a:latin typeface="Consolas"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Organizing Containers</a:t>
            </a:r>
            <a:endParaRPr lang="zh-CN" altLang="en-US" sz="3200" dirty="0">
              <a:latin typeface="Consolas" pitchFamily="49" charset="0"/>
            </a:endParaRPr>
          </a:p>
        </p:txBody>
      </p:sp>
      <p:sp>
        <p:nvSpPr>
          <p:cNvPr id="7" name="TextBox 6"/>
          <p:cNvSpPr txBox="1"/>
          <p:nvPr/>
        </p:nvSpPr>
        <p:spPr>
          <a:xfrm>
            <a:off x="714348" y="1357298"/>
            <a:ext cx="7643866" cy="5078313"/>
          </a:xfrm>
          <a:prstGeom prst="rect">
            <a:avLst/>
          </a:prstGeom>
          <a:noFill/>
        </p:spPr>
        <p:txBody>
          <a:bodyPr wrap="square" rtlCol="0">
            <a:spAutoFit/>
          </a:bodyPr>
          <a:lstStyle/>
          <a:p>
            <a:r>
              <a:rPr lang="en-CA" altLang="zh-CN" dirty="0" smtClean="0">
                <a:latin typeface="Consolas" pitchFamily="49" charset="0"/>
              </a:rPr>
              <a:t>At this point, we are having more and more objects spawned with code. Adding all of them to the root display container would be unwise. Therefore, we should make separate containers that are added to the root display container, and the hav</a:t>
            </a:r>
            <a:r>
              <a:rPr lang="en-CA" altLang="zh-CN" dirty="0" smtClean="0">
                <a:latin typeface="Consolas" pitchFamily="49" charset="0"/>
              </a:rPr>
              <a:t>e our bullet/effects etc added to those containers.</a:t>
            </a:r>
          </a:p>
          <a:p>
            <a:endParaRPr lang="en-CA" altLang="zh-CN" dirty="0" smtClean="0">
              <a:latin typeface="Consolas" pitchFamily="49" charset="0"/>
            </a:endParaRPr>
          </a:p>
          <a:p>
            <a:r>
              <a:rPr lang="en-CA" altLang="zh-CN" dirty="0" smtClean="0">
                <a:latin typeface="Consolas" pitchFamily="49" charset="0"/>
              </a:rPr>
              <a:t>In the Effect layer for example, write the following code before you write the spawning function:</a:t>
            </a:r>
          </a:p>
          <a:p>
            <a:endParaRPr lang="en-CA" altLang="zh-CN" dirty="0" smtClean="0">
              <a:latin typeface="Consolas" pitchFamily="49" charset="0"/>
            </a:endParaRPr>
          </a:p>
          <a:p>
            <a:endParaRPr lang="en-CA" altLang="zh-CN" dirty="0" smtClean="0">
              <a:latin typeface="Consolas" pitchFamily="49" charset="0"/>
            </a:endParaRPr>
          </a:p>
          <a:p>
            <a:endParaRPr lang="en-CA" altLang="zh-CN" dirty="0" smtClean="0">
              <a:latin typeface="Consolas" pitchFamily="49" charset="0"/>
            </a:endParaRPr>
          </a:p>
          <a:p>
            <a:endParaRPr lang="en-CA" altLang="zh-CN" dirty="0" smtClean="0">
              <a:latin typeface="Consolas" pitchFamily="49" charset="0"/>
            </a:endParaRPr>
          </a:p>
          <a:p>
            <a:r>
              <a:rPr lang="en-CA" altLang="zh-CN" dirty="0" smtClean="0">
                <a:latin typeface="Consolas" pitchFamily="49" charset="0"/>
              </a:rPr>
              <a:t>Sprite is the default type for an empty display object container.</a:t>
            </a:r>
          </a:p>
          <a:p>
            <a:r>
              <a:rPr lang="en-CA" altLang="zh-CN" dirty="0" smtClean="0">
                <a:latin typeface="Consolas" pitchFamily="49" charset="0"/>
              </a:rPr>
              <a:t>You should do this for all other layers that spawn objects, and inside the spawn function, add the objects to the desired containers.</a:t>
            </a:r>
            <a:r>
              <a:rPr lang="en-CA" altLang="zh-CN" dirty="0" smtClean="0">
                <a:latin typeface="Consolas" pitchFamily="49" charset="0"/>
              </a:rPr>
              <a:t> </a:t>
            </a:r>
            <a:endParaRPr lang="en-CA" altLang="zh-CN" dirty="0" smtClean="0">
              <a:latin typeface="Consolas" pitchFamily="49" charset="0"/>
            </a:endParaRPr>
          </a:p>
        </p:txBody>
      </p:sp>
      <p:sp>
        <p:nvSpPr>
          <p:cNvPr id="9" name="TextBox 8"/>
          <p:cNvSpPr txBox="1"/>
          <p:nvPr/>
        </p:nvSpPr>
        <p:spPr>
          <a:xfrm>
            <a:off x="785786" y="4143380"/>
            <a:ext cx="7572428" cy="646331"/>
          </a:xfrm>
          <a:prstGeom prst="rect">
            <a:avLst/>
          </a:prstGeom>
          <a:noFill/>
          <a:ln>
            <a:solidFill>
              <a:schemeClr val="tx1"/>
            </a:solidFill>
          </a:ln>
        </p:spPr>
        <p:txBody>
          <a:bodyPr wrap="square" rtlCol="0">
            <a:spAutoFit/>
          </a:bodyPr>
          <a:lstStyle/>
          <a:p>
            <a:r>
              <a:rPr lang="en-CA" altLang="zh-CN" dirty="0" err="1" smtClean="0">
                <a:latin typeface="Consolas" pitchFamily="49" charset="0"/>
              </a:rPr>
              <a:t>var</a:t>
            </a:r>
            <a:r>
              <a:rPr lang="en-CA" altLang="zh-CN" dirty="0" smtClean="0">
                <a:latin typeface="Consolas" pitchFamily="49" charset="0"/>
              </a:rPr>
              <a:t> </a:t>
            </a:r>
            <a:r>
              <a:rPr lang="en-CA" altLang="zh-CN" dirty="0" err="1" smtClean="0">
                <a:latin typeface="Consolas" pitchFamily="49" charset="0"/>
              </a:rPr>
              <a:t>effectContainer:Sprite</a:t>
            </a:r>
            <a:r>
              <a:rPr lang="en-CA" altLang="zh-CN" dirty="0" smtClean="0">
                <a:latin typeface="Consolas" pitchFamily="49" charset="0"/>
              </a:rPr>
              <a:t> = new Sprite()</a:t>
            </a:r>
          </a:p>
          <a:p>
            <a:r>
              <a:rPr lang="en-CA" altLang="zh-CN" dirty="0" err="1" smtClean="0">
                <a:latin typeface="Consolas" pitchFamily="49" charset="0"/>
              </a:rPr>
              <a:t>addChild</a:t>
            </a:r>
            <a:r>
              <a:rPr lang="en-CA" altLang="zh-CN" dirty="0" smtClean="0">
                <a:latin typeface="Consolas" pitchFamily="49" charset="0"/>
              </a:rPr>
              <a:t>(</a:t>
            </a:r>
            <a:r>
              <a:rPr lang="en-CA" altLang="zh-CN" dirty="0" err="1" smtClean="0">
                <a:latin typeface="Consolas" pitchFamily="49" charset="0"/>
              </a:rPr>
              <a:t>effectContainer</a:t>
            </a:r>
            <a:r>
              <a:rPr lang="en-CA" altLang="zh-CN" dirty="0" smtClean="0">
                <a:latin typeface="Consolas" pitchFamily="49" charset="0"/>
              </a:rPr>
              <a:t>)</a:t>
            </a:r>
            <a:endParaRPr lang="en-CA" altLang="zh-CN" dirty="0" smtClean="0">
              <a:latin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Spawning </a:t>
            </a:r>
            <a:r>
              <a:rPr lang="en-CA" altLang="zh-CN" sz="3200" dirty="0" smtClean="0">
                <a:latin typeface="Consolas" pitchFamily="49" charset="0"/>
              </a:rPr>
              <a:t>Explosion</a:t>
            </a:r>
            <a:endParaRPr lang="zh-CN" altLang="en-US" sz="3200" dirty="0">
              <a:latin typeface="Consolas" pitchFamily="49" charset="0"/>
            </a:endParaRPr>
          </a:p>
        </p:txBody>
      </p:sp>
      <p:sp>
        <p:nvSpPr>
          <p:cNvPr id="13" name="TextBox 12"/>
          <p:cNvSpPr txBox="1"/>
          <p:nvPr/>
        </p:nvSpPr>
        <p:spPr>
          <a:xfrm>
            <a:off x="714348" y="1357298"/>
            <a:ext cx="7643866" cy="1477328"/>
          </a:xfrm>
          <a:prstGeom prst="rect">
            <a:avLst/>
          </a:prstGeom>
          <a:noFill/>
        </p:spPr>
        <p:txBody>
          <a:bodyPr wrap="square" rtlCol="0">
            <a:spAutoFit/>
          </a:bodyPr>
          <a:lstStyle/>
          <a:p>
            <a:r>
              <a:rPr lang="en-CA" altLang="zh-CN" dirty="0" smtClean="0">
                <a:latin typeface="Consolas" pitchFamily="49" charset="0"/>
              </a:rPr>
              <a:t>Lets start writing the </a:t>
            </a:r>
            <a:r>
              <a:rPr lang="en-CA" altLang="zh-CN" dirty="0" err="1" smtClean="0">
                <a:latin typeface="Consolas" pitchFamily="49" charset="0"/>
              </a:rPr>
              <a:t>spawnExplosion</a:t>
            </a:r>
            <a:r>
              <a:rPr lang="en-CA" altLang="zh-CN" dirty="0" smtClean="0">
                <a:latin typeface="Consolas" pitchFamily="49" charset="0"/>
              </a:rPr>
              <a:t> function. We should pass in the X and Y position for the explosion, and then create it using its class name and constructor, initialize its position to the position we pass in, then add it to the </a:t>
            </a:r>
            <a:r>
              <a:rPr lang="en-CA" altLang="zh-CN" dirty="0" err="1" smtClean="0">
                <a:latin typeface="Consolas" pitchFamily="49" charset="0"/>
              </a:rPr>
              <a:t>effectContainer</a:t>
            </a:r>
            <a:r>
              <a:rPr lang="en-CA" altLang="zh-CN" dirty="0" smtClean="0">
                <a:latin typeface="Consolas" pitchFamily="49" charset="0"/>
              </a:rPr>
              <a:t> we just created.</a:t>
            </a:r>
            <a:endParaRPr lang="en-CA" altLang="zh-CN" dirty="0" smtClean="0">
              <a:latin typeface="Consolas" pitchFamily="49" charset="0"/>
            </a:endParaRPr>
          </a:p>
        </p:txBody>
      </p:sp>
      <p:sp>
        <p:nvSpPr>
          <p:cNvPr id="14" name="TextBox 13"/>
          <p:cNvSpPr txBox="1"/>
          <p:nvPr/>
        </p:nvSpPr>
        <p:spPr>
          <a:xfrm>
            <a:off x="785786" y="3000372"/>
            <a:ext cx="7572428" cy="2585323"/>
          </a:xfrm>
          <a:prstGeom prst="rect">
            <a:avLst/>
          </a:prstGeom>
          <a:noFill/>
          <a:ln>
            <a:solidFill>
              <a:schemeClr val="tx1"/>
            </a:solidFill>
          </a:ln>
        </p:spPr>
        <p:txBody>
          <a:bodyPr wrap="square" rtlCol="0">
            <a:spAutoFit/>
          </a:bodyPr>
          <a:lstStyle/>
          <a:p>
            <a:r>
              <a:rPr lang="en-CA" altLang="zh-CN" dirty="0" err="1" smtClean="0">
                <a:latin typeface="Consolas" pitchFamily="49" charset="0"/>
              </a:rPr>
              <a:t>var</a:t>
            </a:r>
            <a:r>
              <a:rPr lang="en-CA" altLang="zh-CN" dirty="0" smtClean="0">
                <a:latin typeface="Consolas" pitchFamily="49" charset="0"/>
              </a:rPr>
              <a:t> </a:t>
            </a:r>
            <a:r>
              <a:rPr lang="en-CA" altLang="zh-CN" dirty="0" err="1" smtClean="0">
                <a:latin typeface="Consolas" pitchFamily="49" charset="0"/>
              </a:rPr>
              <a:t>effectContainer:Sprite</a:t>
            </a:r>
            <a:r>
              <a:rPr lang="en-CA" altLang="zh-CN" dirty="0" smtClean="0">
                <a:latin typeface="Consolas" pitchFamily="49" charset="0"/>
              </a:rPr>
              <a:t> = new Sprite()</a:t>
            </a:r>
          </a:p>
          <a:p>
            <a:r>
              <a:rPr lang="en-CA" altLang="zh-CN" dirty="0" err="1" smtClean="0">
                <a:latin typeface="Consolas" pitchFamily="49" charset="0"/>
              </a:rPr>
              <a:t>addChild</a:t>
            </a:r>
            <a:r>
              <a:rPr lang="en-CA" altLang="zh-CN" dirty="0" smtClean="0">
                <a:latin typeface="Consolas" pitchFamily="49" charset="0"/>
              </a:rPr>
              <a:t>(</a:t>
            </a:r>
            <a:r>
              <a:rPr lang="en-CA" altLang="zh-CN" dirty="0" err="1" smtClean="0">
                <a:latin typeface="Consolas" pitchFamily="49" charset="0"/>
              </a:rPr>
              <a:t>effectContainer</a:t>
            </a:r>
            <a:r>
              <a:rPr lang="en-CA" altLang="zh-CN" dirty="0" smtClean="0">
                <a:latin typeface="Consolas" pitchFamily="49" charset="0"/>
              </a:rPr>
              <a:t>)</a:t>
            </a:r>
          </a:p>
          <a:p>
            <a:endParaRPr lang="en-CA" altLang="zh-CN" dirty="0" smtClean="0">
              <a:latin typeface="Consolas" pitchFamily="49" charset="0"/>
            </a:endParaRPr>
          </a:p>
          <a:p>
            <a:r>
              <a:rPr lang="en-CA" altLang="zh-CN" dirty="0" smtClean="0">
                <a:latin typeface="Consolas" pitchFamily="49" charset="0"/>
              </a:rPr>
              <a:t>function </a:t>
            </a:r>
            <a:r>
              <a:rPr lang="en-CA" altLang="zh-CN" dirty="0" err="1" smtClean="0">
                <a:latin typeface="Consolas" pitchFamily="49" charset="0"/>
              </a:rPr>
              <a:t>spawnExplosion</a:t>
            </a:r>
            <a:r>
              <a:rPr lang="en-CA" altLang="zh-CN" dirty="0" smtClean="0">
                <a:latin typeface="Consolas" pitchFamily="49" charset="0"/>
              </a:rPr>
              <a:t>(</a:t>
            </a:r>
            <a:r>
              <a:rPr lang="en-CA" altLang="zh-CN" dirty="0" err="1" smtClean="0">
                <a:latin typeface="Consolas" pitchFamily="49" charset="0"/>
              </a:rPr>
              <a:t>posX:Number</a:t>
            </a:r>
            <a:r>
              <a:rPr lang="en-CA" altLang="zh-CN" dirty="0" smtClean="0">
                <a:latin typeface="Consolas" pitchFamily="49" charset="0"/>
              </a:rPr>
              <a:t>, </a:t>
            </a:r>
            <a:r>
              <a:rPr lang="en-CA" altLang="zh-CN" dirty="0" err="1" smtClean="0">
                <a:latin typeface="Consolas" pitchFamily="49" charset="0"/>
              </a:rPr>
              <a:t>posY:Number</a:t>
            </a:r>
            <a:r>
              <a:rPr lang="en-CA" altLang="zh-CN" dirty="0" smtClean="0">
                <a:latin typeface="Consolas" pitchFamily="49" charset="0"/>
              </a:rPr>
              <a:t>){</a:t>
            </a:r>
          </a:p>
          <a:p>
            <a:r>
              <a:rPr lang="en-CA" altLang="zh-CN" dirty="0" smtClean="0">
                <a:latin typeface="Consolas" pitchFamily="49" charset="0"/>
              </a:rPr>
              <a:t>	</a:t>
            </a:r>
            <a:r>
              <a:rPr lang="en-CA" altLang="zh-CN" dirty="0" err="1" smtClean="0">
                <a:latin typeface="Consolas" pitchFamily="49" charset="0"/>
              </a:rPr>
              <a:t>var</a:t>
            </a:r>
            <a:r>
              <a:rPr lang="en-CA" altLang="zh-CN" dirty="0" smtClean="0">
                <a:latin typeface="Consolas" pitchFamily="49" charset="0"/>
              </a:rPr>
              <a:t> </a:t>
            </a:r>
            <a:r>
              <a:rPr lang="en-CA" altLang="zh-CN" dirty="0" err="1" smtClean="0">
                <a:latin typeface="Consolas" pitchFamily="49" charset="0"/>
              </a:rPr>
              <a:t>explosion:Explosion</a:t>
            </a:r>
            <a:r>
              <a:rPr lang="en-CA" altLang="zh-CN" dirty="0" smtClean="0">
                <a:latin typeface="Consolas" pitchFamily="49" charset="0"/>
              </a:rPr>
              <a:t> = new Explosion()</a:t>
            </a:r>
          </a:p>
          <a:p>
            <a:r>
              <a:rPr lang="en-CA" altLang="zh-CN" dirty="0" smtClean="0">
                <a:latin typeface="Consolas" pitchFamily="49" charset="0"/>
              </a:rPr>
              <a:t>	</a:t>
            </a:r>
            <a:r>
              <a:rPr lang="en-CA" altLang="zh-CN" dirty="0" err="1" smtClean="0">
                <a:latin typeface="Consolas" pitchFamily="49" charset="0"/>
              </a:rPr>
              <a:t>explosion.x</a:t>
            </a:r>
            <a:r>
              <a:rPr lang="en-CA" altLang="zh-CN" dirty="0" smtClean="0">
                <a:latin typeface="Consolas" pitchFamily="49" charset="0"/>
              </a:rPr>
              <a:t> = </a:t>
            </a:r>
            <a:r>
              <a:rPr lang="en-CA" altLang="zh-CN" dirty="0" err="1" smtClean="0">
                <a:latin typeface="Consolas" pitchFamily="49" charset="0"/>
              </a:rPr>
              <a:t>posX</a:t>
            </a:r>
            <a:endParaRPr lang="en-CA" altLang="zh-CN" dirty="0" smtClean="0">
              <a:latin typeface="Consolas" pitchFamily="49" charset="0"/>
            </a:endParaRPr>
          </a:p>
          <a:p>
            <a:r>
              <a:rPr lang="en-CA" altLang="zh-CN" dirty="0" smtClean="0">
                <a:latin typeface="Consolas" pitchFamily="49" charset="0"/>
              </a:rPr>
              <a:t>	</a:t>
            </a:r>
            <a:r>
              <a:rPr lang="en-CA" altLang="zh-CN" dirty="0" err="1" smtClean="0">
                <a:latin typeface="Consolas" pitchFamily="49" charset="0"/>
              </a:rPr>
              <a:t>explosion.y</a:t>
            </a:r>
            <a:r>
              <a:rPr lang="en-CA" altLang="zh-CN" dirty="0" smtClean="0">
                <a:latin typeface="Consolas" pitchFamily="49" charset="0"/>
              </a:rPr>
              <a:t> = </a:t>
            </a:r>
            <a:r>
              <a:rPr lang="en-CA" altLang="zh-CN" dirty="0" err="1" smtClean="0">
                <a:latin typeface="Consolas" pitchFamily="49" charset="0"/>
              </a:rPr>
              <a:t>posY</a:t>
            </a:r>
            <a:endParaRPr lang="en-CA" altLang="zh-CN" dirty="0" smtClean="0">
              <a:latin typeface="Consolas" pitchFamily="49" charset="0"/>
            </a:endParaRPr>
          </a:p>
          <a:p>
            <a:r>
              <a:rPr lang="en-CA" altLang="zh-CN" dirty="0" smtClean="0">
                <a:latin typeface="Consolas" pitchFamily="49" charset="0"/>
              </a:rPr>
              <a:t>	</a:t>
            </a:r>
            <a:r>
              <a:rPr lang="en-CA" altLang="zh-CN" dirty="0" err="1" smtClean="0">
                <a:latin typeface="Consolas" pitchFamily="49" charset="0"/>
              </a:rPr>
              <a:t>effectContainer.addChild</a:t>
            </a:r>
            <a:r>
              <a:rPr lang="en-CA" altLang="zh-CN" dirty="0" smtClean="0">
                <a:latin typeface="Consolas" pitchFamily="49" charset="0"/>
              </a:rPr>
              <a:t>(explosion)</a:t>
            </a:r>
          </a:p>
          <a:p>
            <a:r>
              <a:rPr lang="en-CA" altLang="zh-CN" dirty="0" smtClean="0">
                <a:latin typeface="Consolas" pitchFamily="49" charset="0"/>
              </a:rPr>
              <a:t>}</a:t>
            </a:r>
            <a:endParaRPr lang="en-CA" altLang="zh-CN" dirty="0" smtClean="0">
              <a:latin typeface="Consolas" pitchFamily="49" charset="0"/>
            </a:endParaRPr>
          </a:p>
        </p:txBody>
      </p:sp>
      <p:sp>
        <p:nvSpPr>
          <p:cNvPr id="18" name="TextBox 17"/>
          <p:cNvSpPr txBox="1"/>
          <p:nvPr/>
        </p:nvSpPr>
        <p:spPr>
          <a:xfrm>
            <a:off x="714348" y="5786454"/>
            <a:ext cx="7643866" cy="646331"/>
          </a:xfrm>
          <a:prstGeom prst="rect">
            <a:avLst/>
          </a:prstGeom>
          <a:noFill/>
        </p:spPr>
        <p:txBody>
          <a:bodyPr wrap="square" rtlCol="0">
            <a:spAutoFit/>
          </a:bodyPr>
          <a:lstStyle/>
          <a:p>
            <a:r>
              <a:rPr lang="en-CA" altLang="zh-CN" dirty="0" smtClean="0">
                <a:latin typeface="Consolas" pitchFamily="49" charset="0"/>
              </a:rPr>
              <a:t>That’s it for now. </a:t>
            </a:r>
            <a:r>
              <a:rPr lang="en-CA" altLang="zh-CN" dirty="0" smtClean="0">
                <a:latin typeface="Consolas" pitchFamily="49" charset="0"/>
              </a:rPr>
              <a:t>The object will remove itself so we don’t have to worry about it here.</a:t>
            </a:r>
            <a:endParaRPr lang="en-CA" altLang="zh-CN" dirty="0" smtClean="0">
              <a:latin typeface="Consolas"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Spawning </a:t>
            </a:r>
            <a:r>
              <a:rPr lang="en-CA" altLang="zh-CN" sz="3200" dirty="0" smtClean="0">
                <a:latin typeface="Consolas" pitchFamily="49" charset="0"/>
              </a:rPr>
              <a:t>Explosion</a:t>
            </a:r>
            <a:endParaRPr lang="zh-CN" altLang="en-US" sz="3200" dirty="0">
              <a:latin typeface="Consolas" pitchFamily="49" charset="0"/>
            </a:endParaRPr>
          </a:p>
        </p:txBody>
      </p:sp>
      <p:sp>
        <p:nvSpPr>
          <p:cNvPr id="13" name="TextBox 12"/>
          <p:cNvSpPr txBox="1"/>
          <p:nvPr/>
        </p:nvSpPr>
        <p:spPr>
          <a:xfrm>
            <a:off x="714348" y="1357298"/>
            <a:ext cx="7643866" cy="646331"/>
          </a:xfrm>
          <a:prstGeom prst="rect">
            <a:avLst/>
          </a:prstGeom>
          <a:noFill/>
        </p:spPr>
        <p:txBody>
          <a:bodyPr wrap="square" rtlCol="0">
            <a:spAutoFit/>
          </a:bodyPr>
          <a:lstStyle/>
          <a:p>
            <a:r>
              <a:rPr lang="en-CA" altLang="zh-CN" dirty="0" smtClean="0">
                <a:latin typeface="Consolas" pitchFamily="49" charset="0"/>
              </a:rPr>
              <a:t>Now go to the Projectile layer, and add the </a:t>
            </a:r>
            <a:r>
              <a:rPr lang="en-CA" altLang="zh-CN" dirty="0" err="1" smtClean="0">
                <a:latin typeface="Consolas" pitchFamily="49" charset="0"/>
              </a:rPr>
              <a:t>spawnExplosion</a:t>
            </a:r>
            <a:r>
              <a:rPr lang="en-CA" altLang="zh-CN" dirty="0" smtClean="0">
                <a:latin typeface="Consolas" pitchFamily="49" charset="0"/>
              </a:rPr>
              <a:t> function call when the bullet hit the enemy. </a:t>
            </a:r>
            <a:endParaRPr lang="en-CA" altLang="zh-CN" dirty="0" smtClean="0">
              <a:latin typeface="Consolas" pitchFamily="49" charset="0"/>
            </a:endParaRPr>
          </a:p>
        </p:txBody>
      </p:sp>
      <p:sp>
        <p:nvSpPr>
          <p:cNvPr id="14" name="TextBox 13"/>
          <p:cNvSpPr txBox="1"/>
          <p:nvPr/>
        </p:nvSpPr>
        <p:spPr>
          <a:xfrm>
            <a:off x="785786" y="2500306"/>
            <a:ext cx="7572428" cy="3293209"/>
          </a:xfrm>
          <a:prstGeom prst="rect">
            <a:avLst/>
          </a:prstGeom>
          <a:noFill/>
          <a:ln>
            <a:solidFill>
              <a:schemeClr val="tx1"/>
            </a:solidFill>
          </a:ln>
        </p:spPr>
        <p:txBody>
          <a:bodyPr wrap="square" rtlCol="0">
            <a:spAutoFit/>
          </a:bodyPr>
          <a:lstStyle/>
          <a:p>
            <a:r>
              <a:rPr lang="en-CA" altLang="zh-CN" sz="1600" dirty="0" smtClean="0">
                <a:latin typeface="Consolas" pitchFamily="49" charset="0"/>
              </a:rPr>
              <a:t>…blah </a:t>
            </a:r>
            <a:r>
              <a:rPr lang="en-CA" altLang="zh-CN" sz="1600" dirty="0" err="1" smtClean="0">
                <a:latin typeface="Consolas" pitchFamily="49" charset="0"/>
              </a:rPr>
              <a:t>blah</a:t>
            </a:r>
            <a:endParaRPr lang="en-CA" altLang="zh-CN" sz="1600" dirty="0" smtClean="0">
              <a:latin typeface="Consolas" pitchFamily="49" charset="0"/>
            </a:endParaRPr>
          </a:p>
          <a:p>
            <a:endParaRPr lang="en-CA" altLang="zh-CN" sz="1600" dirty="0" smtClean="0">
              <a:latin typeface="Consolas" pitchFamily="49" charset="0"/>
            </a:endParaRPr>
          </a:p>
          <a:p>
            <a:r>
              <a:rPr lang="en-CA" altLang="zh-CN" sz="1600" dirty="0" smtClean="0">
                <a:latin typeface="Consolas" pitchFamily="49" charset="0"/>
              </a:rPr>
              <a:t>for </a:t>
            </a:r>
            <a:r>
              <a:rPr lang="en-CA" altLang="zh-CN" sz="1600" dirty="0" smtClean="0">
                <a:latin typeface="Consolas" pitchFamily="49" charset="0"/>
              </a:rPr>
              <a:t>(</a:t>
            </a:r>
            <a:r>
              <a:rPr lang="en-CA" altLang="zh-CN" sz="1600" dirty="0" err="1" smtClean="0">
                <a:latin typeface="Consolas" pitchFamily="49" charset="0"/>
              </a:rPr>
              <a:t>var</a:t>
            </a:r>
            <a:r>
              <a:rPr lang="en-CA" altLang="zh-CN" sz="1600" dirty="0" smtClean="0">
                <a:latin typeface="Consolas" pitchFamily="49" charset="0"/>
              </a:rPr>
              <a:t> </a:t>
            </a:r>
            <a:r>
              <a:rPr lang="en-CA" altLang="zh-CN" sz="1600" dirty="0" err="1" smtClean="0">
                <a:latin typeface="Consolas" pitchFamily="49" charset="0"/>
              </a:rPr>
              <a:t>i</a:t>
            </a:r>
            <a:r>
              <a:rPr lang="en-CA" altLang="zh-CN" sz="1600" dirty="0" smtClean="0">
                <a:latin typeface="Consolas" pitchFamily="49" charset="0"/>
              </a:rPr>
              <a:t> = 0; </a:t>
            </a:r>
            <a:r>
              <a:rPr lang="en-CA" altLang="zh-CN" sz="1600" dirty="0" err="1" smtClean="0">
                <a:latin typeface="Consolas" pitchFamily="49" charset="0"/>
              </a:rPr>
              <a:t>i</a:t>
            </a:r>
            <a:r>
              <a:rPr lang="en-CA" altLang="zh-CN" sz="1600" dirty="0" smtClean="0">
                <a:latin typeface="Consolas" pitchFamily="49" charset="0"/>
              </a:rPr>
              <a:t> &lt; </a:t>
            </a:r>
            <a:r>
              <a:rPr lang="en-CA" altLang="zh-CN" sz="1600" dirty="0" err="1" smtClean="0">
                <a:latin typeface="Consolas" pitchFamily="49" charset="0"/>
              </a:rPr>
              <a:t>enemyList.length</a:t>
            </a:r>
            <a:r>
              <a:rPr lang="en-CA" altLang="zh-CN" sz="1600" dirty="0" smtClean="0">
                <a:latin typeface="Consolas" pitchFamily="49" charset="0"/>
              </a:rPr>
              <a:t>; </a:t>
            </a:r>
            <a:r>
              <a:rPr lang="en-CA" altLang="zh-CN" sz="1600" dirty="0" err="1" smtClean="0">
                <a:latin typeface="Consolas" pitchFamily="49" charset="0"/>
              </a:rPr>
              <a:t>i</a:t>
            </a:r>
            <a:r>
              <a:rPr lang="en-CA" altLang="zh-CN" sz="1600" dirty="0" smtClean="0">
                <a:latin typeface="Consolas" pitchFamily="49" charset="0"/>
              </a:rPr>
              <a:t>++){</a:t>
            </a:r>
            <a:endParaRPr lang="en-CA" altLang="zh-CN" sz="1600" dirty="0" smtClean="0">
              <a:latin typeface="Consolas" pitchFamily="49" charset="0"/>
            </a:endParaRPr>
          </a:p>
          <a:p>
            <a:r>
              <a:rPr lang="en-CA" altLang="zh-CN" sz="1600" dirty="0" smtClean="0">
                <a:latin typeface="Consolas" pitchFamily="49" charset="0"/>
              </a:rPr>
              <a:t>	if </a:t>
            </a:r>
            <a:r>
              <a:rPr lang="en-CA" altLang="zh-CN" sz="1600" dirty="0" smtClean="0">
                <a:latin typeface="Consolas" pitchFamily="49" charset="0"/>
              </a:rPr>
              <a:t>(</a:t>
            </a:r>
            <a:r>
              <a:rPr lang="en-CA" altLang="zh-CN" sz="1600" dirty="0" err="1" smtClean="0">
                <a:latin typeface="Consolas" pitchFamily="49" charset="0"/>
              </a:rPr>
              <a:t>enemyList</a:t>
            </a:r>
            <a:r>
              <a:rPr lang="en-CA" altLang="zh-CN" sz="1600" dirty="0" smtClean="0">
                <a:latin typeface="Consolas" pitchFamily="49" charset="0"/>
              </a:rPr>
              <a:t>[</a:t>
            </a:r>
            <a:r>
              <a:rPr lang="en-CA" altLang="zh-CN" sz="1600" dirty="0" err="1" smtClean="0">
                <a:latin typeface="Consolas" pitchFamily="49" charset="0"/>
              </a:rPr>
              <a:t>i</a:t>
            </a:r>
            <a:r>
              <a:rPr lang="en-CA" altLang="zh-CN" sz="1600" dirty="0" smtClean="0">
                <a:latin typeface="Consolas" pitchFamily="49" charset="0"/>
              </a:rPr>
              <a:t>].</a:t>
            </a:r>
            <a:r>
              <a:rPr lang="en-CA" altLang="zh-CN" sz="1600" dirty="0" err="1" smtClean="0">
                <a:latin typeface="Consolas" pitchFamily="49" charset="0"/>
              </a:rPr>
              <a:t>hitTestPoint</a:t>
            </a:r>
            <a:r>
              <a:rPr lang="en-CA" altLang="zh-CN" sz="1600" dirty="0" smtClean="0">
                <a:latin typeface="Consolas" pitchFamily="49" charset="0"/>
              </a:rPr>
              <a:t>(</a:t>
            </a:r>
            <a:r>
              <a:rPr lang="en-CA" altLang="zh-CN" sz="1600" dirty="0" err="1" smtClean="0">
                <a:latin typeface="Consolas" pitchFamily="49" charset="0"/>
              </a:rPr>
              <a:t>bullet.x</a:t>
            </a:r>
            <a:r>
              <a:rPr lang="en-CA" altLang="zh-CN" sz="1600" dirty="0" smtClean="0">
                <a:latin typeface="Consolas" pitchFamily="49" charset="0"/>
              </a:rPr>
              <a:t>, </a:t>
            </a:r>
            <a:r>
              <a:rPr lang="en-CA" altLang="zh-CN" sz="1600" dirty="0" err="1" smtClean="0">
                <a:latin typeface="Consolas" pitchFamily="49" charset="0"/>
              </a:rPr>
              <a:t>bullet.y</a:t>
            </a:r>
            <a:r>
              <a:rPr lang="en-CA" altLang="zh-CN" sz="1600" dirty="0" smtClean="0">
                <a:latin typeface="Consolas" pitchFamily="49" charset="0"/>
              </a:rPr>
              <a:t>)){</a:t>
            </a:r>
          </a:p>
          <a:p>
            <a:r>
              <a:rPr lang="en-CA" altLang="zh-CN" sz="1600" dirty="0" smtClean="0">
                <a:latin typeface="Consolas" pitchFamily="49" charset="0"/>
              </a:rPr>
              <a:t>	</a:t>
            </a:r>
            <a:r>
              <a:rPr lang="en-CA" altLang="zh-CN" sz="1600" dirty="0" smtClean="0">
                <a:latin typeface="Consolas" pitchFamily="49" charset="0"/>
              </a:rPr>
              <a:t>	</a:t>
            </a:r>
            <a:r>
              <a:rPr lang="en-CA" altLang="zh-CN" sz="1600" dirty="0" err="1" smtClean="0">
                <a:latin typeface="Consolas" pitchFamily="49" charset="0"/>
              </a:rPr>
              <a:t>spawnExplosion</a:t>
            </a:r>
            <a:r>
              <a:rPr lang="en-CA" altLang="zh-CN" sz="1600" dirty="0" smtClean="0">
                <a:latin typeface="Consolas" pitchFamily="49" charset="0"/>
              </a:rPr>
              <a:t>(</a:t>
            </a:r>
            <a:r>
              <a:rPr lang="en-CA" altLang="zh-CN" sz="1600" dirty="0" err="1" smtClean="0">
                <a:latin typeface="Consolas" pitchFamily="49" charset="0"/>
              </a:rPr>
              <a:t>bullet.x</a:t>
            </a:r>
            <a:r>
              <a:rPr lang="en-CA" altLang="zh-CN" sz="1600" dirty="0" smtClean="0">
                <a:latin typeface="Consolas" pitchFamily="49" charset="0"/>
              </a:rPr>
              <a:t>, </a:t>
            </a:r>
            <a:r>
              <a:rPr lang="en-CA" altLang="zh-CN" sz="1600" dirty="0" err="1" smtClean="0">
                <a:latin typeface="Consolas" pitchFamily="49" charset="0"/>
              </a:rPr>
              <a:t>bullet.y</a:t>
            </a:r>
            <a:r>
              <a:rPr lang="en-CA" altLang="zh-CN" sz="1600" dirty="0" smtClean="0">
                <a:latin typeface="Consolas" pitchFamily="49" charset="0"/>
              </a:rPr>
              <a:t>)</a:t>
            </a:r>
            <a:endParaRPr lang="en-CA" altLang="zh-CN" sz="1600" dirty="0" smtClean="0">
              <a:latin typeface="Consolas" pitchFamily="49" charset="0"/>
            </a:endParaRPr>
          </a:p>
          <a:p>
            <a:r>
              <a:rPr lang="en-CA" altLang="zh-CN" sz="1600" dirty="0" smtClean="0">
                <a:latin typeface="Consolas" pitchFamily="49" charset="0"/>
              </a:rPr>
              <a:t>	</a:t>
            </a:r>
            <a:r>
              <a:rPr lang="en-CA" altLang="zh-CN" sz="1600" dirty="0" smtClean="0">
                <a:latin typeface="Consolas" pitchFamily="49" charset="0"/>
              </a:rPr>
              <a:t>	</a:t>
            </a:r>
            <a:r>
              <a:rPr lang="en-CA" altLang="zh-CN" sz="1600" dirty="0" err="1" smtClean="0">
                <a:latin typeface="Consolas" pitchFamily="49" charset="0"/>
              </a:rPr>
              <a:t>enemyList</a:t>
            </a:r>
            <a:r>
              <a:rPr lang="en-CA" altLang="zh-CN" sz="1600" dirty="0" smtClean="0">
                <a:latin typeface="Consolas" pitchFamily="49" charset="0"/>
              </a:rPr>
              <a:t>[</a:t>
            </a:r>
            <a:r>
              <a:rPr lang="en-CA" altLang="zh-CN" sz="1600" dirty="0" err="1" smtClean="0">
                <a:latin typeface="Consolas" pitchFamily="49" charset="0"/>
              </a:rPr>
              <a:t>i</a:t>
            </a:r>
            <a:r>
              <a:rPr lang="en-CA" altLang="zh-CN" sz="1600" dirty="0" smtClean="0">
                <a:latin typeface="Consolas" pitchFamily="49" charset="0"/>
              </a:rPr>
              <a:t>].health -= damage</a:t>
            </a:r>
          </a:p>
          <a:p>
            <a:r>
              <a:rPr lang="en-CA" altLang="zh-CN" sz="1600" dirty="0" smtClean="0">
                <a:latin typeface="Consolas" pitchFamily="49" charset="0"/>
              </a:rPr>
              <a:t>		</a:t>
            </a:r>
            <a:r>
              <a:rPr lang="en-CA" altLang="zh-CN" sz="1600" dirty="0" err="1" smtClean="0">
                <a:latin typeface="Consolas" pitchFamily="49" charset="0"/>
              </a:rPr>
              <a:t>bullet.parent.removeChild</a:t>
            </a:r>
            <a:r>
              <a:rPr lang="en-CA" altLang="zh-CN" sz="1600" dirty="0" smtClean="0">
                <a:latin typeface="Consolas" pitchFamily="49" charset="0"/>
              </a:rPr>
              <a:t>(bullet</a:t>
            </a:r>
            <a:r>
              <a:rPr lang="en-CA" altLang="zh-CN" sz="1600" dirty="0" smtClean="0">
                <a:latin typeface="Consolas" pitchFamily="49" charset="0"/>
              </a:rPr>
              <a:t>)</a:t>
            </a:r>
          </a:p>
          <a:p>
            <a:r>
              <a:rPr lang="en-CA" altLang="zh-CN" sz="1600" dirty="0" smtClean="0">
                <a:latin typeface="Consolas" pitchFamily="49" charset="0"/>
              </a:rPr>
              <a:t>		</a:t>
            </a:r>
            <a:r>
              <a:rPr lang="en-CA" altLang="zh-CN" sz="1600" dirty="0" err="1" smtClean="0">
                <a:latin typeface="Consolas" pitchFamily="49" charset="0"/>
              </a:rPr>
              <a:t>bullet.removeEventListener</a:t>
            </a:r>
            <a:r>
              <a:rPr lang="en-CA" altLang="zh-CN" sz="1600" dirty="0" smtClean="0">
                <a:latin typeface="Consolas" pitchFamily="49" charset="0"/>
              </a:rPr>
              <a:t>(</a:t>
            </a:r>
            <a:r>
              <a:rPr lang="en-CA" altLang="zh-CN" sz="1600" dirty="0" err="1" smtClean="0">
                <a:latin typeface="Consolas" pitchFamily="49" charset="0"/>
              </a:rPr>
              <a:t>Event.ENTER_FRAME</a:t>
            </a:r>
            <a:r>
              <a:rPr lang="en-CA" altLang="zh-CN" sz="1600" dirty="0" smtClean="0">
                <a:latin typeface="Consolas" pitchFamily="49" charset="0"/>
              </a:rPr>
              <a:t>, loop)</a:t>
            </a:r>
          </a:p>
          <a:p>
            <a:r>
              <a:rPr lang="en-CA" altLang="zh-CN" sz="1600" dirty="0" smtClean="0">
                <a:latin typeface="Consolas" pitchFamily="49" charset="0"/>
              </a:rPr>
              <a:t>	}</a:t>
            </a:r>
          </a:p>
          <a:p>
            <a:r>
              <a:rPr lang="en-CA" altLang="zh-CN" sz="1600" dirty="0" smtClean="0">
                <a:latin typeface="Consolas" pitchFamily="49" charset="0"/>
              </a:rPr>
              <a:t>}</a:t>
            </a:r>
            <a:endParaRPr lang="en-CA" altLang="zh-CN" sz="1600" dirty="0" smtClean="0">
              <a:latin typeface="Consolas" pitchFamily="49" charset="0"/>
            </a:endParaRPr>
          </a:p>
          <a:p>
            <a:r>
              <a:rPr lang="en-CA" altLang="zh-CN" sz="1600" dirty="0" smtClean="0">
                <a:latin typeface="Consolas" pitchFamily="49" charset="0"/>
              </a:rPr>
              <a:t>if </a:t>
            </a:r>
            <a:r>
              <a:rPr lang="en-CA" altLang="zh-CN" sz="1600" dirty="0" smtClean="0">
                <a:latin typeface="Consolas" pitchFamily="49" charset="0"/>
              </a:rPr>
              <a:t>(</a:t>
            </a:r>
            <a:r>
              <a:rPr lang="en-CA" altLang="zh-CN" sz="1600" dirty="0" err="1" smtClean="0">
                <a:latin typeface="Consolas" pitchFamily="49" charset="0"/>
              </a:rPr>
              <a:t>bullet.x</a:t>
            </a:r>
            <a:r>
              <a:rPr lang="en-CA" altLang="zh-CN" sz="1600" dirty="0" smtClean="0">
                <a:latin typeface="Consolas" pitchFamily="49" charset="0"/>
              </a:rPr>
              <a:t> &gt; </a:t>
            </a:r>
            <a:r>
              <a:rPr lang="en-CA" altLang="zh-CN" sz="1600" dirty="0" err="1" smtClean="0">
                <a:latin typeface="Consolas" pitchFamily="49" charset="0"/>
              </a:rPr>
              <a:t>stage.stageWidth</a:t>
            </a:r>
            <a:r>
              <a:rPr lang="en-CA" altLang="zh-CN" sz="1600" dirty="0" smtClean="0">
                <a:latin typeface="Consolas" pitchFamily="49" charset="0"/>
              </a:rPr>
              <a:t>){</a:t>
            </a:r>
          </a:p>
          <a:p>
            <a:endParaRPr lang="en-CA" altLang="zh-CN" sz="1600" dirty="0" smtClean="0">
              <a:latin typeface="Consolas" pitchFamily="49" charset="0"/>
            </a:endParaRPr>
          </a:p>
          <a:p>
            <a:r>
              <a:rPr lang="en-CA" altLang="zh-CN" sz="1600" dirty="0" smtClean="0">
                <a:latin typeface="Consolas" pitchFamily="49" charset="0"/>
              </a:rPr>
              <a:t>…blah </a:t>
            </a:r>
            <a:r>
              <a:rPr lang="en-CA" altLang="zh-CN" sz="1600" dirty="0" err="1" smtClean="0">
                <a:latin typeface="Consolas" pitchFamily="49" charset="0"/>
              </a:rPr>
              <a:t>blah</a:t>
            </a:r>
            <a:endParaRPr lang="en-CA" altLang="zh-CN" sz="1600" dirty="0" smtClean="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Additional Information</a:t>
            </a:r>
            <a:endParaRPr lang="zh-CN" altLang="en-US" sz="3200" dirty="0">
              <a:latin typeface="Consolas" pitchFamily="49" charset="0"/>
            </a:endParaRPr>
          </a:p>
        </p:txBody>
      </p:sp>
      <p:sp>
        <p:nvSpPr>
          <p:cNvPr id="7" name="TextBox 6"/>
          <p:cNvSpPr txBox="1"/>
          <p:nvPr/>
        </p:nvSpPr>
        <p:spPr>
          <a:xfrm>
            <a:off x="428596" y="1500174"/>
            <a:ext cx="8215370" cy="4154984"/>
          </a:xfrm>
          <a:prstGeom prst="rect">
            <a:avLst/>
          </a:prstGeom>
          <a:noFill/>
        </p:spPr>
        <p:txBody>
          <a:bodyPr wrap="square" rtlCol="0">
            <a:spAutoFit/>
          </a:bodyPr>
          <a:lstStyle/>
          <a:p>
            <a:r>
              <a:rPr lang="en-US" sz="2400" dirty="0" smtClean="0">
                <a:latin typeface="Consolas" pitchFamily="49" charset="0"/>
              </a:rPr>
              <a:t>More info on </a:t>
            </a:r>
            <a:r>
              <a:rPr lang="en-US" sz="2400" dirty="0" smtClean="0">
                <a:latin typeface="Consolas" pitchFamily="49" charset="0"/>
              </a:rPr>
              <a:t>Animation:</a:t>
            </a:r>
            <a:endParaRPr lang="en-US" sz="2400" dirty="0" smtClean="0">
              <a:latin typeface="Consolas" pitchFamily="49" charset="0"/>
            </a:endParaRPr>
          </a:p>
          <a:p>
            <a:endParaRPr lang="en-US" sz="2400" dirty="0" smtClean="0">
              <a:latin typeface="Consolas" pitchFamily="49" charset="0"/>
            </a:endParaRPr>
          </a:p>
          <a:p>
            <a:r>
              <a:rPr lang="en-US" sz="2400" dirty="0" smtClean="0">
                <a:latin typeface="Consolas" pitchFamily="49" charset="0"/>
                <a:hlinkClick r:id="rId2"/>
              </a:rPr>
              <a:t>http://</a:t>
            </a:r>
            <a:r>
              <a:rPr lang="en-US" sz="2400" dirty="0" smtClean="0">
                <a:latin typeface="Consolas" pitchFamily="49" charset="0"/>
                <a:hlinkClick r:id="rId2"/>
              </a:rPr>
              <a:t>www.adobe.com/inspire-archive/december2008/articles/article4/index.html?trackingid=EFBLB</a:t>
            </a:r>
            <a:endParaRPr lang="en-US" sz="2400" dirty="0" smtClean="0">
              <a:latin typeface="Consolas" pitchFamily="49" charset="0"/>
            </a:endParaRPr>
          </a:p>
          <a:p>
            <a:endParaRPr lang="en-CA" sz="2400" dirty="0" smtClean="0">
              <a:latin typeface="Consolas" pitchFamily="49" charset="0"/>
            </a:endParaRPr>
          </a:p>
          <a:p>
            <a:r>
              <a:rPr lang="en-US" sz="2400" dirty="0" smtClean="0">
                <a:latin typeface="Consolas" pitchFamily="49" charset="0"/>
                <a:hlinkClick r:id="rId3"/>
              </a:rPr>
              <a:t>http://</a:t>
            </a:r>
            <a:r>
              <a:rPr lang="en-US" sz="2400" dirty="0" smtClean="0">
                <a:latin typeface="Consolas" pitchFamily="49" charset="0"/>
                <a:hlinkClick r:id="rId3"/>
              </a:rPr>
              <a:t>www.baycongroup.com/flashCS4/09_flashCS4.html#Frames</a:t>
            </a:r>
            <a:endParaRPr lang="en-US" sz="2400" dirty="0" smtClean="0">
              <a:latin typeface="Consolas" pitchFamily="49" charset="0"/>
            </a:endParaRPr>
          </a:p>
          <a:p>
            <a:endParaRPr lang="en-US" sz="2400" dirty="0" smtClean="0">
              <a:latin typeface="Consolas" pitchFamily="49" charset="0"/>
            </a:endParaRPr>
          </a:p>
          <a:p>
            <a:endParaRPr lang="en-US" sz="2400" dirty="0" smtClean="0">
              <a:latin typeface="Consolas" pitchFamily="49" charset="0"/>
            </a:endParaRPr>
          </a:p>
          <a:p>
            <a:endParaRPr lang="en-CA" altLang="zh-CN" sz="2400" dirty="0">
              <a:latin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286380" y="1714488"/>
            <a:ext cx="2695575" cy="4095750"/>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a:t>
            </a:r>
            <a:r>
              <a:rPr lang="en-CA" altLang="zh-CN" sz="3200" dirty="0" smtClean="0">
                <a:latin typeface="Consolas" pitchFamily="49" charset="0"/>
              </a:rPr>
              <a:t>Effects</a:t>
            </a:r>
            <a:endParaRPr lang="zh-CN" altLang="en-US" sz="3200" dirty="0">
              <a:latin typeface="Consolas" pitchFamily="49" charset="0"/>
            </a:endParaRPr>
          </a:p>
        </p:txBody>
      </p:sp>
      <p:sp>
        <p:nvSpPr>
          <p:cNvPr id="7" name="TextBox 6"/>
          <p:cNvSpPr txBox="1"/>
          <p:nvPr/>
        </p:nvSpPr>
        <p:spPr>
          <a:xfrm>
            <a:off x="785786" y="1428736"/>
            <a:ext cx="4000528" cy="4708981"/>
          </a:xfrm>
          <a:prstGeom prst="rect">
            <a:avLst/>
          </a:prstGeom>
          <a:noFill/>
        </p:spPr>
        <p:txBody>
          <a:bodyPr wrap="square" rtlCol="0">
            <a:spAutoFit/>
          </a:bodyPr>
          <a:lstStyle/>
          <a:p>
            <a:r>
              <a:rPr lang="en-CA" altLang="zh-CN" sz="2000" dirty="0" smtClean="0">
                <a:latin typeface="Consolas" pitchFamily="49" charset="0"/>
              </a:rPr>
              <a:t>Special effects are crucial to make a game look more polished, for example muzzle flashes, sparks, explosions. </a:t>
            </a:r>
          </a:p>
          <a:p>
            <a:r>
              <a:rPr lang="en-CA" altLang="zh-CN" sz="2000" dirty="0" smtClean="0">
                <a:latin typeface="Consolas" pitchFamily="49" charset="0"/>
              </a:rPr>
              <a:t>We will be creating them and spawning them with code. As an example, we will create a simple explosion effect that spawns when the bullet hits the enemy.</a:t>
            </a:r>
          </a:p>
          <a:p>
            <a:endParaRPr lang="en-CA" altLang="zh-CN" sz="2000" dirty="0" smtClean="0">
              <a:latin typeface="Consolas" pitchFamily="49" charset="0"/>
            </a:endParaRPr>
          </a:p>
          <a:p>
            <a:r>
              <a:rPr lang="en-CA" altLang="zh-CN" sz="2000" dirty="0" smtClean="0">
                <a:latin typeface="Consolas" pitchFamily="49" charset="0"/>
              </a:rPr>
              <a:t>Lets start by creating a new symbol, just like creating the bullet.</a:t>
            </a:r>
            <a:endParaRPr lang="en-CA" altLang="zh-CN" sz="2000" dirty="0">
              <a:latin typeface="Consolas" pitchFamily="49" charset="0"/>
            </a:endParaRPr>
          </a:p>
        </p:txBody>
      </p:sp>
      <p:sp>
        <p:nvSpPr>
          <p:cNvPr id="6" name="矩形 5"/>
          <p:cNvSpPr/>
          <p:nvPr/>
        </p:nvSpPr>
        <p:spPr>
          <a:xfrm>
            <a:off x="5286380" y="5572140"/>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TextBox 7"/>
          <p:cNvSpPr txBox="1"/>
          <p:nvPr/>
        </p:nvSpPr>
        <p:spPr>
          <a:xfrm>
            <a:off x="5929322" y="4143380"/>
            <a:ext cx="1714512" cy="923330"/>
          </a:xfrm>
          <a:prstGeom prst="rect">
            <a:avLst/>
          </a:prstGeom>
          <a:noFill/>
        </p:spPr>
        <p:txBody>
          <a:bodyPr wrap="square" rtlCol="0">
            <a:spAutoFit/>
          </a:bodyPr>
          <a:lstStyle/>
          <a:p>
            <a:r>
              <a:rPr lang="en-CA" altLang="zh-CN" dirty="0" smtClean="0">
                <a:latin typeface="Consolas" pitchFamily="49" charset="0"/>
              </a:rPr>
              <a:t>Click here to create a new symbol.</a:t>
            </a:r>
            <a:endParaRPr lang="zh-CN" altLang="en-US" dirty="0">
              <a:latin typeface="Consolas" pitchFamily="49" charset="0"/>
            </a:endParaRPr>
          </a:p>
        </p:txBody>
      </p:sp>
      <p:cxnSp>
        <p:nvCxnSpPr>
          <p:cNvPr id="9" name="直接箭头连接符 8"/>
          <p:cNvCxnSpPr/>
          <p:nvPr/>
        </p:nvCxnSpPr>
        <p:spPr>
          <a:xfrm rot="10800000" flipV="1">
            <a:off x="5500694" y="5000636"/>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905753" y="2143116"/>
            <a:ext cx="3237883" cy="4262431"/>
          </a:xfrm>
          <a:prstGeom prst="rect">
            <a:avLst/>
          </a:prstGeom>
          <a:noFill/>
          <a:ln w="9525">
            <a:noFill/>
            <a:miter lim="800000"/>
            <a:headEnd/>
            <a:tailEnd/>
          </a:ln>
          <a:effectLst/>
        </p:spPr>
      </p:pic>
      <p:sp>
        <p:nvSpPr>
          <p:cNvPr id="7" name="TextBox 6"/>
          <p:cNvSpPr txBox="1"/>
          <p:nvPr/>
        </p:nvSpPr>
        <p:spPr>
          <a:xfrm>
            <a:off x="714348" y="1357298"/>
            <a:ext cx="7643866" cy="646331"/>
          </a:xfrm>
          <a:prstGeom prst="rect">
            <a:avLst/>
          </a:prstGeom>
          <a:noFill/>
        </p:spPr>
        <p:txBody>
          <a:bodyPr wrap="square" rtlCol="0">
            <a:spAutoFit/>
          </a:bodyPr>
          <a:lstStyle/>
          <a:p>
            <a:pPr algn="ctr"/>
            <a:r>
              <a:rPr lang="en-CA" altLang="zh-CN" dirty="0" smtClean="0">
                <a:latin typeface="Consolas" pitchFamily="49" charset="0"/>
              </a:rPr>
              <a:t>Assign a library name and a class name</a:t>
            </a:r>
            <a:r>
              <a:rPr lang="en-CA" altLang="zh-CN" dirty="0" smtClean="0">
                <a:latin typeface="Consolas" pitchFamily="49" charset="0"/>
              </a:rPr>
              <a:t>.</a:t>
            </a:r>
          </a:p>
          <a:p>
            <a:pPr algn="ctr"/>
            <a:r>
              <a:rPr lang="en-CA" altLang="zh-CN" dirty="0" smtClean="0">
                <a:latin typeface="Consolas" pitchFamily="49" charset="0"/>
              </a:rPr>
              <a:t>Make sure to select type Movie Clip.</a:t>
            </a:r>
            <a:endParaRPr lang="en-CA" altLang="zh-CN" dirty="0" smtClean="0">
              <a:latin typeface="Consolas" pitchFamily="49" charset="0"/>
            </a:endParaRPr>
          </a:p>
        </p:txBody>
      </p:sp>
      <p:sp>
        <p:nvSpPr>
          <p:cNvPr id="11" name="矩形 10"/>
          <p:cNvSpPr/>
          <p:nvPr/>
        </p:nvSpPr>
        <p:spPr>
          <a:xfrm>
            <a:off x="3550035" y="4157797"/>
            <a:ext cx="1699887" cy="251835"/>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p:cNvSpPr/>
          <p:nvPr/>
        </p:nvSpPr>
        <p:spPr>
          <a:xfrm>
            <a:off x="3550035" y="3654126"/>
            <a:ext cx="1699887" cy="2749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TextBox 12"/>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a:t>
            </a:r>
            <a:r>
              <a:rPr lang="en-CA" altLang="zh-CN" sz="3200" dirty="0" smtClean="0">
                <a:latin typeface="Consolas" pitchFamily="49" charset="0"/>
              </a:rPr>
              <a:t>Effects</a:t>
            </a:r>
            <a:endParaRPr lang="zh-CN" altLang="en-US" sz="3200" dirty="0">
              <a:latin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Timeline and Animation</a:t>
            </a:r>
            <a:endParaRPr lang="zh-CN" altLang="en-US" sz="3200" dirty="0">
              <a:latin typeface="Consolas" pitchFamily="49" charset="0"/>
            </a:endParaRPr>
          </a:p>
        </p:txBody>
      </p:sp>
      <p:pic>
        <p:nvPicPr>
          <p:cNvPr id="2050" name="Picture 2"/>
          <p:cNvPicPr>
            <a:picLocks noChangeAspect="1" noChangeArrowheads="1"/>
          </p:cNvPicPr>
          <p:nvPr/>
        </p:nvPicPr>
        <p:blipFill>
          <a:blip r:embed="rId2"/>
          <a:srcRect/>
          <a:stretch>
            <a:fillRect/>
          </a:stretch>
        </p:blipFill>
        <p:spPr bwMode="auto">
          <a:xfrm>
            <a:off x="2571736" y="3571876"/>
            <a:ext cx="4057650" cy="2409825"/>
          </a:xfrm>
          <a:prstGeom prst="rect">
            <a:avLst/>
          </a:prstGeom>
          <a:noFill/>
          <a:ln w="9525">
            <a:noFill/>
            <a:miter lim="800000"/>
            <a:headEnd/>
            <a:tailEnd/>
          </a:ln>
          <a:effectLst/>
        </p:spPr>
      </p:pic>
      <p:sp>
        <p:nvSpPr>
          <p:cNvPr id="7" name="TextBox 6"/>
          <p:cNvSpPr txBox="1"/>
          <p:nvPr/>
        </p:nvSpPr>
        <p:spPr>
          <a:xfrm>
            <a:off x="714348" y="1357298"/>
            <a:ext cx="7643866" cy="2246769"/>
          </a:xfrm>
          <a:prstGeom prst="rect">
            <a:avLst/>
          </a:prstGeom>
          <a:noFill/>
        </p:spPr>
        <p:txBody>
          <a:bodyPr wrap="square" rtlCol="0">
            <a:spAutoFit/>
          </a:bodyPr>
          <a:lstStyle/>
          <a:p>
            <a:r>
              <a:rPr lang="en-CA" altLang="zh-CN" sz="2000" dirty="0" smtClean="0">
                <a:latin typeface="Consolas" pitchFamily="49" charset="0"/>
              </a:rPr>
              <a:t>The Timeline system in Flash is a powerful tool for creating animations. </a:t>
            </a:r>
          </a:p>
          <a:p>
            <a:r>
              <a:rPr lang="en-CA" altLang="zh-CN" sz="2000" dirty="0" smtClean="0">
                <a:latin typeface="Consolas" pitchFamily="49" charset="0"/>
              </a:rPr>
              <a:t>Notice that each symbol has its </a:t>
            </a:r>
            <a:r>
              <a:rPr lang="en-CA" altLang="zh-CN" sz="2000" dirty="0" smtClean="0">
                <a:latin typeface="Consolas" pitchFamily="49" charset="0"/>
              </a:rPr>
              <a:t>own timeline here with completely different set of layer. That means each symbol can play its own animation independently, which is exactly what we need to create our explosion effect.</a:t>
            </a:r>
            <a:endParaRPr lang="en-CA" altLang="zh-CN" sz="2000" dirty="0" smtClean="0">
              <a:latin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Timeline and Animation</a:t>
            </a:r>
            <a:endParaRPr lang="zh-CN" altLang="en-US" sz="3200" dirty="0">
              <a:latin typeface="Consolas" pitchFamily="49" charset="0"/>
            </a:endParaRPr>
          </a:p>
        </p:txBody>
      </p:sp>
      <p:sp>
        <p:nvSpPr>
          <p:cNvPr id="7" name="TextBox 6"/>
          <p:cNvSpPr txBox="1"/>
          <p:nvPr/>
        </p:nvSpPr>
        <p:spPr>
          <a:xfrm>
            <a:off x="714348" y="3929066"/>
            <a:ext cx="7643866" cy="2585323"/>
          </a:xfrm>
          <a:prstGeom prst="rect">
            <a:avLst/>
          </a:prstGeom>
          <a:noFill/>
        </p:spPr>
        <p:txBody>
          <a:bodyPr wrap="square" rtlCol="0">
            <a:spAutoFit/>
          </a:bodyPr>
          <a:lstStyle/>
          <a:p>
            <a:r>
              <a:rPr lang="en-CA" altLang="zh-CN" dirty="0" smtClean="0">
                <a:latin typeface="Consolas" pitchFamily="49" charset="0"/>
              </a:rPr>
              <a:t>Each timeline contains multiple frames that will be played from left to right. </a:t>
            </a:r>
          </a:p>
          <a:p>
            <a:r>
              <a:rPr lang="en-CA" altLang="zh-CN" dirty="0" smtClean="0">
                <a:latin typeface="Consolas" pitchFamily="49" charset="0"/>
              </a:rPr>
              <a:t>There are 2 types of frames: </a:t>
            </a:r>
            <a:r>
              <a:rPr lang="en-CA" altLang="zh-CN" dirty="0" smtClean="0">
                <a:latin typeface="Consolas" pitchFamily="49" charset="0"/>
              </a:rPr>
              <a:t>The key frames and </a:t>
            </a:r>
            <a:r>
              <a:rPr lang="en-CA" altLang="zh-CN" dirty="0" smtClean="0">
                <a:latin typeface="Consolas" pitchFamily="49" charset="0"/>
              </a:rPr>
              <a:t>the (normal</a:t>
            </a:r>
            <a:r>
              <a:rPr lang="en-CA" altLang="zh-CN" dirty="0" smtClean="0">
                <a:latin typeface="Consolas" pitchFamily="49" charset="0"/>
              </a:rPr>
              <a:t>) </a:t>
            </a:r>
            <a:r>
              <a:rPr lang="en-CA" altLang="zh-CN" dirty="0" smtClean="0">
                <a:latin typeface="Consolas" pitchFamily="49" charset="0"/>
              </a:rPr>
              <a:t>frames.</a:t>
            </a:r>
            <a:endParaRPr lang="en-CA" altLang="zh-CN" dirty="0" smtClean="0">
              <a:latin typeface="Consolas" pitchFamily="49" charset="0"/>
            </a:endParaRPr>
          </a:p>
          <a:p>
            <a:r>
              <a:rPr lang="en-CA" altLang="zh-CN" dirty="0" smtClean="0">
                <a:latin typeface="Consolas" pitchFamily="49" charset="0"/>
              </a:rPr>
              <a:t>Key frames: frames that contain an entirely new picture data.</a:t>
            </a:r>
          </a:p>
          <a:p>
            <a:r>
              <a:rPr lang="en-CA" altLang="zh-CN" dirty="0" smtClean="0">
                <a:latin typeface="Consolas" pitchFamily="49" charset="0"/>
              </a:rPr>
              <a:t>Normal frames: frames doesn’t contain picture data, and will by default display picture from the closest previous key frame.</a:t>
            </a:r>
            <a:endParaRPr lang="en-CA" altLang="zh-CN" dirty="0" smtClean="0">
              <a:latin typeface="Consolas" pitchFamily="49" charset="0"/>
            </a:endParaRPr>
          </a:p>
        </p:txBody>
      </p:sp>
      <p:pic>
        <p:nvPicPr>
          <p:cNvPr id="3074" name="Picture 2"/>
          <p:cNvPicPr>
            <a:picLocks noChangeAspect="1" noChangeArrowheads="1"/>
          </p:cNvPicPr>
          <p:nvPr/>
        </p:nvPicPr>
        <p:blipFill>
          <a:blip r:embed="rId2"/>
          <a:srcRect/>
          <a:stretch>
            <a:fillRect/>
          </a:stretch>
        </p:blipFill>
        <p:spPr bwMode="auto">
          <a:xfrm>
            <a:off x="3786182" y="1285860"/>
            <a:ext cx="1580295" cy="1428760"/>
          </a:xfrm>
          <a:prstGeom prst="rect">
            <a:avLst/>
          </a:prstGeom>
          <a:noFill/>
          <a:ln w="9525">
            <a:noFill/>
            <a:miter lim="800000"/>
            <a:headEnd/>
            <a:tailEnd/>
          </a:ln>
          <a:effectLst/>
        </p:spPr>
      </p:pic>
      <p:sp>
        <p:nvSpPr>
          <p:cNvPr id="8" name="TextBox 7"/>
          <p:cNvSpPr txBox="1"/>
          <p:nvPr/>
        </p:nvSpPr>
        <p:spPr>
          <a:xfrm>
            <a:off x="2071670" y="3000372"/>
            <a:ext cx="928694" cy="923330"/>
          </a:xfrm>
          <a:prstGeom prst="rect">
            <a:avLst/>
          </a:prstGeom>
          <a:noFill/>
        </p:spPr>
        <p:txBody>
          <a:bodyPr wrap="square" rtlCol="0">
            <a:spAutoFit/>
          </a:bodyPr>
          <a:lstStyle/>
          <a:p>
            <a:r>
              <a:rPr lang="en-CA" altLang="zh-CN" dirty="0" smtClean="0">
                <a:latin typeface="Consolas" pitchFamily="49" charset="0"/>
              </a:rPr>
              <a:t>Blank Key Frame</a:t>
            </a:r>
            <a:endParaRPr lang="zh-CN" altLang="en-US" dirty="0">
              <a:latin typeface="Consolas" pitchFamily="49" charset="0"/>
            </a:endParaRPr>
          </a:p>
        </p:txBody>
      </p:sp>
      <p:cxnSp>
        <p:nvCxnSpPr>
          <p:cNvPr id="9" name="直接箭头连接符 8"/>
          <p:cNvCxnSpPr/>
          <p:nvPr/>
        </p:nvCxnSpPr>
        <p:spPr>
          <a:xfrm flipV="1">
            <a:off x="2786050" y="2500306"/>
            <a:ext cx="1285884" cy="5000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28992" y="3071810"/>
            <a:ext cx="1214446" cy="646331"/>
          </a:xfrm>
          <a:prstGeom prst="rect">
            <a:avLst/>
          </a:prstGeom>
          <a:noFill/>
        </p:spPr>
        <p:txBody>
          <a:bodyPr wrap="square" rtlCol="0">
            <a:spAutoFit/>
          </a:bodyPr>
          <a:lstStyle/>
          <a:p>
            <a:r>
              <a:rPr lang="en-CA" altLang="zh-CN" dirty="0" smtClean="0">
                <a:latin typeface="Consolas" pitchFamily="49" charset="0"/>
              </a:rPr>
              <a:t>Blank Frame</a:t>
            </a:r>
            <a:endParaRPr lang="zh-CN" altLang="en-US" dirty="0">
              <a:latin typeface="Consolas" pitchFamily="49" charset="0"/>
            </a:endParaRPr>
          </a:p>
        </p:txBody>
      </p:sp>
      <p:cxnSp>
        <p:nvCxnSpPr>
          <p:cNvPr id="14" name="直接箭头连接符 13"/>
          <p:cNvCxnSpPr/>
          <p:nvPr/>
        </p:nvCxnSpPr>
        <p:spPr>
          <a:xfrm rot="5400000" flipH="1" flipV="1">
            <a:off x="3786182" y="2500306"/>
            <a:ext cx="642942" cy="5000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6200000" flipV="1">
            <a:off x="4357686" y="2571744"/>
            <a:ext cx="642942" cy="3571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00562" y="3071810"/>
            <a:ext cx="1214446" cy="923330"/>
          </a:xfrm>
          <a:prstGeom prst="rect">
            <a:avLst/>
          </a:prstGeom>
          <a:noFill/>
        </p:spPr>
        <p:txBody>
          <a:bodyPr wrap="square" rtlCol="0">
            <a:spAutoFit/>
          </a:bodyPr>
          <a:lstStyle/>
          <a:p>
            <a:r>
              <a:rPr lang="en-CA" altLang="zh-CN" dirty="0" smtClean="0">
                <a:latin typeface="Consolas" pitchFamily="49" charset="0"/>
              </a:rPr>
              <a:t>Filled Key Frame</a:t>
            </a:r>
            <a:endParaRPr lang="zh-CN" altLang="en-US" dirty="0">
              <a:latin typeface="Consolas" pitchFamily="49" charset="0"/>
            </a:endParaRPr>
          </a:p>
        </p:txBody>
      </p:sp>
      <p:cxnSp>
        <p:nvCxnSpPr>
          <p:cNvPr id="21" name="直接箭头连接符 20"/>
          <p:cNvCxnSpPr/>
          <p:nvPr/>
        </p:nvCxnSpPr>
        <p:spPr>
          <a:xfrm rot="10800000">
            <a:off x="4714876" y="2428868"/>
            <a:ext cx="1143008" cy="5715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72132" y="3071810"/>
            <a:ext cx="1214446" cy="646331"/>
          </a:xfrm>
          <a:prstGeom prst="rect">
            <a:avLst/>
          </a:prstGeom>
          <a:noFill/>
        </p:spPr>
        <p:txBody>
          <a:bodyPr wrap="square" rtlCol="0">
            <a:spAutoFit/>
          </a:bodyPr>
          <a:lstStyle/>
          <a:p>
            <a:r>
              <a:rPr lang="en-CA" altLang="zh-CN" dirty="0" smtClean="0">
                <a:latin typeface="Consolas" pitchFamily="49" charset="0"/>
              </a:rPr>
              <a:t>Filled Frame</a:t>
            </a:r>
            <a:endParaRPr lang="zh-CN" altLang="en-US" dirty="0">
              <a:latin typeface="Consolas"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a:t>
            </a:r>
            <a:r>
              <a:rPr lang="en-CA" altLang="zh-CN" sz="3200" dirty="0" smtClean="0">
                <a:latin typeface="Consolas" pitchFamily="49" charset="0"/>
              </a:rPr>
              <a:t> Explosion</a:t>
            </a:r>
            <a:endParaRPr lang="zh-CN" altLang="en-US" sz="3200" dirty="0">
              <a:latin typeface="Consolas" pitchFamily="49" charset="0"/>
            </a:endParaRPr>
          </a:p>
        </p:txBody>
      </p:sp>
      <p:sp>
        <p:nvSpPr>
          <p:cNvPr id="7" name="TextBox 6"/>
          <p:cNvSpPr txBox="1"/>
          <p:nvPr/>
        </p:nvSpPr>
        <p:spPr>
          <a:xfrm>
            <a:off x="714348" y="1500174"/>
            <a:ext cx="7643866" cy="1015663"/>
          </a:xfrm>
          <a:prstGeom prst="rect">
            <a:avLst/>
          </a:prstGeom>
          <a:noFill/>
        </p:spPr>
        <p:txBody>
          <a:bodyPr wrap="square" rtlCol="0">
            <a:spAutoFit/>
          </a:bodyPr>
          <a:lstStyle/>
          <a:p>
            <a:r>
              <a:rPr lang="en-CA" altLang="zh-CN" sz="2000" dirty="0" smtClean="0">
                <a:latin typeface="Consolas" pitchFamily="49" charset="0"/>
              </a:rPr>
              <a:t>Lets start by drawing the first frame of the explosion, which is the beginning of the explosion: a very small circle. </a:t>
            </a:r>
            <a:endParaRPr lang="en-CA" altLang="zh-CN" sz="2000" dirty="0" smtClean="0">
              <a:latin typeface="Consolas" pitchFamily="49" charset="0"/>
            </a:endParaRPr>
          </a:p>
        </p:txBody>
      </p:sp>
      <p:pic>
        <p:nvPicPr>
          <p:cNvPr id="4098" name="Picture 2"/>
          <p:cNvPicPr>
            <a:picLocks noChangeAspect="1" noChangeArrowheads="1"/>
          </p:cNvPicPr>
          <p:nvPr/>
        </p:nvPicPr>
        <p:blipFill>
          <a:blip r:embed="rId2"/>
          <a:srcRect/>
          <a:stretch>
            <a:fillRect/>
          </a:stretch>
        </p:blipFill>
        <p:spPr bwMode="auto">
          <a:xfrm>
            <a:off x="4929190" y="2643183"/>
            <a:ext cx="2738435" cy="246880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142976" y="2714620"/>
            <a:ext cx="2095505" cy="190500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2714612" y="4071942"/>
            <a:ext cx="2093723" cy="229866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Explosion</a:t>
            </a:r>
            <a:endParaRPr lang="zh-CN" altLang="en-US" sz="3200" dirty="0">
              <a:latin typeface="Consolas" pitchFamily="49" charset="0"/>
            </a:endParaRPr>
          </a:p>
        </p:txBody>
      </p:sp>
      <p:sp>
        <p:nvSpPr>
          <p:cNvPr id="7" name="TextBox 6"/>
          <p:cNvSpPr txBox="1"/>
          <p:nvPr/>
        </p:nvSpPr>
        <p:spPr>
          <a:xfrm>
            <a:off x="714348" y="1357298"/>
            <a:ext cx="7643866" cy="1754326"/>
          </a:xfrm>
          <a:prstGeom prst="rect">
            <a:avLst/>
          </a:prstGeom>
          <a:noFill/>
        </p:spPr>
        <p:txBody>
          <a:bodyPr wrap="square" rtlCol="0">
            <a:spAutoFit/>
          </a:bodyPr>
          <a:lstStyle/>
          <a:p>
            <a:r>
              <a:rPr lang="en-CA" altLang="zh-CN" dirty="0" smtClean="0">
                <a:latin typeface="Consolas" pitchFamily="49" charset="0"/>
              </a:rPr>
              <a:t>Lets draw the second frame of the animation. </a:t>
            </a:r>
          </a:p>
          <a:p>
            <a:r>
              <a:rPr lang="en-CA" altLang="zh-CN" dirty="0" smtClean="0">
                <a:latin typeface="Consolas" pitchFamily="49" charset="0"/>
              </a:rPr>
              <a:t>To create a new key frame, right click on an empty frame on the timeline and select </a:t>
            </a:r>
            <a:r>
              <a:rPr lang="en-CA" altLang="zh-CN" dirty="0" smtClean="0">
                <a:latin typeface="Consolas" pitchFamily="49" charset="0"/>
              </a:rPr>
              <a:t>“Insert </a:t>
            </a:r>
            <a:r>
              <a:rPr lang="en-CA" altLang="zh-CN" dirty="0" err="1" smtClean="0">
                <a:latin typeface="Consolas" pitchFamily="49" charset="0"/>
              </a:rPr>
              <a:t>Keyframe</a:t>
            </a:r>
            <a:r>
              <a:rPr lang="en-CA" altLang="zh-CN" dirty="0" smtClean="0">
                <a:latin typeface="Consolas" pitchFamily="49" charset="0"/>
              </a:rPr>
              <a:t>”. This will create a </a:t>
            </a:r>
            <a:r>
              <a:rPr lang="en-CA" altLang="zh-CN" dirty="0" err="1" smtClean="0">
                <a:latin typeface="Consolas" pitchFamily="49" charset="0"/>
              </a:rPr>
              <a:t>keyframe</a:t>
            </a:r>
            <a:r>
              <a:rPr lang="en-CA" altLang="zh-CN" dirty="0" smtClean="0">
                <a:latin typeface="Consolas" pitchFamily="49" charset="0"/>
              </a:rPr>
              <a:t> that contains the same picture data as the closest previous frame. If you want to draw an entirely new picture, select “Insert blank </a:t>
            </a:r>
            <a:r>
              <a:rPr lang="en-CA" altLang="zh-CN" dirty="0" err="1" smtClean="0">
                <a:latin typeface="Consolas" pitchFamily="49" charset="0"/>
              </a:rPr>
              <a:t>Keyframe</a:t>
            </a:r>
            <a:r>
              <a:rPr lang="en-CA" altLang="zh-CN" dirty="0" smtClean="0">
                <a:latin typeface="Consolas" pitchFamily="49" charset="0"/>
              </a:rPr>
              <a:t>”.</a:t>
            </a:r>
            <a:endParaRPr lang="en-CA" altLang="zh-CN" dirty="0" smtClean="0">
              <a:latin typeface="Consolas" pitchFamily="49" charset="0"/>
            </a:endParaRPr>
          </a:p>
        </p:txBody>
      </p:sp>
      <p:pic>
        <p:nvPicPr>
          <p:cNvPr id="5123" name="Picture 3"/>
          <p:cNvPicPr>
            <a:picLocks noChangeAspect="1" noChangeArrowheads="1"/>
          </p:cNvPicPr>
          <p:nvPr/>
        </p:nvPicPr>
        <p:blipFill>
          <a:blip r:embed="rId2"/>
          <a:srcRect/>
          <a:stretch>
            <a:fillRect/>
          </a:stretch>
        </p:blipFill>
        <p:spPr bwMode="auto">
          <a:xfrm>
            <a:off x="2071670" y="3357562"/>
            <a:ext cx="4838700" cy="2952750"/>
          </a:xfrm>
          <a:prstGeom prst="rect">
            <a:avLst/>
          </a:prstGeom>
          <a:noFill/>
          <a:ln w="9525">
            <a:noFill/>
            <a:miter lim="800000"/>
            <a:headEnd/>
            <a:tailEnd/>
          </a:ln>
          <a:effectLst/>
        </p:spPr>
      </p:pic>
      <p:sp>
        <p:nvSpPr>
          <p:cNvPr id="15" name="矩形 14"/>
          <p:cNvSpPr/>
          <p:nvPr/>
        </p:nvSpPr>
        <p:spPr>
          <a:xfrm>
            <a:off x="4572000" y="5072074"/>
            <a:ext cx="1699887" cy="2749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Explosion</a:t>
            </a:r>
            <a:endParaRPr lang="zh-CN" altLang="en-US" sz="3200" dirty="0">
              <a:latin typeface="Consolas" pitchFamily="49" charset="0"/>
            </a:endParaRPr>
          </a:p>
        </p:txBody>
      </p:sp>
      <p:sp>
        <p:nvSpPr>
          <p:cNvPr id="7" name="TextBox 6"/>
          <p:cNvSpPr txBox="1"/>
          <p:nvPr/>
        </p:nvSpPr>
        <p:spPr>
          <a:xfrm>
            <a:off x="714348" y="1357298"/>
            <a:ext cx="7643866" cy="707886"/>
          </a:xfrm>
          <a:prstGeom prst="rect">
            <a:avLst/>
          </a:prstGeom>
          <a:noFill/>
        </p:spPr>
        <p:txBody>
          <a:bodyPr wrap="square" rtlCol="0">
            <a:spAutoFit/>
          </a:bodyPr>
          <a:lstStyle/>
          <a:p>
            <a:r>
              <a:rPr lang="en-CA" altLang="zh-CN" sz="2000" dirty="0" smtClean="0">
                <a:latin typeface="Consolas" pitchFamily="49" charset="0"/>
              </a:rPr>
              <a:t>Now selec</a:t>
            </a:r>
            <a:r>
              <a:rPr lang="en-CA" altLang="zh-CN" sz="2000" dirty="0" smtClean="0">
                <a:latin typeface="Consolas" pitchFamily="49" charset="0"/>
              </a:rPr>
              <a:t>t the circle, use the free transform tool to enlarge it a little bit. </a:t>
            </a:r>
            <a:endParaRPr lang="en-CA" altLang="zh-CN" sz="2000" dirty="0" smtClean="0">
              <a:latin typeface="Consolas" pitchFamily="49" charset="0"/>
            </a:endParaRPr>
          </a:p>
        </p:txBody>
      </p:sp>
      <p:pic>
        <p:nvPicPr>
          <p:cNvPr id="6146" name="Picture 2"/>
          <p:cNvPicPr>
            <a:picLocks noChangeAspect="1" noChangeArrowheads="1"/>
          </p:cNvPicPr>
          <p:nvPr/>
        </p:nvPicPr>
        <p:blipFill>
          <a:blip r:embed="rId2"/>
          <a:srcRect/>
          <a:stretch>
            <a:fillRect/>
          </a:stretch>
        </p:blipFill>
        <p:spPr bwMode="auto">
          <a:xfrm>
            <a:off x="6858016" y="2714620"/>
            <a:ext cx="495300" cy="1266825"/>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a:srcRect/>
          <a:stretch>
            <a:fillRect/>
          </a:stretch>
        </p:blipFill>
        <p:spPr bwMode="auto">
          <a:xfrm>
            <a:off x="1357290" y="2500306"/>
            <a:ext cx="2857500" cy="24384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3714744" y="3286124"/>
            <a:ext cx="2661415" cy="271464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Explosion</a:t>
            </a:r>
            <a:endParaRPr lang="zh-CN" altLang="en-US" sz="3200" dirty="0">
              <a:latin typeface="Consolas" pitchFamily="49" charset="0"/>
            </a:endParaRPr>
          </a:p>
        </p:txBody>
      </p:sp>
      <p:sp>
        <p:nvSpPr>
          <p:cNvPr id="7" name="TextBox 6"/>
          <p:cNvSpPr txBox="1"/>
          <p:nvPr/>
        </p:nvSpPr>
        <p:spPr>
          <a:xfrm>
            <a:off x="714348" y="1357298"/>
            <a:ext cx="7643866" cy="1200329"/>
          </a:xfrm>
          <a:prstGeom prst="rect">
            <a:avLst/>
          </a:prstGeom>
          <a:noFill/>
        </p:spPr>
        <p:txBody>
          <a:bodyPr wrap="square" rtlCol="0">
            <a:spAutoFit/>
          </a:bodyPr>
          <a:lstStyle/>
          <a:p>
            <a:r>
              <a:rPr lang="en-CA" altLang="zh-CN" dirty="0" smtClean="0">
                <a:latin typeface="Consolas" pitchFamily="49" charset="0"/>
              </a:rPr>
              <a:t>Lets draw the third frame of the animation. </a:t>
            </a:r>
          </a:p>
          <a:p>
            <a:r>
              <a:rPr lang="en-CA" altLang="zh-CN" dirty="0" smtClean="0">
                <a:latin typeface="Consolas" pitchFamily="49" charset="0"/>
              </a:rPr>
              <a:t>Right click and select Insert </a:t>
            </a:r>
            <a:r>
              <a:rPr lang="en-CA" altLang="zh-CN" dirty="0" err="1" smtClean="0">
                <a:latin typeface="Consolas" pitchFamily="49" charset="0"/>
              </a:rPr>
              <a:t>Keyframe</a:t>
            </a:r>
            <a:r>
              <a:rPr lang="en-CA" altLang="zh-CN" dirty="0" smtClean="0">
                <a:latin typeface="Consolas" pitchFamily="49" charset="0"/>
              </a:rPr>
              <a:t>.</a:t>
            </a:r>
          </a:p>
          <a:p>
            <a:r>
              <a:rPr lang="en-CA" altLang="zh-CN" dirty="0" smtClean="0">
                <a:latin typeface="Consolas" pitchFamily="49" charset="0"/>
              </a:rPr>
              <a:t>Then stretch the circle to be even larger. Modify the color as well to make it a little bit transparent.</a:t>
            </a:r>
            <a:endParaRPr lang="en-CA" altLang="zh-CN" dirty="0" smtClean="0">
              <a:latin typeface="Consolas" pitchFamily="49" charset="0"/>
            </a:endParaRPr>
          </a:p>
        </p:txBody>
      </p:sp>
      <p:pic>
        <p:nvPicPr>
          <p:cNvPr id="7170" name="Picture 2"/>
          <p:cNvPicPr>
            <a:picLocks noChangeAspect="1" noChangeArrowheads="1"/>
          </p:cNvPicPr>
          <p:nvPr/>
        </p:nvPicPr>
        <p:blipFill>
          <a:blip r:embed="rId2"/>
          <a:srcRect/>
          <a:stretch>
            <a:fillRect/>
          </a:stretch>
        </p:blipFill>
        <p:spPr bwMode="auto">
          <a:xfrm>
            <a:off x="4857752" y="3286124"/>
            <a:ext cx="2390775" cy="2638425"/>
          </a:xfrm>
          <a:prstGeom prst="rect">
            <a:avLst/>
          </a:prstGeom>
          <a:noFill/>
          <a:ln w="9525">
            <a:noFill/>
            <a:miter lim="800000"/>
            <a:headEnd/>
            <a:tailEnd/>
          </a:ln>
          <a:effectLst/>
        </p:spPr>
      </p:pic>
      <p:sp>
        <p:nvSpPr>
          <p:cNvPr id="15" name="矩形 14"/>
          <p:cNvSpPr/>
          <p:nvPr/>
        </p:nvSpPr>
        <p:spPr>
          <a:xfrm>
            <a:off x="5286381" y="4714884"/>
            <a:ext cx="928694" cy="2749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7171" name="Picture 3"/>
          <p:cNvPicPr>
            <a:picLocks noChangeAspect="1" noChangeArrowheads="1"/>
          </p:cNvPicPr>
          <p:nvPr/>
        </p:nvPicPr>
        <p:blipFill>
          <a:blip r:embed="rId3"/>
          <a:srcRect/>
          <a:stretch>
            <a:fillRect/>
          </a:stretch>
        </p:blipFill>
        <p:spPr bwMode="auto">
          <a:xfrm>
            <a:off x="1928794" y="3000371"/>
            <a:ext cx="2571768" cy="271063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817</Words>
  <Application>Microsoft Office PowerPoint</Application>
  <PresentationFormat>全屏显示(4:3)</PresentationFormat>
  <Paragraphs>99</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Xiang</dc:creator>
  <cp:lastModifiedBy>Xiang</cp:lastModifiedBy>
  <cp:revision>1065</cp:revision>
  <dcterms:created xsi:type="dcterms:W3CDTF">2015-10-09T00:50:08Z</dcterms:created>
  <dcterms:modified xsi:type="dcterms:W3CDTF">2015-12-02T00:41:52Z</dcterms:modified>
</cp:coreProperties>
</file>