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72" r:id="rId4"/>
    <p:sldId id="369" r:id="rId5"/>
    <p:sldId id="373" r:id="rId6"/>
    <p:sldId id="374" r:id="rId7"/>
    <p:sldId id="376" r:id="rId8"/>
    <p:sldId id="379" r:id="rId9"/>
    <p:sldId id="377"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25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18CB-4281-4FBC-9EB1-33D30D3075F6}" type="datetimeFigureOut">
              <a:rPr lang="zh-CN" altLang="en-US" smtClean="0"/>
              <a:pPr/>
              <a:t>2015/12/16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D3A09-70EC-4F40-AA39-8B29C8BC03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0100" y="1857364"/>
            <a:ext cx="7072362" cy="1569660"/>
          </a:xfrm>
          <a:prstGeom prst="rect">
            <a:avLst/>
          </a:prstGeom>
          <a:noFill/>
        </p:spPr>
        <p:txBody>
          <a:bodyPr wrap="square" rtlCol="0">
            <a:spAutoFit/>
          </a:bodyPr>
          <a:lstStyle/>
          <a:p>
            <a:pPr algn="ctr"/>
            <a:r>
              <a:rPr lang="en-CA" altLang="zh-CN" sz="4800" dirty="0" smtClean="0">
                <a:latin typeface="Consolas" pitchFamily="49" charset="0"/>
              </a:rPr>
              <a:t>Simple Shooter</a:t>
            </a:r>
          </a:p>
          <a:p>
            <a:pPr algn="ctr"/>
            <a:r>
              <a:rPr lang="en-CA" altLang="zh-CN" sz="4800" dirty="0" smtClean="0">
                <a:latin typeface="Consolas" pitchFamily="49" charset="0"/>
              </a:rPr>
              <a:t>Part 5</a:t>
            </a:r>
          </a:p>
        </p:txBody>
      </p:sp>
      <p:sp>
        <p:nvSpPr>
          <p:cNvPr id="7" name="TextBox 6"/>
          <p:cNvSpPr txBox="1"/>
          <p:nvPr/>
        </p:nvSpPr>
        <p:spPr>
          <a:xfrm>
            <a:off x="8143900" y="6581001"/>
            <a:ext cx="1000100" cy="276999"/>
          </a:xfrm>
          <a:prstGeom prst="rect">
            <a:avLst/>
          </a:prstGeom>
          <a:noFill/>
        </p:spPr>
        <p:txBody>
          <a:bodyPr wrap="square" rtlCol="0">
            <a:spAutoFit/>
          </a:bodyPr>
          <a:lstStyle/>
          <a:p>
            <a:pPr algn="r"/>
            <a:r>
              <a:rPr lang="en-CA" altLang="zh-CN" sz="1200" dirty="0" smtClean="0">
                <a:latin typeface="Consolas" pitchFamily="49" charset="0"/>
              </a:rPr>
              <a:t>by </a:t>
            </a:r>
            <a:r>
              <a:rPr lang="en-CA" altLang="zh-CN" sz="1200" dirty="0" err="1" smtClean="0">
                <a:latin typeface="Consolas" pitchFamily="49" charset="0"/>
              </a:rPr>
              <a:t>TommyX</a:t>
            </a:r>
            <a:endParaRPr lang="zh-CN" altLang="en-US" sz="1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Creating Enemy Bullets</a:t>
            </a:r>
            <a:endParaRPr lang="zh-CN" altLang="en-US" sz="3200" dirty="0">
              <a:latin typeface="Consolas" pitchFamily="49" charset="0"/>
            </a:endParaRPr>
          </a:p>
        </p:txBody>
      </p:sp>
      <p:sp>
        <p:nvSpPr>
          <p:cNvPr id="7" name="TextBox 6"/>
          <p:cNvSpPr txBox="1"/>
          <p:nvPr/>
        </p:nvSpPr>
        <p:spPr>
          <a:xfrm>
            <a:off x="928662" y="1571612"/>
            <a:ext cx="4214842" cy="4708981"/>
          </a:xfrm>
          <a:prstGeom prst="rect">
            <a:avLst/>
          </a:prstGeom>
          <a:noFill/>
        </p:spPr>
        <p:txBody>
          <a:bodyPr wrap="square" rtlCol="0">
            <a:spAutoFit/>
          </a:bodyPr>
          <a:lstStyle/>
          <a:p>
            <a:r>
              <a:rPr lang="en-CA" altLang="zh-CN" sz="2000" dirty="0" smtClean="0">
                <a:latin typeface="Consolas" pitchFamily="49" charset="0"/>
              </a:rPr>
              <a:t>For a game to be challenging, the player must be able to lose. So as an example, we will the enemies able to shoot at the player.</a:t>
            </a:r>
          </a:p>
          <a:p>
            <a:endParaRPr lang="en-CA" altLang="zh-CN" sz="2000" dirty="0" smtClean="0">
              <a:latin typeface="Consolas" pitchFamily="49" charset="0"/>
            </a:endParaRPr>
          </a:p>
          <a:p>
            <a:r>
              <a:rPr lang="en-CA" altLang="zh-CN" sz="2000" dirty="0" smtClean="0">
                <a:latin typeface="Consolas" pitchFamily="49" charset="0"/>
              </a:rPr>
              <a:t>Lets start by creating a enemy bullet symbol.</a:t>
            </a:r>
          </a:p>
          <a:p>
            <a:endParaRPr lang="en-CA" altLang="zh-CN" sz="2000" dirty="0" smtClean="0">
              <a:latin typeface="Consolas" pitchFamily="49" charset="0"/>
            </a:endParaRPr>
          </a:p>
          <a:p>
            <a:r>
              <a:rPr lang="en-CA" altLang="zh-CN" sz="2000" dirty="0" smtClean="0">
                <a:latin typeface="Consolas" pitchFamily="49" charset="0"/>
              </a:rPr>
              <a:t>We will name it </a:t>
            </a:r>
            <a:r>
              <a:rPr lang="en-CA" altLang="zh-CN" sz="2000" dirty="0" err="1" smtClean="0">
                <a:latin typeface="Consolas" pitchFamily="49" charset="0"/>
              </a:rPr>
              <a:t>EBullet</a:t>
            </a:r>
            <a:r>
              <a:rPr lang="en-CA" altLang="zh-CN" sz="2000" dirty="0" smtClean="0">
                <a:latin typeface="Consolas" pitchFamily="49" charset="0"/>
              </a:rPr>
              <a:t>.</a:t>
            </a:r>
          </a:p>
          <a:p>
            <a:endParaRPr lang="en-CA" altLang="zh-CN" sz="2000" dirty="0" smtClean="0">
              <a:latin typeface="Consolas" pitchFamily="49" charset="0"/>
            </a:endParaRPr>
          </a:p>
          <a:p>
            <a:r>
              <a:rPr lang="en-CA" altLang="zh-CN" sz="2000" dirty="0" smtClean="0">
                <a:latin typeface="Consolas" pitchFamily="49" charset="0"/>
              </a:rPr>
              <a:t>For how to create a new symbol and how to give it a class name, see past tutorials.</a:t>
            </a:r>
            <a:endParaRPr lang="en-CA" altLang="zh-CN" sz="2000" dirty="0">
              <a:latin typeface="Consolas" pitchFamily="49" charset="0"/>
            </a:endParaRPr>
          </a:p>
        </p:txBody>
      </p:sp>
      <p:pic>
        <p:nvPicPr>
          <p:cNvPr id="2" name="Picture 2"/>
          <p:cNvPicPr>
            <a:picLocks noChangeAspect="1" noChangeArrowheads="1"/>
          </p:cNvPicPr>
          <p:nvPr/>
        </p:nvPicPr>
        <p:blipFill>
          <a:blip r:embed="rId2"/>
          <a:srcRect/>
          <a:stretch>
            <a:fillRect/>
          </a:stretch>
        </p:blipFill>
        <p:spPr bwMode="auto">
          <a:xfrm>
            <a:off x="5214942" y="1785926"/>
            <a:ext cx="2943225" cy="3867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Scripting Enemy Bullets</a:t>
            </a:r>
            <a:endParaRPr lang="zh-CN" altLang="en-US" sz="3200" dirty="0">
              <a:latin typeface="Consolas" pitchFamily="49" charset="0"/>
            </a:endParaRPr>
          </a:p>
        </p:txBody>
      </p:sp>
      <p:sp>
        <p:nvSpPr>
          <p:cNvPr id="5" name="TextBox 4"/>
          <p:cNvSpPr txBox="1"/>
          <p:nvPr/>
        </p:nvSpPr>
        <p:spPr>
          <a:xfrm>
            <a:off x="857224" y="2643182"/>
            <a:ext cx="7358114" cy="338554"/>
          </a:xfrm>
          <a:prstGeom prst="rect">
            <a:avLst/>
          </a:prstGeom>
          <a:noFill/>
          <a:ln>
            <a:solidFill>
              <a:schemeClr val="tx1"/>
            </a:solidFill>
          </a:ln>
        </p:spPr>
        <p:txBody>
          <a:bodyPr wrap="square" rtlCol="0">
            <a:spAutoFit/>
          </a:bodyPr>
          <a:lstStyle/>
          <a:p>
            <a:r>
              <a:rPr lang="en-CA" altLang="zh-CN" sz="1600" dirty="0" err="1" smtClean="0">
                <a:latin typeface="Consolas" pitchFamily="49" charset="0"/>
              </a:rPr>
              <a:t>player_mc.health</a:t>
            </a:r>
            <a:r>
              <a:rPr lang="en-CA" altLang="zh-CN" sz="1600" dirty="0" smtClean="0">
                <a:latin typeface="Consolas" pitchFamily="49" charset="0"/>
              </a:rPr>
              <a:t> = 100</a:t>
            </a:r>
          </a:p>
        </p:txBody>
      </p:sp>
      <p:sp>
        <p:nvSpPr>
          <p:cNvPr id="6" name="TextBox 5"/>
          <p:cNvSpPr txBox="1"/>
          <p:nvPr/>
        </p:nvSpPr>
        <p:spPr>
          <a:xfrm>
            <a:off x="928662" y="1285860"/>
            <a:ext cx="7215238" cy="1015663"/>
          </a:xfrm>
          <a:prstGeom prst="rect">
            <a:avLst/>
          </a:prstGeom>
          <a:noFill/>
        </p:spPr>
        <p:txBody>
          <a:bodyPr wrap="square" rtlCol="0">
            <a:spAutoFit/>
          </a:bodyPr>
          <a:lstStyle/>
          <a:p>
            <a:r>
              <a:rPr lang="en-CA" altLang="zh-CN" sz="2000" dirty="0" smtClean="0">
                <a:latin typeface="Consolas" pitchFamily="49" charset="0"/>
              </a:rPr>
              <a:t>Lets first add the health property to the player.</a:t>
            </a:r>
          </a:p>
          <a:p>
            <a:r>
              <a:rPr lang="en-CA" altLang="zh-CN" sz="2000" dirty="0" smtClean="0">
                <a:latin typeface="Consolas" pitchFamily="49" charset="0"/>
              </a:rPr>
              <a:t>Go to the Player layer, and add the following code (instance name of player object here is </a:t>
            </a:r>
            <a:r>
              <a:rPr lang="en-CA" altLang="zh-CN" sz="2000" dirty="0" err="1" smtClean="0">
                <a:latin typeface="Consolas" pitchFamily="49" charset="0"/>
              </a:rPr>
              <a:t>player_mc</a:t>
            </a:r>
            <a:r>
              <a:rPr lang="en-CA" altLang="zh-CN" sz="2000" dirty="0" smtClean="0">
                <a:latin typeface="Consolas" pitchFamily="49" charset="0"/>
              </a:rPr>
              <a:t>):</a:t>
            </a:r>
            <a:endParaRPr lang="en-CA" altLang="zh-CN" sz="2000" dirty="0">
              <a:latin typeface="Consolas" pitchFamily="49" charset="0"/>
            </a:endParaRPr>
          </a:p>
        </p:txBody>
      </p:sp>
      <p:sp>
        <p:nvSpPr>
          <p:cNvPr id="8" name="TextBox 7"/>
          <p:cNvSpPr txBox="1"/>
          <p:nvPr/>
        </p:nvSpPr>
        <p:spPr>
          <a:xfrm>
            <a:off x="928662" y="3214686"/>
            <a:ext cx="7215238" cy="1631216"/>
          </a:xfrm>
          <a:prstGeom prst="rect">
            <a:avLst/>
          </a:prstGeom>
          <a:noFill/>
        </p:spPr>
        <p:txBody>
          <a:bodyPr wrap="square" rtlCol="0">
            <a:spAutoFit/>
          </a:bodyPr>
          <a:lstStyle/>
          <a:p>
            <a:r>
              <a:rPr lang="en-CA" altLang="zh-CN" sz="2000" dirty="0" smtClean="0">
                <a:latin typeface="Consolas" pitchFamily="49" charset="0"/>
              </a:rPr>
              <a:t>Once the player’s health is set up, head to the Projectiles layer and create the function </a:t>
            </a:r>
            <a:r>
              <a:rPr lang="en-CA" altLang="zh-CN" sz="2000" dirty="0" err="1" smtClean="0">
                <a:latin typeface="Consolas" pitchFamily="49" charset="0"/>
              </a:rPr>
              <a:t>spawnEBullet</a:t>
            </a:r>
            <a:r>
              <a:rPr lang="en-CA" altLang="zh-CN" sz="2000" dirty="0" smtClean="0">
                <a:latin typeface="Consolas" pitchFamily="49" charset="0"/>
              </a:rPr>
              <a:t>. Copy and Paste the function </a:t>
            </a:r>
            <a:r>
              <a:rPr lang="en-CA" altLang="zh-CN" sz="2000" dirty="0" err="1" smtClean="0">
                <a:latin typeface="Consolas" pitchFamily="49" charset="0"/>
              </a:rPr>
              <a:t>spawnBullet</a:t>
            </a:r>
            <a:r>
              <a:rPr lang="en-CA" altLang="zh-CN" sz="2000" dirty="0" smtClean="0">
                <a:latin typeface="Consolas" pitchFamily="49" charset="0"/>
              </a:rPr>
              <a:t> because they are going to be very similar.</a:t>
            </a:r>
            <a:endParaRPr lang="en-CA" altLang="zh-CN" sz="2000" dirty="0">
              <a:latin typeface="Consolas" pitchFamily="49" charset="0"/>
            </a:endParaRPr>
          </a:p>
        </p:txBody>
      </p:sp>
      <p:sp>
        <p:nvSpPr>
          <p:cNvPr id="9" name="TextBox 8"/>
          <p:cNvSpPr txBox="1"/>
          <p:nvPr/>
        </p:nvSpPr>
        <p:spPr>
          <a:xfrm>
            <a:off x="857224" y="5429264"/>
            <a:ext cx="7358114" cy="1077218"/>
          </a:xfrm>
          <a:prstGeom prst="rect">
            <a:avLst/>
          </a:prstGeom>
          <a:noFill/>
          <a:ln>
            <a:solidFill>
              <a:schemeClr val="tx1"/>
            </a:solidFill>
          </a:ln>
        </p:spPr>
        <p:txBody>
          <a:bodyPr wrap="square" rtlCol="0">
            <a:spAutoFit/>
          </a:bodyPr>
          <a:lstStyle/>
          <a:p>
            <a:r>
              <a:rPr lang="en-CA" altLang="zh-CN" sz="1600" dirty="0" smtClean="0">
                <a:latin typeface="Consolas" pitchFamily="49" charset="0"/>
              </a:rPr>
              <a:t>…</a:t>
            </a:r>
          </a:p>
          <a:p>
            <a:r>
              <a:rPr lang="en-CA" altLang="zh-CN" sz="1600" dirty="0" smtClean="0">
                <a:latin typeface="Consolas" pitchFamily="49" charset="0"/>
              </a:rPr>
              <a:t>	</a:t>
            </a:r>
            <a:r>
              <a:rPr lang="en-CA" altLang="zh-CN" sz="1600" dirty="0" err="1" smtClean="0">
                <a:latin typeface="Consolas" pitchFamily="49" charset="0"/>
              </a:rPr>
              <a:t>var</a:t>
            </a:r>
            <a:r>
              <a:rPr lang="en-CA" altLang="zh-CN" sz="1600" dirty="0" smtClean="0">
                <a:latin typeface="Consolas" pitchFamily="49" charset="0"/>
              </a:rPr>
              <a:t> </a:t>
            </a:r>
            <a:r>
              <a:rPr lang="en-CA" altLang="zh-CN" sz="1600" dirty="0" err="1" smtClean="0">
                <a:latin typeface="Consolas" pitchFamily="49" charset="0"/>
              </a:rPr>
              <a:t>speed:Number</a:t>
            </a:r>
            <a:r>
              <a:rPr lang="en-CA" altLang="zh-CN" sz="1600" dirty="0" smtClean="0">
                <a:latin typeface="Consolas" pitchFamily="49" charset="0"/>
              </a:rPr>
              <a:t> = 10</a:t>
            </a:r>
          </a:p>
          <a:p>
            <a:r>
              <a:rPr lang="en-CA" altLang="zh-CN" sz="1600" dirty="0" smtClean="0">
                <a:latin typeface="Consolas" pitchFamily="49" charset="0"/>
              </a:rPr>
              <a:t>	</a:t>
            </a:r>
            <a:r>
              <a:rPr lang="en-CA" altLang="zh-CN" sz="1600" dirty="0" err="1" smtClean="0">
                <a:latin typeface="Consolas" pitchFamily="49" charset="0"/>
              </a:rPr>
              <a:t>var</a:t>
            </a:r>
            <a:r>
              <a:rPr lang="en-CA" altLang="zh-CN" sz="1600" dirty="0" smtClean="0">
                <a:latin typeface="Consolas" pitchFamily="49" charset="0"/>
              </a:rPr>
              <a:t> </a:t>
            </a:r>
            <a:r>
              <a:rPr lang="en-CA" altLang="zh-CN" sz="1600" dirty="0" err="1" smtClean="0">
                <a:latin typeface="Consolas" pitchFamily="49" charset="0"/>
              </a:rPr>
              <a:t>damage:Number</a:t>
            </a:r>
            <a:r>
              <a:rPr lang="en-CA" altLang="zh-CN" sz="1600" dirty="0" smtClean="0">
                <a:latin typeface="Consolas" pitchFamily="49" charset="0"/>
              </a:rPr>
              <a:t> = 20</a:t>
            </a:r>
          </a:p>
          <a:p>
            <a:r>
              <a:rPr lang="en-CA" altLang="zh-CN" sz="1600" dirty="0" smtClean="0">
                <a:latin typeface="Consolas" pitchFamily="49" charset="0"/>
              </a:rPr>
              <a:t>	…</a:t>
            </a:r>
          </a:p>
        </p:txBody>
      </p:sp>
      <p:sp>
        <p:nvSpPr>
          <p:cNvPr id="10" name="TextBox 9"/>
          <p:cNvSpPr txBox="1"/>
          <p:nvPr/>
        </p:nvSpPr>
        <p:spPr>
          <a:xfrm>
            <a:off x="928662" y="4857760"/>
            <a:ext cx="7215238" cy="400110"/>
          </a:xfrm>
          <a:prstGeom prst="rect">
            <a:avLst/>
          </a:prstGeom>
          <a:noFill/>
        </p:spPr>
        <p:txBody>
          <a:bodyPr wrap="square" rtlCol="0">
            <a:spAutoFit/>
          </a:bodyPr>
          <a:lstStyle/>
          <a:p>
            <a:r>
              <a:rPr lang="en-CA" altLang="zh-CN" sz="2000" dirty="0" err="1" smtClean="0">
                <a:latin typeface="Consolas" pitchFamily="49" charset="0"/>
              </a:rPr>
              <a:t>Tweek</a:t>
            </a:r>
            <a:r>
              <a:rPr lang="en-CA" altLang="zh-CN" sz="2000" dirty="0" smtClean="0">
                <a:latin typeface="Consolas" pitchFamily="49" charset="0"/>
              </a:rPr>
              <a:t> the speed and damage of the enemy bullet.</a:t>
            </a:r>
            <a:endParaRPr lang="en-CA" altLang="zh-CN" sz="2000" dirty="0">
              <a:latin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Scripting Enemy Bullets</a:t>
            </a:r>
            <a:endParaRPr lang="zh-CN" altLang="en-US" sz="3200" dirty="0">
              <a:latin typeface="Consolas" pitchFamily="49" charset="0"/>
            </a:endParaRPr>
          </a:p>
        </p:txBody>
      </p:sp>
      <p:sp>
        <p:nvSpPr>
          <p:cNvPr id="7" name="TextBox 6"/>
          <p:cNvSpPr txBox="1"/>
          <p:nvPr/>
        </p:nvSpPr>
        <p:spPr>
          <a:xfrm>
            <a:off x="857224" y="3591014"/>
            <a:ext cx="7358114" cy="3046988"/>
          </a:xfrm>
          <a:prstGeom prst="rect">
            <a:avLst/>
          </a:prstGeom>
          <a:noFill/>
          <a:ln>
            <a:solidFill>
              <a:schemeClr val="tx1"/>
            </a:solidFill>
          </a:ln>
        </p:spPr>
        <p:txBody>
          <a:bodyPr wrap="square" rtlCol="0">
            <a:spAutoFit/>
          </a:bodyPr>
          <a:lstStyle/>
          <a:p>
            <a:r>
              <a:rPr lang="en-CA" altLang="zh-CN" sz="1200" dirty="0" smtClean="0">
                <a:latin typeface="Consolas" pitchFamily="49" charset="0"/>
              </a:rPr>
              <a:t>	</a:t>
            </a:r>
            <a:r>
              <a:rPr lang="en-CA" altLang="zh-CN" sz="1200" dirty="0" err="1" smtClean="0">
                <a:latin typeface="Consolas" pitchFamily="49" charset="0"/>
              </a:rPr>
              <a:t>var</a:t>
            </a:r>
            <a:r>
              <a:rPr lang="en-CA" altLang="zh-CN" sz="1200" dirty="0" smtClean="0">
                <a:latin typeface="Consolas" pitchFamily="49" charset="0"/>
              </a:rPr>
              <a:t> </a:t>
            </a:r>
            <a:r>
              <a:rPr lang="en-CA" altLang="zh-CN" sz="1200" dirty="0" err="1">
                <a:latin typeface="Consolas" pitchFamily="49" charset="0"/>
              </a:rPr>
              <a:t>bullet:EBullet</a:t>
            </a:r>
            <a:r>
              <a:rPr lang="en-CA" altLang="zh-CN" sz="1200" dirty="0">
                <a:latin typeface="Consolas" pitchFamily="49" charset="0"/>
              </a:rPr>
              <a:t> = new </a:t>
            </a:r>
            <a:r>
              <a:rPr lang="en-CA" altLang="zh-CN" sz="1200" dirty="0" err="1">
                <a:latin typeface="Consolas" pitchFamily="49" charset="0"/>
              </a:rPr>
              <a:t>EBullet</a:t>
            </a:r>
            <a:r>
              <a:rPr lang="en-CA" altLang="zh-CN" sz="1200" dirty="0">
                <a:latin typeface="Consolas" pitchFamily="49" charset="0"/>
              </a:rPr>
              <a:t>()</a:t>
            </a:r>
            <a:r>
              <a:rPr lang="en-CA" altLang="zh-CN" sz="1200" dirty="0" smtClean="0">
                <a:latin typeface="Consolas" pitchFamily="49" charset="0"/>
              </a:rPr>
              <a:t>	</a:t>
            </a:r>
            <a:endParaRPr lang="en-CA" altLang="zh-CN" sz="1200" dirty="0" smtClean="0">
              <a:latin typeface="Consolas" pitchFamily="49" charset="0"/>
            </a:endParaRPr>
          </a:p>
          <a:p>
            <a:r>
              <a:rPr lang="en-CA" altLang="zh-CN" sz="1200" dirty="0" smtClean="0">
                <a:latin typeface="Consolas" pitchFamily="49" charset="0"/>
              </a:rPr>
              <a:t>	…</a:t>
            </a:r>
            <a:endParaRPr lang="en-CA" altLang="zh-CN" sz="1200" dirty="0" smtClean="0">
              <a:latin typeface="Consolas" pitchFamily="49" charset="0"/>
            </a:endParaRPr>
          </a:p>
          <a:p>
            <a:r>
              <a:rPr lang="en-CA" altLang="zh-CN" sz="1200" dirty="0" smtClean="0">
                <a:latin typeface="Consolas" pitchFamily="49" charset="0"/>
              </a:rPr>
              <a:t>	function loop(event){</a:t>
            </a:r>
          </a:p>
          <a:p>
            <a:r>
              <a:rPr lang="en-CA" altLang="zh-CN" sz="1200" dirty="0" smtClean="0">
                <a:latin typeface="Consolas" pitchFamily="49" charset="0"/>
              </a:rPr>
              <a:t>		</a:t>
            </a:r>
            <a:r>
              <a:rPr lang="en-CA" altLang="zh-CN" sz="1200" dirty="0" err="1" smtClean="0">
                <a:latin typeface="Consolas" pitchFamily="49" charset="0"/>
              </a:rPr>
              <a:t>bullet.x</a:t>
            </a:r>
            <a:r>
              <a:rPr lang="en-CA" altLang="zh-CN" sz="1200" dirty="0" smtClean="0">
                <a:latin typeface="Consolas" pitchFamily="49" charset="0"/>
              </a:rPr>
              <a:t> -= speed</a:t>
            </a:r>
          </a:p>
          <a:p>
            <a:r>
              <a:rPr lang="en-CA" altLang="zh-CN" sz="1200" dirty="0" smtClean="0">
                <a:latin typeface="Consolas" pitchFamily="49" charset="0"/>
              </a:rPr>
              <a:t>		if (</a:t>
            </a:r>
            <a:r>
              <a:rPr lang="en-CA" altLang="zh-CN" sz="1200" dirty="0" err="1" smtClean="0">
                <a:latin typeface="Consolas" pitchFamily="49" charset="0"/>
              </a:rPr>
              <a:t>player_mc.hitTestPoint</a:t>
            </a:r>
            <a:r>
              <a:rPr lang="en-CA" altLang="zh-CN" sz="1200" dirty="0" smtClean="0">
                <a:latin typeface="Consolas" pitchFamily="49" charset="0"/>
              </a:rPr>
              <a:t>(</a:t>
            </a:r>
            <a:r>
              <a:rPr lang="en-CA" altLang="zh-CN" sz="1200" dirty="0" err="1" smtClean="0">
                <a:latin typeface="Consolas" pitchFamily="49" charset="0"/>
              </a:rPr>
              <a:t>bullet.x</a:t>
            </a:r>
            <a:r>
              <a:rPr lang="en-CA" altLang="zh-CN" sz="1200" dirty="0" smtClean="0">
                <a:latin typeface="Consolas" pitchFamily="49" charset="0"/>
              </a:rPr>
              <a:t>, </a:t>
            </a:r>
            <a:r>
              <a:rPr lang="en-CA" altLang="zh-CN" sz="1200" dirty="0" err="1" smtClean="0">
                <a:latin typeface="Consolas" pitchFamily="49" charset="0"/>
              </a:rPr>
              <a:t>bullet.y</a:t>
            </a:r>
            <a:r>
              <a:rPr lang="en-CA" altLang="zh-CN" sz="1200" dirty="0" smtClean="0">
                <a:latin typeface="Consolas" pitchFamily="49" charset="0"/>
              </a:rPr>
              <a:t>)){</a:t>
            </a:r>
          </a:p>
          <a:p>
            <a:r>
              <a:rPr lang="en-CA" altLang="zh-CN" sz="1200" dirty="0" smtClean="0">
                <a:latin typeface="Consolas" pitchFamily="49" charset="0"/>
              </a:rPr>
              <a:t>			</a:t>
            </a:r>
            <a:r>
              <a:rPr lang="en-CA" altLang="zh-CN" sz="1200" dirty="0" err="1" smtClean="0">
                <a:latin typeface="Consolas" pitchFamily="49" charset="0"/>
              </a:rPr>
              <a:t>spawnExplosion</a:t>
            </a:r>
            <a:r>
              <a:rPr lang="en-CA" altLang="zh-CN" sz="1200" dirty="0" smtClean="0">
                <a:latin typeface="Consolas" pitchFamily="49" charset="0"/>
              </a:rPr>
              <a:t>(</a:t>
            </a:r>
            <a:r>
              <a:rPr lang="en-CA" altLang="zh-CN" sz="1200" dirty="0" err="1" smtClean="0">
                <a:latin typeface="Consolas" pitchFamily="49" charset="0"/>
              </a:rPr>
              <a:t>bullet.x</a:t>
            </a:r>
            <a:r>
              <a:rPr lang="en-CA" altLang="zh-CN" sz="1200" dirty="0" smtClean="0">
                <a:latin typeface="Consolas" pitchFamily="49" charset="0"/>
              </a:rPr>
              <a:t>, </a:t>
            </a:r>
            <a:r>
              <a:rPr lang="en-CA" altLang="zh-CN" sz="1200" dirty="0" err="1" smtClean="0">
                <a:latin typeface="Consolas" pitchFamily="49" charset="0"/>
              </a:rPr>
              <a:t>bullet.y</a:t>
            </a:r>
            <a:r>
              <a:rPr lang="en-CA" altLang="zh-CN" sz="1200" dirty="0" smtClean="0">
                <a:latin typeface="Consolas" pitchFamily="49" charset="0"/>
              </a:rPr>
              <a:t>)</a:t>
            </a:r>
          </a:p>
          <a:p>
            <a:r>
              <a:rPr lang="en-CA" altLang="zh-CN" sz="1200" dirty="0" smtClean="0">
                <a:latin typeface="Consolas" pitchFamily="49" charset="0"/>
              </a:rPr>
              <a:t>			</a:t>
            </a:r>
            <a:r>
              <a:rPr lang="en-CA" altLang="zh-CN" sz="1200" dirty="0" err="1" smtClean="0">
                <a:latin typeface="Consolas" pitchFamily="49" charset="0"/>
              </a:rPr>
              <a:t>player_mc.health</a:t>
            </a:r>
            <a:r>
              <a:rPr lang="en-CA" altLang="zh-CN" sz="1200" dirty="0" smtClean="0">
                <a:latin typeface="Consolas" pitchFamily="49" charset="0"/>
              </a:rPr>
              <a:t> -= damage</a:t>
            </a:r>
          </a:p>
          <a:p>
            <a:r>
              <a:rPr lang="en-CA" altLang="zh-CN" sz="1200" dirty="0" smtClean="0">
                <a:latin typeface="Consolas" pitchFamily="49" charset="0"/>
              </a:rPr>
              <a:t>			</a:t>
            </a:r>
            <a:r>
              <a:rPr lang="en-CA" altLang="zh-CN" sz="1200" dirty="0" err="1" smtClean="0">
                <a:latin typeface="Consolas" pitchFamily="49" charset="0"/>
              </a:rPr>
              <a:t>bullet.parent.removeChild</a:t>
            </a:r>
            <a:r>
              <a:rPr lang="en-CA" altLang="zh-CN" sz="1200" dirty="0" smtClean="0">
                <a:latin typeface="Consolas" pitchFamily="49" charset="0"/>
              </a:rPr>
              <a:t>(bullet)</a:t>
            </a:r>
          </a:p>
          <a:p>
            <a:r>
              <a:rPr lang="en-CA" altLang="zh-CN" sz="1200" dirty="0" smtClean="0">
                <a:latin typeface="Consolas" pitchFamily="49" charset="0"/>
              </a:rPr>
              <a:t>			</a:t>
            </a:r>
            <a:r>
              <a:rPr lang="en-CA" altLang="zh-CN" sz="1200" dirty="0" err="1" smtClean="0">
                <a:latin typeface="Consolas" pitchFamily="49" charset="0"/>
              </a:rPr>
              <a:t>bullet.removeEventListener</a:t>
            </a:r>
            <a:r>
              <a:rPr lang="en-CA" altLang="zh-CN" sz="1200" dirty="0" smtClean="0">
                <a:latin typeface="Consolas" pitchFamily="49" charset="0"/>
              </a:rPr>
              <a:t>(</a:t>
            </a:r>
            <a:r>
              <a:rPr lang="en-CA" altLang="zh-CN" sz="1200" dirty="0" err="1" smtClean="0">
                <a:latin typeface="Consolas" pitchFamily="49" charset="0"/>
              </a:rPr>
              <a:t>Event.ENTER_FRAME</a:t>
            </a:r>
            <a:r>
              <a:rPr lang="en-CA" altLang="zh-CN" sz="1200" dirty="0" smtClean="0">
                <a:latin typeface="Consolas" pitchFamily="49" charset="0"/>
              </a:rPr>
              <a:t>, loop)</a:t>
            </a:r>
          </a:p>
          <a:p>
            <a:r>
              <a:rPr lang="en-CA" altLang="zh-CN" sz="1200" dirty="0" smtClean="0">
                <a:latin typeface="Consolas" pitchFamily="49" charset="0"/>
              </a:rPr>
              <a:t>		}</a:t>
            </a:r>
          </a:p>
          <a:p>
            <a:r>
              <a:rPr lang="en-CA" altLang="zh-CN" sz="1200" dirty="0" smtClean="0">
                <a:latin typeface="Consolas" pitchFamily="49" charset="0"/>
              </a:rPr>
              <a:t>		if (</a:t>
            </a:r>
            <a:r>
              <a:rPr lang="en-CA" altLang="zh-CN" sz="1200" dirty="0" err="1" smtClean="0">
                <a:latin typeface="Consolas" pitchFamily="49" charset="0"/>
              </a:rPr>
              <a:t>bullet.x</a:t>
            </a:r>
            <a:r>
              <a:rPr lang="en-CA" altLang="zh-CN" sz="1200" dirty="0" smtClean="0">
                <a:latin typeface="Consolas" pitchFamily="49" charset="0"/>
              </a:rPr>
              <a:t> &lt; 0){</a:t>
            </a:r>
          </a:p>
          <a:p>
            <a:r>
              <a:rPr lang="en-CA" altLang="zh-CN" sz="1200" dirty="0" smtClean="0">
                <a:latin typeface="Consolas" pitchFamily="49" charset="0"/>
              </a:rPr>
              <a:t>			</a:t>
            </a:r>
            <a:r>
              <a:rPr lang="en-CA" altLang="zh-CN" sz="1200" dirty="0" err="1" smtClean="0">
                <a:latin typeface="Consolas" pitchFamily="49" charset="0"/>
              </a:rPr>
              <a:t>bullet.parent.removeChild</a:t>
            </a:r>
            <a:r>
              <a:rPr lang="en-CA" altLang="zh-CN" sz="1200" dirty="0" smtClean="0">
                <a:latin typeface="Consolas" pitchFamily="49" charset="0"/>
              </a:rPr>
              <a:t>(bullet)</a:t>
            </a:r>
          </a:p>
          <a:p>
            <a:r>
              <a:rPr lang="en-CA" altLang="zh-CN" sz="1200" dirty="0" smtClean="0">
                <a:latin typeface="Consolas" pitchFamily="49" charset="0"/>
              </a:rPr>
              <a:t>			</a:t>
            </a:r>
            <a:r>
              <a:rPr lang="en-CA" altLang="zh-CN" sz="1200" dirty="0" err="1" smtClean="0">
                <a:latin typeface="Consolas" pitchFamily="49" charset="0"/>
              </a:rPr>
              <a:t>bullet.removeEventListener</a:t>
            </a:r>
            <a:r>
              <a:rPr lang="en-CA" altLang="zh-CN" sz="1200" dirty="0" smtClean="0">
                <a:latin typeface="Consolas" pitchFamily="49" charset="0"/>
              </a:rPr>
              <a:t>(</a:t>
            </a:r>
            <a:r>
              <a:rPr lang="en-CA" altLang="zh-CN" sz="1200" dirty="0" err="1" smtClean="0">
                <a:latin typeface="Consolas" pitchFamily="49" charset="0"/>
              </a:rPr>
              <a:t>Event.ENTER_FRAME</a:t>
            </a:r>
            <a:r>
              <a:rPr lang="en-CA" altLang="zh-CN" sz="1200" dirty="0" smtClean="0">
                <a:latin typeface="Consolas" pitchFamily="49" charset="0"/>
              </a:rPr>
              <a:t>, loop)</a:t>
            </a:r>
          </a:p>
          <a:p>
            <a:r>
              <a:rPr lang="en-CA" altLang="zh-CN" sz="1200" dirty="0" smtClean="0">
                <a:latin typeface="Consolas" pitchFamily="49" charset="0"/>
              </a:rPr>
              <a:t>		}</a:t>
            </a:r>
          </a:p>
          <a:p>
            <a:r>
              <a:rPr lang="en-CA" altLang="zh-CN" sz="1200" dirty="0" smtClean="0">
                <a:latin typeface="Consolas" pitchFamily="49" charset="0"/>
              </a:rPr>
              <a:t>	}</a:t>
            </a:r>
          </a:p>
          <a:p>
            <a:r>
              <a:rPr lang="en-CA" altLang="zh-CN" sz="1200" dirty="0" smtClean="0">
                <a:latin typeface="Consolas" pitchFamily="49" charset="0"/>
              </a:rPr>
              <a:t>	…</a:t>
            </a:r>
          </a:p>
        </p:txBody>
      </p:sp>
      <p:sp>
        <p:nvSpPr>
          <p:cNvPr id="8" name="TextBox 7"/>
          <p:cNvSpPr txBox="1"/>
          <p:nvPr/>
        </p:nvSpPr>
        <p:spPr>
          <a:xfrm>
            <a:off x="928662" y="1214422"/>
            <a:ext cx="7215238" cy="2308324"/>
          </a:xfrm>
          <a:prstGeom prst="rect">
            <a:avLst/>
          </a:prstGeom>
          <a:noFill/>
        </p:spPr>
        <p:txBody>
          <a:bodyPr wrap="square" rtlCol="0">
            <a:spAutoFit/>
          </a:bodyPr>
          <a:lstStyle/>
          <a:p>
            <a:r>
              <a:rPr lang="en-US" altLang="zh-CN" dirty="0" smtClean="0">
                <a:latin typeface="Consolas" pitchFamily="49" charset="0"/>
              </a:rPr>
              <a:t>There are some things to modify.</a:t>
            </a:r>
          </a:p>
          <a:p>
            <a:pPr marL="457200" indent="-457200">
              <a:buAutoNum type="arabicPeriod"/>
            </a:pPr>
            <a:r>
              <a:rPr lang="en-US" altLang="zh-CN" dirty="0" smtClean="0">
                <a:latin typeface="Consolas" pitchFamily="49" charset="0"/>
              </a:rPr>
              <a:t>The Class name of the bullet object is now </a:t>
            </a:r>
            <a:r>
              <a:rPr lang="en-US" altLang="zh-CN" dirty="0" err="1" smtClean="0">
                <a:latin typeface="Consolas" pitchFamily="49" charset="0"/>
              </a:rPr>
              <a:t>EBullet</a:t>
            </a:r>
            <a:r>
              <a:rPr lang="en-US" altLang="zh-CN" dirty="0" smtClean="0">
                <a:latin typeface="Consolas" pitchFamily="49" charset="0"/>
              </a:rPr>
              <a:t>.</a:t>
            </a:r>
          </a:p>
          <a:p>
            <a:pPr marL="457200" indent="-457200">
              <a:buFontTx/>
              <a:buAutoNum type="arabicPeriod"/>
            </a:pPr>
            <a:r>
              <a:rPr lang="en-US" altLang="zh-CN" dirty="0">
                <a:latin typeface="Consolas" pitchFamily="49" charset="0"/>
              </a:rPr>
              <a:t>The bullet should go left, which means “</a:t>
            </a:r>
            <a:r>
              <a:rPr lang="en-US" altLang="zh-CN" dirty="0" err="1">
                <a:latin typeface="Consolas" pitchFamily="49" charset="0"/>
              </a:rPr>
              <a:t>bullet.x</a:t>
            </a:r>
            <a:r>
              <a:rPr lang="en-US" altLang="zh-CN" dirty="0">
                <a:latin typeface="Consolas" pitchFamily="49" charset="0"/>
              </a:rPr>
              <a:t> -= speed” in the loop</a:t>
            </a:r>
            <a:r>
              <a:rPr lang="en-US" altLang="zh-CN" dirty="0" smtClean="0">
                <a:latin typeface="Consolas" pitchFamily="49" charset="0"/>
              </a:rPr>
              <a:t>.</a:t>
            </a:r>
            <a:endParaRPr lang="en-US" altLang="zh-CN" dirty="0" smtClean="0">
              <a:latin typeface="Consolas" pitchFamily="49" charset="0"/>
            </a:endParaRPr>
          </a:p>
          <a:p>
            <a:pPr marL="457200" indent="-457200">
              <a:buFontTx/>
              <a:buAutoNum type="arabicPeriod"/>
            </a:pPr>
            <a:r>
              <a:rPr lang="en-US" altLang="zh-CN" dirty="0" smtClean="0">
                <a:latin typeface="Consolas" pitchFamily="49" charset="0"/>
              </a:rPr>
              <a:t>Remove bullet when x coordinate is smaller than zero(outside of left border, not right).</a:t>
            </a:r>
          </a:p>
          <a:p>
            <a:pPr marL="457200" indent="-457200">
              <a:buAutoNum type="arabicPeriod"/>
            </a:pPr>
            <a:r>
              <a:rPr lang="en-US" altLang="zh-CN" dirty="0" smtClean="0">
                <a:latin typeface="Consolas" pitchFamily="49" charset="0"/>
              </a:rPr>
              <a:t>Target checking and health change should check for player, not enemies.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Scripting Enemy Bullets</a:t>
            </a:r>
            <a:endParaRPr lang="zh-CN" altLang="en-US" sz="3200" dirty="0">
              <a:latin typeface="Consolas" pitchFamily="49" charset="0"/>
            </a:endParaRPr>
          </a:p>
        </p:txBody>
      </p:sp>
      <p:sp>
        <p:nvSpPr>
          <p:cNvPr id="7" name="TextBox 6"/>
          <p:cNvSpPr txBox="1"/>
          <p:nvPr/>
        </p:nvSpPr>
        <p:spPr>
          <a:xfrm>
            <a:off x="857224" y="4071942"/>
            <a:ext cx="7358114" cy="2123658"/>
          </a:xfrm>
          <a:prstGeom prst="rect">
            <a:avLst/>
          </a:prstGeom>
          <a:noFill/>
          <a:ln>
            <a:solidFill>
              <a:schemeClr val="tx1"/>
            </a:solidFill>
          </a:ln>
        </p:spPr>
        <p:txBody>
          <a:bodyPr wrap="square" rtlCol="0">
            <a:spAutoFit/>
          </a:bodyPr>
          <a:lstStyle/>
          <a:p>
            <a:r>
              <a:rPr lang="en-CA" altLang="zh-CN" sz="1200" dirty="0" smtClean="0">
                <a:latin typeface="Consolas" pitchFamily="49" charset="0"/>
              </a:rPr>
              <a:t>	</a:t>
            </a:r>
            <a:r>
              <a:rPr lang="en-CA" altLang="zh-CN" sz="1200" dirty="0" err="1" smtClean="0">
                <a:latin typeface="Consolas" pitchFamily="49" charset="0"/>
              </a:rPr>
              <a:t>enemy.health</a:t>
            </a:r>
            <a:r>
              <a:rPr lang="en-CA" altLang="zh-CN" sz="1200" dirty="0" smtClean="0">
                <a:latin typeface="Consolas" pitchFamily="49" charset="0"/>
              </a:rPr>
              <a:t> = 100</a:t>
            </a:r>
          </a:p>
          <a:p>
            <a:r>
              <a:rPr lang="en-CA" altLang="zh-CN" sz="1200" dirty="0" smtClean="0">
                <a:latin typeface="Consolas" pitchFamily="49" charset="0"/>
              </a:rPr>
              <a:t>	</a:t>
            </a:r>
            <a:r>
              <a:rPr lang="en-CA" altLang="zh-CN" sz="1200" dirty="0" err="1" smtClean="0">
                <a:latin typeface="Consolas" pitchFamily="49" charset="0"/>
              </a:rPr>
              <a:t>var</a:t>
            </a:r>
            <a:r>
              <a:rPr lang="en-CA" altLang="zh-CN" sz="1200" dirty="0" smtClean="0">
                <a:latin typeface="Consolas" pitchFamily="49" charset="0"/>
              </a:rPr>
              <a:t> </a:t>
            </a:r>
            <a:r>
              <a:rPr lang="en-CA" altLang="zh-CN" sz="1200" dirty="0" err="1" smtClean="0">
                <a:latin typeface="Consolas" pitchFamily="49" charset="0"/>
              </a:rPr>
              <a:t>firerate</a:t>
            </a:r>
            <a:r>
              <a:rPr lang="en-CA" altLang="zh-CN" sz="1200" dirty="0" smtClean="0">
                <a:latin typeface="Consolas" pitchFamily="49" charset="0"/>
              </a:rPr>
              <a:t> = 60</a:t>
            </a:r>
          </a:p>
          <a:p>
            <a:r>
              <a:rPr lang="en-CA" altLang="zh-CN" sz="1200" dirty="0" smtClean="0">
                <a:latin typeface="Consolas" pitchFamily="49" charset="0"/>
              </a:rPr>
              <a:t>	</a:t>
            </a:r>
            <a:r>
              <a:rPr lang="en-CA" altLang="zh-CN" sz="1200" dirty="0" err="1" smtClean="0">
                <a:latin typeface="Consolas" pitchFamily="49" charset="0"/>
              </a:rPr>
              <a:t>var</a:t>
            </a:r>
            <a:r>
              <a:rPr lang="en-CA" altLang="zh-CN" sz="1200" dirty="0" smtClean="0">
                <a:latin typeface="Consolas" pitchFamily="49" charset="0"/>
              </a:rPr>
              <a:t> counter = 0</a:t>
            </a:r>
          </a:p>
          <a:p>
            <a:r>
              <a:rPr lang="en-CA" altLang="zh-CN" sz="1200" dirty="0" smtClean="0">
                <a:latin typeface="Consolas" pitchFamily="49" charset="0"/>
              </a:rPr>
              <a:t>	function loop(event){</a:t>
            </a:r>
          </a:p>
          <a:p>
            <a:r>
              <a:rPr lang="en-CA" altLang="zh-CN" sz="1200" dirty="0" smtClean="0">
                <a:latin typeface="Consolas" pitchFamily="49" charset="0"/>
              </a:rPr>
              <a:t>		if (counter &gt;= </a:t>
            </a:r>
            <a:r>
              <a:rPr lang="en-CA" altLang="zh-CN" sz="1200" dirty="0" err="1" smtClean="0">
                <a:latin typeface="Consolas" pitchFamily="49" charset="0"/>
              </a:rPr>
              <a:t>firerate</a:t>
            </a:r>
            <a:r>
              <a:rPr lang="en-CA" altLang="zh-CN" sz="1200" dirty="0" smtClean="0">
                <a:latin typeface="Consolas" pitchFamily="49" charset="0"/>
              </a:rPr>
              <a:t>){</a:t>
            </a:r>
          </a:p>
          <a:p>
            <a:r>
              <a:rPr lang="en-CA" altLang="zh-CN" sz="1200" dirty="0" smtClean="0">
                <a:latin typeface="Consolas" pitchFamily="49" charset="0"/>
              </a:rPr>
              <a:t>			</a:t>
            </a:r>
            <a:r>
              <a:rPr lang="en-CA" altLang="zh-CN" sz="1200" dirty="0" err="1" smtClean="0">
                <a:latin typeface="Consolas" pitchFamily="49" charset="0"/>
              </a:rPr>
              <a:t>spawnEBullet</a:t>
            </a:r>
            <a:r>
              <a:rPr lang="en-CA" altLang="zh-CN" sz="1200" dirty="0" smtClean="0">
                <a:latin typeface="Consolas" pitchFamily="49" charset="0"/>
              </a:rPr>
              <a:t>(</a:t>
            </a:r>
            <a:r>
              <a:rPr lang="en-CA" altLang="zh-CN" sz="1200" dirty="0" err="1" smtClean="0">
                <a:latin typeface="Consolas" pitchFamily="49" charset="0"/>
              </a:rPr>
              <a:t>enemy.x</a:t>
            </a:r>
            <a:r>
              <a:rPr lang="en-CA" altLang="zh-CN" sz="1200" dirty="0" smtClean="0">
                <a:latin typeface="Consolas" pitchFamily="49" charset="0"/>
              </a:rPr>
              <a:t>, </a:t>
            </a:r>
            <a:r>
              <a:rPr lang="en-CA" altLang="zh-CN" sz="1200" dirty="0" err="1" smtClean="0">
                <a:latin typeface="Consolas" pitchFamily="49" charset="0"/>
              </a:rPr>
              <a:t>enemy.y</a:t>
            </a:r>
            <a:r>
              <a:rPr lang="en-CA" altLang="zh-CN" sz="1200" dirty="0" smtClean="0">
                <a:latin typeface="Consolas" pitchFamily="49" charset="0"/>
              </a:rPr>
              <a:t>)</a:t>
            </a:r>
          </a:p>
          <a:p>
            <a:r>
              <a:rPr lang="en-CA" altLang="zh-CN" sz="1200" dirty="0" smtClean="0">
                <a:latin typeface="Consolas" pitchFamily="49" charset="0"/>
              </a:rPr>
              <a:t>			counter = 0</a:t>
            </a:r>
          </a:p>
          <a:p>
            <a:r>
              <a:rPr lang="en-CA" altLang="zh-CN" sz="1200" dirty="0" smtClean="0">
                <a:latin typeface="Consolas" pitchFamily="49" charset="0"/>
              </a:rPr>
              <a:t>		}</a:t>
            </a:r>
          </a:p>
          <a:p>
            <a:r>
              <a:rPr lang="en-CA" altLang="zh-CN" sz="1200" dirty="0" smtClean="0">
                <a:latin typeface="Consolas" pitchFamily="49" charset="0"/>
              </a:rPr>
              <a:t>		else {</a:t>
            </a:r>
          </a:p>
          <a:p>
            <a:r>
              <a:rPr lang="en-CA" altLang="zh-CN" sz="1200" dirty="0" smtClean="0">
                <a:latin typeface="Consolas" pitchFamily="49" charset="0"/>
              </a:rPr>
              <a:t>			counter += 1</a:t>
            </a:r>
          </a:p>
          <a:p>
            <a:r>
              <a:rPr lang="en-CA" altLang="zh-CN" sz="1200" dirty="0" smtClean="0">
                <a:latin typeface="Consolas" pitchFamily="49" charset="0"/>
              </a:rPr>
              <a:t>		}</a:t>
            </a:r>
          </a:p>
        </p:txBody>
      </p:sp>
      <p:sp>
        <p:nvSpPr>
          <p:cNvPr id="8" name="TextBox 7"/>
          <p:cNvSpPr txBox="1"/>
          <p:nvPr/>
        </p:nvSpPr>
        <p:spPr>
          <a:xfrm>
            <a:off x="928662" y="1357298"/>
            <a:ext cx="7215238" cy="2585323"/>
          </a:xfrm>
          <a:prstGeom prst="rect">
            <a:avLst/>
          </a:prstGeom>
          <a:noFill/>
        </p:spPr>
        <p:txBody>
          <a:bodyPr wrap="square" rtlCol="0">
            <a:spAutoFit/>
          </a:bodyPr>
          <a:lstStyle/>
          <a:p>
            <a:r>
              <a:rPr lang="en-US" altLang="zh-CN" dirty="0" smtClean="0">
                <a:latin typeface="Consolas" pitchFamily="49" charset="0"/>
              </a:rPr>
              <a:t>Now lets go to the Enemy layer, inside the </a:t>
            </a:r>
            <a:r>
              <a:rPr lang="en-US" altLang="zh-CN" dirty="0" err="1" smtClean="0">
                <a:latin typeface="Consolas" pitchFamily="49" charset="0"/>
              </a:rPr>
              <a:t>spawnEnemy</a:t>
            </a:r>
            <a:r>
              <a:rPr lang="en-US" altLang="zh-CN" dirty="0" smtClean="0">
                <a:latin typeface="Consolas" pitchFamily="49" charset="0"/>
              </a:rPr>
              <a:t> function, and add the shooting mechanism. </a:t>
            </a:r>
          </a:p>
          <a:p>
            <a:r>
              <a:rPr lang="en-US" altLang="zh-CN" dirty="0" smtClean="0">
                <a:latin typeface="Consolas" pitchFamily="49" charset="0"/>
              </a:rPr>
              <a:t>We will create two variables: counter and </a:t>
            </a:r>
            <a:r>
              <a:rPr lang="en-US" altLang="zh-CN" dirty="0" err="1" smtClean="0">
                <a:latin typeface="Consolas" pitchFamily="49" charset="0"/>
              </a:rPr>
              <a:t>firerate</a:t>
            </a:r>
            <a:r>
              <a:rPr lang="en-US" altLang="zh-CN" dirty="0" smtClean="0">
                <a:latin typeface="Consolas" pitchFamily="49" charset="0"/>
              </a:rPr>
              <a:t>. Counter will be zero, and incremented by 1 every frame. If counter reaches </a:t>
            </a:r>
            <a:r>
              <a:rPr lang="en-US" altLang="zh-CN" dirty="0" err="1" smtClean="0">
                <a:latin typeface="Consolas" pitchFamily="49" charset="0"/>
              </a:rPr>
              <a:t>firerate</a:t>
            </a:r>
            <a:r>
              <a:rPr lang="en-US" altLang="zh-CN" dirty="0" smtClean="0">
                <a:latin typeface="Consolas" pitchFamily="49" charset="0"/>
              </a:rPr>
              <a:t>, fires the bullet, and reset counter to zero. Same logic can be applied to player rate of fire.</a:t>
            </a:r>
            <a:endParaRPr lang="en-CA" altLang="zh-CN" dirty="0" smtClean="0">
              <a:latin typeface="Consolas" pitchFamily="49" charset="0"/>
            </a:endParaRPr>
          </a:p>
          <a:p>
            <a:r>
              <a:rPr lang="en-CA" altLang="zh-CN" dirty="0" smtClean="0">
                <a:latin typeface="Consolas" pitchFamily="49" charset="0"/>
              </a:rPr>
              <a:t>In this example, we will set the </a:t>
            </a:r>
            <a:r>
              <a:rPr lang="en-CA" altLang="zh-CN" dirty="0" err="1" smtClean="0">
                <a:latin typeface="Consolas" pitchFamily="49" charset="0"/>
              </a:rPr>
              <a:t>firerate</a:t>
            </a:r>
            <a:r>
              <a:rPr lang="en-CA" altLang="zh-CN" dirty="0" smtClean="0">
                <a:latin typeface="Consolas" pitchFamily="49" charset="0"/>
              </a:rPr>
              <a:t> to 60, which is one bullet every 60 frames.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Removing Player</a:t>
            </a:r>
            <a:endParaRPr lang="zh-CN" altLang="en-US" sz="3200" dirty="0">
              <a:latin typeface="Consolas" pitchFamily="49" charset="0"/>
            </a:endParaRPr>
          </a:p>
        </p:txBody>
      </p:sp>
      <p:sp>
        <p:nvSpPr>
          <p:cNvPr id="7" name="TextBox 6"/>
          <p:cNvSpPr txBox="1"/>
          <p:nvPr/>
        </p:nvSpPr>
        <p:spPr>
          <a:xfrm>
            <a:off x="714348" y="4000504"/>
            <a:ext cx="7643866" cy="954107"/>
          </a:xfrm>
          <a:prstGeom prst="rect">
            <a:avLst/>
          </a:prstGeom>
          <a:noFill/>
          <a:ln>
            <a:solidFill>
              <a:schemeClr val="tx1"/>
            </a:solidFill>
          </a:ln>
        </p:spPr>
        <p:txBody>
          <a:bodyPr wrap="square" rtlCol="0">
            <a:spAutoFit/>
          </a:bodyPr>
          <a:lstStyle/>
          <a:p>
            <a:r>
              <a:rPr lang="en-CA" altLang="zh-CN" sz="1400" dirty="0" smtClean="0">
                <a:latin typeface="Consolas" pitchFamily="49" charset="0"/>
              </a:rPr>
              <a:t>if (</a:t>
            </a:r>
            <a:r>
              <a:rPr lang="en-CA" altLang="zh-CN" sz="1400" dirty="0" err="1" smtClean="0">
                <a:latin typeface="Consolas" pitchFamily="49" charset="0"/>
              </a:rPr>
              <a:t>player_mc.health</a:t>
            </a:r>
            <a:r>
              <a:rPr lang="en-CA" altLang="zh-CN" sz="1400" dirty="0" smtClean="0">
                <a:latin typeface="Consolas" pitchFamily="49" charset="0"/>
              </a:rPr>
              <a:t> &lt;= 0){</a:t>
            </a:r>
          </a:p>
          <a:p>
            <a:r>
              <a:rPr lang="en-CA" altLang="zh-CN" sz="1400" dirty="0" smtClean="0">
                <a:latin typeface="Consolas" pitchFamily="49" charset="0"/>
              </a:rPr>
              <a:t>	</a:t>
            </a:r>
            <a:r>
              <a:rPr lang="en-CA" altLang="zh-CN" sz="1400" dirty="0" err="1" smtClean="0">
                <a:latin typeface="Consolas" pitchFamily="49" charset="0"/>
              </a:rPr>
              <a:t>player_mc.parent.removeChild</a:t>
            </a:r>
            <a:r>
              <a:rPr lang="en-CA" altLang="zh-CN" sz="1400" dirty="0" smtClean="0">
                <a:latin typeface="Consolas" pitchFamily="49" charset="0"/>
              </a:rPr>
              <a:t>(</a:t>
            </a:r>
            <a:r>
              <a:rPr lang="en-CA" altLang="zh-CN" sz="1400" dirty="0" err="1" smtClean="0">
                <a:latin typeface="Consolas" pitchFamily="49" charset="0"/>
              </a:rPr>
              <a:t>player_mc</a:t>
            </a:r>
            <a:r>
              <a:rPr lang="en-CA" altLang="zh-CN" sz="1400" dirty="0" smtClean="0">
                <a:latin typeface="Consolas" pitchFamily="49" charset="0"/>
              </a:rPr>
              <a:t>)</a:t>
            </a:r>
          </a:p>
          <a:p>
            <a:r>
              <a:rPr lang="en-CA" altLang="zh-CN" sz="1400" dirty="0" smtClean="0">
                <a:latin typeface="Consolas" pitchFamily="49" charset="0"/>
              </a:rPr>
              <a:t>	</a:t>
            </a:r>
            <a:r>
              <a:rPr lang="en-CA" altLang="zh-CN" sz="1400" dirty="0" err="1" smtClean="0">
                <a:latin typeface="Consolas" pitchFamily="49" charset="0"/>
              </a:rPr>
              <a:t>removeEventListener</a:t>
            </a:r>
            <a:r>
              <a:rPr lang="en-CA" altLang="zh-CN" sz="1400" dirty="0" smtClean="0">
                <a:latin typeface="Consolas" pitchFamily="49" charset="0"/>
              </a:rPr>
              <a:t>(</a:t>
            </a:r>
            <a:r>
              <a:rPr lang="en-CA" altLang="zh-CN" sz="1400" dirty="0" err="1" smtClean="0">
                <a:latin typeface="Consolas" pitchFamily="49" charset="0"/>
              </a:rPr>
              <a:t>Event.ENTER_FRAME,enterFrameHandler</a:t>
            </a:r>
            <a:r>
              <a:rPr lang="en-CA" altLang="zh-CN" sz="1400" dirty="0" smtClean="0">
                <a:latin typeface="Consolas" pitchFamily="49" charset="0"/>
              </a:rPr>
              <a:t>)</a:t>
            </a:r>
          </a:p>
          <a:p>
            <a:r>
              <a:rPr lang="en-CA" altLang="zh-CN" sz="1400" dirty="0" smtClean="0">
                <a:latin typeface="Consolas" pitchFamily="49" charset="0"/>
              </a:rPr>
              <a:t>}</a:t>
            </a:r>
          </a:p>
        </p:txBody>
      </p:sp>
      <p:sp>
        <p:nvSpPr>
          <p:cNvPr id="8" name="TextBox 7"/>
          <p:cNvSpPr txBox="1"/>
          <p:nvPr/>
        </p:nvSpPr>
        <p:spPr>
          <a:xfrm>
            <a:off x="928662" y="1857364"/>
            <a:ext cx="7215238" cy="1477328"/>
          </a:xfrm>
          <a:prstGeom prst="rect">
            <a:avLst/>
          </a:prstGeom>
          <a:noFill/>
        </p:spPr>
        <p:txBody>
          <a:bodyPr wrap="square" rtlCol="0">
            <a:spAutoFit/>
          </a:bodyPr>
          <a:lstStyle/>
          <a:p>
            <a:r>
              <a:rPr lang="en-US" altLang="zh-CN" dirty="0" smtClean="0">
                <a:latin typeface="Consolas" pitchFamily="49" charset="0"/>
              </a:rPr>
              <a:t>When the player’s health drop below zero, the player should be removed. </a:t>
            </a:r>
          </a:p>
          <a:p>
            <a:r>
              <a:rPr lang="en-US" altLang="zh-CN" dirty="0" smtClean="0">
                <a:latin typeface="Consolas" pitchFamily="49" charset="0"/>
              </a:rPr>
              <a:t>Go to the Player layer, and add the following code to the </a:t>
            </a:r>
            <a:r>
              <a:rPr lang="en-US" altLang="zh-CN" dirty="0" err="1" smtClean="0">
                <a:latin typeface="Consolas" pitchFamily="49" charset="0"/>
              </a:rPr>
              <a:t>enterframe</a:t>
            </a:r>
            <a:r>
              <a:rPr lang="en-US" altLang="zh-CN" dirty="0" smtClean="0">
                <a:latin typeface="Consolas" pitchFamily="49" charset="0"/>
              </a:rPr>
              <a:t> handler. We will remove </a:t>
            </a:r>
            <a:r>
              <a:rPr lang="en-US" altLang="zh-CN" dirty="0" err="1" smtClean="0">
                <a:latin typeface="Consolas" pitchFamily="49" charset="0"/>
              </a:rPr>
              <a:t>player_mc</a:t>
            </a:r>
            <a:r>
              <a:rPr lang="en-US" altLang="zh-CN" dirty="0" smtClean="0">
                <a:latin typeface="Consolas" pitchFamily="49" charset="0"/>
              </a:rPr>
              <a:t> from </a:t>
            </a:r>
            <a:r>
              <a:rPr lang="en-US" altLang="zh-CN" dirty="0" err="1" smtClean="0">
                <a:latin typeface="Consolas" pitchFamily="49" charset="0"/>
              </a:rPr>
              <a:t>displaylist</a:t>
            </a:r>
            <a:r>
              <a:rPr lang="en-US" altLang="zh-CN" dirty="0" smtClean="0">
                <a:latin typeface="Consolas" pitchFamily="49" charset="0"/>
              </a:rPr>
              <a:t>, and remove the enter frame event listener. </a:t>
            </a:r>
            <a:endParaRPr lang="en-CA" altLang="zh-CN" dirty="0">
              <a:latin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Fixing bugs after player removal</a:t>
            </a:r>
            <a:endParaRPr lang="zh-CN" altLang="en-US" sz="3200" dirty="0">
              <a:latin typeface="Consolas" pitchFamily="49" charset="0"/>
            </a:endParaRPr>
          </a:p>
        </p:txBody>
      </p:sp>
      <p:sp>
        <p:nvSpPr>
          <p:cNvPr id="7" name="TextBox 6"/>
          <p:cNvSpPr txBox="1"/>
          <p:nvPr/>
        </p:nvSpPr>
        <p:spPr>
          <a:xfrm>
            <a:off x="714348" y="4429132"/>
            <a:ext cx="7643866" cy="1169551"/>
          </a:xfrm>
          <a:prstGeom prst="rect">
            <a:avLst/>
          </a:prstGeom>
          <a:noFill/>
          <a:ln>
            <a:solidFill>
              <a:schemeClr val="tx1"/>
            </a:solidFill>
          </a:ln>
        </p:spPr>
        <p:txBody>
          <a:bodyPr wrap="square" rtlCol="0">
            <a:spAutoFit/>
          </a:bodyPr>
          <a:lstStyle/>
          <a:p>
            <a:r>
              <a:rPr lang="en-CA" altLang="zh-CN" sz="1400" dirty="0" err="1" smtClean="0">
                <a:latin typeface="Consolas" pitchFamily="49" charset="0"/>
              </a:rPr>
              <a:t>bullet.x</a:t>
            </a:r>
            <a:r>
              <a:rPr lang="en-CA" altLang="zh-CN" sz="1400" dirty="0" smtClean="0">
                <a:latin typeface="Consolas" pitchFamily="49" charset="0"/>
              </a:rPr>
              <a:t> -= speed</a:t>
            </a:r>
          </a:p>
          <a:p>
            <a:r>
              <a:rPr lang="en-CA" altLang="zh-CN" sz="1400" dirty="0" smtClean="0">
                <a:latin typeface="Consolas" pitchFamily="49" charset="0"/>
              </a:rPr>
              <a:t>if (</a:t>
            </a:r>
            <a:r>
              <a:rPr lang="en-CA" altLang="zh-CN" sz="1400" dirty="0" err="1" smtClean="0">
                <a:latin typeface="Consolas" pitchFamily="49" charset="0"/>
              </a:rPr>
              <a:t>player_mc.health</a:t>
            </a:r>
            <a:r>
              <a:rPr lang="en-CA" altLang="zh-CN" sz="1400" dirty="0" smtClean="0">
                <a:latin typeface="Consolas" pitchFamily="49" charset="0"/>
              </a:rPr>
              <a:t> &gt; 0 &amp;&amp; </a:t>
            </a:r>
            <a:r>
              <a:rPr lang="en-CA" altLang="zh-CN" sz="1400" dirty="0" err="1" smtClean="0">
                <a:latin typeface="Consolas" pitchFamily="49" charset="0"/>
              </a:rPr>
              <a:t>player_mc.hitTestPoint</a:t>
            </a:r>
            <a:r>
              <a:rPr lang="en-CA" altLang="zh-CN" sz="1400" dirty="0" smtClean="0">
                <a:latin typeface="Consolas" pitchFamily="49" charset="0"/>
              </a:rPr>
              <a:t>(</a:t>
            </a:r>
            <a:r>
              <a:rPr lang="en-CA" altLang="zh-CN" sz="1400" dirty="0" err="1" smtClean="0">
                <a:latin typeface="Consolas" pitchFamily="49" charset="0"/>
              </a:rPr>
              <a:t>bullet.x</a:t>
            </a:r>
            <a:r>
              <a:rPr lang="en-CA" altLang="zh-CN" sz="1400" dirty="0" smtClean="0">
                <a:latin typeface="Consolas" pitchFamily="49" charset="0"/>
              </a:rPr>
              <a:t>, </a:t>
            </a:r>
            <a:r>
              <a:rPr lang="en-CA" altLang="zh-CN" sz="1400" dirty="0" err="1" smtClean="0">
                <a:latin typeface="Consolas" pitchFamily="49" charset="0"/>
              </a:rPr>
              <a:t>bullet.y</a:t>
            </a:r>
            <a:r>
              <a:rPr lang="en-CA" altLang="zh-CN" sz="1400" dirty="0" smtClean="0">
                <a:latin typeface="Consolas" pitchFamily="49" charset="0"/>
              </a:rPr>
              <a:t>)){</a:t>
            </a:r>
          </a:p>
          <a:p>
            <a:r>
              <a:rPr lang="en-CA" altLang="zh-CN" sz="1400" dirty="0" smtClean="0">
                <a:latin typeface="Consolas" pitchFamily="49" charset="0"/>
              </a:rPr>
              <a:t>	</a:t>
            </a:r>
            <a:r>
              <a:rPr lang="en-CA" altLang="zh-CN" sz="1400" dirty="0" err="1" smtClean="0">
                <a:latin typeface="Consolas" pitchFamily="49" charset="0"/>
              </a:rPr>
              <a:t>spawnExplosion</a:t>
            </a:r>
            <a:r>
              <a:rPr lang="en-CA" altLang="zh-CN" sz="1400" dirty="0" smtClean="0">
                <a:latin typeface="Consolas" pitchFamily="49" charset="0"/>
              </a:rPr>
              <a:t>(</a:t>
            </a:r>
            <a:r>
              <a:rPr lang="en-CA" altLang="zh-CN" sz="1400" dirty="0" err="1" smtClean="0">
                <a:latin typeface="Consolas" pitchFamily="49" charset="0"/>
              </a:rPr>
              <a:t>bullet.x</a:t>
            </a:r>
            <a:r>
              <a:rPr lang="en-CA" altLang="zh-CN" sz="1400" dirty="0" smtClean="0">
                <a:latin typeface="Consolas" pitchFamily="49" charset="0"/>
              </a:rPr>
              <a:t>, </a:t>
            </a:r>
            <a:r>
              <a:rPr lang="en-CA" altLang="zh-CN" sz="1400" dirty="0" err="1" smtClean="0">
                <a:latin typeface="Consolas" pitchFamily="49" charset="0"/>
              </a:rPr>
              <a:t>bullet.y</a:t>
            </a:r>
            <a:r>
              <a:rPr lang="en-CA" altLang="zh-CN" sz="1400" dirty="0" smtClean="0">
                <a:latin typeface="Consolas" pitchFamily="49" charset="0"/>
              </a:rPr>
              <a:t>)</a:t>
            </a:r>
          </a:p>
          <a:p>
            <a:r>
              <a:rPr lang="en-CA" altLang="zh-CN" sz="1400" dirty="0" smtClean="0">
                <a:latin typeface="Consolas" pitchFamily="49" charset="0"/>
              </a:rPr>
              <a:t>	</a:t>
            </a:r>
            <a:r>
              <a:rPr lang="en-CA" altLang="zh-CN" sz="1400" dirty="0" err="1" smtClean="0">
                <a:latin typeface="Consolas" pitchFamily="49" charset="0"/>
              </a:rPr>
              <a:t>player_mc.health</a:t>
            </a:r>
            <a:r>
              <a:rPr lang="en-CA" altLang="zh-CN" sz="1400" dirty="0" smtClean="0">
                <a:latin typeface="Consolas" pitchFamily="49" charset="0"/>
              </a:rPr>
              <a:t> -= damage</a:t>
            </a:r>
          </a:p>
          <a:p>
            <a:r>
              <a:rPr lang="en-CA" altLang="zh-CN" sz="1400" dirty="0" smtClean="0">
                <a:latin typeface="Consolas" pitchFamily="49" charset="0"/>
              </a:rPr>
              <a:t>	</a:t>
            </a:r>
            <a:r>
              <a:rPr lang="en-CA" altLang="zh-CN" sz="1400" dirty="0" err="1" smtClean="0">
                <a:latin typeface="Consolas" pitchFamily="49" charset="0"/>
              </a:rPr>
              <a:t>bullet.parent.removeChild</a:t>
            </a:r>
            <a:r>
              <a:rPr lang="en-CA" altLang="zh-CN" sz="1400" dirty="0" smtClean="0">
                <a:latin typeface="Consolas" pitchFamily="49" charset="0"/>
              </a:rPr>
              <a:t>(bullet)</a:t>
            </a:r>
          </a:p>
        </p:txBody>
      </p:sp>
      <p:sp>
        <p:nvSpPr>
          <p:cNvPr id="8" name="TextBox 7"/>
          <p:cNvSpPr txBox="1"/>
          <p:nvPr/>
        </p:nvSpPr>
        <p:spPr>
          <a:xfrm>
            <a:off x="928662" y="1500174"/>
            <a:ext cx="7215238" cy="2585323"/>
          </a:xfrm>
          <a:prstGeom prst="rect">
            <a:avLst/>
          </a:prstGeom>
          <a:noFill/>
        </p:spPr>
        <p:txBody>
          <a:bodyPr wrap="square" rtlCol="0">
            <a:spAutoFit/>
          </a:bodyPr>
          <a:lstStyle/>
          <a:p>
            <a:r>
              <a:rPr lang="en-US" altLang="zh-CN" dirty="0" smtClean="0">
                <a:latin typeface="Consolas" pitchFamily="49" charset="0"/>
              </a:rPr>
              <a:t>After the player is removed, the enemy’s bullets are still able to hit the invisible player object even though it is removed. To fix this, we have to add an additional condition in the enemy bullet’s collision detection to only hit when player’s health is greater than 0. </a:t>
            </a:r>
          </a:p>
          <a:p>
            <a:r>
              <a:rPr lang="en-CA" altLang="zh-CN" dirty="0" smtClean="0">
                <a:latin typeface="Consolas" pitchFamily="49" charset="0"/>
              </a:rPr>
              <a:t>The ‘&amp;&amp;’ operator is the ‘and’ function that will return true only if the conditions(Boolean) on both side of it are true.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Simple Enemy Movement</a:t>
            </a:r>
            <a:endParaRPr lang="zh-CN" altLang="en-US" sz="3200" dirty="0">
              <a:latin typeface="Consolas" pitchFamily="49" charset="0"/>
            </a:endParaRPr>
          </a:p>
        </p:txBody>
      </p:sp>
      <p:sp>
        <p:nvSpPr>
          <p:cNvPr id="8" name="TextBox 7"/>
          <p:cNvSpPr txBox="1"/>
          <p:nvPr/>
        </p:nvSpPr>
        <p:spPr>
          <a:xfrm>
            <a:off x="928662" y="1500174"/>
            <a:ext cx="7215238" cy="1754326"/>
          </a:xfrm>
          <a:prstGeom prst="rect">
            <a:avLst/>
          </a:prstGeom>
          <a:noFill/>
        </p:spPr>
        <p:txBody>
          <a:bodyPr wrap="square" rtlCol="0">
            <a:spAutoFit/>
          </a:bodyPr>
          <a:lstStyle/>
          <a:p>
            <a:r>
              <a:rPr lang="en-US" altLang="zh-CN" dirty="0" smtClean="0">
                <a:latin typeface="Consolas" pitchFamily="49" charset="0"/>
              </a:rPr>
              <a:t>The simplest enemy movement mechanic is to move the enemy from right to left then outside of screen. </a:t>
            </a:r>
          </a:p>
          <a:p>
            <a:r>
              <a:rPr lang="en-US" altLang="zh-CN" dirty="0" smtClean="0">
                <a:latin typeface="Consolas" pitchFamily="49" charset="0"/>
              </a:rPr>
              <a:t>We can create a speed variable for the enemy, and then move the enemy to the left by that amount each frame. When the enemy’s x coordinate is smaller than -100, we will remove the enemy. </a:t>
            </a:r>
          </a:p>
        </p:txBody>
      </p:sp>
      <p:sp>
        <p:nvSpPr>
          <p:cNvPr id="5" name="TextBox 4"/>
          <p:cNvSpPr txBox="1"/>
          <p:nvPr/>
        </p:nvSpPr>
        <p:spPr>
          <a:xfrm>
            <a:off x="714348" y="3429000"/>
            <a:ext cx="7643866" cy="2462213"/>
          </a:xfrm>
          <a:prstGeom prst="rect">
            <a:avLst/>
          </a:prstGeom>
          <a:noFill/>
          <a:ln>
            <a:solidFill>
              <a:schemeClr val="tx1"/>
            </a:solidFill>
          </a:ln>
        </p:spPr>
        <p:txBody>
          <a:bodyPr wrap="square" rtlCol="0">
            <a:spAutoFit/>
          </a:bodyPr>
          <a:lstStyle/>
          <a:p>
            <a:r>
              <a:rPr lang="en-CA" altLang="zh-CN" sz="1400" dirty="0" smtClean="0">
                <a:latin typeface="Consolas" pitchFamily="49" charset="0"/>
              </a:rPr>
              <a:t>…</a:t>
            </a:r>
          </a:p>
          <a:p>
            <a:r>
              <a:rPr lang="en-CA" altLang="zh-CN" sz="1400" dirty="0" err="1" smtClean="0">
                <a:latin typeface="Consolas" pitchFamily="49" charset="0"/>
              </a:rPr>
              <a:t>var</a:t>
            </a:r>
            <a:r>
              <a:rPr lang="en-CA" altLang="zh-CN" sz="1400" dirty="0" smtClean="0">
                <a:latin typeface="Consolas" pitchFamily="49" charset="0"/>
              </a:rPr>
              <a:t> speed = 2</a:t>
            </a:r>
          </a:p>
          <a:p>
            <a:r>
              <a:rPr lang="en-CA" altLang="zh-CN" sz="1400" dirty="0" smtClean="0">
                <a:latin typeface="Consolas" pitchFamily="49" charset="0"/>
              </a:rPr>
              <a:t>function loop(event){</a:t>
            </a:r>
          </a:p>
          <a:p>
            <a:r>
              <a:rPr lang="en-CA" altLang="zh-CN" sz="1400" dirty="0" smtClean="0">
                <a:latin typeface="Consolas" pitchFamily="49" charset="0"/>
              </a:rPr>
              <a:t>	</a:t>
            </a:r>
            <a:r>
              <a:rPr lang="en-CA" altLang="zh-CN" sz="1400" dirty="0" err="1" smtClean="0">
                <a:latin typeface="Consolas" pitchFamily="49" charset="0"/>
              </a:rPr>
              <a:t>enemy.x</a:t>
            </a:r>
            <a:r>
              <a:rPr lang="en-CA" altLang="zh-CN" sz="1400" dirty="0" smtClean="0">
                <a:latin typeface="Consolas" pitchFamily="49" charset="0"/>
              </a:rPr>
              <a:t> -= speed</a:t>
            </a:r>
          </a:p>
          <a:p>
            <a:r>
              <a:rPr lang="en-CA" altLang="zh-CN" sz="1400" dirty="0" smtClean="0">
                <a:latin typeface="Consolas" pitchFamily="49" charset="0"/>
              </a:rPr>
              <a:t>	if (</a:t>
            </a:r>
            <a:r>
              <a:rPr lang="en-CA" altLang="zh-CN" sz="1400" dirty="0" err="1" smtClean="0">
                <a:latin typeface="Consolas" pitchFamily="49" charset="0"/>
              </a:rPr>
              <a:t>enemy.x</a:t>
            </a:r>
            <a:r>
              <a:rPr lang="en-CA" altLang="zh-CN" sz="1400" dirty="0" smtClean="0">
                <a:latin typeface="Consolas" pitchFamily="49" charset="0"/>
              </a:rPr>
              <a:t> &lt; -100){</a:t>
            </a:r>
          </a:p>
          <a:p>
            <a:r>
              <a:rPr lang="en-CA" altLang="zh-CN" sz="1400" dirty="0" smtClean="0">
                <a:latin typeface="Consolas" pitchFamily="49" charset="0"/>
              </a:rPr>
              <a:t>		</a:t>
            </a:r>
            <a:r>
              <a:rPr lang="en-CA" altLang="zh-CN" sz="1400" dirty="0" err="1" smtClean="0">
                <a:latin typeface="Consolas" pitchFamily="49" charset="0"/>
              </a:rPr>
              <a:t>enemyList.splice</a:t>
            </a:r>
            <a:r>
              <a:rPr lang="en-CA" altLang="zh-CN" sz="1400" dirty="0" smtClean="0">
                <a:latin typeface="Consolas" pitchFamily="49" charset="0"/>
              </a:rPr>
              <a:t>(</a:t>
            </a:r>
            <a:r>
              <a:rPr lang="en-CA" altLang="zh-CN" sz="1400" dirty="0" err="1" smtClean="0">
                <a:latin typeface="Consolas" pitchFamily="49" charset="0"/>
              </a:rPr>
              <a:t>enemyList.indexOf</a:t>
            </a:r>
            <a:r>
              <a:rPr lang="en-CA" altLang="zh-CN" sz="1400" dirty="0" smtClean="0">
                <a:latin typeface="Consolas" pitchFamily="49" charset="0"/>
              </a:rPr>
              <a:t>(enemy), 1)</a:t>
            </a:r>
          </a:p>
          <a:p>
            <a:r>
              <a:rPr lang="en-CA" altLang="zh-CN" sz="1400" dirty="0" smtClean="0">
                <a:latin typeface="Consolas" pitchFamily="49" charset="0"/>
              </a:rPr>
              <a:t>		</a:t>
            </a:r>
            <a:r>
              <a:rPr lang="en-CA" altLang="zh-CN" sz="1400" dirty="0" err="1" smtClean="0">
                <a:latin typeface="Consolas" pitchFamily="49" charset="0"/>
              </a:rPr>
              <a:t>enemy.parent.removeChild</a:t>
            </a:r>
            <a:r>
              <a:rPr lang="en-CA" altLang="zh-CN" sz="1400" dirty="0" smtClean="0">
                <a:latin typeface="Consolas" pitchFamily="49" charset="0"/>
              </a:rPr>
              <a:t>(enemy)</a:t>
            </a:r>
          </a:p>
          <a:p>
            <a:r>
              <a:rPr lang="en-CA" altLang="zh-CN" sz="1400" dirty="0" smtClean="0">
                <a:latin typeface="Consolas" pitchFamily="49" charset="0"/>
              </a:rPr>
              <a:t>		</a:t>
            </a:r>
            <a:r>
              <a:rPr lang="en-CA" altLang="zh-CN" sz="1400" dirty="0" err="1" smtClean="0">
                <a:latin typeface="Consolas" pitchFamily="49" charset="0"/>
              </a:rPr>
              <a:t>enemy.removeEventListener</a:t>
            </a:r>
            <a:r>
              <a:rPr lang="en-CA" altLang="zh-CN" sz="1400" dirty="0" smtClean="0">
                <a:latin typeface="Consolas" pitchFamily="49" charset="0"/>
              </a:rPr>
              <a:t>(</a:t>
            </a:r>
            <a:r>
              <a:rPr lang="en-CA" altLang="zh-CN" sz="1400" dirty="0" err="1" smtClean="0">
                <a:latin typeface="Consolas" pitchFamily="49" charset="0"/>
              </a:rPr>
              <a:t>Event.ENTER_FRAME</a:t>
            </a:r>
            <a:r>
              <a:rPr lang="en-CA" altLang="zh-CN" sz="1400" dirty="0" smtClean="0">
                <a:latin typeface="Consolas" pitchFamily="49" charset="0"/>
              </a:rPr>
              <a:t>, loop)</a:t>
            </a:r>
          </a:p>
          <a:p>
            <a:r>
              <a:rPr lang="en-CA" altLang="zh-CN" sz="1400" dirty="0" smtClean="0">
                <a:latin typeface="Consolas" pitchFamily="49" charset="0"/>
              </a:rPr>
              <a:t>	}</a:t>
            </a:r>
          </a:p>
          <a:p>
            <a:r>
              <a:rPr lang="en-CA" altLang="zh-CN" sz="1400" dirty="0" smtClean="0">
                <a:latin typeface="Consolas" pitchFamily="49" charset="0"/>
              </a:rPr>
              <a:t>	if (counter &gt;= </a:t>
            </a:r>
            <a:r>
              <a:rPr lang="en-CA" altLang="zh-CN" sz="1400" dirty="0" err="1" smtClean="0">
                <a:latin typeface="Consolas" pitchFamily="49" charset="0"/>
              </a:rPr>
              <a:t>firerate</a:t>
            </a:r>
            <a:r>
              <a:rPr lang="en-CA" altLang="zh-CN" sz="1400" dirty="0" smtClean="0">
                <a:latin typeface="Consolas" pitchFamily="49" charset="0"/>
              </a:rPr>
              <a:t>){</a:t>
            </a:r>
          </a:p>
          <a:p>
            <a:r>
              <a:rPr lang="en-CA" altLang="zh-CN" sz="1400" dirty="0" smtClean="0">
                <a:latin typeface="Consolas"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Simple Enemy Spawning</a:t>
            </a:r>
            <a:endParaRPr lang="zh-CN" altLang="en-US" sz="3200" dirty="0">
              <a:latin typeface="Consolas" pitchFamily="49" charset="0"/>
            </a:endParaRPr>
          </a:p>
        </p:txBody>
      </p:sp>
      <p:sp>
        <p:nvSpPr>
          <p:cNvPr id="8" name="TextBox 7"/>
          <p:cNvSpPr txBox="1"/>
          <p:nvPr/>
        </p:nvSpPr>
        <p:spPr>
          <a:xfrm>
            <a:off x="928662" y="1500174"/>
            <a:ext cx="7215238" cy="3970318"/>
          </a:xfrm>
          <a:prstGeom prst="rect">
            <a:avLst/>
          </a:prstGeom>
          <a:noFill/>
        </p:spPr>
        <p:txBody>
          <a:bodyPr wrap="square" rtlCol="0">
            <a:spAutoFit/>
          </a:bodyPr>
          <a:lstStyle/>
          <a:p>
            <a:r>
              <a:rPr lang="en-US" altLang="zh-CN" dirty="0" smtClean="0">
                <a:latin typeface="Consolas" pitchFamily="49" charset="0"/>
              </a:rPr>
              <a:t>The simplest way of having infinite amount of enemy, is to spawn another one right after one is destroyed(by health &lt;= 0) or removed(x &lt; -100).</a:t>
            </a:r>
          </a:p>
          <a:p>
            <a:endParaRPr lang="en-US" altLang="zh-CN" dirty="0" smtClean="0">
              <a:latin typeface="Consolas" pitchFamily="49" charset="0"/>
            </a:endParaRPr>
          </a:p>
          <a:p>
            <a:r>
              <a:rPr lang="en-US" altLang="zh-CN" dirty="0" smtClean="0">
                <a:latin typeface="Consolas" pitchFamily="49" charset="0"/>
              </a:rPr>
              <a:t>We can add a </a:t>
            </a:r>
            <a:r>
              <a:rPr lang="en-US" altLang="zh-CN" dirty="0" err="1" smtClean="0">
                <a:latin typeface="Consolas" pitchFamily="49" charset="0"/>
              </a:rPr>
              <a:t>spawnEnemy</a:t>
            </a:r>
            <a:r>
              <a:rPr lang="en-US" altLang="zh-CN" dirty="0" smtClean="0">
                <a:latin typeface="Consolas" pitchFamily="49" charset="0"/>
              </a:rPr>
              <a:t> function call right after one enemy is removed. We will spawn the enemy at a random location outside of the right screen border(to look cool). To do that we need the </a:t>
            </a:r>
            <a:r>
              <a:rPr lang="en-US" altLang="zh-CN" dirty="0" err="1" smtClean="0">
                <a:latin typeface="Consolas" pitchFamily="49" charset="0"/>
              </a:rPr>
              <a:t>Math.random</a:t>
            </a:r>
            <a:r>
              <a:rPr lang="en-US" altLang="zh-CN" dirty="0" smtClean="0">
                <a:latin typeface="Consolas" pitchFamily="49" charset="0"/>
              </a:rPr>
              <a:t>() function that is provided by flash. The function returns a random number from 0 to 1 including 0 but excluding 1. </a:t>
            </a:r>
          </a:p>
          <a:p>
            <a:endParaRPr lang="en-US" altLang="zh-CN" dirty="0" smtClean="0">
              <a:latin typeface="Consolas" pitchFamily="49" charset="0"/>
            </a:endParaRPr>
          </a:p>
          <a:p>
            <a:r>
              <a:rPr lang="en-US" altLang="zh-CN" dirty="0" smtClean="0">
                <a:latin typeface="Consolas" pitchFamily="49" charset="0"/>
              </a:rPr>
              <a:t>Add the following code at two points: one when enemy is out of bound and removed, and another one when enemy is destroyed.</a:t>
            </a:r>
          </a:p>
        </p:txBody>
      </p:sp>
      <p:sp>
        <p:nvSpPr>
          <p:cNvPr id="5" name="TextBox 4"/>
          <p:cNvSpPr txBox="1"/>
          <p:nvPr/>
        </p:nvSpPr>
        <p:spPr>
          <a:xfrm>
            <a:off x="714348" y="5643578"/>
            <a:ext cx="7643866" cy="307777"/>
          </a:xfrm>
          <a:prstGeom prst="rect">
            <a:avLst/>
          </a:prstGeom>
          <a:noFill/>
          <a:ln>
            <a:solidFill>
              <a:schemeClr val="tx1"/>
            </a:solidFill>
          </a:ln>
        </p:spPr>
        <p:txBody>
          <a:bodyPr wrap="square" rtlCol="0">
            <a:spAutoFit/>
          </a:bodyPr>
          <a:lstStyle/>
          <a:p>
            <a:r>
              <a:rPr lang="en-CA" altLang="zh-CN" sz="1400" dirty="0" err="1" smtClean="0">
                <a:latin typeface="Consolas" pitchFamily="49" charset="0"/>
              </a:rPr>
              <a:t>spawnEnemy</a:t>
            </a:r>
            <a:r>
              <a:rPr lang="en-CA" altLang="zh-CN" sz="1400" dirty="0" smtClean="0">
                <a:latin typeface="Consolas" pitchFamily="49" charset="0"/>
              </a:rPr>
              <a:t>(700, </a:t>
            </a:r>
            <a:r>
              <a:rPr lang="en-CA" altLang="zh-CN" sz="1400" dirty="0" err="1" smtClean="0">
                <a:latin typeface="Consolas" pitchFamily="49" charset="0"/>
              </a:rPr>
              <a:t>Math.random</a:t>
            </a:r>
            <a:r>
              <a:rPr lang="en-CA" altLang="zh-CN" sz="1400" dirty="0" smtClean="0">
                <a:latin typeface="Consolas" pitchFamily="49" charset="0"/>
              </a:rPr>
              <a:t>() * 400)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663</Words>
  <Application>Microsoft Office PowerPoint</Application>
  <PresentationFormat>On-screen Show (4:3)</PresentationFormat>
  <Paragraphs>94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Xiang</dc:creator>
  <cp:lastModifiedBy>Cordiner, James</cp:lastModifiedBy>
  <cp:revision>1234</cp:revision>
  <dcterms:created xsi:type="dcterms:W3CDTF">2015-10-09T00:50:08Z</dcterms:created>
  <dcterms:modified xsi:type="dcterms:W3CDTF">2015-12-16T17:20:17Z</dcterms:modified>
</cp:coreProperties>
</file>