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82" r:id="rId4"/>
    <p:sldId id="383" r:id="rId5"/>
    <p:sldId id="384" r:id="rId6"/>
    <p:sldId id="385" r:id="rId7"/>
    <p:sldId id="386" r:id="rId8"/>
    <p:sldId id="380" r:id="rId9"/>
    <p:sldId id="381" r:id="rId10"/>
    <p:sldId id="387" r:id="rId11"/>
    <p:sldId id="388" r:id="rId12"/>
    <p:sldId id="389"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3" d="100"/>
          <a:sy n="113" d="100"/>
        </p:scale>
        <p:origin x="-13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6FB18CB-4281-4FBC-9EB1-33D30D3075F6}" type="datetimeFigureOut">
              <a:rPr lang="zh-CN" altLang="en-US" smtClean="0"/>
              <a:pPr/>
              <a:t>2016/1/5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6FB18CB-4281-4FBC-9EB1-33D30D3075F6}" type="datetimeFigureOut">
              <a:rPr lang="zh-CN" altLang="en-US" smtClean="0"/>
              <a:pPr/>
              <a:t>2016/1/5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FB18CB-4281-4FBC-9EB1-33D30D3075F6}" type="datetimeFigureOut">
              <a:rPr lang="zh-CN" altLang="en-US" smtClean="0"/>
              <a:pPr/>
              <a:t>2016/1/5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FB18CB-4281-4FBC-9EB1-33D30D3075F6}" type="datetimeFigureOut">
              <a:rPr lang="zh-CN" altLang="en-US" smtClean="0"/>
              <a:pPr/>
              <a:t>2016/1/5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FB18CB-4281-4FBC-9EB1-33D30D3075F6}" type="datetimeFigureOut">
              <a:rPr lang="zh-CN" altLang="en-US" smtClean="0"/>
              <a:pPr/>
              <a:t>2016/1/5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CD3A09-70EC-4F40-AA39-8B29C8BC039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B18CB-4281-4FBC-9EB1-33D30D3075F6}" type="datetimeFigureOut">
              <a:rPr lang="zh-CN" altLang="en-US" smtClean="0"/>
              <a:pPr/>
              <a:t>2016/1/5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D3A09-70EC-4F40-AA39-8B29C8BC039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00100" y="1857364"/>
            <a:ext cx="7072362" cy="1569660"/>
          </a:xfrm>
          <a:prstGeom prst="rect">
            <a:avLst/>
          </a:prstGeom>
          <a:noFill/>
        </p:spPr>
        <p:txBody>
          <a:bodyPr wrap="square" rtlCol="0">
            <a:spAutoFit/>
          </a:bodyPr>
          <a:lstStyle/>
          <a:p>
            <a:pPr algn="ctr"/>
            <a:r>
              <a:rPr lang="en-CA" altLang="zh-CN" sz="4800" dirty="0" smtClean="0">
                <a:latin typeface="Consolas" pitchFamily="49" charset="0"/>
              </a:rPr>
              <a:t>Simple Shooter</a:t>
            </a:r>
          </a:p>
          <a:p>
            <a:pPr algn="ctr"/>
            <a:r>
              <a:rPr lang="en-CA" altLang="zh-CN" sz="4800" dirty="0" smtClean="0">
                <a:latin typeface="Consolas" pitchFamily="49" charset="0"/>
              </a:rPr>
              <a:t>Part </a:t>
            </a:r>
            <a:r>
              <a:rPr lang="en-CA" altLang="zh-CN" sz="4800" dirty="0" smtClean="0">
                <a:latin typeface="Consolas" pitchFamily="49" charset="0"/>
              </a:rPr>
              <a:t>6</a:t>
            </a:r>
            <a:endParaRPr lang="en-CA" altLang="zh-CN" sz="4800" dirty="0" smtClean="0">
              <a:latin typeface="Consolas" pitchFamily="49" charset="0"/>
            </a:endParaRPr>
          </a:p>
        </p:txBody>
      </p:sp>
      <p:sp>
        <p:nvSpPr>
          <p:cNvPr id="7" name="TextBox 6"/>
          <p:cNvSpPr txBox="1"/>
          <p:nvPr/>
        </p:nvSpPr>
        <p:spPr>
          <a:xfrm>
            <a:off x="8143900" y="6581001"/>
            <a:ext cx="1000100" cy="276999"/>
          </a:xfrm>
          <a:prstGeom prst="rect">
            <a:avLst/>
          </a:prstGeom>
          <a:noFill/>
        </p:spPr>
        <p:txBody>
          <a:bodyPr wrap="square" rtlCol="0">
            <a:spAutoFit/>
          </a:bodyPr>
          <a:lstStyle/>
          <a:p>
            <a:pPr algn="r"/>
            <a:r>
              <a:rPr lang="en-CA" altLang="zh-CN" sz="1200" dirty="0" smtClean="0">
                <a:latin typeface="Consolas" pitchFamily="49" charset="0"/>
              </a:rPr>
              <a:t>by </a:t>
            </a:r>
            <a:r>
              <a:rPr lang="en-CA" altLang="zh-CN" sz="1200" dirty="0" err="1" smtClean="0">
                <a:latin typeface="Consolas" pitchFamily="49" charset="0"/>
              </a:rPr>
              <a:t>TommyX</a:t>
            </a:r>
            <a:endParaRPr lang="zh-CN" altLang="en-US" sz="1200" dirty="0">
              <a:latin typeface="Consolas"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Setting up UI</a:t>
            </a:r>
            <a:endParaRPr lang="zh-CN" altLang="en-US" sz="3200" dirty="0">
              <a:latin typeface="Consolas" pitchFamily="49" charset="0"/>
            </a:endParaRPr>
          </a:p>
        </p:txBody>
      </p:sp>
      <p:sp>
        <p:nvSpPr>
          <p:cNvPr id="5" name="TextBox 4"/>
          <p:cNvSpPr txBox="1"/>
          <p:nvPr/>
        </p:nvSpPr>
        <p:spPr>
          <a:xfrm>
            <a:off x="928662" y="1571612"/>
            <a:ext cx="7286676" cy="3170099"/>
          </a:xfrm>
          <a:prstGeom prst="rect">
            <a:avLst/>
          </a:prstGeom>
          <a:noFill/>
        </p:spPr>
        <p:txBody>
          <a:bodyPr wrap="square" rtlCol="0">
            <a:spAutoFit/>
          </a:bodyPr>
          <a:lstStyle/>
          <a:p>
            <a:r>
              <a:rPr lang="en-CA" altLang="zh-CN" sz="2000" dirty="0" smtClean="0">
                <a:latin typeface="Consolas" pitchFamily="49" charset="0"/>
              </a:rPr>
              <a:t>Click on the frame of this layer and edit the code. Add </a:t>
            </a:r>
            <a:r>
              <a:rPr lang="en-CA" altLang="zh-CN" sz="2000" dirty="0" err="1" smtClean="0">
                <a:latin typeface="Consolas" pitchFamily="49" charset="0"/>
              </a:rPr>
              <a:t>ui_mc</a:t>
            </a:r>
            <a:r>
              <a:rPr lang="en-CA" altLang="zh-CN" sz="2000" dirty="0" smtClean="0">
                <a:latin typeface="Consolas" pitchFamily="49" charset="0"/>
              </a:rPr>
              <a:t> to the root display list by typing in “</a:t>
            </a:r>
            <a:r>
              <a:rPr lang="en-CA" altLang="zh-CN" sz="2000" dirty="0" err="1" smtClean="0">
                <a:latin typeface="Consolas" pitchFamily="49" charset="0"/>
              </a:rPr>
              <a:t>addChild</a:t>
            </a:r>
            <a:r>
              <a:rPr lang="en-CA" altLang="zh-CN" sz="2000" dirty="0" smtClean="0">
                <a:latin typeface="Consolas" pitchFamily="49" charset="0"/>
              </a:rPr>
              <a:t>(</a:t>
            </a:r>
            <a:r>
              <a:rPr lang="en-CA" altLang="zh-CN" sz="2000" dirty="0" err="1" smtClean="0">
                <a:latin typeface="Consolas" pitchFamily="49" charset="0"/>
              </a:rPr>
              <a:t>ui_mc</a:t>
            </a:r>
            <a:r>
              <a:rPr lang="en-CA" altLang="zh-CN" sz="2000" dirty="0" smtClean="0">
                <a:latin typeface="Consolas" pitchFamily="49" charset="0"/>
              </a:rPr>
              <a:t>)”. </a:t>
            </a:r>
          </a:p>
          <a:p>
            <a:r>
              <a:rPr lang="en-CA" altLang="zh-CN" sz="2000" dirty="0" smtClean="0">
                <a:latin typeface="Consolas" pitchFamily="49" charset="0"/>
              </a:rPr>
              <a:t>When you add something to the display list of some container, the thing being added is always placed on the top. Since we want the UI to be on the top, we should add it last to the display list after adding all the other containers, which is why we place the layer at the bottom.</a:t>
            </a:r>
          </a:p>
          <a:p>
            <a:endParaRPr lang="en-CA" altLang="zh-CN" sz="2000" dirty="0">
              <a:latin typeface="Consolas" pitchFamily="49" charset="0"/>
            </a:endParaRPr>
          </a:p>
        </p:txBody>
      </p:sp>
      <p:sp>
        <p:nvSpPr>
          <p:cNvPr id="8" name="TextBox 7"/>
          <p:cNvSpPr txBox="1"/>
          <p:nvPr/>
        </p:nvSpPr>
        <p:spPr>
          <a:xfrm>
            <a:off x="857224" y="5286388"/>
            <a:ext cx="7358114" cy="338554"/>
          </a:xfrm>
          <a:prstGeom prst="rect">
            <a:avLst/>
          </a:prstGeom>
          <a:noFill/>
          <a:ln>
            <a:solidFill>
              <a:schemeClr val="tx1"/>
            </a:solidFill>
          </a:ln>
        </p:spPr>
        <p:txBody>
          <a:bodyPr wrap="square" rtlCol="0">
            <a:spAutoFit/>
          </a:bodyPr>
          <a:lstStyle/>
          <a:p>
            <a:r>
              <a:rPr lang="en-CA" altLang="zh-CN" sz="1600" dirty="0" err="1" smtClean="0">
                <a:latin typeface="Consolas" pitchFamily="49" charset="0"/>
              </a:rPr>
              <a:t>addChild</a:t>
            </a:r>
            <a:r>
              <a:rPr lang="en-CA" altLang="zh-CN" sz="1600" dirty="0" smtClean="0">
                <a:latin typeface="Consolas" pitchFamily="49" charset="0"/>
              </a:rPr>
              <a:t>(</a:t>
            </a:r>
            <a:r>
              <a:rPr lang="en-CA" altLang="zh-CN" sz="1600" dirty="0" err="1" smtClean="0">
                <a:latin typeface="Consolas" pitchFamily="49" charset="0"/>
              </a:rPr>
              <a:t>ui_mc</a:t>
            </a:r>
            <a:r>
              <a:rPr lang="en-CA" altLang="zh-CN" sz="1600" dirty="0" smtClean="0">
                <a:latin typeface="Consolas" pitchFamily="49" charset="0"/>
              </a:rPr>
              <a:t>)</a:t>
            </a:r>
            <a:endParaRPr lang="en-CA" altLang="zh-CN" sz="1600" dirty="0" smtClean="0">
              <a:latin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Simple Score System</a:t>
            </a:r>
            <a:endParaRPr lang="zh-CN" altLang="en-US" sz="3200" dirty="0">
              <a:latin typeface="Consolas" pitchFamily="49" charset="0"/>
            </a:endParaRPr>
          </a:p>
        </p:txBody>
      </p:sp>
      <p:sp>
        <p:nvSpPr>
          <p:cNvPr id="8" name="TextBox 7"/>
          <p:cNvSpPr txBox="1"/>
          <p:nvPr/>
        </p:nvSpPr>
        <p:spPr>
          <a:xfrm>
            <a:off x="857224" y="3929066"/>
            <a:ext cx="7358114" cy="2462213"/>
          </a:xfrm>
          <a:prstGeom prst="rect">
            <a:avLst/>
          </a:prstGeom>
          <a:noFill/>
          <a:ln>
            <a:solidFill>
              <a:schemeClr val="tx1"/>
            </a:solidFill>
          </a:ln>
        </p:spPr>
        <p:txBody>
          <a:bodyPr wrap="square" rtlCol="0">
            <a:spAutoFit/>
          </a:bodyPr>
          <a:lstStyle/>
          <a:p>
            <a:r>
              <a:rPr lang="en-CA" altLang="zh-CN" sz="1400" dirty="0" err="1" smtClean="0">
                <a:latin typeface="Consolas" pitchFamily="49" charset="0"/>
              </a:rPr>
              <a:t>var</a:t>
            </a:r>
            <a:r>
              <a:rPr lang="en-CA" altLang="zh-CN" sz="1400" dirty="0" smtClean="0">
                <a:latin typeface="Consolas" pitchFamily="49" charset="0"/>
              </a:rPr>
              <a:t> </a:t>
            </a:r>
            <a:r>
              <a:rPr lang="en-CA" altLang="zh-CN" sz="1400" dirty="0" err="1" smtClean="0">
                <a:latin typeface="Consolas" pitchFamily="49" charset="0"/>
              </a:rPr>
              <a:t>score:Number</a:t>
            </a:r>
            <a:r>
              <a:rPr lang="en-CA" altLang="zh-CN" sz="1400" dirty="0" smtClean="0">
                <a:latin typeface="Consolas" pitchFamily="49" charset="0"/>
              </a:rPr>
              <a:t> = </a:t>
            </a:r>
            <a:r>
              <a:rPr lang="en-CA" altLang="zh-CN" sz="1400" dirty="0" smtClean="0">
                <a:latin typeface="Consolas" pitchFamily="49" charset="0"/>
              </a:rPr>
              <a:t>0</a:t>
            </a:r>
          </a:p>
          <a:p>
            <a:endParaRPr lang="en-CA" altLang="zh-CN" sz="1400" dirty="0" smtClean="0">
              <a:latin typeface="Consolas" pitchFamily="49" charset="0"/>
            </a:endParaRPr>
          </a:p>
          <a:p>
            <a:r>
              <a:rPr lang="en-CA" altLang="zh-CN" sz="1400" dirty="0" smtClean="0">
                <a:latin typeface="Consolas" pitchFamily="49" charset="0"/>
              </a:rPr>
              <a:t>…</a:t>
            </a:r>
            <a:endParaRPr lang="en-CA" altLang="zh-CN" sz="1400" dirty="0" smtClean="0">
              <a:latin typeface="Consolas" pitchFamily="49" charset="0"/>
            </a:endParaRPr>
          </a:p>
          <a:p>
            <a:r>
              <a:rPr lang="en-CA" altLang="zh-CN" sz="1400" dirty="0" smtClean="0">
                <a:latin typeface="Consolas" pitchFamily="49" charset="0"/>
              </a:rPr>
              <a:t>	if </a:t>
            </a:r>
            <a:r>
              <a:rPr lang="en-CA" altLang="zh-CN" sz="1400" dirty="0" smtClean="0">
                <a:latin typeface="Consolas" pitchFamily="49" charset="0"/>
              </a:rPr>
              <a:t>(</a:t>
            </a:r>
            <a:r>
              <a:rPr lang="en-CA" altLang="zh-CN" sz="1400" dirty="0" err="1" smtClean="0">
                <a:latin typeface="Consolas" pitchFamily="49" charset="0"/>
              </a:rPr>
              <a:t>enemy.health</a:t>
            </a:r>
            <a:r>
              <a:rPr lang="en-CA" altLang="zh-CN" sz="1400" dirty="0" smtClean="0">
                <a:latin typeface="Consolas" pitchFamily="49" charset="0"/>
              </a:rPr>
              <a:t> &lt;= 0){</a:t>
            </a:r>
          </a:p>
          <a:p>
            <a:r>
              <a:rPr lang="en-CA" altLang="zh-CN" sz="1400" dirty="0" smtClean="0">
                <a:latin typeface="Consolas" pitchFamily="49" charset="0"/>
              </a:rPr>
              <a:t>		</a:t>
            </a:r>
            <a:r>
              <a:rPr lang="en-CA" altLang="zh-CN" sz="1400" dirty="0" smtClean="0">
                <a:latin typeface="Consolas" pitchFamily="49" charset="0"/>
              </a:rPr>
              <a:t>score </a:t>
            </a:r>
            <a:r>
              <a:rPr lang="en-CA" altLang="zh-CN" sz="1400" dirty="0" smtClean="0">
                <a:latin typeface="Consolas" pitchFamily="49" charset="0"/>
              </a:rPr>
              <a:t>+= 10</a:t>
            </a:r>
          </a:p>
          <a:p>
            <a:r>
              <a:rPr lang="en-CA" altLang="zh-CN" sz="1400" dirty="0" smtClean="0">
                <a:latin typeface="Consolas" pitchFamily="49" charset="0"/>
              </a:rPr>
              <a:t>		</a:t>
            </a:r>
            <a:r>
              <a:rPr lang="en-CA" altLang="zh-CN" sz="1400" dirty="0" err="1" smtClean="0">
                <a:latin typeface="Consolas" pitchFamily="49" charset="0"/>
              </a:rPr>
              <a:t>enemyList.splice</a:t>
            </a:r>
            <a:r>
              <a:rPr lang="en-CA" altLang="zh-CN" sz="1400" dirty="0" smtClean="0">
                <a:latin typeface="Consolas" pitchFamily="49" charset="0"/>
              </a:rPr>
              <a:t>(</a:t>
            </a:r>
            <a:r>
              <a:rPr lang="en-CA" altLang="zh-CN" sz="1400" dirty="0" err="1" smtClean="0">
                <a:latin typeface="Consolas" pitchFamily="49" charset="0"/>
              </a:rPr>
              <a:t>enemyList.indexOf</a:t>
            </a:r>
            <a:r>
              <a:rPr lang="en-CA" altLang="zh-CN" sz="1400" dirty="0" smtClean="0">
                <a:latin typeface="Consolas" pitchFamily="49" charset="0"/>
              </a:rPr>
              <a:t>(enemy), 1)</a:t>
            </a:r>
          </a:p>
          <a:p>
            <a:r>
              <a:rPr lang="en-CA" altLang="zh-CN" sz="1400" dirty="0" smtClean="0">
                <a:latin typeface="Consolas" pitchFamily="49" charset="0"/>
              </a:rPr>
              <a:t>		</a:t>
            </a:r>
            <a:r>
              <a:rPr lang="en-CA" altLang="zh-CN" sz="1400" dirty="0" err="1" smtClean="0">
                <a:latin typeface="Consolas" pitchFamily="49" charset="0"/>
              </a:rPr>
              <a:t>enemy.parent.removeChild</a:t>
            </a:r>
            <a:r>
              <a:rPr lang="en-CA" altLang="zh-CN" sz="1400" dirty="0" smtClean="0">
                <a:latin typeface="Consolas" pitchFamily="49" charset="0"/>
              </a:rPr>
              <a:t>(enemy)</a:t>
            </a:r>
          </a:p>
          <a:p>
            <a:r>
              <a:rPr lang="en-CA" altLang="zh-CN" sz="1400" dirty="0" smtClean="0">
                <a:latin typeface="Consolas" pitchFamily="49" charset="0"/>
              </a:rPr>
              <a:t>		</a:t>
            </a:r>
            <a:r>
              <a:rPr lang="en-CA" altLang="zh-CN" sz="1400" dirty="0" err="1" smtClean="0">
                <a:latin typeface="Consolas" pitchFamily="49" charset="0"/>
              </a:rPr>
              <a:t>enemy.removeEventListener</a:t>
            </a:r>
            <a:r>
              <a:rPr lang="en-CA" altLang="zh-CN" sz="1400" dirty="0" smtClean="0">
                <a:latin typeface="Consolas" pitchFamily="49" charset="0"/>
              </a:rPr>
              <a:t>(</a:t>
            </a:r>
            <a:r>
              <a:rPr lang="en-CA" altLang="zh-CN" sz="1400" dirty="0" err="1" smtClean="0">
                <a:latin typeface="Consolas" pitchFamily="49" charset="0"/>
              </a:rPr>
              <a:t>Event.ENTER_FRAME</a:t>
            </a:r>
            <a:r>
              <a:rPr lang="en-CA" altLang="zh-CN" sz="1400" dirty="0" smtClean="0">
                <a:latin typeface="Consolas" pitchFamily="49" charset="0"/>
              </a:rPr>
              <a:t>, loop)</a:t>
            </a:r>
          </a:p>
          <a:p>
            <a:r>
              <a:rPr lang="en-CA" altLang="zh-CN" sz="1400" dirty="0" smtClean="0">
                <a:latin typeface="Consolas" pitchFamily="49" charset="0"/>
              </a:rPr>
              <a:t>		</a:t>
            </a:r>
            <a:r>
              <a:rPr lang="en-CA" altLang="zh-CN" sz="1400" dirty="0" err="1" smtClean="0">
                <a:latin typeface="Consolas" pitchFamily="49" charset="0"/>
              </a:rPr>
              <a:t>spawnEnemy</a:t>
            </a:r>
            <a:r>
              <a:rPr lang="en-CA" altLang="zh-CN" sz="1400" dirty="0" smtClean="0">
                <a:latin typeface="Consolas" pitchFamily="49" charset="0"/>
              </a:rPr>
              <a:t>(700</a:t>
            </a:r>
            <a:r>
              <a:rPr lang="en-CA" altLang="zh-CN" sz="1400" dirty="0" smtClean="0">
                <a:latin typeface="Consolas" pitchFamily="49" charset="0"/>
              </a:rPr>
              <a:t>, </a:t>
            </a:r>
            <a:r>
              <a:rPr lang="en-CA" altLang="zh-CN" sz="1400" dirty="0" err="1" smtClean="0">
                <a:latin typeface="Consolas" pitchFamily="49" charset="0"/>
              </a:rPr>
              <a:t>Math.random</a:t>
            </a:r>
            <a:r>
              <a:rPr lang="en-CA" altLang="zh-CN" sz="1400" dirty="0" smtClean="0">
                <a:latin typeface="Consolas" pitchFamily="49" charset="0"/>
              </a:rPr>
              <a:t>() * 400)</a:t>
            </a:r>
          </a:p>
          <a:p>
            <a:r>
              <a:rPr lang="en-CA" altLang="zh-CN" sz="1400" dirty="0" smtClean="0">
                <a:latin typeface="Consolas" pitchFamily="49" charset="0"/>
              </a:rPr>
              <a:t>	</a:t>
            </a:r>
            <a:r>
              <a:rPr lang="en-CA" altLang="zh-CN" sz="1400" dirty="0" smtClean="0">
                <a:latin typeface="Consolas" pitchFamily="49" charset="0"/>
              </a:rPr>
              <a:t>}</a:t>
            </a:r>
          </a:p>
          <a:p>
            <a:r>
              <a:rPr lang="en-CA" altLang="zh-CN" sz="1400" dirty="0" smtClean="0">
                <a:latin typeface="Consolas" pitchFamily="49" charset="0"/>
              </a:rPr>
              <a:t>…</a:t>
            </a:r>
            <a:endParaRPr lang="en-CA" altLang="zh-CN" sz="1400" dirty="0" smtClean="0">
              <a:latin typeface="Consolas" pitchFamily="49" charset="0"/>
            </a:endParaRPr>
          </a:p>
        </p:txBody>
      </p:sp>
      <p:sp>
        <p:nvSpPr>
          <p:cNvPr id="6" name="TextBox 5"/>
          <p:cNvSpPr txBox="1"/>
          <p:nvPr/>
        </p:nvSpPr>
        <p:spPr>
          <a:xfrm>
            <a:off x="928662" y="1571612"/>
            <a:ext cx="7286676" cy="2554545"/>
          </a:xfrm>
          <a:prstGeom prst="rect">
            <a:avLst/>
          </a:prstGeom>
          <a:noFill/>
        </p:spPr>
        <p:txBody>
          <a:bodyPr wrap="square" rtlCol="0">
            <a:spAutoFit/>
          </a:bodyPr>
          <a:lstStyle/>
          <a:p>
            <a:r>
              <a:rPr lang="en-CA" altLang="zh-CN" sz="2000" dirty="0" smtClean="0">
                <a:latin typeface="Consolas" pitchFamily="49" charset="0"/>
              </a:rPr>
              <a:t>Lets make a simple score system by creating a variable called score, and then add 10 to it every time an enemy is destroyed. </a:t>
            </a:r>
          </a:p>
          <a:p>
            <a:r>
              <a:rPr lang="en-CA" altLang="zh-CN" sz="2000" dirty="0" smtClean="0">
                <a:latin typeface="Consolas" pitchFamily="49" charset="0"/>
              </a:rPr>
              <a:t>Go to the Enemy layer and add “</a:t>
            </a:r>
            <a:r>
              <a:rPr lang="en-CA" altLang="zh-CN" sz="2000" dirty="0" err="1" smtClean="0">
                <a:latin typeface="Consolas" pitchFamily="49" charset="0"/>
              </a:rPr>
              <a:t>var</a:t>
            </a:r>
            <a:r>
              <a:rPr lang="en-CA" altLang="zh-CN" sz="2000" dirty="0" smtClean="0">
                <a:latin typeface="Consolas" pitchFamily="49" charset="0"/>
              </a:rPr>
              <a:t> </a:t>
            </a:r>
            <a:r>
              <a:rPr lang="en-CA" altLang="zh-CN" sz="2000" dirty="0" err="1" smtClean="0">
                <a:latin typeface="Consolas" pitchFamily="49" charset="0"/>
              </a:rPr>
              <a:t>score:Number</a:t>
            </a:r>
            <a:r>
              <a:rPr lang="en-CA" altLang="zh-CN" sz="2000" dirty="0" smtClean="0">
                <a:latin typeface="Consolas" pitchFamily="49" charset="0"/>
              </a:rPr>
              <a:t> = 0” on the top. Then, in the enemy’s loop code, find the part where it gets destroyed, and add “score += 10” to it.</a:t>
            </a:r>
          </a:p>
          <a:p>
            <a:endParaRPr lang="en-CA" altLang="zh-CN" sz="2000" dirty="0">
              <a:latin typeface="Consolas"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Displaying Health and Score</a:t>
            </a:r>
            <a:endParaRPr lang="zh-CN" altLang="en-US" sz="3200" dirty="0">
              <a:latin typeface="Consolas" pitchFamily="49" charset="0"/>
            </a:endParaRPr>
          </a:p>
        </p:txBody>
      </p:sp>
      <p:sp>
        <p:nvSpPr>
          <p:cNvPr id="8" name="TextBox 7"/>
          <p:cNvSpPr txBox="1"/>
          <p:nvPr/>
        </p:nvSpPr>
        <p:spPr>
          <a:xfrm>
            <a:off x="857224" y="2857496"/>
            <a:ext cx="7643866" cy="1015663"/>
          </a:xfrm>
          <a:prstGeom prst="rect">
            <a:avLst/>
          </a:prstGeom>
          <a:noFill/>
          <a:ln>
            <a:solidFill>
              <a:schemeClr val="tx1"/>
            </a:solidFill>
          </a:ln>
        </p:spPr>
        <p:txBody>
          <a:bodyPr wrap="square" rtlCol="0">
            <a:spAutoFit/>
          </a:bodyPr>
          <a:lstStyle/>
          <a:p>
            <a:r>
              <a:rPr lang="en-CA" altLang="zh-CN" sz="1200" dirty="0" smtClean="0">
                <a:latin typeface="Consolas" pitchFamily="49" charset="0"/>
              </a:rPr>
              <a:t>…</a:t>
            </a:r>
          </a:p>
          <a:p>
            <a:r>
              <a:rPr lang="en-CA" altLang="zh-CN" sz="1200" dirty="0" smtClean="0">
                <a:latin typeface="Consolas" pitchFamily="49" charset="0"/>
              </a:rPr>
              <a:t>function </a:t>
            </a:r>
            <a:r>
              <a:rPr lang="en-CA" altLang="zh-CN" sz="1200" dirty="0" err="1" smtClean="0">
                <a:latin typeface="Consolas" pitchFamily="49" charset="0"/>
              </a:rPr>
              <a:t>enterFrameHandler</a:t>
            </a:r>
            <a:r>
              <a:rPr lang="en-CA" altLang="zh-CN" sz="1200" dirty="0" smtClean="0">
                <a:latin typeface="Consolas" pitchFamily="49" charset="0"/>
              </a:rPr>
              <a:t>(event){</a:t>
            </a:r>
          </a:p>
          <a:p>
            <a:r>
              <a:rPr lang="en-CA" altLang="zh-CN" sz="1200" dirty="0" smtClean="0">
                <a:latin typeface="Consolas" pitchFamily="49" charset="0"/>
              </a:rPr>
              <a:t>	</a:t>
            </a:r>
            <a:r>
              <a:rPr lang="en-US" altLang="zh-CN" sz="1200" dirty="0" err="1" smtClean="0">
                <a:latin typeface="Consolas" pitchFamily="49" charset="0"/>
              </a:rPr>
              <a:t>ui_mc.score_txt.text</a:t>
            </a:r>
            <a:r>
              <a:rPr lang="en-US" altLang="zh-CN" sz="1200" dirty="0" smtClean="0">
                <a:latin typeface="Consolas" pitchFamily="49" charset="0"/>
              </a:rPr>
              <a:t> = "Health:" + </a:t>
            </a:r>
            <a:r>
              <a:rPr lang="en-US" altLang="zh-CN" sz="1200" dirty="0" err="1" smtClean="0">
                <a:latin typeface="Consolas" pitchFamily="49" charset="0"/>
              </a:rPr>
              <a:t>player_mc.health</a:t>
            </a:r>
            <a:r>
              <a:rPr lang="en-US" altLang="zh-CN" sz="1200" dirty="0" smtClean="0">
                <a:latin typeface="Consolas" pitchFamily="49" charset="0"/>
              </a:rPr>
              <a:t> + " " + "Score:" + score</a:t>
            </a:r>
            <a:endParaRPr lang="en-CA" altLang="zh-CN" sz="1200" dirty="0" smtClean="0">
              <a:latin typeface="Consolas" pitchFamily="49" charset="0"/>
            </a:endParaRPr>
          </a:p>
          <a:p>
            <a:r>
              <a:rPr lang="en-CA" altLang="zh-CN" sz="1200" dirty="0" smtClean="0">
                <a:latin typeface="Consolas" pitchFamily="49" charset="0"/>
              </a:rPr>
              <a:t>	if (</a:t>
            </a:r>
            <a:r>
              <a:rPr lang="en-CA" altLang="zh-CN" sz="1200" dirty="0" err="1" smtClean="0">
                <a:latin typeface="Consolas" pitchFamily="49" charset="0"/>
              </a:rPr>
              <a:t>keyUpDown</a:t>
            </a:r>
            <a:r>
              <a:rPr lang="en-CA" altLang="zh-CN" sz="1200" dirty="0" smtClean="0">
                <a:latin typeface="Consolas" pitchFamily="49" charset="0"/>
              </a:rPr>
              <a:t>){</a:t>
            </a:r>
          </a:p>
          <a:p>
            <a:r>
              <a:rPr lang="en-CA" altLang="zh-CN" sz="1200" dirty="0" smtClean="0">
                <a:latin typeface="Consolas" pitchFamily="49" charset="0"/>
              </a:rPr>
              <a:t>	</a:t>
            </a:r>
            <a:r>
              <a:rPr lang="en-CA" altLang="zh-CN" sz="1200" dirty="0" smtClean="0">
                <a:latin typeface="Consolas" pitchFamily="49" charset="0"/>
              </a:rPr>
              <a:t>…</a:t>
            </a:r>
            <a:endParaRPr lang="en-CA" altLang="zh-CN" sz="1200" dirty="0" smtClean="0">
              <a:latin typeface="Consolas" pitchFamily="49" charset="0"/>
            </a:endParaRPr>
          </a:p>
        </p:txBody>
      </p:sp>
      <p:sp>
        <p:nvSpPr>
          <p:cNvPr id="6" name="TextBox 5"/>
          <p:cNvSpPr txBox="1"/>
          <p:nvPr/>
        </p:nvSpPr>
        <p:spPr>
          <a:xfrm>
            <a:off x="928662" y="1571612"/>
            <a:ext cx="7286676" cy="5324535"/>
          </a:xfrm>
          <a:prstGeom prst="rect">
            <a:avLst/>
          </a:prstGeom>
          <a:noFill/>
        </p:spPr>
        <p:txBody>
          <a:bodyPr wrap="square" rtlCol="0">
            <a:spAutoFit/>
          </a:bodyPr>
          <a:lstStyle/>
          <a:p>
            <a:r>
              <a:rPr lang="en-CA" altLang="zh-CN" sz="2000" dirty="0" smtClean="0">
                <a:latin typeface="Consolas" pitchFamily="49" charset="0"/>
              </a:rPr>
              <a:t>To display the score, we need to use the dynamic text box. Lets go to the Player layer, and in the loop code, set the text of the text box.</a:t>
            </a:r>
          </a:p>
          <a:p>
            <a:endParaRPr lang="en-CA" altLang="zh-CN" sz="2000" dirty="0" smtClean="0">
              <a:latin typeface="Consolas" pitchFamily="49" charset="0"/>
            </a:endParaRPr>
          </a:p>
          <a:p>
            <a:endParaRPr lang="en-CA" altLang="zh-CN" sz="2000" dirty="0" smtClean="0">
              <a:latin typeface="Consolas" pitchFamily="49" charset="0"/>
            </a:endParaRPr>
          </a:p>
          <a:p>
            <a:endParaRPr lang="en-CA" altLang="zh-CN" sz="2000" dirty="0" smtClean="0">
              <a:latin typeface="Consolas" pitchFamily="49" charset="0"/>
            </a:endParaRPr>
          </a:p>
          <a:p>
            <a:endParaRPr lang="en-CA" altLang="zh-CN" sz="2000" dirty="0" smtClean="0">
              <a:latin typeface="Consolas" pitchFamily="49" charset="0"/>
            </a:endParaRPr>
          </a:p>
          <a:p>
            <a:endParaRPr lang="en-CA" altLang="zh-CN" sz="2000" dirty="0" smtClean="0">
              <a:latin typeface="Consolas" pitchFamily="49" charset="0"/>
            </a:endParaRPr>
          </a:p>
          <a:p>
            <a:r>
              <a:rPr lang="en-CA" altLang="zh-CN" sz="2000" dirty="0" smtClean="0">
                <a:latin typeface="Consolas" pitchFamily="49" charset="0"/>
              </a:rPr>
              <a:t>Because we placed the text box inside the UI container, we can access it like a property using the “dot” operator. Using the “+” operator we can combine multiple strings of text and/or numbers to create a combined string of text.</a:t>
            </a:r>
          </a:p>
          <a:p>
            <a:endParaRPr lang="en-CA" altLang="zh-CN" sz="2000" dirty="0" smtClean="0">
              <a:latin typeface="Consolas" pitchFamily="49" charset="0"/>
            </a:endParaRPr>
          </a:p>
          <a:p>
            <a:r>
              <a:rPr lang="en-CA" altLang="zh-CN" sz="2000" dirty="0" smtClean="0">
                <a:latin typeface="Consolas" pitchFamily="49" charset="0"/>
              </a:rPr>
              <a:t>If the text doesn’t display correctly, you might need a bigger text box.</a:t>
            </a:r>
          </a:p>
          <a:p>
            <a:endParaRPr lang="en-CA" altLang="zh-CN" sz="2000" dirty="0">
              <a:latin typeface="Consolas"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err="1" smtClean="0">
                <a:latin typeface="Consolas" pitchFamily="49" charset="0"/>
              </a:rPr>
              <a:t>TextField</a:t>
            </a:r>
            <a:r>
              <a:rPr lang="en-CA" altLang="zh-CN" sz="3200" dirty="0" smtClean="0">
                <a:latin typeface="Consolas" pitchFamily="49" charset="0"/>
              </a:rPr>
              <a:t> API</a:t>
            </a:r>
            <a:endParaRPr lang="zh-CN" altLang="en-US" sz="3200" dirty="0">
              <a:latin typeface="Consolas" pitchFamily="49" charset="0"/>
            </a:endParaRPr>
          </a:p>
        </p:txBody>
      </p:sp>
      <p:sp>
        <p:nvSpPr>
          <p:cNvPr id="7" name="TextBox 6"/>
          <p:cNvSpPr txBox="1"/>
          <p:nvPr/>
        </p:nvSpPr>
        <p:spPr>
          <a:xfrm>
            <a:off x="928662" y="1571612"/>
            <a:ext cx="7286676" cy="4093428"/>
          </a:xfrm>
          <a:prstGeom prst="rect">
            <a:avLst/>
          </a:prstGeom>
          <a:noFill/>
        </p:spPr>
        <p:txBody>
          <a:bodyPr wrap="square" rtlCol="0">
            <a:spAutoFit/>
          </a:bodyPr>
          <a:lstStyle/>
          <a:p>
            <a:r>
              <a:rPr lang="en-CA" altLang="zh-CN" sz="2000" dirty="0" smtClean="0">
                <a:latin typeface="Consolas" pitchFamily="49" charset="0"/>
              </a:rPr>
              <a:t>Flash provides a very convenient and powerful system to display and input text, called </a:t>
            </a:r>
            <a:r>
              <a:rPr lang="en-CA" altLang="zh-CN" sz="2000" dirty="0" err="1" smtClean="0">
                <a:latin typeface="Consolas" pitchFamily="49" charset="0"/>
              </a:rPr>
              <a:t>TextField</a:t>
            </a:r>
            <a:r>
              <a:rPr lang="en-CA" altLang="zh-CN" sz="2000" dirty="0" smtClean="0">
                <a:latin typeface="Consolas" pitchFamily="49" charset="0"/>
              </a:rPr>
              <a:t>. They are essentially text boxes </a:t>
            </a:r>
            <a:r>
              <a:rPr lang="en-CA" altLang="zh-CN" sz="2000" dirty="0" smtClean="0">
                <a:latin typeface="Consolas" pitchFamily="49" charset="0"/>
              </a:rPr>
              <a:t>with various functionalities. Each </a:t>
            </a:r>
            <a:r>
              <a:rPr lang="en-CA" altLang="zh-CN" sz="2000" dirty="0" err="1" smtClean="0">
                <a:latin typeface="Consolas" pitchFamily="49" charset="0"/>
              </a:rPr>
              <a:t>TextField</a:t>
            </a:r>
            <a:r>
              <a:rPr lang="en-CA" altLang="zh-CN" sz="2000" dirty="0" smtClean="0">
                <a:latin typeface="Consolas" pitchFamily="49" charset="0"/>
              </a:rPr>
              <a:t> is similar to a display object, which can be added to the display list just like movie clip etc.</a:t>
            </a:r>
          </a:p>
          <a:p>
            <a:endParaRPr lang="en-CA" altLang="zh-CN" sz="2000" dirty="0" smtClean="0">
              <a:latin typeface="Consolas" pitchFamily="49" charset="0"/>
            </a:endParaRPr>
          </a:p>
          <a:p>
            <a:r>
              <a:rPr lang="en-CA" altLang="zh-CN" sz="2000" dirty="0" smtClean="0">
                <a:latin typeface="Consolas" pitchFamily="49" charset="0"/>
              </a:rPr>
              <a:t>Lets start by creating a </a:t>
            </a:r>
            <a:r>
              <a:rPr lang="en-CA" altLang="zh-CN" sz="2000" dirty="0" err="1" smtClean="0">
                <a:latin typeface="Consolas" pitchFamily="49" charset="0"/>
              </a:rPr>
              <a:t>MovieClip</a:t>
            </a:r>
            <a:r>
              <a:rPr lang="en-CA" altLang="zh-CN" sz="2000" dirty="0" smtClean="0">
                <a:latin typeface="Consolas" pitchFamily="49" charset="0"/>
              </a:rPr>
              <a:t> as container for our </a:t>
            </a:r>
            <a:r>
              <a:rPr lang="en-CA" altLang="zh-CN" sz="2000" dirty="0" smtClean="0">
                <a:latin typeface="Consolas" pitchFamily="49" charset="0"/>
              </a:rPr>
              <a:t>text boxes. We will name it </a:t>
            </a:r>
            <a:r>
              <a:rPr lang="en-CA" altLang="zh-CN" sz="2000" dirty="0" smtClean="0">
                <a:latin typeface="Consolas" pitchFamily="49" charset="0"/>
              </a:rPr>
              <a:t>UI which stands for User Interface.</a:t>
            </a:r>
            <a:endParaRPr lang="en-CA" altLang="zh-CN" sz="2000" dirty="0" smtClean="0">
              <a:latin typeface="Consolas" pitchFamily="49" charset="0"/>
            </a:endParaRPr>
          </a:p>
          <a:p>
            <a:endParaRPr lang="en-CA" altLang="zh-CN" sz="2000" dirty="0" smtClean="0">
              <a:latin typeface="Consolas" pitchFamily="49" charset="0"/>
            </a:endParaRPr>
          </a:p>
          <a:p>
            <a:r>
              <a:rPr lang="en-CA" altLang="zh-CN" sz="2000" dirty="0" smtClean="0">
                <a:latin typeface="Consolas" pitchFamily="49" charset="0"/>
              </a:rPr>
              <a:t>For how to create a new </a:t>
            </a:r>
            <a:r>
              <a:rPr lang="en-CA" altLang="zh-CN" sz="2000" dirty="0" smtClean="0">
                <a:latin typeface="Consolas" pitchFamily="49" charset="0"/>
              </a:rPr>
              <a:t>symbol, </a:t>
            </a:r>
            <a:r>
              <a:rPr lang="en-CA" altLang="zh-CN" sz="2000" dirty="0" smtClean="0">
                <a:latin typeface="Consolas" pitchFamily="49" charset="0"/>
              </a:rPr>
              <a:t>see past tutorials.</a:t>
            </a:r>
          </a:p>
          <a:p>
            <a:endParaRPr lang="en-CA" altLang="zh-CN" sz="2000" dirty="0">
              <a:latin typeface="Consolas"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err="1" smtClean="0">
                <a:latin typeface="Consolas" pitchFamily="49" charset="0"/>
              </a:rPr>
              <a:t>TextField</a:t>
            </a:r>
            <a:r>
              <a:rPr lang="en-CA" altLang="zh-CN" sz="3200" dirty="0" smtClean="0">
                <a:latin typeface="Consolas" pitchFamily="49" charset="0"/>
              </a:rPr>
              <a:t> API</a:t>
            </a:r>
            <a:endParaRPr lang="zh-CN" altLang="en-US" sz="3200" dirty="0">
              <a:latin typeface="Consolas" pitchFamily="49" charset="0"/>
            </a:endParaRPr>
          </a:p>
        </p:txBody>
      </p:sp>
      <p:sp>
        <p:nvSpPr>
          <p:cNvPr id="7" name="TextBox 6"/>
          <p:cNvSpPr txBox="1"/>
          <p:nvPr/>
        </p:nvSpPr>
        <p:spPr>
          <a:xfrm>
            <a:off x="928662" y="1571612"/>
            <a:ext cx="7000924" cy="3477875"/>
          </a:xfrm>
          <a:prstGeom prst="rect">
            <a:avLst/>
          </a:prstGeom>
          <a:noFill/>
        </p:spPr>
        <p:txBody>
          <a:bodyPr wrap="square" rtlCol="0">
            <a:spAutoFit/>
          </a:bodyPr>
          <a:lstStyle/>
          <a:p>
            <a:r>
              <a:rPr lang="en-CA" altLang="zh-CN" sz="2000" dirty="0" smtClean="0">
                <a:latin typeface="Consolas" pitchFamily="49" charset="0"/>
              </a:rPr>
              <a:t>Right now we are editing the container (shown here)</a:t>
            </a:r>
          </a:p>
          <a:p>
            <a:endParaRPr lang="en-CA" altLang="zh-CN" sz="2000" dirty="0" smtClean="0">
              <a:latin typeface="Consolas" pitchFamily="49" charset="0"/>
            </a:endParaRPr>
          </a:p>
          <a:p>
            <a:endParaRPr lang="en-CA" altLang="zh-CN" sz="2000" dirty="0" smtClean="0">
              <a:latin typeface="Consolas" pitchFamily="49" charset="0"/>
            </a:endParaRPr>
          </a:p>
          <a:p>
            <a:r>
              <a:rPr lang="en-CA" altLang="zh-CN" sz="2000" dirty="0" smtClean="0">
                <a:latin typeface="Consolas" pitchFamily="49" charset="0"/>
              </a:rPr>
              <a:t>To create a new </a:t>
            </a:r>
            <a:r>
              <a:rPr lang="en-CA" altLang="zh-CN" sz="2000" dirty="0" err="1" smtClean="0">
                <a:latin typeface="Consolas" pitchFamily="49" charset="0"/>
              </a:rPr>
              <a:t>TextField</a:t>
            </a:r>
            <a:r>
              <a:rPr lang="en-CA" altLang="zh-CN" sz="2000" dirty="0" smtClean="0">
                <a:latin typeface="Consolas" pitchFamily="49" charset="0"/>
              </a:rPr>
              <a:t>, select the Text Tool on the right. </a:t>
            </a:r>
          </a:p>
          <a:p>
            <a:endParaRPr lang="en-CA" altLang="zh-CN" sz="2000" dirty="0" smtClean="0">
              <a:latin typeface="Consolas" pitchFamily="49" charset="0"/>
            </a:endParaRPr>
          </a:p>
          <a:p>
            <a:endParaRPr lang="en-CA" altLang="zh-CN" sz="2000" dirty="0" smtClean="0">
              <a:latin typeface="Consolas" pitchFamily="49" charset="0"/>
            </a:endParaRPr>
          </a:p>
          <a:p>
            <a:r>
              <a:rPr lang="en-CA" altLang="zh-CN" sz="2000" dirty="0" smtClean="0">
                <a:latin typeface="Consolas" pitchFamily="49" charset="0"/>
              </a:rPr>
              <a:t>Then, on the stage, click and drag to draw the text box. It should look like this:</a:t>
            </a:r>
            <a:endParaRPr lang="en-CA" altLang="zh-CN" sz="2000" dirty="0" smtClean="0">
              <a:latin typeface="Consolas" pitchFamily="49" charset="0"/>
            </a:endParaRPr>
          </a:p>
          <a:p>
            <a:endParaRPr lang="en-CA" altLang="zh-CN" sz="2000" dirty="0">
              <a:latin typeface="Consolas" pitchFamily="49" charset="0"/>
            </a:endParaRPr>
          </a:p>
        </p:txBody>
      </p:sp>
      <p:pic>
        <p:nvPicPr>
          <p:cNvPr id="2050" name="Picture 2"/>
          <p:cNvPicPr>
            <a:picLocks noChangeAspect="1" noChangeArrowheads="1"/>
          </p:cNvPicPr>
          <p:nvPr/>
        </p:nvPicPr>
        <p:blipFill>
          <a:blip r:embed="rId2"/>
          <a:srcRect/>
          <a:stretch>
            <a:fillRect/>
          </a:stretch>
        </p:blipFill>
        <p:spPr bwMode="auto">
          <a:xfrm>
            <a:off x="3786182" y="2000240"/>
            <a:ext cx="1571625" cy="304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715272" y="2285992"/>
            <a:ext cx="476250" cy="1809750"/>
          </a:xfrm>
          <a:prstGeom prst="rect">
            <a:avLst/>
          </a:prstGeom>
          <a:noFill/>
          <a:ln w="9525">
            <a:noFill/>
            <a:miter lim="800000"/>
            <a:headEnd/>
            <a:tailEnd/>
          </a:ln>
          <a:effectLst/>
        </p:spPr>
      </p:pic>
      <p:sp>
        <p:nvSpPr>
          <p:cNvPr id="6" name="矩形 5"/>
          <p:cNvSpPr/>
          <p:nvPr/>
        </p:nvSpPr>
        <p:spPr>
          <a:xfrm>
            <a:off x="4572001" y="2000240"/>
            <a:ext cx="714380" cy="27494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矩形 7"/>
          <p:cNvSpPr/>
          <p:nvPr/>
        </p:nvSpPr>
        <p:spPr>
          <a:xfrm>
            <a:off x="7858148" y="2714620"/>
            <a:ext cx="285752" cy="27494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2053" name="Picture 5"/>
          <p:cNvPicPr>
            <a:picLocks noChangeAspect="1" noChangeArrowheads="1"/>
          </p:cNvPicPr>
          <p:nvPr/>
        </p:nvPicPr>
        <p:blipFill>
          <a:blip r:embed="rId4"/>
          <a:srcRect/>
          <a:stretch>
            <a:fillRect/>
          </a:stretch>
        </p:blipFill>
        <p:spPr bwMode="auto">
          <a:xfrm>
            <a:off x="3571868" y="5000636"/>
            <a:ext cx="2009775" cy="800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err="1" smtClean="0">
                <a:latin typeface="Consolas" pitchFamily="49" charset="0"/>
              </a:rPr>
              <a:t>TextField</a:t>
            </a:r>
            <a:r>
              <a:rPr lang="en-CA" altLang="zh-CN" sz="3200" dirty="0" smtClean="0">
                <a:latin typeface="Consolas" pitchFamily="49" charset="0"/>
              </a:rPr>
              <a:t> API</a:t>
            </a:r>
            <a:endParaRPr lang="zh-CN" altLang="en-US" sz="3200" dirty="0">
              <a:latin typeface="Consolas" pitchFamily="49" charset="0"/>
            </a:endParaRPr>
          </a:p>
        </p:txBody>
      </p:sp>
      <p:sp>
        <p:nvSpPr>
          <p:cNvPr id="7" name="TextBox 6"/>
          <p:cNvSpPr txBox="1"/>
          <p:nvPr/>
        </p:nvSpPr>
        <p:spPr>
          <a:xfrm>
            <a:off x="928662" y="1571612"/>
            <a:ext cx="7000924" cy="3785652"/>
          </a:xfrm>
          <a:prstGeom prst="rect">
            <a:avLst/>
          </a:prstGeom>
          <a:noFill/>
        </p:spPr>
        <p:txBody>
          <a:bodyPr wrap="square" rtlCol="0">
            <a:spAutoFit/>
          </a:bodyPr>
          <a:lstStyle/>
          <a:p>
            <a:r>
              <a:rPr lang="en-CA" altLang="zh-CN" sz="2000" dirty="0" smtClean="0">
                <a:latin typeface="Consolas" pitchFamily="49" charset="0"/>
              </a:rPr>
              <a:t>There are 3 types of Text Fields</a:t>
            </a:r>
            <a:r>
              <a:rPr lang="en-CA" altLang="zh-CN" sz="2000" dirty="0" smtClean="0">
                <a:latin typeface="Consolas" pitchFamily="49" charset="0"/>
              </a:rPr>
              <a:t>:</a:t>
            </a:r>
          </a:p>
          <a:p>
            <a:endParaRPr lang="en-CA" altLang="zh-CN" sz="2000" dirty="0" smtClean="0">
              <a:latin typeface="Consolas" pitchFamily="49" charset="0"/>
            </a:endParaRPr>
          </a:p>
          <a:p>
            <a:r>
              <a:rPr lang="en-CA" altLang="zh-CN" sz="2000" dirty="0" smtClean="0">
                <a:latin typeface="Consolas" pitchFamily="49" charset="0"/>
              </a:rPr>
              <a:t>Static Text: These texts are drawn like images and can’t be edited.</a:t>
            </a:r>
          </a:p>
          <a:p>
            <a:endParaRPr lang="en-CA" altLang="zh-CN" sz="2000" dirty="0" smtClean="0">
              <a:latin typeface="Consolas" pitchFamily="49" charset="0"/>
            </a:endParaRPr>
          </a:p>
          <a:p>
            <a:r>
              <a:rPr lang="en-CA" altLang="zh-CN" sz="2000" dirty="0" smtClean="0">
                <a:latin typeface="Consolas" pitchFamily="49" charset="0"/>
              </a:rPr>
              <a:t>Dynamic Text: These texts can be modified by code to display whatever text you want.</a:t>
            </a:r>
          </a:p>
          <a:p>
            <a:endParaRPr lang="en-CA" altLang="zh-CN" sz="2000" dirty="0" smtClean="0">
              <a:latin typeface="Consolas" pitchFamily="49" charset="0"/>
            </a:endParaRPr>
          </a:p>
          <a:p>
            <a:r>
              <a:rPr lang="en-CA" altLang="zh-CN" sz="2000" dirty="0" smtClean="0">
                <a:latin typeface="Consolas" pitchFamily="49" charset="0"/>
              </a:rPr>
              <a:t>Input Text: These texts can be edited by users clicking on them and typing whatever text they want, and the content of the box at any moment can be accessed or modified by code.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err="1" smtClean="0">
                <a:latin typeface="Consolas" pitchFamily="49" charset="0"/>
              </a:rPr>
              <a:t>TextField</a:t>
            </a:r>
            <a:r>
              <a:rPr lang="en-CA" altLang="zh-CN" sz="3200" dirty="0" smtClean="0">
                <a:latin typeface="Consolas" pitchFamily="49" charset="0"/>
              </a:rPr>
              <a:t> API</a:t>
            </a:r>
            <a:endParaRPr lang="zh-CN" altLang="en-US" sz="3200" dirty="0">
              <a:latin typeface="Consolas" pitchFamily="49" charset="0"/>
            </a:endParaRPr>
          </a:p>
        </p:txBody>
      </p:sp>
      <p:sp>
        <p:nvSpPr>
          <p:cNvPr id="7" name="TextBox 6"/>
          <p:cNvSpPr txBox="1"/>
          <p:nvPr/>
        </p:nvSpPr>
        <p:spPr>
          <a:xfrm>
            <a:off x="928662" y="1571612"/>
            <a:ext cx="5143536" cy="4708981"/>
          </a:xfrm>
          <a:prstGeom prst="rect">
            <a:avLst/>
          </a:prstGeom>
          <a:noFill/>
        </p:spPr>
        <p:txBody>
          <a:bodyPr wrap="square" rtlCol="0">
            <a:spAutoFit/>
          </a:bodyPr>
          <a:lstStyle/>
          <a:p>
            <a:r>
              <a:rPr lang="en-CA" altLang="zh-CN" sz="2000" dirty="0" smtClean="0">
                <a:latin typeface="Consolas" pitchFamily="49" charset="0"/>
              </a:rPr>
              <a:t>With the text box selected, on the properties panel, there are a lot of options you can edit, including text field type(static, dynamic or input), font, color, font size, formatting and more.</a:t>
            </a:r>
          </a:p>
          <a:p>
            <a:endParaRPr lang="en-CA" altLang="zh-CN" sz="2000" dirty="0" smtClean="0">
              <a:latin typeface="Consolas" pitchFamily="49" charset="0"/>
            </a:endParaRPr>
          </a:p>
          <a:p>
            <a:r>
              <a:rPr lang="en-CA" altLang="zh-CN" sz="2000" dirty="0" smtClean="0">
                <a:latin typeface="Consolas" pitchFamily="49" charset="0"/>
              </a:rPr>
              <a:t>We will first make an example static text. First, make sure the text field type is set to static text, then type in whatever you want in the box. Once you are done, switch to the selection tool and click somewhere else on the stage to finish editing.</a:t>
            </a:r>
          </a:p>
        </p:txBody>
      </p:sp>
      <p:pic>
        <p:nvPicPr>
          <p:cNvPr id="3074" name="Picture 2"/>
          <p:cNvPicPr>
            <a:picLocks noChangeAspect="1" noChangeArrowheads="1"/>
          </p:cNvPicPr>
          <p:nvPr/>
        </p:nvPicPr>
        <p:blipFill>
          <a:blip r:embed="rId2"/>
          <a:srcRect/>
          <a:stretch>
            <a:fillRect/>
          </a:stretch>
        </p:blipFill>
        <p:spPr bwMode="auto">
          <a:xfrm>
            <a:off x="5929322" y="5357826"/>
            <a:ext cx="2647950" cy="9810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929322" y="1714488"/>
            <a:ext cx="2625967" cy="36575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err="1" smtClean="0">
                <a:latin typeface="Consolas" pitchFamily="49" charset="0"/>
              </a:rPr>
              <a:t>TextField</a:t>
            </a:r>
            <a:r>
              <a:rPr lang="en-CA" altLang="zh-CN" sz="3200" dirty="0" smtClean="0">
                <a:latin typeface="Consolas" pitchFamily="49" charset="0"/>
              </a:rPr>
              <a:t> API</a:t>
            </a:r>
            <a:endParaRPr lang="zh-CN" altLang="en-US" sz="3200" dirty="0">
              <a:latin typeface="Consolas" pitchFamily="49" charset="0"/>
            </a:endParaRPr>
          </a:p>
        </p:txBody>
      </p:sp>
      <p:sp>
        <p:nvSpPr>
          <p:cNvPr id="7" name="TextBox 6"/>
          <p:cNvSpPr txBox="1"/>
          <p:nvPr/>
        </p:nvSpPr>
        <p:spPr>
          <a:xfrm>
            <a:off x="714348" y="1428736"/>
            <a:ext cx="5143536" cy="5078313"/>
          </a:xfrm>
          <a:prstGeom prst="rect">
            <a:avLst/>
          </a:prstGeom>
          <a:noFill/>
        </p:spPr>
        <p:txBody>
          <a:bodyPr wrap="square" rtlCol="0">
            <a:spAutoFit/>
          </a:bodyPr>
          <a:lstStyle/>
          <a:p>
            <a:r>
              <a:rPr lang="en-CA" altLang="zh-CN" dirty="0" smtClean="0">
                <a:latin typeface="Consolas" pitchFamily="49" charset="0"/>
              </a:rPr>
              <a:t>Next we will create a dynamic text as example to display scores which we will set up later. Select the text tool and make another text box. Change its type to Dynamic Text, and type in something as placeholder, for example, “---”. If you type nothing, then the text field might be hard to select later. </a:t>
            </a:r>
          </a:p>
          <a:p>
            <a:endParaRPr lang="en-CA" altLang="zh-CN" dirty="0" smtClean="0">
              <a:latin typeface="Consolas" pitchFamily="49" charset="0"/>
            </a:endParaRPr>
          </a:p>
          <a:p>
            <a:r>
              <a:rPr lang="en-CA" altLang="zh-CN" dirty="0" smtClean="0">
                <a:latin typeface="Consolas" pitchFamily="49" charset="0"/>
              </a:rPr>
              <a:t>Once you finished editing, give it an instance name in order to access it later with code.</a:t>
            </a:r>
          </a:p>
          <a:p>
            <a:endParaRPr lang="en-CA" altLang="zh-CN" dirty="0" smtClean="0">
              <a:latin typeface="Consolas" pitchFamily="49" charset="0"/>
            </a:endParaRPr>
          </a:p>
          <a:p>
            <a:r>
              <a:rPr lang="en-CA" altLang="zh-CN" dirty="0" smtClean="0">
                <a:latin typeface="Consolas" pitchFamily="49" charset="0"/>
              </a:rPr>
              <a:t>To access the text of a dynamic or input text box (for example, named “</a:t>
            </a:r>
            <a:r>
              <a:rPr lang="en-CA" altLang="zh-CN" dirty="0" err="1" smtClean="0">
                <a:latin typeface="Consolas" pitchFamily="49" charset="0"/>
              </a:rPr>
              <a:t>myTextBox</a:t>
            </a:r>
            <a:r>
              <a:rPr lang="en-CA" altLang="zh-CN" dirty="0" smtClean="0">
                <a:latin typeface="Consolas" pitchFamily="49" charset="0"/>
              </a:rPr>
              <a:t>”), simply use “</a:t>
            </a:r>
            <a:r>
              <a:rPr lang="en-CA" altLang="zh-CN" dirty="0" err="1" smtClean="0">
                <a:latin typeface="Consolas" pitchFamily="49" charset="0"/>
              </a:rPr>
              <a:t>myTextBox.text</a:t>
            </a:r>
            <a:r>
              <a:rPr lang="en-CA" altLang="zh-CN" dirty="0" smtClean="0">
                <a:latin typeface="Consolas" pitchFamily="49" charset="0"/>
              </a:rPr>
              <a:t>”</a:t>
            </a:r>
          </a:p>
          <a:p>
            <a:endParaRPr lang="en-CA" altLang="zh-CN" dirty="0" smtClean="0">
              <a:latin typeface="Consolas" pitchFamily="49" charset="0"/>
            </a:endParaRPr>
          </a:p>
        </p:txBody>
      </p:sp>
      <p:pic>
        <p:nvPicPr>
          <p:cNvPr id="4098" name="Picture 2"/>
          <p:cNvPicPr>
            <a:picLocks noChangeAspect="1" noChangeArrowheads="1"/>
          </p:cNvPicPr>
          <p:nvPr/>
        </p:nvPicPr>
        <p:blipFill>
          <a:blip r:embed="rId2"/>
          <a:srcRect/>
          <a:stretch>
            <a:fillRect/>
          </a:stretch>
        </p:blipFill>
        <p:spPr bwMode="auto">
          <a:xfrm>
            <a:off x="5000628" y="5715016"/>
            <a:ext cx="3419475" cy="8286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5857884" y="1500174"/>
            <a:ext cx="2613463" cy="4114814"/>
          </a:xfrm>
          <a:prstGeom prst="rect">
            <a:avLst/>
          </a:prstGeom>
          <a:noFill/>
          <a:ln w="9525">
            <a:noFill/>
            <a:miter lim="800000"/>
            <a:headEnd/>
            <a:tailEnd/>
          </a:ln>
          <a:effectLst/>
        </p:spPr>
      </p:pic>
      <p:sp>
        <p:nvSpPr>
          <p:cNvPr id="9" name="矩形 8"/>
          <p:cNvSpPr/>
          <p:nvPr/>
        </p:nvSpPr>
        <p:spPr>
          <a:xfrm>
            <a:off x="6429388" y="1643050"/>
            <a:ext cx="1285884" cy="27494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929322" y="1643050"/>
            <a:ext cx="2771775" cy="2095500"/>
          </a:xfrm>
          <a:prstGeom prst="rect">
            <a:avLst/>
          </a:prstGeom>
          <a:noFill/>
          <a:ln w="9525">
            <a:noFill/>
            <a:miter lim="800000"/>
            <a:headEnd/>
            <a:tailEnd/>
          </a:ln>
          <a:effectLst/>
        </p:spPr>
      </p:pic>
      <p:sp>
        <p:nvSpPr>
          <p:cNvPr id="5" name="TextBox 4"/>
          <p:cNvSpPr txBox="1"/>
          <p:nvPr/>
        </p:nvSpPr>
        <p:spPr>
          <a:xfrm>
            <a:off x="428596" y="500042"/>
            <a:ext cx="8215370" cy="584775"/>
          </a:xfrm>
          <a:prstGeom prst="rect">
            <a:avLst/>
          </a:prstGeom>
          <a:noFill/>
        </p:spPr>
        <p:txBody>
          <a:bodyPr wrap="square" rtlCol="0">
            <a:spAutoFit/>
          </a:bodyPr>
          <a:lstStyle/>
          <a:p>
            <a:pPr algn="ctr"/>
            <a:r>
              <a:rPr lang="en-CA" altLang="zh-CN" sz="3200" dirty="0" err="1" smtClean="0">
                <a:latin typeface="Consolas" pitchFamily="49" charset="0"/>
              </a:rPr>
              <a:t>TextField</a:t>
            </a:r>
            <a:r>
              <a:rPr lang="en-CA" altLang="zh-CN" sz="3200" dirty="0" smtClean="0">
                <a:latin typeface="Consolas" pitchFamily="49" charset="0"/>
              </a:rPr>
              <a:t> API</a:t>
            </a:r>
            <a:endParaRPr lang="zh-CN" altLang="en-US" sz="3200" dirty="0">
              <a:latin typeface="Consolas" pitchFamily="49" charset="0"/>
            </a:endParaRPr>
          </a:p>
        </p:txBody>
      </p:sp>
      <p:sp>
        <p:nvSpPr>
          <p:cNvPr id="7" name="TextBox 6"/>
          <p:cNvSpPr txBox="1"/>
          <p:nvPr/>
        </p:nvSpPr>
        <p:spPr>
          <a:xfrm>
            <a:off x="571472" y="1285860"/>
            <a:ext cx="5286412" cy="5355312"/>
          </a:xfrm>
          <a:prstGeom prst="rect">
            <a:avLst/>
          </a:prstGeom>
          <a:noFill/>
        </p:spPr>
        <p:txBody>
          <a:bodyPr wrap="square" rtlCol="0">
            <a:spAutoFit/>
          </a:bodyPr>
          <a:lstStyle/>
          <a:p>
            <a:r>
              <a:rPr lang="en-CA" altLang="zh-CN" dirty="0" smtClean="0">
                <a:latin typeface="Consolas" pitchFamily="49" charset="0"/>
              </a:rPr>
              <a:t>Next we will create an input text as example to... Well, for fun.</a:t>
            </a:r>
          </a:p>
          <a:p>
            <a:r>
              <a:rPr lang="en-CA" altLang="zh-CN" dirty="0" smtClean="0">
                <a:latin typeface="Consolas" pitchFamily="49" charset="0"/>
              </a:rPr>
              <a:t>Select the text tool and make another text box. Change its type to </a:t>
            </a:r>
            <a:r>
              <a:rPr lang="en-CA" altLang="zh-CN" dirty="0" smtClean="0">
                <a:latin typeface="Consolas" pitchFamily="49" charset="0"/>
              </a:rPr>
              <a:t>Input </a:t>
            </a:r>
            <a:r>
              <a:rPr lang="en-CA" altLang="zh-CN" dirty="0" smtClean="0">
                <a:latin typeface="Consolas" pitchFamily="49" charset="0"/>
              </a:rPr>
              <a:t>Text, and type in something as placeholder, for example, </a:t>
            </a:r>
            <a:r>
              <a:rPr lang="en-CA" altLang="zh-CN" dirty="0" smtClean="0">
                <a:latin typeface="Consolas" pitchFamily="49" charset="0"/>
              </a:rPr>
              <a:t>“Input”. </a:t>
            </a:r>
          </a:p>
          <a:p>
            <a:endParaRPr lang="en-CA" altLang="zh-CN" dirty="0" smtClean="0">
              <a:latin typeface="Consolas" pitchFamily="49" charset="0"/>
            </a:endParaRPr>
          </a:p>
          <a:p>
            <a:r>
              <a:rPr lang="en-CA" altLang="zh-CN" dirty="0" smtClean="0">
                <a:latin typeface="Consolas" pitchFamily="49" charset="0"/>
              </a:rPr>
              <a:t>Once you finished editing, give it an instance name in order to access it later with code.</a:t>
            </a:r>
          </a:p>
          <a:p>
            <a:endParaRPr lang="en-CA" altLang="zh-CN" dirty="0" smtClean="0">
              <a:latin typeface="Consolas" pitchFamily="49" charset="0"/>
            </a:endParaRPr>
          </a:p>
          <a:p>
            <a:r>
              <a:rPr lang="en-CA" altLang="zh-CN" dirty="0" smtClean="0">
                <a:latin typeface="Consolas" pitchFamily="49" charset="0"/>
              </a:rPr>
              <a:t>At the bottom of the properties panel for input text, you can set the maximum number of characters the user can enter. 0 means unlimited.</a:t>
            </a:r>
          </a:p>
          <a:p>
            <a:endParaRPr lang="en-CA" altLang="zh-CN" dirty="0" smtClean="0">
              <a:latin typeface="Consolas" pitchFamily="49" charset="0"/>
            </a:endParaRPr>
          </a:p>
          <a:p>
            <a:r>
              <a:rPr lang="en-CA" altLang="zh-CN" dirty="0" smtClean="0">
                <a:latin typeface="Consolas" pitchFamily="49" charset="0"/>
              </a:rPr>
              <a:t>To access the text of a dynamic or input text box (for example, named “</a:t>
            </a:r>
            <a:r>
              <a:rPr lang="en-CA" altLang="zh-CN" dirty="0" err="1" smtClean="0">
                <a:latin typeface="Consolas" pitchFamily="49" charset="0"/>
              </a:rPr>
              <a:t>myTextBox</a:t>
            </a:r>
            <a:r>
              <a:rPr lang="en-CA" altLang="zh-CN" dirty="0" smtClean="0">
                <a:latin typeface="Consolas" pitchFamily="49" charset="0"/>
              </a:rPr>
              <a:t>”), simply use “</a:t>
            </a:r>
            <a:r>
              <a:rPr lang="en-CA" altLang="zh-CN" dirty="0" err="1" smtClean="0">
                <a:latin typeface="Consolas" pitchFamily="49" charset="0"/>
              </a:rPr>
              <a:t>myTextBox.text</a:t>
            </a:r>
            <a:r>
              <a:rPr lang="en-CA" altLang="zh-CN" dirty="0" smtClean="0">
                <a:latin typeface="Consolas" pitchFamily="49" charset="0"/>
              </a:rPr>
              <a:t>”</a:t>
            </a:r>
            <a:endParaRPr lang="en-CA" altLang="zh-CN" dirty="0" smtClean="0">
              <a:latin typeface="Consolas" pitchFamily="49" charset="0"/>
            </a:endParaRPr>
          </a:p>
        </p:txBody>
      </p:sp>
      <p:sp>
        <p:nvSpPr>
          <p:cNvPr id="9" name="矩形 8"/>
          <p:cNvSpPr/>
          <p:nvPr/>
        </p:nvSpPr>
        <p:spPr>
          <a:xfrm>
            <a:off x="6572264" y="1571612"/>
            <a:ext cx="1285884" cy="27494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5123" name="Picture 3"/>
          <p:cNvPicPr>
            <a:picLocks noChangeAspect="1" noChangeArrowheads="1"/>
          </p:cNvPicPr>
          <p:nvPr/>
        </p:nvPicPr>
        <p:blipFill>
          <a:blip r:embed="rId3"/>
          <a:srcRect/>
          <a:stretch>
            <a:fillRect/>
          </a:stretch>
        </p:blipFill>
        <p:spPr bwMode="auto">
          <a:xfrm>
            <a:off x="6000760" y="3786190"/>
            <a:ext cx="2705096" cy="825683"/>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5929322" y="4786322"/>
            <a:ext cx="2714625"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Settin</a:t>
            </a:r>
            <a:r>
              <a:rPr lang="en-CA" altLang="zh-CN" sz="3200" dirty="0" smtClean="0">
                <a:latin typeface="Consolas" pitchFamily="49" charset="0"/>
              </a:rPr>
              <a:t>g up UI</a:t>
            </a:r>
            <a:endParaRPr lang="zh-CN" altLang="en-US" sz="3200" dirty="0">
              <a:latin typeface="Consolas" pitchFamily="49" charset="0"/>
            </a:endParaRPr>
          </a:p>
        </p:txBody>
      </p:sp>
      <p:sp>
        <p:nvSpPr>
          <p:cNvPr id="5" name="TextBox 4"/>
          <p:cNvSpPr txBox="1"/>
          <p:nvPr/>
        </p:nvSpPr>
        <p:spPr>
          <a:xfrm>
            <a:off x="928662" y="1571612"/>
            <a:ext cx="7286676" cy="2554545"/>
          </a:xfrm>
          <a:prstGeom prst="rect">
            <a:avLst/>
          </a:prstGeom>
          <a:noFill/>
        </p:spPr>
        <p:txBody>
          <a:bodyPr wrap="square" rtlCol="0">
            <a:spAutoFit/>
          </a:bodyPr>
          <a:lstStyle/>
          <a:p>
            <a:r>
              <a:rPr lang="en-CA" altLang="zh-CN" sz="2000" dirty="0" smtClean="0">
                <a:latin typeface="Consolas" pitchFamily="49" charset="0"/>
              </a:rPr>
              <a:t>Once the container and its contents are finished, go back to the stage(important) make another layer called UI and drag the symbol onto the stage in that layer. Make sure the layer is at the bottom of the list, because its script will then be executed last. The exact reason will be explained later. </a:t>
            </a:r>
            <a:endParaRPr lang="en-CA" altLang="zh-CN" sz="2000" dirty="0" smtClean="0">
              <a:latin typeface="Consolas" pitchFamily="49" charset="0"/>
            </a:endParaRPr>
          </a:p>
          <a:p>
            <a:endParaRPr lang="en-CA" altLang="zh-CN" sz="2000" dirty="0">
              <a:latin typeface="Consolas" pitchFamily="49" charset="0"/>
            </a:endParaRPr>
          </a:p>
        </p:txBody>
      </p:sp>
      <p:pic>
        <p:nvPicPr>
          <p:cNvPr id="1026" name="Picture 2"/>
          <p:cNvPicPr>
            <a:picLocks noChangeAspect="1" noChangeArrowheads="1"/>
          </p:cNvPicPr>
          <p:nvPr/>
        </p:nvPicPr>
        <p:blipFill>
          <a:blip r:embed="rId2"/>
          <a:srcRect/>
          <a:stretch>
            <a:fillRect/>
          </a:stretch>
        </p:blipFill>
        <p:spPr bwMode="auto">
          <a:xfrm>
            <a:off x="4643438" y="3929066"/>
            <a:ext cx="2181225" cy="20669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928794" y="4429132"/>
            <a:ext cx="1057275" cy="5524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2"/>
            <a:ext cx="8215370" cy="584775"/>
          </a:xfrm>
          <a:prstGeom prst="rect">
            <a:avLst/>
          </a:prstGeom>
          <a:noFill/>
        </p:spPr>
        <p:txBody>
          <a:bodyPr wrap="square" rtlCol="0">
            <a:spAutoFit/>
          </a:bodyPr>
          <a:lstStyle/>
          <a:p>
            <a:pPr algn="ctr"/>
            <a:r>
              <a:rPr lang="en-CA" altLang="zh-CN" sz="3200" dirty="0" smtClean="0">
                <a:latin typeface="Consolas" pitchFamily="49" charset="0"/>
              </a:rPr>
              <a:t>Setting up UI</a:t>
            </a:r>
            <a:endParaRPr lang="zh-CN" altLang="en-US" sz="3200" dirty="0">
              <a:latin typeface="Consolas" pitchFamily="49" charset="0"/>
            </a:endParaRPr>
          </a:p>
        </p:txBody>
      </p:sp>
      <p:sp>
        <p:nvSpPr>
          <p:cNvPr id="5" name="TextBox 4"/>
          <p:cNvSpPr txBox="1"/>
          <p:nvPr/>
        </p:nvSpPr>
        <p:spPr>
          <a:xfrm>
            <a:off x="928662" y="1571612"/>
            <a:ext cx="7286676" cy="1323439"/>
          </a:xfrm>
          <a:prstGeom prst="rect">
            <a:avLst/>
          </a:prstGeom>
          <a:noFill/>
        </p:spPr>
        <p:txBody>
          <a:bodyPr wrap="square" rtlCol="0">
            <a:spAutoFit/>
          </a:bodyPr>
          <a:lstStyle/>
          <a:p>
            <a:r>
              <a:rPr lang="en-CA" altLang="zh-CN" sz="2000" dirty="0" smtClean="0">
                <a:latin typeface="Consolas" pitchFamily="49" charset="0"/>
              </a:rPr>
              <a:t>Give the container an instance name by selecting it and edit the name in the properties panel. Here we use “</a:t>
            </a:r>
            <a:r>
              <a:rPr lang="en-CA" altLang="zh-CN" sz="2000" dirty="0" err="1" smtClean="0">
                <a:latin typeface="Consolas" pitchFamily="49" charset="0"/>
              </a:rPr>
              <a:t>ui_mc</a:t>
            </a:r>
            <a:r>
              <a:rPr lang="en-CA" altLang="zh-CN" sz="2000" dirty="0" smtClean="0">
                <a:latin typeface="Consolas" pitchFamily="49" charset="0"/>
              </a:rPr>
              <a:t>”. </a:t>
            </a:r>
          </a:p>
          <a:p>
            <a:endParaRPr lang="en-CA" altLang="zh-CN" sz="2000" dirty="0">
              <a:latin typeface="Consolas" pitchFamily="49" charset="0"/>
            </a:endParaRPr>
          </a:p>
        </p:txBody>
      </p:sp>
      <p:pic>
        <p:nvPicPr>
          <p:cNvPr id="6146" name="Picture 2"/>
          <p:cNvPicPr>
            <a:picLocks noChangeAspect="1" noChangeArrowheads="1"/>
          </p:cNvPicPr>
          <p:nvPr/>
        </p:nvPicPr>
        <p:blipFill>
          <a:blip r:embed="rId2"/>
          <a:srcRect/>
          <a:stretch>
            <a:fillRect/>
          </a:stretch>
        </p:blipFill>
        <p:spPr bwMode="auto">
          <a:xfrm>
            <a:off x="1428728" y="3286124"/>
            <a:ext cx="3093056" cy="1857388"/>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000628" y="2571744"/>
            <a:ext cx="2771775" cy="3543300"/>
          </a:xfrm>
          <a:prstGeom prst="rect">
            <a:avLst/>
          </a:prstGeom>
          <a:noFill/>
          <a:ln w="9525">
            <a:noFill/>
            <a:miter lim="800000"/>
            <a:headEnd/>
            <a:tailEnd/>
          </a:ln>
          <a:effectLst/>
        </p:spPr>
      </p:pic>
      <p:sp>
        <p:nvSpPr>
          <p:cNvPr id="7" name="矩形 6"/>
          <p:cNvSpPr/>
          <p:nvPr/>
        </p:nvSpPr>
        <p:spPr>
          <a:xfrm>
            <a:off x="5643570" y="2786058"/>
            <a:ext cx="1285884" cy="27494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TotalTime>
  <Words>905</Words>
  <Application>Microsoft Office PowerPoint</Application>
  <PresentationFormat>全屏显示(4:3)</PresentationFormat>
  <Paragraphs>81</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Xiang</dc:creator>
  <cp:lastModifiedBy>Xiang</cp:lastModifiedBy>
  <cp:revision>1476</cp:revision>
  <dcterms:created xsi:type="dcterms:W3CDTF">2015-10-09T00:50:08Z</dcterms:created>
  <dcterms:modified xsi:type="dcterms:W3CDTF">2016-01-06T02:11:43Z</dcterms:modified>
</cp:coreProperties>
</file>