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87" r:id="rId2"/>
    <p:sldId id="259" r:id="rId3"/>
    <p:sldId id="275" r:id="rId4"/>
    <p:sldId id="276" r:id="rId5"/>
    <p:sldId id="280" r:id="rId6"/>
    <p:sldId id="281" r:id="rId7"/>
    <p:sldId id="284" r:id="rId8"/>
    <p:sldId id="277" r:id="rId9"/>
    <p:sldId id="278" r:id="rId10"/>
    <p:sldId id="268" r:id="rId11"/>
    <p:sldId id="270" r:id="rId12"/>
    <p:sldId id="286" r:id="rId13"/>
    <p:sldId id="285" r:id="rId14"/>
    <p:sldId id="288" r:id="rId15"/>
    <p:sldId id="289" r:id="rId16"/>
    <p:sldId id="2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7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p:restoredTop sz="95447"/>
  </p:normalViewPr>
  <p:slideViewPr>
    <p:cSldViewPr snapToGrid="0" snapToObjects="1">
      <p:cViewPr>
        <p:scale>
          <a:sx n="103" d="100"/>
          <a:sy n="103" d="100"/>
        </p:scale>
        <p:origin x="80" y="-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A2FEF-D016-AE44-B388-72825798CC7D}" type="datetimeFigureOut">
              <a:rPr lang="en-US" smtClean="0"/>
              <a:t>6/2/18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00B1F-2637-494B-8CED-1CDD21D439B3}" type="slidenum">
              <a:rPr lang="en-US" smtClean="0"/>
              <a:t>‹#›</a:t>
            </a:fld>
            <a:endParaRPr lang="en-US"/>
          </a:p>
        </p:txBody>
      </p:sp>
    </p:spTree>
    <p:extLst>
      <p:ext uri="{BB962C8B-B14F-4D97-AF65-F5344CB8AC3E}">
        <p14:creationId xmlns:p14="http://schemas.microsoft.com/office/powerpoint/2010/main" val="25407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a:p>
            <a:r>
              <a:rPr lang="en-US" baseline="0" dirty="0"/>
              <a:t>My name is Shuai Wang.</a:t>
            </a:r>
          </a:p>
          <a:p>
            <a:r>
              <a:rPr lang="en-US" baseline="0" dirty="0"/>
              <a:t>Today I will introduce you a new method to do k-nearest neighbor search, which is prioritized dynamic continuous indexing.</a:t>
            </a:r>
          </a:p>
          <a:p>
            <a:endParaRPr lang="en-US" dirty="0"/>
          </a:p>
          <a:p>
            <a:endParaRPr lang="en-US" dirty="0"/>
          </a:p>
        </p:txBody>
      </p:sp>
      <p:sp>
        <p:nvSpPr>
          <p:cNvPr id="4" name="Slide Number Placeholder 3"/>
          <p:cNvSpPr>
            <a:spLocks noGrp="1"/>
          </p:cNvSpPr>
          <p:nvPr>
            <p:ph type="sldNum" sz="quarter" idx="10"/>
          </p:nvPr>
        </p:nvSpPr>
        <p:spPr/>
        <p:txBody>
          <a:bodyPr/>
          <a:lstStyle/>
          <a:p>
            <a:fld id="{6AE00B1F-2637-494B-8CED-1CDD21D439B3}" type="slidenum">
              <a:rPr lang="en-US" smtClean="0"/>
              <a:t>1</a:t>
            </a:fld>
            <a:endParaRPr lang="en-US"/>
          </a:p>
        </p:txBody>
      </p:sp>
    </p:spTree>
    <p:extLst>
      <p:ext uri="{BB962C8B-B14F-4D97-AF65-F5344CB8AC3E}">
        <p14:creationId xmlns:p14="http://schemas.microsoft.com/office/powerpoint/2010/main" val="40622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dirty="0"/>
              <a:t>To</a:t>
            </a:r>
            <a:r>
              <a:rPr lang="en-US" baseline="0" dirty="0"/>
              <a:t> conclude,</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First, instead of partitioning the space, DCI projects points along multiple random directions, retrieve those points whose projections are closer to query along projections all directions as approximate k-nearest neighbors.</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Second, Prioritized DCI visits points by priority. Those points with high priorities are more likely to be closer to query, and are more likely to be a true neighbor. It shows a remarkable improvement on DCI.</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Third, DCI and Prioritized DCI should perform better than brute force or other algorithms in theory. But unfortunately my implementation did not prove that yet. I’ll continue to refine my code. Hope get persuasive results.</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Okay, thank you!</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10</a:t>
            </a:fld>
            <a:endParaRPr lang="en-US"/>
          </a:p>
        </p:txBody>
      </p:sp>
    </p:spTree>
    <p:extLst>
      <p:ext uri="{BB962C8B-B14F-4D97-AF65-F5344CB8AC3E}">
        <p14:creationId xmlns:p14="http://schemas.microsoft.com/office/powerpoint/2010/main" val="112154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any question?</a:t>
            </a:r>
            <a:endParaRPr lang="en-US" dirty="0"/>
          </a:p>
        </p:txBody>
      </p:sp>
      <p:sp>
        <p:nvSpPr>
          <p:cNvPr id="4" name="Slide Number Placeholder 3"/>
          <p:cNvSpPr>
            <a:spLocks noGrp="1"/>
          </p:cNvSpPr>
          <p:nvPr>
            <p:ph type="sldNum" sz="quarter" idx="10"/>
          </p:nvPr>
        </p:nvSpPr>
        <p:spPr/>
        <p:txBody>
          <a:bodyPr/>
          <a:lstStyle/>
          <a:p>
            <a:fld id="{6AE00B1F-2637-494B-8CED-1CDD21D439B3}" type="slidenum">
              <a:rPr lang="en-US" smtClean="0"/>
              <a:t>11</a:t>
            </a:fld>
            <a:endParaRPr lang="en-US"/>
          </a:p>
        </p:txBody>
      </p:sp>
    </p:spTree>
    <p:extLst>
      <p:ext uri="{BB962C8B-B14F-4D97-AF65-F5344CB8AC3E}">
        <p14:creationId xmlns:p14="http://schemas.microsoft.com/office/powerpoint/2010/main" val="104621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dirty="0"/>
              <a:t>To</a:t>
            </a:r>
            <a:r>
              <a:rPr lang="en-US" baseline="0" dirty="0"/>
              <a:t> conclude,</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First, instead of partitioning the space, DCI projects points along multiple random directions, retrieve those points whose projections are closer to query along projections all directions. They are viewed as approximate k-nearest neighbors.</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Second, Prioritized DCI visits points by priority. Those points with high priorities are more likely to be closer to query, and are more likely to be a true neighbor. It shows a remarkable improvement on DCI.</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Third, DCI and Prioritized DCI should perform better than brute force or other algorithms in theory, but they actually performed worse in my implementation. They get low accuracy and longer query time.</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r>
              <a:rPr lang="en-US" baseline="0" dirty="0"/>
              <a:t>Okay, thank you!</a:t>
            </a:r>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12</a:t>
            </a:fld>
            <a:endParaRPr lang="en-US"/>
          </a:p>
        </p:txBody>
      </p:sp>
    </p:spTree>
    <p:extLst>
      <p:ext uri="{BB962C8B-B14F-4D97-AF65-F5344CB8AC3E}">
        <p14:creationId xmlns:p14="http://schemas.microsoft.com/office/powerpoint/2010/main" val="796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13</a:t>
            </a:fld>
            <a:endParaRPr lang="en-US"/>
          </a:p>
        </p:txBody>
      </p:sp>
    </p:spTree>
    <p:extLst>
      <p:ext uri="{BB962C8B-B14F-4D97-AF65-F5344CB8AC3E}">
        <p14:creationId xmlns:p14="http://schemas.microsoft.com/office/powerpoint/2010/main" val="218225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14</a:t>
            </a:fld>
            <a:endParaRPr lang="en-US"/>
          </a:p>
        </p:txBody>
      </p:sp>
    </p:spTree>
    <p:extLst>
      <p:ext uri="{BB962C8B-B14F-4D97-AF65-F5344CB8AC3E}">
        <p14:creationId xmlns:p14="http://schemas.microsoft.com/office/powerpoint/2010/main" val="2701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
                <a:schemeClr val="tx1"/>
              </a:buClr>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15</a:t>
            </a:fld>
            <a:endParaRPr lang="en-US"/>
          </a:p>
        </p:txBody>
      </p:sp>
    </p:spTree>
    <p:extLst>
      <p:ext uri="{BB962C8B-B14F-4D97-AF65-F5344CB8AC3E}">
        <p14:creationId xmlns:p14="http://schemas.microsoft.com/office/powerpoint/2010/main" val="107434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k-nearest neighbor</a:t>
            </a:r>
            <a:r>
              <a:rPr lang="en-US" baseline="0" dirty="0"/>
              <a:t> search? </a:t>
            </a:r>
          </a:p>
          <a:p>
            <a:r>
              <a:rPr lang="en-US" dirty="0"/>
              <a:t>Simply say, it is to find k </a:t>
            </a:r>
            <a:r>
              <a:rPr lang="en-US" baseline="0" dirty="0"/>
              <a:t>points in a given set that are closest to a given point.</a:t>
            </a:r>
          </a:p>
          <a:p>
            <a:endParaRPr lang="en-US" baseline="0" dirty="0"/>
          </a:p>
          <a:p>
            <a:r>
              <a:rPr lang="en-US" baseline="0" dirty="0"/>
              <a:t>For example, we have a dataset here.</a:t>
            </a:r>
          </a:p>
          <a:p>
            <a:r>
              <a:rPr lang="en-US" baseline="0" dirty="0"/>
              <a:t>What are the top 3 nearest neighbors of the red point?</a:t>
            </a:r>
          </a:p>
          <a:p>
            <a:r>
              <a:rPr lang="en-US" baseline="0" dirty="0"/>
              <a:t>A simple way to do that is to compute the distance from the red point to every other points. Those three points with shortest distances are viewed as the top 3 nearest neighbors. So, these three points in the circle are the top 3 nearest neighbors of the red point.</a:t>
            </a:r>
          </a:p>
          <a:p>
            <a:endParaRPr lang="en-US" baseline="0" dirty="0"/>
          </a:p>
          <a:p>
            <a:r>
              <a:rPr lang="en-US" baseline="0" dirty="0"/>
              <a:t>In the same way, we can also find the top 5 and top 9 nearest neighbors of the red point.</a:t>
            </a:r>
          </a:p>
          <a:p>
            <a:endParaRPr lang="en-US" baseline="0" dirty="0"/>
          </a:p>
          <a:p>
            <a:r>
              <a:rPr lang="en-US" baseline="0" dirty="0"/>
              <a:t>Okay, this is the basic idea of k-nearest neighbors search.</a:t>
            </a:r>
          </a:p>
        </p:txBody>
      </p:sp>
      <p:sp>
        <p:nvSpPr>
          <p:cNvPr id="4" name="Slide Number Placeholder 3"/>
          <p:cNvSpPr>
            <a:spLocks noGrp="1"/>
          </p:cNvSpPr>
          <p:nvPr>
            <p:ph type="sldNum" sz="quarter" idx="10"/>
          </p:nvPr>
        </p:nvSpPr>
        <p:spPr/>
        <p:txBody>
          <a:bodyPr/>
          <a:lstStyle/>
          <a:p>
            <a:fld id="{6AE00B1F-2637-494B-8CED-1CDD21D439B3}" type="slidenum">
              <a:rPr lang="en-US" smtClean="0"/>
              <a:t>2</a:t>
            </a:fld>
            <a:endParaRPr lang="en-US"/>
          </a:p>
        </p:txBody>
      </p:sp>
    </p:spTree>
    <p:extLst>
      <p:ext uri="{BB962C8B-B14F-4D97-AF65-F5344CB8AC3E}">
        <p14:creationId xmlns:p14="http://schemas.microsoft.com/office/powerpoint/2010/main" val="201210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Over the past several decades, a collection of algorithms of k-nearest neighbor search have been proposed.</a:t>
            </a:r>
          </a:p>
          <a:p>
            <a:endParaRPr lang="en-US" baseline="0" dirty="0"/>
          </a:p>
          <a:p>
            <a:r>
              <a:rPr lang="en-US" baseline="0" dirty="0"/>
              <a:t>The majority of them are based on space partitioning. However, these algorithms suffer from the curse of dimensionality, which refers that a linear increase in dimensionality leads to exponential increase in query time and space.</a:t>
            </a:r>
          </a:p>
          <a:p>
            <a:endParaRPr lang="en-US" baseline="0" dirty="0"/>
          </a:p>
          <a:p>
            <a:r>
              <a:rPr lang="en-US" baseline="0" dirty="0"/>
              <a:t>A new method proposed by Li and Malik in 2016, called dynamic continuous indexing DCI, can avoid partitioning the space and escape from the curse of dimensionality. They later published an improved version call Prioritized DCI.</a:t>
            </a:r>
          </a:p>
          <a:p>
            <a:endParaRPr lang="en-US" baseline="0" dirty="0"/>
          </a:p>
          <a:p>
            <a:r>
              <a:rPr lang="en-US" baseline="0" dirty="0"/>
              <a:t>My project focuses on the two algorithms.</a:t>
            </a:r>
          </a:p>
        </p:txBody>
      </p:sp>
      <p:sp>
        <p:nvSpPr>
          <p:cNvPr id="4" name="Slide Number Placeholder 3"/>
          <p:cNvSpPr>
            <a:spLocks noGrp="1"/>
          </p:cNvSpPr>
          <p:nvPr>
            <p:ph type="sldNum" sz="quarter" idx="10"/>
          </p:nvPr>
        </p:nvSpPr>
        <p:spPr/>
        <p:txBody>
          <a:bodyPr/>
          <a:lstStyle/>
          <a:p>
            <a:fld id="{6AE00B1F-2637-494B-8CED-1CDD21D439B3}" type="slidenum">
              <a:rPr lang="en-US" smtClean="0"/>
              <a:t>3</a:t>
            </a:fld>
            <a:endParaRPr lang="en-US"/>
          </a:p>
        </p:txBody>
      </p:sp>
    </p:spTree>
    <p:extLst>
      <p:ext uri="{BB962C8B-B14F-4D97-AF65-F5344CB8AC3E}">
        <p14:creationId xmlns:p14="http://schemas.microsoft.com/office/powerpoint/2010/main" val="141143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talk about DCI first.</a:t>
            </a:r>
          </a:p>
          <a:p>
            <a:endParaRPr lang="en-US" baseline="0" dirty="0"/>
          </a:p>
          <a:p>
            <a:r>
              <a:rPr lang="en-US" baseline="0" dirty="0"/>
              <a:t>We have a dataset here. We want to find the k-nearest neighbors of the red point.</a:t>
            </a:r>
          </a:p>
          <a:p>
            <a:r>
              <a:rPr lang="en-US" baseline="0" dirty="0"/>
              <a:t>First of all, we choose a random direction.</a:t>
            </a:r>
          </a:p>
          <a:p>
            <a:r>
              <a:rPr lang="en-US" baseline="0" dirty="0"/>
              <a:t>Then, project all points along the direction.</a:t>
            </a:r>
          </a:p>
          <a:p>
            <a:endParaRPr lang="en-US" baseline="0" dirty="0"/>
          </a:p>
          <a:p>
            <a:r>
              <a:rPr lang="en-US" baseline="0" dirty="0"/>
              <a:t>The main intuition of DCI is the relative order between those projections approximately represents the relative order between those points.</a:t>
            </a:r>
          </a:p>
          <a:p>
            <a:endParaRPr lang="en-US" baseline="0" dirty="0"/>
          </a:p>
          <a:p>
            <a:r>
              <a:rPr lang="en-US" baseline="0" dirty="0"/>
              <a:t>In this case, the projections of point 7 and point 8 are closer to the projection of red point than other projections. So we could say the two points are likely to be closer to red point than other points. In other words, the two points are approximately the top 2 nearest neighbors of the red point.</a:t>
            </a:r>
          </a:p>
          <a:p>
            <a:endParaRPr lang="en-US" baseline="0" dirty="0"/>
          </a:p>
          <a:p>
            <a:r>
              <a:rPr lang="en-US" baseline="0" dirty="0"/>
              <a:t>But only-one-direction-projection is not enough. Because a point is closer along this direction but it might be far away along another direction. So we need multiple random directions to get the average k-nearest neighbors.</a:t>
            </a:r>
          </a:p>
        </p:txBody>
      </p:sp>
      <p:sp>
        <p:nvSpPr>
          <p:cNvPr id="4" name="Slide Number Placeholder 3"/>
          <p:cNvSpPr>
            <a:spLocks noGrp="1"/>
          </p:cNvSpPr>
          <p:nvPr>
            <p:ph type="sldNum" sz="quarter" idx="10"/>
          </p:nvPr>
        </p:nvSpPr>
        <p:spPr/>
        <p:txBody>
          <a:bodyPr/>
          <a:lstStyle/>
          <a:p>
            <a:fld id="{6AE00B1F-2637-494B-8CED-1CDD21D439B3}" type="slidenum">
              <a:rPr lang="en-US" smtClean="0"/>
              <a:t>4</a:t>
            </a:fld>
            <a:endParaRPr lang="en-US"/>
          </a:p>
        </p:txBody>
      </p:sp>
    </p:spTree>
    <p:extLst>
      <p:ext uri="{BB962C8B-B14F-4D97-AF65-F5344CB8AC3E}">
        <p14:creationId xmlns:p14="http://schemas.microsoft.com/office/powerpoint/2010/main" val="29888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Here, a</a:t>
            </a:r>
            <a:r>
              <a:rPr lang="en-US" baseline="0" dirty="0"/>
              <a:t>long this direction, point 1, 7, 8 and 14 are closer to the red point than other points along the direction.</a:t>
            </a:r>
          </a:p>
        </p:txBody>
      </p:sp>
      <p:sp>
        <p:nvSpPr>
          <p:cNvPr id="4" name="Slide Number Placeholder 3"/>
          <p:cNvSpPr>
            <a:spLocks noGrp="1"/>
          </p:cNvSpPr>
          <p:nvPr>
            <p:ph type="sldNum" sz="quarter" idx="10"/>
          </p:nvPr>
        </p:nvSpPr>
        <p:spPr/>
        <p:txBody>
          <a:bodyPr/>
          <a:lstStyle/>
          <a:p>
            <a:fld id="{6AE00B1F-2637-494B-8CED-1CDD21D439B3}" type="slidenum">
              <a:rPr lang="en-US" smtClean="0"/>
              <a:t>5</a:t>
            </a:fld>
            <a:endParaRPr lang="en-US"/>
          </a:p>
        </p:txBody>
      </p:sp>
    </p:spTree>
    <p:extLst>
      <p:ext uri="{BB962C8B-B14F-4D97-AF65-F5344CB8AC3E}">
        <p14:creationId xmlns:p14="http://schemas.microsoft.com/office/powerpoint/2010/main" val="277126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Along this direction, point 7, 8, 12 and 13 are closer to red point.</a:t>
            </a:r>
          </a:p>
        </p:txBody>
      </p:sp>
      <p:sp>
        <p:nvSpPr>
          <p:cNvPr id="4" name="Slide Number Placeholder 3"/>
          <p:cNvSpPr>
            <a:spLocks noGrp="1"/>
          </p:cNvSpPr>
          <p:nvPr>
            <p:ph type="sldNum" sz="quarter" idx="10"/>
          </p:nvPr>
        </p:nvSpPr>
        <p:spPr/>
        <p:txBody>
          <a:bodyPr/>
          <a:lstStyle/>
          <a:p>
            <a:fld id="{6AE00B1F-2637-494B-8CED-1CDD21D439B3}" type="slidenum">
              <a:rPr lang="en-US" smtClean="0"/>
              <a:t>6</a:t>
            </a:fld>
            <a:endParaRPr lang="en-US"/>
          </a:p>
        </p:txBody>
      </p:sp>
    </p:spTree>
    <p:extLst>
      <p:ext uri="{BB962C8B-B14F-4D97-AF65-F5344CB8AC3E}">
        <p14:creationId xmlns:p14="http://schemas.microsoft.com/office/powerpoint/2010/main" val="48501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Overall, the projections of point 7 and point 8 are the closest  to the projection of the red point along the three directions. So we have more confidence to say that the two points are more probable to be the top 2 nearest neighbors of the red point. If the number of directions approaches infinity, the two points will be the true top 2 nearest neighbors.</a:t>
            </a:r>
          </a:p>
          <a:p>
            <a:endParaRPr lang="en-US" baseline="0" dirty="0"/>
          </a:p>
          <a:p>
            <a:r>
              <a:rPr lang="en-US" baseline="0" dirty="0"/>
              <a:t>In DCI, points are randomly visited one by one along multiple directions, then check if it is closer to a given point along all directions, if it is, retrieve it as a neighbor, until we find k-neighbors.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7</a:t>
            </a:fld>
            <a:endParaRPr lang="en-US"/>
          </a:p>
        </p:txBody>
      </p:sp>
    </p:spTree>
    <p:extLst>
      <p:ext uri="{BB962C8B-B14F-4D97-AF65-F5344CB8AC3E}">
        <p14:creationId xmlns:p14="http://schemas.microsoft.com/office/powerpoint/2010/main" val="141194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in prioritized DCI, points are visited by priority.</a:t>
            </a:r>
          </a:p>
          <a:p>
            <a:r>
              <a:rPr lang="en-US" baseline="0" dirty="0"/>
              <a:t>The priority of each point is set to the negative absolute difference between the query projection and point projection.</a:t>
            </a:r>
          </a:p>
          <a:p>
            <a:r>
              <a:rPr lang="en-US" baseline="0" dirty="0"/>
              <a:t>For example, point 7 has a priority of -1 while point 1 has a priority of -4.</a:t>
            </a:r>
          </a:p>
          <a:p>
            <a:r>
              <a:rPr lang="en-US" baseline="0" dirty="0"/>
              <a:t>The intuition of prioritized DCI is that the point with higher priority is more likely to be closer to query point. In other words, it’s more probable to be a nearest neighbor.</a:t>
            </a:r>
          </a:p>
          <a:p>
            <a:endParaRPr lang="en-US" baseline="0" dirty="0"/>
          </a:p>
          <a:p>
            <a:r>
              <a:rPr lang="en-US" baseline="0" dirty="0"/>
              <a:t>Generally, we first visit point with higher priority, check if the point is closer to query point along all random directions, if it is, retrieve it as a neighbor. Then visit point with lower priority. Until find k neighbors.</a:t>
            </a:r>
          </a:p>
          <a:p>
            <a:endParaRPr lang="en-US" baseline="0" dirty="0"/>
          </a:p>
          <a:p>
            <a:r>
              <a:rPr lang="en-US" baseline="0" dirty="0"/>
              <a:t>Based on the idea of DCI and Prioritized DCI, I implemented the two algorithms in python and did some evaluation. </a:t>
            </a:r>
          </a:p>
        </p:txBody>
      </p:sp>
      <p:sp>
        <p:nvSpPr>
          <p:cNvPr id="4" name="Slide Number Placeholder 3"/>
          <p:cNvSpPr>
            <a:spLocks noGrp="1"/>
          </p:cNvSpPr>
          <p:nvPr>
            <p:ph type="sldNum" sz="quarter" idx="10"/>
          </p:nvPr>
        </p:nvSpPr>
        <p:spPr/>
        <p:txBody>
          <a:bodyPr/>
          <a:lstStyle/>
          <a:p>
            <a:fld id="{6AE00B1F-2637-494B-8CED-1CDD21D439B3}" type="slidenum">
              <a:rPr lang="en-US" smtClean="0"/>
              <a:t>8</a:t>
            </a:fld>
            <a:endParaRPr lang="en-US"/>
          </a:p>
        </p:txBody>
      </p:sp>
    </p:spTree>
    <p:extLst>
      <p:ext uri="{BB962C8B-B14F-4D97-AF65-F5344CB8AC3E}">
        <p14:creationId xmlns:p14="http://schemas.microsoft.com/office/powerpoint/2010/main" val="213281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Here are the preliminary results. I have to say that my implementation needs to be refined next a couple of weeks. It’s not efficient now. So the results might not </a:t>
            </a:r>
            <a:r>
              <a:rPr lang="en-US" altLang="zh-CN" baseline="0" dirty="0"/>
              <a:t>have enough</a:t>
            </a:r>
            <a:r>
              <a:rPr lang="en-US" baseline="0" dirty="0"/>
              <a:t>  persuasiveness. But we can still get some general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Points in the first two datasets are uniformly distributed. I also used MNIST dataset.</a:t>
            </a:r>
          </a:p>
          <a:p>
            <a:r>
              <a:rPr lang="en-US" baseline="0" dirty="0"/>
              <a:t>I evaluated DCI, Prioritized DCI, Brute Force, k-d tree and ball tree on those datasets. For PDCI, I used three different parameters setting.</a:t>
            </a:r>
          </a:p>
          <a:p>
            <a:r>
              <a:rPr lang="en-US" baseline="0" dirty="0"/>
              <a:t>In each cell, the first value is accuracy representing how much true neighbors are found. The second value is query time.</a:t>
            </a:r>
          </a:p>
          <a:p>
            <a:endParaRPr lang="en-US" baseline="0" dirty="0"/>
          </a:p>
          <a:p>
            <a:r>
              <a:rPr lang="en-US" baseline="0" dirty="0"/>
              <a:t>We can observe that Prioritized DCI performs much better than DCI. It got higher accuracy and shorter query time.</a:t>
            </a:r>
          </a:p>
          <a:p>
            <a:r>
              <a:rPr lang="en-US" baseline="0" dirty="0"/>
              <a:t>But compared with brute force, k-d tree and ball tree, DCI and Prioritized DCI perform much worse. But again, </a:t>
            </a:r>
            <a:r>
              <a:rPr lang="en-US" baseline="0" dirty="0" err="1"/>
              <a:t>i</a:t>
            </a:r>
            <a:r>
              <a:rPr lang="en-US" baseline="0" dirty="0"/>
              <a:t> have to say it's bot true in theory.</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AE00B1F-2637-494B-8CED-1CDD21D439B3}" type="slidenum">
              <a:rPr lang="en-US" smtClean="0"/>
              <a:t>9</a:t>
            </a:fld>
            <a:endParaRPr lang="en-US"/>
          </a:p>
        </p:txBody>
      </p:sp>
    </p:spTree>
    <p:extLst>
      <p:ext uri="{BB962C8B-B14F-4D97-AF65-F5344CB8AC3E}">
        <p14:creationId xmlns:p14="http://schemas.microsoft.com/office/powerpoint/2010/main" val="68726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F7B9D-F9AE-934E-8D1D-CEBCD1ED38E4}" type="datetimeFigureOut">
              <a:rPr lang="en-US" smtClean="0"/>
              <a:t>6/2/18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7B9D-F9AE-934E-8D1D-CEBCD1ED38E4}" type="datetimeFigureOut">
              <a:rPr lang="en-US" smtClean="0"/>
              <a:t>6/2/18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7B9D-F9AE-934E-8D1D-CEBCD1ED38E4}" type="datetimeFigureOut">
              <a:rPr lang="en-US" smtClean="0"/>
              <a:t>6/2/18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7B9D-F9AE-934E-8D1D-CEBCD1ED38E4}" type="datetimeFigureOut">
              <a:rPr lang="en-US" smtClean="0"/>
              <a:t>6/2/18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F7B9D-F9AE-934E-8D1D-CEBCD1ED38E4}" type="datetimeFigureOut">
              <a:rPr lang="en-US" smtClean="0"/>
              <a:t>6/2/18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F7B9D-F9AE-934E-8D1D-CEBCD1ED38E4}" type="datetimeFigureOut">
              <a:rPr lang="en-US" smtClean="0"/>
              <a:t>6/2/18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F7B9D-F9AE-934E-8D1D-CEBCD1ED38E4}" type="datetimeFigureOut">
              <a:rPr lang="en-US" smtClean="0"/>
              <a:t>6/2/18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F7B9D-F9AE-934E-8D1D-CEBCD1ED38E4}" type="datetimeFigureOut">
              <a:rPr lang="en-US" smtClean="0"/>
              <a:t>6/2/18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F7B9D-F9AE-934E-8D1D-CEBCD1ED38E4}" type="datetimeFigureOut">
              <a:rPr lang="en-US" smtClean="0"/>
              <a:t>6/2/18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F7B9D-F9AE-934E-8D1D-CEBCD1ED38E4}" type="datetimeFigureOut">
              <a:rPr lang="en-US" smtClean="0"/>
              <a:t>6/2/18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F7B9D-F9AE-934E-8D1D-CEBCD1ED38E4}" type="datetimeFigureOut">
              <a:rPr lang="en-US" smtClean="0"/>
              <a:t>6/2/18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0FEDC-57C8-D149-80D2-CEB16656DB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F7B9D-F9AE-934E-8D1D-CEBCD1ED38E4}" type="datetimeFigureOut">
              <a:rPr lang="en-US" smtClean="0"/>
              <a:t>6/2/18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0FEDC-57C8-D149-80D2-CEB16656DBC8}" type="slidenum">
              <a:rPr lang="en-US" smtClean="0"/>
              <a:t>‹#›</a:t>
            </a:fld>
            <a:endParaRPr lang="en-US"/>
          </a:p>
        </p:txBody>
      </p:sp>
    </p:spTree>
    <p:extLst>
      <p:ext uri="{BB962C8B-B14F-4D97-AF65-F5344CB8AC3E}">
        <p14:creationId xmlns:p14="http://schemas.microsoft.com/office/powerpoint/2010/main" val="1491058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4361935"/>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 name="TextBox 5"/>
          <p:cNvSpPr txBox="1"/>
          <p:nvPr/>
        </p:nvSpPr>
        <p:spPr>
          <a:xfrm>
            <a:off x="0" y="2424721"/>
            <a:ext cx="9144000" cy="1938992"/>
          </a:xfrm>
          <a:prstGeom prst="rect">
            <a:avLst/>
          </a:prstGeom>
          <a:noFill/>
        </p:spPr>
        <p:txBody>
          <a:bodyPr wrap="square" rtlCol="0">
            <a:spAutoFit/>
          </a:bodyPr>
          <a:lstStyle/>
          <a:p>
            <a:pPr algn="ctr"/>
            <a:r>
              <a:rPr lang="en-US" sz="4000" b="1" dirty="0">
                <a:solidFill>
                  <a:schemeClr val="bg1"/>
                </a:solidFill>
                <a:latin typeface="Arial Hebrew" charset="-79"/>
                <a:ea typeface="Arial Hebrew" charset="-79"/>
                <a:cs typeface="Arial Hebrew" charset="-79"/>
              </a:rPr>
              <a:t>An Evaluation of </a:t>
            </a:r>
          </a:p>
          <a:p>
            <a:pPr algn="ctr"/>
            <a:r>
              <a:rPr lang="en-US" sz="4000" b="1" dirty="0">
                <a:solidFill>
                  <a:schemeClr val="bg1"/>
                </a:solidFill>
                <a:latin typeface="Arial Hebrew" charset="-79"/>
                <a:ea typeface="Arial Hebrew" charset="-79"/>
                <a:cs typeface="Arial Hebrew" charset="-79"/>
              </a:rPr>
              <a:t>Prioritized</a:t>
            </a:r>
          </a:p>
          <a:p>
            <a:pPr algn="ctr"/>
            <a:r>
              <a:rPr lang="en-US" sz="4000" b="1" dirty="0">
                <a:solidFill>
                  <a:schemeClr val="bg1"/>
                </a:solidFill>
                <a:latin typeface="Arial Hebrew" charset="-79"/>
                <a:ea typeface="Arial Hebrew" charset="-79"/>
                <a:cs typeface="Arial Hebrew" charset="-79"/>
              </a:rPr>
              <a:t>Dynamic Continuous Indexing</a:t>
            </a:r>
          </a:p>
        </p:txBody>
      </p:sp>
      <p:sp>
        <p:nvSpPr>
          <p:cNvPr id="7" name="TextBox 6"/>
          <p:cNvSpPr txBox="1"/>
          <p:nvPr/>
        </p:nvSpPr>
        <p:spPr>
          <a:xfrm>
            <a:off x="1" y="5198301"/>
            <a:ext cx="9143999" cy="800219"/>
          </a:xfrm>
          <a:prstGeom prst="rect">
            <a:avLst/>
          </a:prstGeom>
          <a:noFill/>
        </p:spPr>
        <p:txBody>
          <a:bodyPr wrap="square" rtlCol="0">
            <a:spAutoFit/>
          </a:bodyPr>
          <a:lstStyle/>
          <a:p>
            <a:pPr algn="ctr"/>
            <a:r>
              <a:rPr lang="en-US" dirty="0">
                <a:solidFill>
                  <a:srgbClr val="00477C"/>
                </a:solidFill>
              </a:rPr>
              <a:t>by</a:t>
            </a:r>
          </a:p>
          <a:p>
            <a:pPr algn="ctr"/>
            <a:r>
              <a:rPr lang="en-US" sz="2800" dirty="0">
                <a:solidFill>
                  <a:srgbClr val="00477C"/>
                </a:solidFill>
                <a:latin typeface="+mj-lt"/>
              </a:rPr>
              <a:t>Shuai Wang</a:t>
            </a:r>
          </a:p>
        </p:txBody>
      </p:sp>
      <p:sp>
        <p:nvSpPr>
          <p:cNvPr id="8" name="TextBox 7"/>
          <p:cNvSpPr txBox="1"/>
          <p:nvPr/>
        </p:nvSpPr>
        <p:spPr>
          <a:xfrm>
            <a:off x="0" y="6601217"/>
            <a:ext cx="9144000" cy="276999"/>
          </a:xfrm>
          <a:prstGeom prst="rect">
            <a:avLst/>
          </a:prstGeom>
          <a:noFill/>
        </p:spPr>
        <p:txBody>
          <a:bodyPr wrap="square" rtlCol="0">
            <a:spAutoFit/>
          </a:bodyPr>
          <a:lstStyle/>
          <a:p>
            <a:pPr algn="r"/>
            <a:r>
              <a:rPr lang="en-US" sz="1200" dirty="0"/>
              <a:t>Thu 17 May, 2018</a:t>
            </a:r>
          </a:p>
        </p:txBody>
      </p:sp>
      <p:sp>
        <p:nvSpPr>
          <p:cNvPr id="9" name="TextBox 8"/>
          <p:cNvSpPr txBox="1"/>
          <p:nvPr/>
        </p:nvSpPr>
        <p:spPr>
          <a:xfrm>
            <a:off x="6336631" y="4372145"/>
            <a:ext cx="2807369" cy="830997"/>
          </a:xfrm>
          <a:prstGeom prst="rect">
            <a:avLst/>
          </a:prstGeom>
          <a:noFill/>
        </p:spPr>
        <p:txBody>
          <a:bodyPr wrap="square" rtlCol="0">
            <a:spAutoFit/>
          </a:bodyPr>
          <a:lstStyle/>
          <a:p>
            <a:pPr algn="r"/>
            <a:r>
              <a:rPr lang="en-US" sz="1200" dirty="0">
                <a:latin typeface="Arial" charset="0"/>
                <a:ea typeface="Arial" charset="0"/>
                <a:cs typeface="Arial" charset="0"/>
              </a:rPr>
              <a:t>The University Of Melbourne</a:t>
            </a:r>
          </a:p>
          <a:p>
            <a:pPr algn="r"/>
            <a:r>
              <a:rPr lang="en-US" sz="1200" dirty="0">
                <a:latin typeface="Arial" charset="0"/>
                <a:ea typeface="Arial" charset="0"/>
                <a:cs typeface="Arial" charset="0"/>
              </a:rPr>
              <a:t>Supervised by</a:t>
            </a:r>
          </a:p>
          <a:p>
            <a:pPr algn="r"/>
            <a:r>
              <a:rPr lang="en-US" sz="1200" dirty="0">
                <a:latin typeface="Arial" charset="0"/>
                <a:ea typeface="Arial" charset="0"/>
                <a:cs typeface="Arial" charset="0"/>
              </a:rPr>
              <a:t>Trevor Cohn</a:t>
            </a:r>
          </a:p>
          <a:p>
            <a:pPr algn="r"/>
            <a:r>
              <a:rPr lang="en-US" sz="1200" dirty="0">
                <a:latin typeface="Arial" charset="0"/>
                <a:ea typeface="Arial" charset="0"/>
                <a:cs typeface="Arial" charset="0"/>
              </a:rPr>
              <a:t>Matthias Petri </a:t>
            </a:r>
          </a:p>
        </p:txBody>
      </p:sp>
      <p:sp>
        <p:nvSpPr>
          <p:cNvPr id="10" name="TextBox 9"/>
          <p:cNvSpPr txBox="1"/>
          <p:nvPr/>
        </p:nvSpPr>
        <p:spPr>
          <a:xfrm>
            <a:off x="-8021" y="4380167"/>
            <a:ext cx="2807369" cy="276999"/>
          </a:xfrm>
          <a:prstGeom prst="rect">
            <a:avLst/>
          </a:prstGeom>
          <a:noFill/>
        </p:spPr>
        <p:txBody>
          <a:bodyPr wrap="square" rtlCol="0">
            <a:spAutoFit/>
          </a:bodyPr>
          <a:lstStyle/>
          <a:p>
            <a:r>
              <a:rPr lang="en-US" sz="1200" dirty="0">
                <a:latin typeface="Arial" charset="0"/>
                <a:ea typeface="Arial" charset="0"/>
                <a:cs typeface="Arial" charset="0"/>
              </a:rPr>
              <a:t>One-Semester Project</a:t>
            </a:r>
          </a:p>
        </p:txBody>
      </p:sp>
    </p:spTree>
    <p:extLst>
      <p:ext uri="{BB962C8B-B14F-4D97-AF65-F5344CB8AC3E}">
        <p14:creationId xmlns:p14="http://schemas.microsoft.com/office/powerpoint/2010/main" val="10263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Conclusion</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0" y="6715578"/>
            <a:ext cx="9144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6450904"/>
            <a:ext cx="9144000" cy="276999"/>
          </a:xfrm>
          <a:prstGeom prst="rect">
            <a:avLst/>
          </a:prstGeom>
          <a:noFill/>
        </p:spPr>
        <p:txBody>
          <a:bodyPr wrap="square" rtlCol="0">
            <a:spAutoFit/>
          </a:bodyPr>
          <a:lstStyle/>
          <a:p>
            <a:pPr algn="r"/>
            <a:r>
              <a:rPr lang="en-US" sz="1200" dirty="0"/>
              <a:t>6/6</a:t>
            </a:r>
          </a:p>
        </p:txBody>
      </p:sp>
      <p:sp>
        <p:nvSpPr>
          <p:cNvPr id="8" name="TextBox 7"/>
          <p:cNvSpPr txBox="1"/>
          <p:nvPr/>
        </p:nvSpPr>
        <p:spPr>
          <a:xfrm>
            <a:off x="0" y="6463429"/>
            <a:ext cx="1080000" cy="276999"/>
          </a:xfrm>
          <a:prstGeom prst="rect">
            <a:avLst/>
          </a:prstGeom>
          <a:noFill/>
        </p:spPr>
        <p:txBody>
          <a:bodyPr wrap="square" rtlCol="0">
            <a:spAutoFit/>
          </a:bodyPr>
          <a:lstStyle/>
          <a:p>
            <a:r>
              <a:rPr lang="en-US" sz="1200" dirty="0"/>
              <a:t>Conclusion</a:t>
            </a:r>
          </a:p>
        </p:txBody>
      </p:sp>
      <p:sp>
        <p:nvSpPr>
          <p:cNvPr id="9" name="TextBox 8"/>
          <p:cNvSpPr txBox="1"/>
          <p:nvPr/>
        </p:nvSpPr>
        <p:spPr>
          <a:xfrm>
            <a:off x="360001" y="2565900"/>
            <a:ext cx="8784000" cy="1083374"/>
          </a:xfrm>
          <a:prstGeom prst="rect">
            <a:avLst/>
          </a:prstGeom>
          <a:noFill/>
        </p:spPr>
        <p:txBody>
          <a:bodyPr wrap="square" rtlCol="0">
            <a:spAutoFit/>
          </a:bodyPr>
          <a:lstStyle/>
          <a:p>
            <a:pPr marL="457200" indent="-342900">
              <a:lnSpc>
                <a:spcPct val="115000"/>
              </a:lnSpc>
              <a:buClr>
                <a:srgbClr val="00477C"/>
              </a:buClr>
              <a:buSzPct val="120000"/>
              <a:buFont typeface="Wingdings" charset="2"/>
              <a:buChar char="§"/>
            </a:pPr>
            <a:r>
              <a:rPr lang="en-US" sz="2800" dirty="0">
                <a:ea typeface="Calibri" charset="0"/>
                <a:cs typeface="Calibri" charset="0"/>
              </a:rPr>
              <a:t>Projection along multiple directions</a:t>
            </a:r>
          </a:p>
          <a:p>
            <a:pPr marL="457200" indent="-342900">
              <a:lnSpc>
                <a:spcPct val="115000"/>
              </a:lnSpc>
              <a:buClr>
                <a:srgbClr val="00477C"/>
              </a:buClr>
              <a:buSzPct val="120000"/>
              <a:buFont typeface="Wingdings" charset="2"/>
              <a:buChar char="§"/>
            </a:pPr>
            <a:r>
              <a:rPr lang="en-US" sz="2800" dirty="0"/>
              <a:t>Priority</a:t>
            </a:r>
          </a:p>
        </p:txBody>
      </p:sp>
    </p:spTree>
    <p:extLst>
      <p:ext uri="{BB962C8B-B14F-4D97-AF65-F5344CB8AC3E}">
        <p14:creationId xmlns:p14="http://schemas.microsoft.com/office/powerpoint/2010/main" val="96232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00000"/>
            <a:ext cx="9144000" cy="1440000"/>
          </a:xfrm>
          <a:prstGeom prst="rect">
            <a:avLst/>
          </a:prstGeom>
          <a:solidFill>
            <a:srgbClr val="0047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Hebrew" charset="-79"/>
                <a:ea typeface="Arial Hebrew" charset="-79"/>
                <a:cs typeface="Arial Hebrew" charset="-79"/>
              </a:rPr>
              <a:t>Question</a:t>
            </a:r>
          </a:p>
        </p:txBody>
      </p:sp>
    </p:spTree>
    <p:extLst>
      <p:ext uri="{BB962C8B-B14F-4D97-AF65-F5344CB8AC3E}">
        <p14:creationId xmlns:p14="http://schemas.microsoft.com/office/powerpoint/2010/main" val="142524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Appendix - Complexity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1358900"/>
            <a:ext cx="4953000" cy="4127500"/>
          </a:xfrm>
          <a:prstGeom prst="rect">
            <a:avLst/>
          </a:prstGeom>
        </p:spPr>
      </p:pic>
      <p:sp>
        <p:nvSpPr>
          <p:cNvPr id="5" name="TextBox 4"/>
          <p:cNvSpPr txBox="1"/>
          <p:nvPr/>
        </p:nvSpPr>
        <p:spPr>
          <a:xfrm>
            <a:off x="360000" y="5807242"/>
            <a:ext cx="8770145" cy="646331"/>
          </a:xfrm>
          <a:prstGeom prst="rect">
            <a:avLst/>
          </a:prstGeom>
          <a:noFill/>
        </p:spPr>
        <p:txBody>
          <a:bodyPr wrap="square" rtlCol="0">
            <a:spAutoFit/>
          </a:bodyPr>
          <a:lstStyle/>
          <a:p>
            <a:r>
              <a:rPr lang="en-US" dirty="0"/>
              <a:t>CITATION: Li, K., &amp; Malik, J. (2017). Fast k-Nearest </a:t>
            </a:r>
            <a:r>
              <a:rPr lang="en-US" dirty="0" err="1"/>
              <a:t>Neighbour</a:t>
            </a:r>
            <a:r>
              <a:rPr lang="en-US" dirty="0"/>
              <a:t> Search via Prioritized DCI. </a:t>
            </a:r>
            <a:r>
              <a:rPr lang="en-US" i="1" dirty="0" err="1"/>
              <a:t>arXiv</a:t>
            </a:r>
            <a:r>
              <a:rPr lang="en-US" i="1" dirty="0"/>
              <a:t> preprint arXiv:1703.00440</a:t>
            </a:r>
            <a:r>
              <a:rPr lang="en-US" dirty="0"/>
              <a:t>.</a:t>
            </a:r>
          </a:p>
        </p:txBody>
      </p:sp>
    </p:spTree>
    <p:extLst>
      <p:ext uri="{BB962C8B-B14F-4D97-AF65-F5344CB8AC3E}">
        <p14:creationId xmlns:p14="http://schemas.microsoft.com/office/powerpoint/2010/main" val="205970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Appendix - The curse of dimensionality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285" y="1441450"/>
            <a:ext cx="5987429" cy="3816350"/>
          </a:xfrm>
          <a:prstGeom prst="rect">
            <a:avLst/>
          </a:prstGeom>
        </p:spPr>
      </p:pic>
      <p:sp>
        <p:nvSpPr>
          <p:cNvPr id="10" name="TextBox 9"/>
          <p:cNvSpPr txBox="1"/>
          <p:nvPr/>
        </p:nvSpPr>
        <p:spPr>
          <a:xfrm>
            <a:off x="360000" y="5807242"/>
            <a:ext cx="8770145" cy="646331"/>
          </a:xfrm>
          <a:prstGeom prst="rect">
            <a:avLst/>
          </a:prstGeom>
          <a:noFill/>
        </p:spPr>
        <p:txBody>
          <a:bodyPr wrap="square" rtlCol="0">
            <a:spAutoFit/>
          </a:bodyPr>
          <a:lstStyle/>
          <a:p>
            <a:r>
              <a:rPr lang="en-US" dirty="0"/>
              <a:t>CITATION: Li, K., &amp; Malik, J. (2017). Fast k-Nearest </a:t>
            </a:r>
            <a:r>
              <a:rPr lang="en-US" dirty="0" err="1"/>
              <a:t>Neighbour</a:t>
            </a:r>
            <a:r>
              <a:rPr lang="en-US" dirty="0"/>
              <a:t> Search via Prioritized DCI. </a:t>
            </a:r>
            <a:r>
              <a:rPr lang="en-US" i="1" dirty="0" err="1"/>
              <a:t>arXiv</a:t>
            </a:r>
            <a:r>
              <a:rPr lang="en-US" i="1" dirty="0"/>
              <a:t> preprint arXiv:1703.00440</a:t>
            </a:r>
            <a:r>
              <a:rPr lang="en-US" dirty="0"/>
              <a:t>.</a:t>
            </a:r>
          </a:p>
        </p:txBody>
      </p:sp>
    </p:spTree>
    <p:extLst>
      <p:ext uri="{BB962C8B-B14F-4D97-AF65-F5344CB8AC3E}">
        <p14:creationId xmlns:p14="http://schemas.microsoft.com/office/powerpoint/2010/main" val="137344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Appendix - The curse of dimensionality</a:t>
            </a:r>
          </a:p>
        </p:txBody>
      </p:sp>
      <p:sp>
        <p:nvSpPr>
          <p:cNvPr id="10" name="TextBox 9"/>
          <p:cNvSpPr txBox="1"/>
          <p:nvPr/>
        </p:nvSpPr>
        <p:spPr>
          <a:xfrm>
            <a:off x="360000" y="5807242"/>
            <a:ext cx="8770145" cy="646331"/>
          </a:xfrm>
          <a:prstGeom prst="rect">
            <a:avLst/>
          </a:prstGeom>
          <a:noFill/>
        </p:spPr>
        <p:txBody>
          <a:bodyPr wrap="square" rtlCol="0">
            <a:spAutoFit/>
          </a:bodyPr>
          <a:lstStyle/>
          <a:p>
            <a:r>
              <a:rPr lang="en-US" dirty="0"/>
              <a:t>CITATION: Li, K., &amp; Malik, J. (2017). Fast k-Nearest </a:t>
            </a:r>
            <a:r>
              <a:rPr lang="en-US" dirty="0" err="1"/>
              <a:t>Neighbour</a:t>
            </a:r>
            <a:r>
              <a:rPr lang="en-US" dirty="0"/>
              <a:t> Search via Prioritized DCI. </a:t>
            </a:r>
            <a:r>
              <a:rPr lang="en-US" i="1" dirty="0" err="1"/>
              <a:t>arXiv</a:t>
            </a:r>
            <a:r>
              <a:rPr lang="en-US" i="1" dirty="0"/>
              <a:t> preprint arXiv:1703.00440</a:t>
            </a:r>
            <a:r>
              <a:rPr lang="en-US" dirty="0"/>
              <a:t>.</a:t>
            </a:r>
          </a:p>
        </p:txBody>
      </p:sp>
      <p:cxnSp>
        <p:nvCxnSpPr>
          <p:cNvPr id="5" name="Straight Arrow Connector 4"/>
          <p:cNvCxnSpPr/>
          <p:nvPr/>
        </p:nvCxnSpPr>
        <p:spPr>
          <a:xfrm>
            <a:off x="2264229" y="5196115"/>
            <a:ext cx="360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64229" y="3396115"/>
            <a:ext cx="360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Arc 5"/>
          <p:cNvSpPr/>
          <p:nvPr/>
        </p:nvSpPr>
        <p:spPr>
          <a:xfrm rot="5400000">
            <a:off x="-435772" y="1596115"/>
            <a:ext cx="5400000" cy="1800000"/>
          </a:xfrm>
          <a:prstGeom prst="arc">
            <a:avLst>
              <a:gd name="adj1" fmla="val 16092270"/>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256096" y="5196115"/>
            <a:ext cx="1608133" cy="369332"/>
          </a:xfrm>
          <a:prstGeom prst="rect">
            <a:avLst/>
          </a:prstGeom>
          <a:noFill/>
        </p:spPr>
        <p:txBody>
          <a:bodyPr wrap="none" rtlCol="0">
            <a:spAutoFit/>
          </a:bodyPr>
          <a:lstStyle/>
          <a:p>
            <a:r>
              <a:rPr lang="en-US" dirty="0">
                <a:latin typeface="Times New Roman" charset="0"/>
                <a:ea typeface="Times New Roman" charset="0"/>
                <a:cs typeface="Times New Roman" charset="0"/>
              </a:rPr>
              <a:t>Dimensionality</a:t>
            </a:r>
          </a:p>
        </p:txBody>
      </p:sp>
      <p:sp>
        <p:nvSpPr>
          <p:cNvPr id="9" name="TextBox 8"/>
          <p:cNvSpPr txBox="1"/>
          <p:nvPr/>
        </p:nvSpPr>
        <p:spPr>
          <a:xfrm rot="-5400000">
            <a:off x="1317862" y="2151735"/>
            <a:ext cx="1294457" cy="369332"/>
          </a:xfrm>
          <a:prstGeom prst="rect">
            <a:avLst/>
          </a:prstGeom>
          <a:noFill/>
        </p:spPr>
        <p:txBody>
          <a:bodyPr wrap="none" rtlCol="0">
            <a:spAutoFit/>
          </a:bodyPr>
          <a:lstStyle/>
          <a:p>
            <a:r>
              <a:rPr lang="en-US" dirty="0">
                <a:latin typeface="Times New Roman" charset="0"/>
                <a:ea typeface="Times New Roman" charset="0"/>
                <a:cs typeface="Times New Roman" charset="0"/>
              </a:rPr>
              <a:t>Query Time</a:t>
            </a:r>
          </a:p>
        </p:txBody>
      </p:sp>
    </p:spTree>
    <p:extLst>
      <p:ext uri="{BB962C8B-B14F-4D97-AF65-F5344CB8AC3E}">
        <p14:creationId xmlns:p14="http://schemas.microsoft.com/office/powerpoint/2010/main" val="81035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000" y="103968"/>
            <a:ext cx="1739066" cy="4185761"/>
          </a:xfrm>
          <a:prstGeom prst="rect">
            <a:avLst/>
          </a:prstGeom>
          <a:noFill/>
        </p:spPr>
        <p:txBody>
          <a:bodyPr wrap="none" rtlCol="0">
            <a:spAutoFit/>
          </a:bodyPr>
          <a:lstStyle/>
          <a:p>
            <a:r>
              <a:rPr lang="en-US" sz="1400" dirty="0">
                <a:latin typeface="Times New Roman" charset="0"/>
                <a:ea typeface="Times New Roman" charset="0"/>
                <a:cs typeface="Times New Roman" charset="0"/>
              </a:rPr>
              <a:t>Candidate Set</a:t>
            </a: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Composite Indices</a:t>
            </a: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Simple Indices</a:t>
            </a: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Random Unit Vectors</a:t>
            </a: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AVL Trees</a:t>
            </a: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endParaRPr lang="en-US" sz="1400" dirty="0">
              <a:latin typeface="Times New Roman" charset="0"/>
              <a:ea typeface="Times New Roman" charset="0"/>
              <a:cs typeface="Times New Roman" charset="0"/>
            </a:endParaRPr>
          </a:p>
          <a:p>
            <a:r>
              <a:rPr lang="en-US" sz="1400" dirty="0">
                <a:latin typeface="Times New Roman" charset="0"/>
                <a:ea typeface="Times New Roman" charset="0"/>
                <a:cs typeface="Times New Roman" charset="0"/>
              </a:rPr>
              <a:t>Node</a:t>
            </a:r>
          </a:p>
        </p:txBody>
      </p:sp>
      <p:sp>
        <p:nvSpPr>
          <p:cNvPr id="11" name="Oval 10"/>
          <p:cNvSpPr/>
          <p:nvPr/>
        </p:nvSpPr>
        <p:spPr>
          <a:xfrm>
            <a:off x="2880000" y="180000"/>
            <a:ext cx="771639" cy="4014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40000" y="900000"/>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80000" y="900000"/>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40000" y="900000"/>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00000" y="900000"/>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2520000" y="1440000"/>
            <a:ext cx="180000" cy="180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p:cNvSpPr/>
          <p:nvPr/>
        </p:nvSpPr>
        <p:spPr>
          <a:xfrm>
            <a:off x="3060000" y="1440000"/>
            <a:ext cx="180000" cy="180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p:cNvSpPr/>
          <p:nvPr/>
        </p:nvSpPr>
        <p:spPr>
          <a:xfrm>
            <a:off x="3600000" y="1440000"/>
            <a:ext cx="180000" cy="180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iangle 18"/>
          <p:cNvSpPr/>
          <p:nvPr/>
        </p:nvSpPr>
        <p:spPr>
          <a:xfrm>
            <a:off x="4140000" y="1440000"/>
            <a:ext cx="180000" cy="180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2340000" y="216000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2700000">
            <a:off x="2988000" y="216000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8100000">
            <a:off x="3528000" y="216000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068000" y="216000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540994" y="268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20994" y="304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60994" y="304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60994" y="340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180994" y="340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900994" y="340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20994" y="3400510"/>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514994" y="3991876"/>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1928994" y="4023126"/>
                <a:ext cx="750209" cy="684803"/>
              </a:xfrm>
              <a:prstGeom prst="rect">
                <a:avLst/>
              </a:prstGeom>
              <a:noFill/>
            </p:spPr>
            <p:txBody>
              <a:bodyPr wrap="square" rtlCol="0">
                <a:spAutoFit/>
              </a:bodyPr>
              <a:lstStyle/>
              <a:p>
                <a:r>
                  <a:rPr lang="en-US" sz="1200" dirty="0"/>
                  <a:t>⟨</a:t>
                </a:r>
                <a14:m>
                  <m:oMath xmlns:m="http://schemas.openxmlformats.org/officeDocument/2006/math">
                    <m:sSubSup>
                      <m:sSubSupPr>
                        <m:ctrlPr>
                          <a:rPr lang="en-US" sz="1200" i="1" smtClean="0">
                            <a:latin typeface="Cambria Math" panose="02040503050406030204" pitchFamily="18" charset="0"/>
                          </a:rPr>
                        </m:ctrlPr>
                      </m:sSubSupPr>
                      <m:e>
                        <m:acc>
                          <m:accPr>
                            <m:chr m:val="̅"/>
                            <m:ctrlPr>
                              <a:rPr lang="en-US" sz="1200" i="1" smtClean="0">
                                <a:latin typeface="Cambria Math" panose="02040503050406030204" pitchFamily="18" charset="0"/>
                              </a:rPr>
                            </m:ctrlPr>
                          </m:accPr>
                          <m:e>
                            <m:r>
                              <a:rPr lang="en-US" sz="1200" b="0" i="1" smtClean="0">
                                <a:latin typeface="Cambria Math" charset="0"/>
                              </a:rPr>
                              <m:t>𝑝</m:t>
                            </m:r>
                          </m:e>
                        </m:acc>
                      </m:e>
                      <m:sub>
                        <m:r>
                          <a:rPr lang="en-US" sz="1200" b="0" i="1" smtClean="0">
                            <a:latin typeface="Cambria Math" charset="0"/>
                          </a:rPr>
                          <m:t>𝑗𝑙</m:t>
                        </m:r>
                      </m:sub>
                      <m:sup>
                        <m:r>
                          <a:rPr lang="en-US" sz="1200" b="0" i="1" smtClean="0">
                            <a:latin typeface="Cambria Math" charset="0"/>
                          </a:rPr>
                          <m:t>𝑖</m:t>
                        </m:r>
                      </m:sup>
                    </m:sSubSup>
                  </m:oMath>
                </a14:m>
                <a:r>
                  <a:rPr lang="en-US" sz="1200" dirty="0"/>
                  <a:t>,</a:t>
                </a:r>
                <a14:m>
                  <m:oMath xmlns:m="http://schemas.openxmlformats.org/officeDocument/2006/math">
                    <m:sSubSup>
                      <m:sSubSupPr>
                        <m:ctrlPr>
                          <a:rPr lang="en-US" sz="1200" i="1" dirty="0" smtClean="0">
                            <a:latin typeface="Cambria Math" panose="02040503050406030204" pitchFamily="18" charset="0"/>
                          </a:rPr>
                        </m:ctrlPr>
                      </m:sSubSupPr>
                      <m:e>
                        <m:r>
                          <a:rPr lang="en-US" sz="1200" b="0" i="1" dirty="0" smtClean="0">
                            <a:latin typeface="Cambria Math" charset="0"/>
                          </a:rPr>
                          <m:t>h</m:t>
                        </m:r>
                      </m:e>
                      <m:sub>
                        <m:r>
                          <a:rPr lang="en-US" sz="1200" b="0" i="1" dirty="0" smtClean="0">
                            <a:latin typeface="Cambria Math" charset="0"/>
                          </a:rPr>
                          <m:t>𝑗𝑙</m:t>
                        </m:r>
                      </m:sub>
                      <m:sup>
                        <m:r>
                          <a:rPr lang="en-US" sz="1200" b="0" i="1" dirty="0" smtClean="0">
                            <a:latin typeface="Cambria Math" charset="0"/>
                          </a:rPr>
                          <m:t>𝑖</m:t>
                        </m:r>
                      </m:sup>
                    </m:sSubSup>
                  </m:oMath>
                </a14:m>
                <a:r>
                  <a:rPr lang="en-US" sz="1200" dirty="0"/>
                  <a:t>⟩</a:t>
                </a:r>
                <a:br>
                  <a:rPr lang="en-US" sz="1200" dirty="0"/>
                </a:br>
                <a:endParaRPr lang="en-US" sz="1200" dirty="0"/>
              </a:p>
              <a:p>
                <a:endParaRPr lang="en-US" sz="12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928994" y="4023126"/>
                <a:ext cx="750209" cy="684803"/>
              </a:xfrm>
              <a:prstGeom prst="rect">
                <a:avLst/>
              </a:prstGeom>
              <a:blipFill rotWithShape="0">
                <a:blip r:embed="rId3"/>
                <a:stretch>
                  <a:fillRect/>
                </a:stretch>
              </a:blipFill>
            </p:spPr>
            <p:txBody>
              <a:bodyPr/>
              <a:lstStyle/>
              <a:p>
                <a:r>
                  <a:rPr lang="en-US">
                    <a:noFill/>
                  </a:rPr>
                  <a:t> </a:t>
                </a:r>
              </a:p>
            </p:txBody>
          </p:sp>
        </mc:Fallback>
      </mc:AlternateContent>
      <p:cxnSp>
        <p:nvCxnSpPr>
          <p:cNvPr id="44" name="Straight Connector 43"/>
          <p:cNvCxnSpPr>
            <a:stCxn id="27" idx="0"/>
            <a:endCxn id="26" idx="3"/>
          </p:cNvCxnSpPr>
          <p:nvPr/>
        </p:nvCxnSpPr>
        <p:spPr>
          <a:xfrm flipV="1">
            <a:off x="1874994" y="2772694"/>
            <a:ext cx="68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5"/>
            <a:endCxn id="28" idx="0"/>
          </p:cNvCxnSpPr>
          <p:nvPr/>
        </p:nvCxnSpPr>
        <p:spPr>
          <a:xfrm>
            <a:off x="2633178" y="2772694"/>
            <a:ext cx="68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7" idx="3"/>
            <a:endCxn id="29" idx="0"/>
          </p:cNvCxnSpPr>
          <p:nvPr/>
        </p:nvCxnSpPr>
        <p:spPr>
          <a:xfrm flipH="1">
            <a:off x="1514994" y="3132694"/>
            <a:ext cx="32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7" idx="5"/>
            <a:endCxn id="30" idx="0"/>
          </p:cNvCxnSpPr>
          <p:nvPr/>
        </p:nvCxnSpPr>
        <p:spPr>
          <a:xfrm>
            <a:off x="1913178" y="3132694"/>
            <a:ext cx="32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8" idx="3"/>
            <a:endCxn id="31" idx="0"/>
          </p:cNvCxnSpPr>
          <p:nvPr/>
        </p:nvCxnSpPr>
        <p:spPr>
          <a:xfrm flipH="1">
            <a:off x="2954994" y="3132694"/>
            <a:ext cx="32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5"/>
            <a:endCxn id="32" idx="0"/>
          </p:cNvCxnSpPr>
          <p:nvPr/>
        </p:nvCxnSpPr>
        <p:spPr>
          <a:xfrm>
            <a:off x="3353178" y="3132694"/>
            <a:ext cx="321816" cy="26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540378" y="2817511"/>
            <a:ext cx="280846" cy="323165"/>
          </a:xfrm>
          <a:prstGeom prst="rect">
            <a:avLst/>
          </a:prstGeom>
          <a:noFill/>
        </p:spPr>
        <p:txBody>
          <a:bodyPr wrap="none" rtlCol="0">
            <a:spAutoFit/>
          </a:bodyPr>
          <a:lstStyle/>
          <a:p>
            <a:r>
              <a:rPr lang="en-US" sz="1500" dirty="0">
                <a:latin typeface="Times New Roman" charset="0"/>
                <a:ea typeface="Times New Roman" charset="0"/>
                <a:cs typeface="Times New Roman" charset="0"/>
              </a:rPr>
              <a:t>n</a:t>
            </a:r>
          </a:p>
        </p:txBody>
      </p:sp>
      <p:sp>
        <p:nvSpPr>
          <p:cNvPr id="56" name="TextBox 55"/>
          <p:cNvSpPr txBox="1"/>
          <p:nvPr/>
        </p:nvSpPr>
        <p:spPr>
          <a:xfrm>
            <a:off x="7640686" y="824284"/>
            <a:ext cx="312906" cy="323165"/>
          </a:xfrm>
          <a:prstGeom prst="rect">
            <a:avLst/>
          </a:prstGeom>
          <a:noFill/>
        </p:spPr>
        <p:txBody>
          <a:bodyPr wrap="none" rtlCol="0">
            <a:spAutoFit/>
          </a:bodyPr>
          <a:lstStyle/>
          <a:p>
            <a:r>
              <a:rPr lang="en-US" sz="1500" dirty="0">
                <a:latin typeface="Times New Roman" charset="0"/>
                <a:ea typeface="Times New Roman" charset="0"/>
                <a:cs typeface="Times New Roman" charset="0"/>
              </a:rPr>
              <a:t>L</a:t>
            </a:r>
          </a:p>
        </p:txBody>
      </p:sp>
      <p:sp>
        <p:nvSpPr>
          <p:cNvPr id="57" name="TextBox 56"/>
          <p:cNvSpPr txBox="1"/>
          <p:nvPr/>
        </p:nvSpPr>
        <p:spPr>
          <a:xfrm>
            <a:off x="4664622" y="1440000"/>
            <a:ext cx="333746" cy="307777"/>
          </a:xfrm>
          <a:prstGeom prst="rect">
            <a:avLst/>
          </a:prstGeom>
          <a:noFill/>
        </p:spPr>
        <p:txBody>
          <a:bodyPr wrap="none" rtlCol="0">
            <a:spAutoFit/>
          </a:bodyPr>
          <a:lstStyle/>
          <a:p>
            <a:r>
              <a:rPr lang="en-US" sz="1400" dirty="0">
                <a:latin typeface="Times New Roman" charset="0"/>
                <a:ea typeface="Times New Roman" charset="0"/>
                <a:cs typeface="Times New Roman" charset="0"/>
              </a:rPr>
              <a:t>m</a:t>
            </a:r>
          </a:p>
        </p:txBody>
      </p:sp>
      <p:sp>
        <p:nvSpPr>
          <p:cNvPr id="58" name="Oval 57"/>
          <p:cNvSpPr/>
          <p:nvPr/>
        </p:nvSpPr>
        <p:spPr>
          <a:xfrm>
            <a:off x="3073222" y="286659"/>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352793" y="315293"/>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513592" y="773068"/>
            <a:ext cx="343364" cy="369332"/>
          </a:xfrm>
          <a:prstGeom prst="rect">
            <a:avLst/>
          </a:prstGeom>
          <a:noFill/>
        </p:spPr>
        <p:txBody>
          <a:bodyPr wrap="none" rtlCol="0">
            <a:spAutoFit/>
          </a:bodyPr>
          <a:lstStyle/>
          <a:p>
            <a:r>
              <a:rPr lang="mr-IN" dirty="0"/>
              <a:t>…</a:t>
            </a:r>
            <a:endParaRPr lang="en-US" dirty="0"/>
          </a:p>
        </p:txBody>
      </p:sp>
      <p:sp>
        <p:nvSpPr>
          <p:cNvPr id="62" name="TextBox 61"/>
          <p:cNvSpPr txBox="1"/>
          <p:nvPr/>
        </p:nvSpPr>
        <p:spPr>
          <a:xfrm>
            <a:off x="3835280" y="1917948"/>
            <a:ext cx="343364" cy="369332"/>
          </a:xfrm>
          <a:prstGeom prst="rect">
            <a:avLst/>
          </a:prstGeom>
          <a:noFill/>
        </p:spPr>
        <p:txBody>
          <a:bodyPr wrap="none" rtlCol="0">
            <a:spAutoFit/>
          </a:bodyPr>
          <a:lstStyle/>
          <a:p>
            <a:r>
              <a:rPr lang="mr-IN" dirty="0"/>
              <a:t>…</a:t>
            </a:r>
            <a:endParaRPr lang="en-US" dirty="0"/>
          </a:p>
        </p:txBody>
      </p:sp>
      <p:sp>
        <p:nvSpPr>
          <p:cNvPr id="63" name="TextBox 62"/>
          <p:cNvSpPr txBox="1"/>
          <p:nvPr/>
        </p:nvSpPr>
        <p:spPr>
          <a:xfrm>
            <a:off x="3796636" y="1294800"/>
            <a:ext cx="343364" cy="369332"/>
          </a:xfrm>
          <a:prstGeom prst="rect">
            <a:avLst/>
          </a:prstGeom>
          <a:noFill/>
        </p:spPr>
        <p:txBody>
          <a:bodyPr wrap="none" rtlCol="0">
            <a:spAutoFit/>
          </a:bodyPr>
          <a:lstStyle/>
          <a:p>
            <a:r>
              <a:rPr lang="mr-IN" dirty="0"/>
              <a:t>…</a:t>
            </a:r>
            <a:endParaRPr lang="en-US" dirty="0"/>
          </a:p>
        </p:txBody>
      </p:sp>
      <p:cxnSp>
        <p:nvCxnSpPr>
          <p:cNvPr id="65" name="Straight Arrow Connector 64"/>
          <p:cNvCxnSpPr>
            <a:stCxn id="12" idx="2"/>
            <a:endCxn id="16" idx="0"/>
          </p:cNvCxnSpPr>
          <p:nvPr/>
        </p:nvCxnSpPr>
        <p:spPr>
          <a:xfrm flipH="1">
            <a:off x="2610000" y="1080000"/>
            <a:ext cx="72000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2"/>
            <a:endCxn id="17" idx="0"/>
          </p:cNvCxnSpPr>
          <p:nvPr/>
        </p:nvCxnSpPr>
        <p:spPr>
          <a:xfrm flipH="1">
            <a:off x="3150000" y="1080000"/>
            <a:ext cx="18000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 idx="2"/>
            <a:endCxn id="18" idx="0"/>
          </p:cNvCxnSpPr>
          <p:nvPr/>
        </p:nvCxnSpPr>
        <p:spPr>
          <a:xfrm>
            <a:off x="3330000" y="1080000"/>
            <a:ext cx="36000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2" idx="2"/>
            <a:endCxn id="19" idx="0"/>
          </p:cNvCxnSpPr>
          <p:nvPr/>
        </p:nvCxnSpPr>
        <p:spPr>
          <a:xfrm>
            <a:off x="3330000" y="1080000"/>
            <a:ext cx="90000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0"/>
            <a:endCxn id="41" idx="0"/>
          </p:cNvCxnSpPr>
          <p:nvPr/>
        </p:nvCxnSpPr>
        <p:spPr>
          <a:xfrm>
            <a:off x="1514994" y="3400510"/>
            <a:ext cx="180000" cy="59136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9359C1-CB20-264E-B662-D3003A86F6BA}"/>
              </a:ext>
            </a:extLst>
          </p:cNvPr>
          <p:cNvSpPr/>
          <p:nvPr/>
        </p:nvSpPr>
        <p:spPr>
          <a:xfrm>
            <a:off x="48698" y="57200"/>
            <a:ext cx="7917251" cy="44653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819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2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ea typeface="Apple Chancery" charset="0"/>
                <a:cs typeface="Apple Chancery" charset="0"/>
              </a:rPr>
              <a:t>K</a:t>
            </a:r>
            <a:r>
              <a:rPr lang="en-US" sz="4000" b="1" dirty="0">
                <a:latin typeface="Arial Hebrew" charset="-79"/>
                <a:ea typeface="Arial Hebrew" charset="-79"/>
                <a:cs typeface="Arial Hebrew" charset="-79"/>
              </a:rPr>
              <a:t>-Nearest Neighbor Search (KNN)</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0" y="6715578"/>
            <a:ext cx="1512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64000" y="6442536"/>
            <a:ext cx="1080000" cy="276999"/>
          </a:xfrm>
          <a:prstGeom prst="rect">
            <a:avLst/>
          </a:prstGeom>
          <a:noFill/>
        </p:spPr>
        <p:txBody>
          <a:bodyPr wrap="square" rtlCol="0">
            <a:spAutoFit/>
          </a:bodyPr>
          <a:lstStyle/>
          <a:p>
            <a:pPr algn="r"/>
            <a:r>
              <a:rPr lang="en-US" sz="1200" dirty="0"/>
              <a:t>1/6</a:t>
            </a:r>
          </a:p>
        </p:txBody>
      </p:sp>
      <p:sp>
        <p:nvSpPr>
          <p:cNvPr id="3" name="Oval 2"/>
          <p:cNvSpPr/>
          <p:nvPr/>
        </p:nvSpPr>
        <p:spPr>
          <a:xfrm>
            <a:off x="4032000" y="3043800"/>
            <a:ext cx="1080000" cy="1080000"/>
          </a:xfrm>
          <a:prstGeom prst="ellipse">
            <a:avLst/>
          </a:prstGeom>
          <a:noFill/>
          <a:ln cmpd="dbl">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Oval 9"/>
          <p:cNvSpPr/>
          <p:nvPr/>
        </p:nvSpPr>
        <p:spPr>
          <a:xfrm>
            <a:off x="3672000" y="2684962"/>
            <a:ext cx="1800000" cy="1800000"/>
          </a:xfrm>
          <a:prstGeom prst="ellipse">
            <a:avLst/>
          </a:prstGeom>
          <a:noFill/>
          <a:ln cmpd="dbl">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32000" y="2144962"/>
            <a:ext cx="2880000" cy="2880000"/>
          </a:xfrm>
          <a:prstGeom prst="ellipse">
            <a:avLst/>
          </a:prstGeom>
          <a:noFill/>
          <a:ln cmpd="dbl">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77000" y="340740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3745997" y="367380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4711200" y="4192209"/>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4464124" y="2374914"/>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4572000" y="311786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3312000" y="2625111"/>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3492000" y="4541861"/>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1605189" y="168246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102000" y="25949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2025239" y="396945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5652197" y="385380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6871200" y="4102209"/>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p:cNvSpPr/>
          <p:nvPr/>
        </p:nvSpPr>
        <p:spPr>
          <a:xfrm>
            <a:off x="4492692" y="3492173"/>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4355562" y="3853777"/>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4752000" y="3731379"/>
            <a:ext cx="540000" cy="360000"/>
          </a:xfrm>
          <a:prstGeom prst="rect">
            <a:avLst/>
          </a:prstGeom>
          <a:noFill/>
        </p:spPr>
        <p:txBody>
          <a:bodyPr wrap="none" rtlCol="0">
            <a:spAutoFit/>
          </a:bodyPr>
          <a:lstStyle/>
          <a:p>
            <a:r>
              <a:rPr lang="en-US" dirty="0">
                <a:solidFill>
                  <a:srgbClr val="FF0000"/>
                </a:solidFill>
              </a:rPr>
              <a:t>K=3</a:t>
            </a:r>
          </a:p>
        </p:txBody>
      </p:sp>
      <p:sp>
        <p:nvSpPr>
          <p:cNvPr id="29" name="TextBox 28"/>
          <p:cNvSpPr txBox="1"/>
          <p:nvPr/>
        </p:nvSpPr>
        <p:spPr>
          <a:xfrm>
            <a:off x="5029660" y="3971461"/>
            <a:ext cx="537327" cy="369332"/>
          </a:xfrm>
          <a:prstGeom prst="rect">
            <a:avLst/>
          </a:prstGeom>
          <a:noFill/>
        </p:spPr>
        <p:txBody>
          <a:bodyPr wrap="none" rtlCol="0">
            <a:spAutoFit/>
          </a:bodyPr>
          <a:lstStyle/>
          <a:p>
            <a:r>
              <a:rPr lang="en-US" dirty="0">
                <a:solidFill>
                  <a:srgbClr val="FF0000"/>
                </a:solidFill>
              </a:rPr>
              <a:t>K=5</a:t>
            </a:r>
          </a:p>
        </p:txBody>
      </p:sp>
      <p:sp>
        <p:nvSpPr>
          <p:cNvPr id="30" name="TextBox 29"/>
          <p:cNvSpPr txBox="1"/>
          <p:nvPr/>
        </p:nvSpPr>
        <p:spPr>
          <a:xfrm>
            <a:off x="5482684" y="4224069"/>
            <a:ext cx="537327" cy="369332"/>
          </a:xfrm>
          <a:prstGeom prst="rect">
            <a:avLst/>
          </a:prstGeom>
          <a:noFill/>
        </p:spPr>
        <p:txBody>
          <a:bodyPr wrap="none" rtlCol="0">
            <a:spAutoFit/>
          </a:bodyPr>
          <a:lstStyle/>
          <a:p>
            <a:r>
              <a:rPr lang="en-US" dirty="0">
                <a:solidFill>
                  <a:srgbClr val="FF0000"/>
                </a:solidFill>
              </a:rPr>
              <a:t>K=9</a:t>
            </a:r>
          </a:p>
        </p:txBody>
      </p:sp>
      <p:sp>
        <p:nvSpPr>
          <p:cNvPr id="31" name="TextBox 30"/>
          <p:cNvSpPr txBox="1"/>
          <p:nvPr/>
        </p:nvSpPr>
        <p:spPr>
          <a:xfrm>
            <a:off x="0" y="6435719"/>
            <a:ext cx="2880000" cy="276999"/>
          </a:xfrm>
          <a:prstGeom prst="rect">
            <a:avLst/>
          </a:prstGeom>
          <a:noFill/>
        </p:spPr>
        <p:txBody>
          <a:bodyPr wrap="square" rtlCol="0">
            <a:spAutoFit/>
          </a:bodyPr>
          <a:lstStyle/>
          <a:p>
            <a:r>
              <a:rPr lang="en-US" sz="1200" dirty="0"/>
              <a:t>KNN</a:t>
            </a:r>
          </a:p>
        </p:txBody>
      </p:sp>
    </p:spTree>
    <p:extLst>
      <p:ext uri="{BB962C8B-B14F-4D97-AF65-F5344CB8AC3E}">
        <p14:creationId xmlns:p14="http://schemas.microsoft.com/office/powerpoint/2010/main" val="10670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KNN - Algorithms</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0" y="6715578"/>
            <a:ext cx="3024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a:t>2/6</a:t>
            </a:r>
            <a:endParaRPr lang="en-US" sz="1200" dirty="0"/>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KNN - Algorithms</a:t>
            </a:r>
          </a:p>
        </p:txBody>
      </p:sp>
      <p:sp>
        <p:nvSpPr>
          <p:cNvPr id="3" name="TextBox 2"/>
          <p:cNvSpPr txBox="1"/>
          <p:nvPr/>
        </p:nvSpPr>
        <p:spPr>
          <a:xfrm>
            <a:off x="288648" y="1098269"/>
            <a:ext cx="7230506" cy="5262979"/>
          </a:xfrm>
          <a:prstGeom prst="rect">
            <a:avLst/>
          </a:prstGeom>
          <a:noFill/>
        </p:spPr>
        <p:txBody>
          <a:bodyPr wrap="none" rtlCol="0">
            <a:spAutoFit/>
          </a:bodyPr>
          <a:lstStyle/>
          <a:p>
            <a:r>
              <a:rPr lang="en-US" sz="3000" dirty="0">
                <a:solidFill>
                  <a:srgbClr val="00477C"/>
                </a:solidFill>
              </a:rPr>
              <a:t>Classical</a:t>
            </a:r>
          </a:p>
          <a:p>
            <a:pPr marL="457200" indent="-342900">
              <a:lnSpc>
                <a:spcPct val="115000"/>
              </a:lnSpc>
              <a:buClr>
                <a:srgbClr val="00477C"/>
              </a:buClr>
              <a:buSzPct val="120000"/>
              <a:buFont typeface="Wingdings" charset="2"/>
              <a:buChar char="§"/>
            </a:pPr>
            <a:r>
              <a:rPr lang="en-US" sz="2400" dirty="0">
                <a:solidFill>
                  <a:srgbClr val="292934"/>
                </a:solidFill>
                <a:latin typeface="Calibri" charset="0"/>
                <a:ea typeface="Calibri" charset="0"/>
                <a:cs typeface="Calibri" charset="0"/>
              </a:rPr>
              <a:t>k-d tree (</a:t>
            </a:r>
            <a:r>
              <a:rPr lang="en-US" sz="2400" dirty="0">
                <a:solidFill>
                  <a:srgbClr val="00477C"/>
                </a:solidFill>
                <a:latin typeface="Calibri" charset="0"/>
                <a:ea typeface="Calibri" charset="0"/>
                <a:cs typeface="Calibri" charset="0"/>
              </a:rPr>
              <a:t>Bentley, 1975</a:t>
            </a:r>
            <a:r>
              <a:rPr lang="en-US" sz="2400" dirty="0">
                <a:solidFill>
                  <a:srgbClr val="292934"/>
                </a:solidFill>
                <a:latin typeface="Calibri" charset="0"/>
                <a:ea typeface="Calibri" charset="0"/>
                <a:cs typeface="Calibri" charset="0"/>
              </a:rPr>
              <a:t>)</a:t>
            </a:r>
          </a:p>
          <a:p>
            <a:pPr marL="457200" indent="-342900">
              <a:lnSpc>
                <a:spcPct val="115000"/>
              </a:lnSpc>
              <a:buClr>
                <a:srgbClr val="00477C"/>
              </a:buClr>
              <a:buSzPct val="120000"/>
              <a:buFont typeface="Wingdings" charset="2"/>
              <a:buChar char="§"/>
            </a:pPr>
            <a:r>
              <a:rPr lang="en-US" sz="2400" dirty="0">
                <a:solidFill>
                  <a:srgbClr val="292934"/>
                </a:solidFill>
                <a:latin typeface="Calibri" charset="0"/>
                <a:ea typeface="Calibri" charset="0"/>
                <a:cs typeface="Calibri" charset="0"/>
              </a:rPr>
              <a:t>R-tree (</a:t>
            </a:r>
            <a:r>
              <a:rPr lang="en-US" sz="2400" dirty="0" err="1">
                <a:solidFill>
                  <a:srgbClr val="00477C"/>
                </a:solidFill>
                <a:latin typeface="Calibri" charset="0"/>
                <a:ea typeface="Calibri" charset="0"/>
                <a:cs typeface="Calibri" charset="0"/>
              </a:rPr>
              <a:t>Guttman</a:t>
            </a:r>
            <a:r>
              <a:rPr lang="en-US" sz="2400" dirty="0">
                <a:solidFill>
                  <a:srgbClr val="00477C"/>
                </a:solidFill>
                <a:latin typeface="Calibri" charset="0"/>
                <a:ea typeface="Calibri" charset="0"/>
                <a:cs typeface="Calibri" charset="0"/>
              </a:rPr>
              <a:t>, 1984</a:t>
            </a:r>
            <a:r>
              <a:rPr lang="en-US" sz="2400" dirty="0">
                <a:solidFill>
                  <a:srgbClr val="292934"/>
                </a:solidFill>
                <a:latin typeface="Calibri" charset="0"/>
                <a:ea typeface="Calibri" charset="0"/>
                <a:cs typeface="Calibri" charset="0"/>
              </a:rPr>
              <a:t>)</a:t>
            </a:r>
          </a:p>
          <a:p>
            <a:pPr marL="457200" indent="-342900">
              <a:lnSpc>
                <a:spcPct val="115000"/>
              </a:lnSpc>
              <a:buClr>
                <a:srgbClr val="00477C"/>
              </a:buClr>
              <a:buSzPct val="120000"/>
              <a:buFont typeface="Wingdings" charset="2"/>
              <a:buChar char="§"/>
            </a:pPr>
            <a:r>
              <a:rPr lang="en-US" sz="2400" dirty="0">
                <a:solidFill>
                  <a:srgbClr val="292934"/>
                </a:solidFill>
                <a:latin typeface="Calibri" charset="0"/>
                <a:ea typeface="Calibri" charset="0"/>
                <a:cs typeface="Calibri" charset="0"/>
              </a:rPr>
              <a:t>X-tree (</a:t>
            </a:r>
            <a:r>
              <a:rPr lang="en-US" sz="2400" dirty="0" err="1">
                <a:solidFill>
                  <a:srgbClr val="00477C"/>
                </a:solidFill>
                <a:latin typeface="Calibri" charset="0"/>
                <a:ea typeface="Calibri" charset="0"/>
                <a:cs typeface="Calibri" charset="0"/>
              </a:rPr>
              <a:t>Berchtold</a:t>
            </a:r>
            <a:r>
              <a:rPr lang="en-US" sz="2400" dirty="0">
                <a:solidFill>
                  <a:srgbClr val="00477C"/>
                </a:solidFill>
                <a:latin typeface="Calibri" charset="0"/>
                <a:ea typeface="Calibri" charset="0"/>
                <a:cs typeface="Calibri" charset="0"/>
              </a:rPr>
              <a:t> </a:t>
            </a:r>
            <a:r>
              <a:rPr lang="en-US" sz="2400" dirty="0" err="1">
                <a:solidFill>
                  <a:srgbClr val="00477C"/>
                </a:solidFill>
                <a:latin typeface="Calibri" charset="0"/>
                <a:ea typeface="Calibri" charset="0"/>
                <a:cs typeface="Calibri" charset="0"/>
              </a:rPr>
              <a:t>etc</a:t>
            </a:r>
            <a:r>
              <a:rPr lang="en-US" sz="2400" dirty="0">
                <a:solidFill>
                  <a:srgbClr val="00477C"/>
                </a:solidFill>
                <a:latin typeface="Calibri" charset="0"/>
                <a:ea typeface="Calibri" charset="0"/>
                <a:cs typeface="Calibri" charset="0"/>
              </a:rPr>
              <a:t>, 1996</a:t>
            </a:r>
            <a:r>
              <a:rPr lang="en-US" sz="2400" dirty="0">
                <a:solidFill>
                  <a:srgbClr val="292934"/>
                </a:solidFill>
                <a:latin typeface="Calibri" charset="0"/>
                <a:ea typeface="Calibri" charset="0"/>
                <a:cs typeface="Calibri" charset="0"/>
              </a:rPr>
              <a:t>)</a:t>
            </a:r>
          </a:p>
          <a:p>
            <a:pPr marL="457200" indent="-342900">
              <a:lnSpc>
                <a:spcPct val="115000"/>
              </a:lnSpc>
              <a:buClr>
                <a:srgbClr val="00477C"/>
              </a:buClr>
              <a:buSzPct val="120000"/>
              <a:buFont typeface="Wingdings" charset="2"/>
              <a:buChar char="§"/>
            </a:pPr>
            <a:r>
              <a:rPr lang="en-US" sz="2400" dirty="0">
                <a:solidFill>
                  <a:srgbClr val="292934"/>
                </a:solidFill>
                <a:latin typeface="Calibri" charset="0"/>
                <a:ea typeface="Calibri" charset="0"/>
                <a:cs typeface="Calibri" charset="0"/>
              </a:rPr>
              <a:t>LSH (</a:t>
            </a:r>
            <a:r>
              <a:rPr lang="en-US" sz="2400" dirty="0" err="1">
                <a:solidFill>
                  <a:srgbClr val="00477C"/>
                </a:solidFill>
                <a:latin typeface="Calibri" charset="0"/>
                <a:ea typeface="Calibri" charset="0"/>
                <a:cs typeface="Calibri" charset="0"/>
              </a:rPr>
              <a:t>Indyk</a:t>
            </a:r>
            <a:r>
              <a:rPr lang="en-US" sz="2400" dirty="0">
                <a:solidFill>
                  <a:srgbClr val="00477C"/>
                </a:solidFill>
                <a:latin typeface="Calibri" charset="0"/>
                <a:ea typeface="Calibri" charset="0"/>
                <a:cs typeface="Calibri" charset="0"/>
              </a:rPr>
              <a:t> &amp; </a:t>
            </a:r>
            <a:r>
              <a:rPr lang="en-US" sz="2400" dirty="0" err="1">
                <a:solidFill>
                  <a:srgbClr val="00477C"/>
                </a:solidFill>
                <a:latin typeface="Calibri" charset="0"/>
                <a:ea typeface="Calibri" charset="0"/>
                <a:cs typeface="Calibri" charset="0"/>
              </a:rPr>
              <a:t>Motwani</a:t>
            </a:r>
            <a:r>
              <a:rPr lang="en-US" sz="2400" dirty="0">
                <a:solidFill>
                  <a:srgbClr val="00477C"/>
                </a:solidFill>
                <a:latin typeface="Calibri" charset="0"/>
                <a:ea typeface="Calibri" charset="0"/>
                <a:cs typeface="Calibri" charset="0"/>
              </a:rPr>
              <a:t>, 1998</a:t>
            </a:r>
            <a:r>
              <a:rPr lang="en-US" sz="2400" dirty="0">
                <a:solidFill>
                  <a:srgbClr val="292934"/>
                </a:solidFill>
                <a:latin typeface="Calibri" charset="0"/>
                <a:ea typeface="Calibri" charset="0"/>
                <a:cs typeface="Calibri" charset="0"/>
              </a:rPr>
              <a:t>)</a:t>
            </a:r>
          </a:p>
          <a:p>
            <a:pPr marL="457200" indent="-342900">
              <a:lnSpc>
                <a:spcPct val="115000"/>
              </a:lnSpc>
              <a:buClr>
                <a:srgbClr val="00477C"/>
              </a:buClr>
              <a:buSzPct val="120000"/>
              <a:buFont typeface="Wingdings" charset="2"/>
              <a:buChar char="§"/>
            </a:pPr>
            <a:r>
              <a:rPr lang="en-US" sz="2400" dirty="0">
                <a:solidFill>
                  <a:srgbClr val="292934"/>
                </a:solidFill>
                <a:latin typeface="Calibri" charset="0"/>
                <a:ea typeface="Calibri" charset="0"/>
                <a:cs typeface="Calibri" charset="0"/>
              </a:rPr>
              <a:t>Spill tree (</a:t>
            </a:r>
            <a:r>
              <a:rPr lang="en-US" sz="2400" dirty="0">
                <a:solidFill>
                  <a:srgbClr val="00477C"/>
                </a:solidFill>
                <a:latin typeface="Calibri" charset="0"/>
                <a:ea typeface="Calibri" charset="0"/>
                <a:cs typeface="Calibri" charset="0"/>
              </a:rPr>
              <a:t>Liu </a:t>
            </a:r>
            <a:r>
              <a:rPr lang="en-US" sz="2400" dirty="0" err="1">
                <a:solidFill>
                  <a:srgbClr val="00477C"/>
                </a:solidFill>
                <a:latin typeface="Calibri" charset="0"/>
                <a:ea typeface="Calibri" charset="0"/>
                <a:cs typeface="Calibri" charset="0"/>
              </a:rPr>
              <a:t>etc</a:t>
            </a:r>
            <a:r>
              <a:rPr lang="en-US" sz="2400" dirty="0">
                <a:solidFill>
                  <a:srgbClr val="00477C"/>
                </a:solidFill>
                <a:latin typeface="Calibri" charset="0"/>
                <a:ea typeface="Calibri" charset="0"/>
                <a:cs typeface="Calibri" charset="0"/>
              </a:rPr>
              <a:t>, 2004</a:t>
            </a:r>
            <a:r>
              <a:rPr lang="en-US" sz="2400" dirty="0">
                <a:solidFill>
                  <a:srgbClr val="292934"/>
                </a:solidFill>
                <a:latin typeface="Calibri" charset="0"/>
                <a:ea typeface="Calibri" charset="0"/>
                <a:cs typeface="Calibri" charset="0"/>
              </a:rPr>
              <a:t>)</a:t>
            </a:r>
          </a:p>
          <a:p>
            <a:pPr marL="457200" indent="-342900">
              <a:lnSpc>
                <a:spcPct val="115000"/>
              </a:lnSpc>
              <a:buClr>
                <a:srgbClr val="00477C"/>
              </a:buClr>
              <a:buSzPct val="120000"/>
              <a:buFont typeface="Wingdings" charset="2"/>
              <a:buChar char="§"/>
            </a:pPr>
            <a:r>
              <a:rPr lang="en-US" sz="2400" dirty="0"/>
              <a:t>RP tree </a:t>
            </a:r>
            <a:r>
              <a:rPr lang="en-US" sz="2400" dirty="0">
                <a:solidFill>
                  <a:srgbClr val="00477C"/>
                </a:solidFill>
              </a:rPr>
              <a:t>(</a:t>
            </a:r>
            <a:r>
              <a:rPr lang="en-US" sz="2400" dirty="0" err="1">
                <a:solidFill>
                  <a:srgbClr val="00477C"/>
                </a:solidFill>
              </a:rPr>
              <a:t>Dasgupta</a:t>
            </a:r>
            <a:r>
              <a:rPr lang="en-US" sz="2400" dirty="0">
                <a:solidFill>
                  <a:srgbClr val="00477C"/>
                </a:solidFill>
              </a:rPr>
              <a:t> &amp; Freund, 2008)</a:t>
            </a:r>
          </a:p>
          <a:p>
            <a:pPr marL="457200" indent="-342900">
              <a:lnSpc>
                <a:spcPct val="115000"/>
              </a:lnSpc>
              <a:buClr>
                <a:srgbClr val="00477C"/>
              </a:buClr>
              <a:buSzPct val="120000"/>
              <a:buFont typeface="Wingdings" charset="2"/>
              <a:buChar char="§"/>
            </a:pPr>
            <a:r>
              <a:rPr lang="en-US" sz="2400" dirty="0"/>
              <a:t>Virtual spill tree </a:t>
            </a:r>
            <a:r>
              <a:rPr lang="en-US" sz="2400" dirty="0">
                <a:solidFill>
                  <a:srgbClr val="00477C"/>
                </a:solidFill>
              </a:rPr>
              <a:t>(</a:t>
            </a:r>
            <a:r>
              <a:rPr lang="en-US" sz="2400" dirty="0" err="1">
                <a:solidFill>
                  <a:srgbClr val="00477C"/>
                </a:solidFill>
              </a:rPr>
              <a:t>Dasgupta</a:t>
            </a:r>
            <a:r>
              <a:rPr lang="en-US" sz="2400" dirty="0">
                <a:solidFill>
                  <a:srgbClr val="00477C"/>
                </a:solidFill>
              </a:rPr>
              <a:t> &amp; Sinha, 2015)</a:t>
            </a:r>
          </a:p>
          <a:p>
            <a:pPr marL="114300">
              <a:lnSpc>
                <a:spcPct val="115000"/>
              </a:lnSpc>
              <a:buClr>
                <a:srgbClr val="00477C"/>
              </a:buClr>
              <a:buSzPct val="120000"/>
            </a:pPr>
            <a:endParaRPr lang="en-US" sz="2400" dirty="0">
              <a:solidFill>
                <a:srgbClr val="00477C"/>
              </a:solidFill>
            </a:endParaRPr>
          </a:p>
          <a:p>
            <a:r>
              <a:rPr lang="en-US" sz="3000" dirty="0">
                <a:solidFill>
                  <a:srgbClr val="00477C"/>
                </a:solidFill>
              </a:rPr>
              <a:t>Approximate</a:t>
            </a:r>
          </a:p>
          <a:p>
            <a:pPr marL="457200" indent="-342900">
              <a:lnSpc>
                <a:spcPct val="115000"/>
              </a:lnSpc>
              <a:buClr>
                <a:srgbClr val="00477C"/>
              </a:buClr>
              <a:buSzPct val="120000"/>
              <a:buFont typeface="Wingdings" charset="2"/>
              <a:buChar char="§"/>
            </a:pPr>
            <a:r>
              <a:rPr lang="en-US" sz="2400" dirty="0">
                <a:solidFill>
                  <a:srgbClr val="FF0000"/>
                </a:solidFill>
                <a:latin typeface="Calibri" charset="0"/>
                <a:ea typeface="Calibri" charset="0"/>
                <a:cs typeface="Calibri" charset="0"/>
              </a:rPr>
              <a:t>Dynamic Continuous Indexing(DCI) (Li &amp; Malik, 2016)</a:t>
            </a:r>
          </a:p>
          <a:p>
            <a:pPr marL="457200" indent="-342900">
              <a:lnSpc>
                <a:spcPct val="115000"/>
              </a:lnSpc>
              <a:buClr>
                <a:srgbClr val="00477C"/>
              </a:buClr>
              <a:buSzPct val="120000"/>
              <a:buFont typeface="Wingdings" charset="2"/>
              <a:buChar char="§"/>
            </a:pPr>
            <a:r>
              <a:rPr lang="en-US" sz="2400" dirty="0">
                <a:solidFill>
                  <a:srgbClr val="FF0000"/>
                </a:solidFill>
                <a:latin typeface="Calibri" charset="0"/>
                <a:ea typeface="Calibri" charset="0"/>
                <a:cs typeface="Calibri" charset="0"/>
              </a:rPr>
              <a:t>Prioritized DCI (Li &amp; Malik, 2017)</a:t>
            </a:r>
          </a:p>
        </p:txBody>
      </p:sp>
    </p:spTree>
    <p:extLst>
      <p:ext uri="{BB962C8B-B14F-4D97-AF65-F5344CB8AC3E}">
        <p14:creationId xmlns:p14="http://schemas.microsoft.com/office/powerpoint/2010/main" val="279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Dynamic Continuous Indexing(DCI)</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3/6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DCI</a:t>
            </a:r>
          </a:p>
        </p:txBody>
      </p:sp>
      <p:sp>
        <p:nvSpPr>
          <p:cNvPr id="3" name="TextBox 2"/>
          <p:cNvSpPr txBox="1"/>
          <p:nvPr/>
        </p:nvSpPr>
        <p:spPr>
          <a:xfrm>
            <a:off x="360000" y="5807242"/>
            <a:ext cx="8770145" cy="646331"/>
          </a:xfrm>
          <a:prstGeom prst="rect">
            <a:avLst/>
          </a:prstGeom>
          <a:noFill/>
        </p:spPr>
        <p:txBody>
          <a:bodyPr wrap="square" rtlCol="0">
            <a:spAutoFit/>
          </a:bodyPr>
          <a:lstStyle/>
          <a:p>
            <a:r>
              <a:rPr lang="en-US" dirty="0"/>
              <a:t>CITATION: Li, K., &amp; Malik, J. (2016, June). Fast k-nearest </a:t>
            </a:r>
            <a:r>
              <a:rPr lang="en-US" dirty="0" err="1"/>
              <a:t>neighbour</a:t>
            </a:r>
            <a:r>
              <a:rPr lang="en-US" dirty="0"/>
              <a:t> search via dynamic continuous indexing. In </a:t>
            </a:r>
            <a:r>
              <a:rPr lang="en-US" i="1" dirty="0"/>
              <a:t>International Conference on Machine Learning</a:t>
            </a:r>
            <a:r>
              <a:rPr lang="en-US" dirty="0"/>
              <a:t> (pp. 671-679).</a:t>
            </a:r>
          </a:p>
        </p:txBody>
      </p:sp>
      <p:sp>
        <p:nvSpPr>
          <p:cNvPr id="9" name="Rectangle 8"/>
          <p:cNvSpPr/>
          <p:nvPr/>
        </p:nvSpPr>
        <p:spPr>
          <a:xfrm>
            <a:off x="0" y="6715578"/>
            <a:ext cx="4536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126424" y="348646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9</a:t>
            </a:r>
          </a:p>
        </p:txBody>
      </p:sp>
      <p:sp>
        <p:nvSpPr>
          <p:cNvPr id="54" name="Oval 53"/>
          <p:cNvSpPr/>
          <p:nvPr/>
        </p:nvSpPr>
        <p:spPr>
          <a:xfrm>
            <a:off x="2785202" y="276288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3</a:t>
            </a:r>
          </a:p>
        </p:txBody>
      </p:sp>
      <p:sp>
        <p:nvSpPr>
          <p:cNvPr id="55" name="Oval 54"/>
          <p:cNvSpPr/>
          <p:nvPr/>
        </p:nvSpPr>
        <p:spPr>
          <a:xfrm>
            <a:off x="6269169" y="3856241"/>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5853995" y="23787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57" name="Oval 56"/>
          <p:cNvSpPr/>
          <p:nvPr/>
        </p:nvSpPr>
        <p:spPr>
          <a:xfrm>
            <a:off x="4090071" y="166060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7</a:t>
            </a:r>
          </a:p>
        </p:txBody>
      </p:sp>
      <p:sp>
        <p:nvSpPr>
          <p:cNvPr id="58" name="Oval 57"/>
          <p:cNvSpPr/>
          <p:nvPr/>
        </p:nvSpPr>
        <p:spPr>
          <a:xfrm>
            <a:off x="3886240" y="247271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5</a:t>
            </a:r>
          </a:p>
        </p:txBody>
      </p:sp>
      <p:sp>
        <p:nvSpPr>
          <p:cNvPr id="59" name="Oval 58"/>
          <p:cNvSpPr/>
          <p:nvPr/>
        </p:nvSpPr>
        <p:spPr>
          <a:xfrm>
            <a:off x="3706240" y="482724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6</a:t>
            </a:r>
          </a:p>
        </p:txBody>
      </p:sp>
      <p:sp>
        <p:nvSpPr>
          <p:cNvPr id="60" name="Oval 59"/>
          <p:cNvSpPr/>
          <p:nvPr/>
        </p:nvSpPr>
        <p:spPr>
          <a:xfrm>
            <a:off x="2179429" y="153006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1</a:t>
            </a:r>
          </a:p>
        </p:txBody>
      </p:sp>
      <p:sp>
        <p:nvSpPr>
          <p:cNvPr id="61" name="Oval 60"/>
          <p:cNvSpPr/>
          <p:nvPr/>
        </p:nvSpPr>
        <p:spPr>
          <a:xfrm>
            <a:off x="4856471" y="161328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8</a:t>
            </a:r>
          </a:p>
        </p:txBody>
      </p:sp>
      <p:sp>
        <p:nvSpPr>
          <p:cNvPr id="62" name="Oval 61"/>
          <p:cNvSpPr/>
          <p:nvPr/>
        </p:nvSpPr>
        <p:spPr>
          <a:xfrm>
            <a:off x="2599479" y="381705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2</a:t>
            </a:r>
          </a:p>
        </p:txBody>
      </p:sp>
      <p:sp>
        <p:nvSpPr>
          <p:cNvPr id="63" name="Oval 62"/>
          <p:cNvSpPr/>
          <p:nvPr/>
        </p:nvSpPr>
        <p:spPr>
          <a:xfrm>
            <a:off x="6640774" y="44263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5650507" y="394981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65" name="Oval 64"/>
          <p:cNvSpPr/>
          <p:nvPr/>
        </p:nvSpPr>
        <p:spPr>
          <a:xfrm>
            <a:off x="4589050" y="1846545"/>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3430471" y="371713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4</a:t>
            </a:r>
          </a:p>
        </p:txBody>
      </p:sp>
      <p:cxnSp>
        <p:nvCxnSpPr>
          <p:cNvPr id="67" name="Straight Arrow Connector 66"/>
          <p:cNvCxnSpPr/>
          <p:nvPr/>
        </p:nvCxnSpPr>
        <p:spPr>
          <a:xfrm>
            <a:off x="1461184" y="3210375"/>
            <a:ext cx="648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689035" y="2046953"/>
            <a:ext cx="0" cy="118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874727" y="2877272"/>
            <a:ext cx="0" cy="3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76725" y="2574709"/>
            <a:ext cx="0" cy="64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933293" y="2489865"/>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60388" y="1638628"/>
            <a:ext cx="0" cy="158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16908" y="3220441"/>
            <a:ext cx="0" cy="3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726496" y="3231497"/>
            <a:ext cx="0" cy="122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193863" y="1799001"/>
            <a:ext cx="0" cy="14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736235" y="3230253"/>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960263" y="1807573"/>
            <a:ext cx="0" cy="140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791968" y="3237837"/>
            <a:ext cx="0" cy="16559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369185" y="3212400"/>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513452" y="3231945"/>
            <a:ext cx="0" cy="5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85207" y="3237772"/>
            <a:ext cx="0" cy="64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174665"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Oval 83"/>
          <p:cNvSpPr/>
          <p:nvPr/>
        </p:nvSpPr>
        <p:spPr>
          <a:xfrm>
            <a:off x="2598531"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p:cNvSpPr/>
          <p:nvPr/>
        </p:nvSpPr>
        <p:spPr>
          <a:xfrm>
            <a:off x="369493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3874958"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Oval 86"/>
          <p:cNvSpPr/>
          <p:nvPr/>
        </p:nvSpPr>
        <p:spPr>
          <a:xfrm>
            <a:off x="627728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p:cNvSpPr/>
          <p:nvPr/>
        </p:nvSpPr>
        <p:spPr>
          <a:xfrm>
            <a:off x="4608840" y="3141603"/>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5117629"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p:cNvSpPr/>
          <p:nvPr/>
        </p:nvSpPr>
        <p:spPr>
          <a:xfrm>
            <a:off x="5843721"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Oval 90"/>
          <p:cNvSpPr/>
          <p:nvPr/>
        </p:nvSpPr>
        <p:spPr>
          <a:xfrm>
            <a:off x="663688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Oval 92"/>
          <p:cNvSpPr/>
          <p:nvPr/>
        </p:nvSpPr>
        <p:spPr>
          <a:xfrm>
            <a:off x="4873057"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p:cNvSpPr/>
          <p:nvPr/>
        </p:nvSpPr>
        <p:spPr>
          <a:xfrm>
            <a:off x="2784266"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Oval 94"/>
          <p:cNvSpPr/>
          <p:nvPr/>
        </p:nvSpPr>
        <p:spPr>
          <a:xfrm>
            <a:off x="4101995" y="3153101"/>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p:cNvSpPr/>
          <p:nvPr/>
        </p:nvSpPr>
        <p:spPr>
          <a:xfrm>
            <a:off x="3422440" y="314636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p:cNvSpPr/>
          <p:nvPr/>
        </p:nvSpPr>
        <p:spPr>
          <a:xfrm>
            <a:off x="7237660" y="152281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Straight Connector 91"/>
          <p:cNvCxnSpPr/>
          <p:nvPr/>
        </p:nvCxnSpPr>
        <p:spPr>
          <a:xfrm>
            <a:off x="7318619" y="1631370"/>
            <a:ext cx="0" cy="158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232896" y="313434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5588952" y="3922665"/>
            <a:ext cx="316112" cy="246221"/>
          </a:xfrm>
          <a:prstGeom prst="rect">
            <a:avLst/>
          </a:prstGeom>
          <a:noFill/>
        </p:spPr>
        <p:txBody>
          <a:bodyPr wrap="none" rtlCol="0">
            <a:spAutoFit/>
          </a:bodyPr>
          <a:lstStyle/>
          <a:p>
            <a:r>
              <a:rPr lang="en-US" sz="1000" b="1" dirty="0">
                <a:solidFill>
                  <a:schemeClr val="bg1"/>
                </a:solidFill>
              </a:rPr>
              <a:t>11</a:t>
            </a:r>
          </a:p>
        </p:txBody>
      </p:sp>
      <p:sp>
        <p:nvSpPr>
          <p:cNvPr id="103" name="TextBox 102"/>
          <p:cNvSpPr txBox="1"/>
          <p:nvPr/>
        </p:nvSpPr>
        <p:spPr>
          <a:xfrm>
            <a:off x="6211794" y="3823130"/>
            <a:ext cx="316112" cy="246221"/>
          </a:xfrm>
          <a:prstGeom prst="rect">
            <a:avLst/>
          </a:prstGeom>
          <a:noFill/>
        </p:spPr>
        <p:txBody>
          <a:bodyPr wrap="none" rtlCol="0">
            <a:spAutoFit/>
          </a:bodyPr>
          <a:lstStyle/>
          <a:p>
            <a:r>
              <a:rPr lang="en-US" sz="1000" b="1" dirty="0">
                <a:solidFill>
                  <a:schemeClr val="bg1"/>
                </a:solidFill>
              </a:rPr>
              <a:t>13</a:t>
            </a:r>
          </a:p>
        </p:txBody>
      </p:sp>
      <p:sp>
        <p:nvSpPr>
          <p:cNvPr id="104" name="TextBox 103"/>
          <p:cNvSpPr txBox="1"/>
          <p:nvPr/>
        </p:nvSpPr>
        <p:spPr>
          <a:xfrm>
            <a:off x="7169109" y="1500360"/>
            <a:ext cx="316112" cy="246221"/>
          </a:xfrm>
          <a:prstGeom prst="rect">
            <a:avLst/>
          </a:prstGeom>
          <a:noFill/>
        </p:spPr>
        <p:txBody>
          <a:bodyPr wrap="none" rtlCol="0">
            <a:spAutoFit/>
          </a:bodyPr>
          <a:lstStyle/>
          <a:p>
            <a:r>
              <a:rPr lang="en-US" sz="1000" b="1" dirty="0">
                <a:solidFill>
                  <a:schemeClr val="bg1"/>
                </a:solidFill>
              </a:rPr>
              <a:t>14</a:t>
            </a:r>
          </a:p>
        </p:txBody>
      </p:sp>
      <p:sp>
        <p:nvSpPr>
          <p:cNvPr id="105" name="TextBox 104"/>
          <p:cNvSpPr txBox="1"/>
          <p:nvPr/>
        </p:nvSpPr>
        <p:spPr>
          <a:xfrm>
            <a:off x="6575997" y="4396957"/>
            <a:ext cx="316112" cy="246221"/>
          </a:xfrm>
          <a:prstGeom prst="rect">
            <a:avLst/>
          </a:prstGeom>
          <a:noFill/>
        </p:spPr>
        <p:txBody>
          <a:bodyPr wrap="none" rtlCol="0">
            <a:spAutoFit/>
          </a:bodyPr>
          <a:lstStyle/>
          <a:p>
            <a:r>
              <a:rPr lang="en-US" sz="1000" b="1" dirty="0">
                <a:solidFill>
                  <a:schemeClr val="bg1"/>
                </a:solidFill>
              </a:rPr>
              <a:t>15</a:t>
            </a:r>
          </a:p>
        </p:txBody>
      </p:sp>
      <p:sp>
        <p:nvSpPr>
          <p:cNvPr id="106" name="TextBox 105"/>
          <p:cNvSpPr txBox="1"/>
          <p:nvPr/>
        </p:nvSpPr>
        <p:spPr>
          <a:xfrm>
            <a:off x="5788110" y="2344547"/>
            <a:ext cx="316112" cy="246221"/>
          </a:xfrm>
          <a:prstGeom prst="rect">
            <a:avLst/>
          </a:prstGeom>
          <a:noFill/>
        </p:spPr>
        <p:txBody>
          <a:bodyPr wrap="none" rtlCol="0">
            <a:spAutoFit/>
          </a:bodyPr>
          <a:lstStyle/>
          <a:p>
            <a:r>
              <a:rPr lang="en-US" sz="1000" b="1" dirty="0">
                <a:solidFill>
                  <a:schemeClr val="bg1"/>
                </a:solidFill>
              </a:rPr>
              <a:t>12</a:t>
            </a:r>
          </a:p>
        </p:txBody>
      </p:sp>
      <p:cxnSp>
        <p:nvCxnSpPr>
          <p:cNvPr id="107" name="Straight Connector 106"/>
          <p:cNvCxnSpPr/>
          <p:nvPr/>
        </p:nvCxnSpPr>
        <p:spPr>
          <a:xfrm>
            <a:off x="5466656" y="3221337"/>
            <a:ext cx="0" cy="180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5377043" y="313144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Oval 110"/>
          <p:cNvSpPr/>
          <p:nvPr/>
        </p:nvSpPr>
        <p:spPr>
          <a:xfrm>
            <a:off x="5380934" y="50359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p:cNvSpPr txBox="1"/>
          <p:nvPr/>
        </p:nvSpPr>
        <p:spPr>
          <a:xfrm>
            <a:off x="5316157" y="5006557"/>
            <a:ext cx="316112" cy="246221"/>
          </a:xfrm>
          <a:prstGeom prst="rect">
            <a:avLst/>
          </a:prstGeom>
          <a:noFill/>
        </p:spPr>
        <p:txBody>
          <a:bodyPr wrap="none" rtlCol="0">
            <a:spAutoFit/>
          </a:bodyPr>
          <a:lstStyle/>
          <a:p>
            <a:r>
              <a:rPr lang="en-US" sz="1000" b="1" dirty="0">
                <a:solidFill>
                  <a:schemeClr val="bg1"/>
                </a:solidFill>
              </a:rPr>
              <a:t>10</a:t>
            </a:r>
          </a:p>
        </p:txBody>
      </p:sp>
      <p:sp>
        <p:nvSpPr>
          <p:cNvPr id="113" name="Oval 112"/>
          <p:cNvSpPr/>
          <p:nvPr/>
        </p:nvSpPr>
        <p:spPr>
          <a:xfrm>
            <a:off x="5632696" y="313434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973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87" grpId="0" animBg="1"/>
      <p:bldP spid="88" grpId="0" animBg="1"/>
      <p:bldP spid="89" grpId="0" animBg="1"/>
      <p:bldP spid="90" grpId="0" animBg="1"/>
      <p:bldP spid="91" grpId="0" animBg="1"/>
      <p:bldP spid="93" grpId="0" animBg="1"/>
      <p:bldP spid="94" grpId="0" animBg="1"/>
      <p:bldP spid="95" grpId="0" animBg="1"/>
      <p:bldP spid="96" grpId="0" animBg="1"/>
      <p:bldP spid="97" grpId="0" animBg="1"/>
      <p:bldP spid="108" grpId="0" animBg="1"/>
      <p:bldP spid="1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Dynamic Continuous Indexing(DCI)</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3/6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DCI</a:t>
            </a:r>
          </a:p>
        </p:txBody>
      </p:sp>
      <p:sp>
        <p:nvSpPr>
          <p:cNvPr id="3" name="TextBox 2"/>
          <p:cNvSpPr txBox="1"/>
          <p:nvPr/>
        </p:nvSpPr>
        <p:spPr>
          <a:xfrm>
            <a:off x="360000" y="5807242"/>
            <a:ext cx="8770145" cy="646331"/>
          </a:xfrm>
          <a:prstGeom prst="rect">
            <a:avLst/>
          </a:prstGeom>
          <a:noFill/>
        </p:spPr>
        <p:txBody>
          <a:bodyPr wrap="square" rtlCol="0">
            <a:spAutoFit/>
          </a:bodyPr>
          <a:lstStyle/>
          <a:p>
            <a:r>
              <a:rPr lang="en-US" dirty="0"/>
              <a:t>CITATION: Li, K., &amp; Malik, J. (2016, June). Fast k-nearest </a:t>
            </a:r>
            <a:r>
              <a:rPr lang="en-US" dirty="0" err="1"/>
              <a:t>neighbour</a:t>
            </a:r>
            <a:r>
              <a:rPr lang="en-US" dirty="0"/>
              <a:t> search via dynamic continuous indexing. In </a:t>
            </a:r>
            <a:r>
              <a:rPr lang="en-US" i="1" dirty="0"/>
              <a:t>International Conference on Machine Learning</a:t>
            </a:r>
            <a:r>
              <a:rPr lang="en-US" dirty="0"/>
              <a:t> (pp. 671-679).</a:t>
            </a:r>
          </a:p>
        </p:txBody>
      </p:sp>
      <p:sp>
        <p:nvSpPr>
          <p:cNvPr id="9" name="Rectangle 8"/>
          <p:cNvSpPr/>
          <p:nvPr/>
        </p:nvSpPr>
        <p:spPr>
          <a:xfrm>
            <a:off x="0" y="6715578"/>
            <a:ext cx="4536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126424" y="348646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9</a:t>
            </a:r>
          </a:p>
        </p:txBody>
      </p:sp>
      <p:sp>
        <p:nvSpPr>
          <p:cNvPr id="54" name="Oval 53"/>
          <p:cNvSpPr/>
          <p:nvPr/>
        </p:nvSpPr>
        <p:spPr>
          <a:xfrm>
            <a:off x="2785202" y="276288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3</a:t>
            </a:r>
          </a:p>
        </p:txBody>
      </p:sp>
      <p:sp>
        <p:nvSpPr>
          <p:cNvPr id="55" name="Oval 54"/>
          <p:cNvSpPr/>
          <p:nvPr/>
        </p:nvSpPr>
        <p:spPr>
          <a:xfrm>
            <a:off x="6269169" y="3856241"/>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5853995" y="23787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57" name="Oval 56"/>
          <p:cNvSpPr/>
          <p:nvPr/>
        </p:nvSpPr>
        <p:spPr>
          <a:xfrm>
            <a:off x="4090071" y="166060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7</a:t>
            </a:r>
          </a:p>
        </p:txBody>
      </p:sp>
      <p:sp>
        <p:nvSpPr>
          <p:cNvPr id="58" name="Oval 57"/>
          <p:cNvSpPr/>
          <p:nvPr/>
        </p:nvSpPr>
        <p:spPr>
          <a:xfrm>
            <a:off x="3886240" y="247271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5</a:t>
            </a:r>
          </a:p>
        </p:txBody>
      </p:sp>
      <p:sp>
        <p:nvSpPr>
          <p:cNvPr id="59" name="Oval 58"/>
          <p:cNvSpPr/>
          <p:nvPr/>
        </p:nvSpPr>
        <p:spPr>
          <a:xfrm>
            <a:off x="3706240" y="482724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6</a:t>
            </a:r>
          </a:p>
        </p:txBody>
      </p:sp>
      <p:sp>
        <p:nvSpPr>
          <p:cNvPr id="60" name="Oval 59"/>
          <p:cNvSpPr/>
          <p:nvPr/>
        </p:nvSpPr>
        <p:spPr>
          <a:xfrm>
            <a:off x="2179429" y="153006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1</a:t>
            </a:r>
          </a:p>
        </p:txBody>
      </p:sp>
      <p:sp>
        <p:nvSpPr>
          <p:cNvPr id="61" name="Oval 60"/>
          <p:cNvSpPr/>
          <p:nvPr/>
        </p:nvSpPr>
        <p:spPr>
          <a:xfrm>
            <a:off x="4856471" y="161328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8</a:t>
            </a:r>
          </a:p>
        </p:txBody>
      </p:sp>
      <p:sp>
        <p:nvSpPr>
          <p:cNvPr id="62" name="Oval 61"/>
          <p:cNvSpPr/>
          <p:nvPr/>
        </p:nvSpPr>
        <p:spPr>
          <a:xfrm>
            <a:off x="2599479" y="381705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2</a:t>
            </a:r>
          </a:p>
        </p:txBody>
      </p:sp>
      <p:sp>
        <p:nvSpPr>
          <p:cNvPr id="63" name="Oval 62"/>
          <p:cNvSpPr/>
          <p:nvPr/>
        </p:nvSpPr>
        <p:spPr>
          <a:xfrm>
            <a:off x="6640774" y="44263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5650507" y="394981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65" name="Oval 64"/>
          <p:cNvSpPr/>
          <p:nvPr/>
        </p:nvSpPr>
        <p:spPr>
          <a:xfrm>
            <a:off x="4589050" y="1846545"/>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3430471" y="371713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4</a:t>
            </a:r>
          </a:p>
        </p:txBody>
      </p:sp>
      <p:cxnSp>
        <p:nvCxnSpPr>
          <p:cNvPr id="67" name="Straight Arrow Connector 66"/>
          <p:cNvCxnSpPr/>
          <p:nvPr/>
        </p:nvCxnSpPr>
        <p:spPr>
          <a:xfrm rot="-5400000">
            <a:off x="2069641" y="3235732"/>
            <a:ext cx="468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769999" y="3230253"/>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5525044" y="3405538"/>
            <a:ext cx="0" cy="223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5020507" y="3433706"/>
            <a:ext cx="0" cy="12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5329064" y="3013812"/>
            <a:ext cx="0" cy="187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4635772" y="1459810"/>
            <a:ext cx="0" cy="486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4894933" y="4642225"/>
            <a:ext cx="0" cy="97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994240" y="3387222"/>
            <a:ext cx="0" cy="8279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135861" y="1752714"/>
            <a:ext cx="0" cy="14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681721" y="2141979"/>
            <a:ext cx="0" cy="14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498240" y="1846302"/>
            <a:ext cx="0" cy="18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4131812" y="4663184"/>
            <a:ext cx="0" cy="5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215925" y="2400391"/>
            <a:ext cx="0" cy="3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362165" y="598675"/>
            <a:ext cx="0" cy="205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310040" y="1664591"/>
            <a:ext cx="0" cy="18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312800" y="15300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Oval 83"/>
          <p:cNvSpPr/>
          <p:nvPr/>
        </p:nvSpPr>
        <p:spPr>
          <a:xfrm>
            <a:off x="4312800" y="39715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p:cNvSpPr/>
          <p:nvPr/>
        </p:nvSpPr>
        <p:spPr>
          <a:xfrm>
            <a:off x="4312800" y="15012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4312800" y="48240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Oval 86"/>
          <p:cNvSpPr/>
          <p:nvPr/>
        </p:nvSpPr>
        <p:spPr>
          <a:xfrm>
            <a:off x="4312800" y="16128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p:cNvSpPr/>
          <p:nvPr/>
        </p:nvSpPr>
        <p:spPr>
          <a:xfrm>
            <a:off x="4312800" y="1846800"/>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p:cNvSpPr/>
          <p:nvPr/>
        </p:nvSpPr>
        <p:spPr>
          <a:xfrm>
            <a:off x="4312800" y="24732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Oval 90"/>
          <p:cNvSpPr/>
          <p:nvPr/>
        </p:nvSpPr>
        <p:spPr>
          <a:xfrm>
            <a:off x="4312800" y="16596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Oval 92"/>
          <p:cNvSpPr/>
          <p:nvPr/>
        </p:nvSpPr>
        <p:spPr>
          <a:xfrm>
            <a:off x="4312800" y="37188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p:cNvSpPr/>
          <p:nvPr/>
        </p:nvSpPr>
        <p:spPr>
          <a:xfrm>
            <a:off x="4312800" y="34848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Oval 94"/>
          <p:cNvSpPr/>
          <p:nvPr/>
        </p:nvSpPr>
        <p:spPr>
          <a:xfrm>
            <a:off x="4312800" y="38160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p:cNvSpPr/>
          <p:nvPr/>
        </p:nvSpPr>
        <p:spPr>
          <a:xfrm>
            <a:off x="4312800" y="23436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p:cNvSpPr/>
          <p:nvPr/>
        </p:nvSpPr>
        <p:spPr>
          <a:xfrm>
            <a:off x="7237660" y="152281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Straight Connector 91"/>
          <p:cNvCxnSpPr/>
          <p:nvPr/>
        </p:nvCxnSpPr>
        <p:spPr>
          <a:xfrm rot="5400000">
            <a:off x="5812513" y="205507"/>
            <a:ext cx="0" cy="284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312800" y="385882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5588952" y="3922665"/>
            <a:ext cx="316112" cy="246221"/>
          </a:xfrm>
          <a:prstGeom prst="rect">
            <a:avLst/>
          </a:prstGeom>
          <a:noFill/>
        </p:spPr>
        <p:txBody>
          <a:bodyPr wrap="none" rtlCol="0">
            <a:spAutoFit/>
          </a:bodyPr>
          <a:lstStyle/>
          <a:p>
            <a:r>
              <a:rPr lang="en-US" sz="1000" b="1" dirty="0">
                <a:solidFill>
                  <a:schemeClr val="bg1"/>
                </a:solidFill>
              </a:rPr>
              <a:t>11</a:t>
            </a:r>
          </a:p>
        </p:txBody>
      </p:sp>
      <p:sp>
        <p:nvSpPr>
          <p:cNvPr id="103" name="TextBox 102"/>
          <p:cNvSpPr txBox="1"/>
          <p:nvPr/>
        </p:nvSpPr>
        <p:spPr>
          <a:xfrm>
            <a:off x="6211794" y="3823130"/>
            <a:ext cx="316112" cy="246221"/>
          </a:xfrm>
          <a:prstGeom prst="rect">
            <a:avLst/>
          </a:prstGeom>
          <a:noFill/>
        </p:spPr>
        <p:txBody>
          <a:bodyPr wrap="none" rtlCol="0">
            <a:spAutoFit/>
          </a:bodyPr>
          <a:lstStyle/>
          <a:p>
            <a:r>
              <a:rPr lang="en-US" sz="1000" b="1" dirty="0">
                <a:solidFill>
                  <a:schemeClr val="bg1"/>
                </a:solidFill>
              </a:rPr>
              <a:t>13</a:t>
            </a:r>
          </a:p>
        </p:txBody>
      </p:sp>
      <p:sp>
        <p:nvSpPr>
          <p:cNvPr id="104" name="TextBox 103"/>
          <p:cNvSpPr txBox="1"/>
          <p:nvPr/>
        </p:nvSpPr>
        <p:spPr>
          <a:xfrm>
            <a:off x="7169109" y="1501200"/>
            <a:ext cx="316112" cy="246221"/>
          </a:xfrm>
          <a:prstGeom prst="rect">
            <a:avLst/>
          </a:prstGeom>
          <a:noFill/>
        </p:spPr>
        <p:txBody>
          <a:bodyPr wrap="none" rtlCol="0">
            <a:spAutoFit/>
          </a:bodyPr>
          <a:lstStyle/>
          <a:p>
            <a:r>
              <a:rPr lang="en-US" sz="1000" b="1" dirty="0">
                <a:solidFill>
                  <a:schemeClr val="bg1"/>
                </a:solidFill>
              </a:rPr>
              <a:t>14</a:t>
            </a:r>
          </a:p>
        </p:txBody>
      </p:sp>
      <p:sp>
        <p:nvSpPr>
          <p:cNvPr id="105" name="TextBox 104"/>
          <p:cNvSpPr txBox="1"/>
          <p:nvPr/>
        </p:nvSpPr>
        <p:spPr>
          <a:xfrm>
            <a:off x="6575997" y="4396957"/>
            <a:ext cx="316112" cy="246221"/>
          </a:xfrm>
          <a:prstGeom prst="rect">
            <a:avLst/>
          </a:prstGeom>
          <a:noFill/>
        </p:spPr>
        <p:txBody>
          <a:bodyPr wrap="none" rtlCol="0">
            <a:spAutoFit/>
          </a:bodyPr>
          <a:lstStyle/>
          <a:p>
            <a:r>
              <a:rPr lang="en-US" sz="1000" b="1" dirty="0">
                <a:solidFill>
                  <a:schemeClr val="bg1"/>
                </a:solidFill>
              </a:rPr>
              <a:t>15</a:t>
            </a:r>
          </a:p>
        </p:txBody>
      </p:sp>
      <p:sp>
        <p:nvSpPr>
          <p:cNvPr id="106" name="TextBox 105"/>
          <p:cNvSpPr txBox="1"/>
          <p:nvPr/>
        </p:nvSpPr>
        <p:spPr>
          <a:xfrm>
            <a:off x="5788110" y="2344547"/>
            <a:ext cx="316112" cy="246221"/>
          </a:xfrm>
          <a:prstGeom prst="rect">
            <a:avLst/>
          </a:prstGeom>
          <a:noFill/>
        </p:spPr>
        <p:txBody>
          <a:bodyPr wrap="none" rtlCol="0">
            <a:spAutoFit/>
          </a:bodyPr>
          <a:lstStyle/>
          <a:p>
            <a:r>
              <a:rPr lang="en-US" sz="1000" b="1" dirty="0">
                <a:solidFill>
                  <a:schemeClr val="bg1"/>
                </a:solidFill>
              </a:rPr>
              <a:t>12</a:t>
            </a:r>
          </a:p>
        </p:txBody>
      </p:sp>
      <p:cxnSp>
        <p:nvCxnSpPr>
          <p:cNvPr id="107" name="Straight Connector 106"/>
          <p:cNvCxnSpPr/>
          <p:nvPr/>
        </p:nvCxnSpPr>
        <p:spPr>
          <a:xfrm rot="5400000">
            <a:off x="3560165" y="3094517"/>
            <a:ext cx="0" cy="16559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312800" y="276120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Oval 110"/>
          <p:cNvSpPr/>
          <p:nvPr/>
        </p:nvSpPr>
        <p:spPr>
          <a:xfrm>
            <a:off x="5380934" y="50359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p:cNvSpPr txBox="1"/>
          <p:nvPr/>
        </p:nvSpPr>
        <p:spPr>
          <a:xfrm>
            <a:off x="5316157" y="5006557"/>
            <a:ext cx="316112" cy="246221"/>
          </a:xfrm>
          <a:prstGeom prst="rect">
            <a:avLst/>
          </a:prstGeom>
          <a:noFill/>
        </p:spPr>
        <p:txBody>
          <a:bodyPr wrap="none" rtlCol="0">
            <a:spAutoFit/>
          </a:bodyPr>
          <a:lstStyle/>
          <a:p>
            <a:r>
              <a:rPr lang="en-US" sz="1000" b="1" dirty="0">
                <a:solidFill>
                  <a:schemeClr val="bg1"/>
                </a:solidFill>
              </a:rPr>
              <a:t>10</a:t>
            </a:r>
          </a:p>
        </p:txBody>
      </p:sp>
      <p:sp>
        <p:nvSpPr>
          <p:cNvPr id="98" name="Oval 97"/>
          <p:cNvSpPr/>
          <p:nvPr/>
        </p:nvSpPr>
        <p:spPr>
          <a:xfrm>
            <a:off x="4312800" y="443122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p:cNvSpPr/>
          <p:nvPr/>
        </p:nvSpPr>
        <p:spPr>
          <a:xfrm>
            <a:off x="4312800" y="503135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4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Dynamic Continuous Indexing(DCI)</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3/6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DCI</a:t>
            </a:r>
          </a:p>
        </p:txBody>
      </p:sp>
      <p:sp>
        <p:nvSpPr>
          <p:cNvPr id="3" name="TextBox 2"/>
          <p:cNvSpPr txBox="1"/>
          <p:nvPr/>
        </p:nvSpPr>
        <p:spPr>
          <a:xfrm>
            <a:off x="360000" y="5807242"/>
            <a:ext cx="8770145" cy="646331"/>
          </a:xfrm>
          <a:prstGeom prst="rect">
            <a:avLst/>
          </a:prstGeom>
          <a:noFill/>
        </p:spPr>
        <p:txBody>
          <a:bodyPr wrap="square" rtlCol="0">
            <a:spAutoFit/>
          </a:bodyPr>
          <a:lstStyle/>
          <a:p>
            <a:r>
              <a:rPr lang="en-US" dirty="0"/>
              <a:t>CITATION: Li, K., &amp; Malik, J. (2016, June). Fast k-nearest </a:t>
            </a:r>
            <a:r>
              <a:rPr lang="en-US" dirty="0" err="1"/>
              <a:t>neighbour</a:t>
            </a:r>
            <a:r>
              <a:rPr lang="en-US" dirty="0"/>
              <a:t> search via dynamic continuous indexing. In </a:t>
            </a:r>
            <a:r>
              <a:rPr lang="en-US" i="1" dirty="0"/>
              <a:t>International Conference on Machine Learning</a:t>
            </a:r>
            <a:r>
              <a:rPr lang="en-US" dirty="0"/>
              <a:t> (pp. 671-679).</a:t>
            </a:r>
          </a:p>
        </p:txBody>
      </p:sp>
      <p:sp>
        <p:nvSpPr>
          <p:cNvPr id="9" name="Rectangle 8"/>
          <p:cNvSpPr/>
          <p:nvPr/>
        </p:nvSpPr>
        <p:spPr>
          <a:xfrm>
            <a:off x="0" y="6715578"/>
            <a:ext cx="4536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126424" y="348646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9</a:t>
            </a:r>
          </a:p>
        </p:txBody>
      </p:sp>
      <p:sp>
        <p:nvSpPr>
          <p:cNvPr id="54" name="Oval 53"/>
          <p:cNvSpPr/>
          <p:nvPr/>
        </p:nvSpPr>
        <p:spPr>
          <a:xfrm>
            <a:off x="2785202" y="276288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3</a:t>
            </a:r>
          </a:p>
        </p:txBody>
      </p:sp>
      <p:sp>
        <p:nvSpPr>
          <p:cNvPr id="55" name="Oval 54"/>
          <p:cNvSpPr/>
          <p:nvPr/>
        </p:nvSpPr>
        <p:spPr>
          <a:xfrm>
            <a:off x="6269169" y="3856241"/>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5853995" y="23787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57" name="Oval 56"/>
          <p:cNvSpPr/>
          <p:nvPr/>
        </p:nvSpPr>
        <p:spPr>
          <a:xfrm>
            <a:off x="4090071" y="166060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7</a:t>
            </a:r>
          </a:p>
        </p:txBody>
      </p:sp>
      <p:sp>
        <p:nvSpPr>
          <p:cNvPr id="58" name="Oval 57"/>
          <p:cNvSpPr/>
          <p:nvPr/>
        </p:nvSpPr>
        <p:spPr>
          <a:xfrm>
            <a:off x="3886240" y="247271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5</a:t>
            </a:r>
          </a:p>
        </p:txBody>
      </p:sp>
      <p:sp>
        <p:nvSpPr>
          <p:cNvPr id="59" name="Oval 58"/>
          <p:cNvSpPr/>
          <p:nvPr/>
        </p:nvSpPr>
        <p:spPr>
          <a:xfrm>
            <a:off x="3706240" y="482724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6</a:t>
            </a:r>
          </a:p>
        </p:txBody>
      </p:sp>
      <p:sp>
        <p:nvSpPr>
          <p:cNvPr id="60" name="Oval 59"/>
          <p:cNvSpPr/>
          <p:nvPr/>
        </p:nvSpPr>
        <p:spPr>
          <a:xfrm>
            <a:off x="2179429" y="153006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1</a:t>
            </a:r>
          </a:p>
        </p:txBody>
      </p:sp>
      <p:sp>
        <p:nvSpPr>
          <p:cNvPr id="61" name="Oval 60"/>
          <p:cNvSpPr/>
          <p:nvPr/>
        </p:nvSpPr>
        <p:spPr>
          <a:xfrm>
            <a:off x="4856471" y="161328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8</a:t>
            </a:r>
          </a:p>
        </p:txBody>
      </p:sp>
      <p:sp>
        <p:nvSpPr>
          <p:cNvPr id="62" name="Oval 61"/>
          <p:cNvSpPr/>
          <p:nvPr/>
        </p:nvSpPr>
        <p:spPr>
          <a:xfrm>
            <a:off x="2599479" y="381705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2</a:t>
            </a:r>
          </a:p>
        </p:txBody>
      </p:sp>
      <p:sp>
        <p:nvSpPr>
          <p:cNvPr id="63" name="Oval 62"/>
          <p:cNvSpPr/>
          <p:nvPr/>
        </p:nvSpPr>
        <p:spPr>
          <a:xfrm>
            <a:off x="6640774" y="44263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5650507" y="394981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65" name="Oval 64"/>
          <p:cNvSpPr/>
          <p:nvPr/>
        </p:nvSpPr>
        <p:spPr>
          <a:xfrm>
            <a:off x="4589050" y="1846545"/>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3430471" y="371713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4</a:t>
            </a:r>
          </a:p>
        </p:txBody>
      </p:sp>
      <p:cxnSp>
        <p:nvCxnSpPr>
          <p:cNvPr id="67" name="Straight Arrow Connector 66"/>
          <p:cNvCxnSpPr/>
          <p:nvPr/>
        </p:nvCxnSpPr>
        <p:spPr>
          <a:xfrm rot="-2700000">
            <a:off x="1435106" y="3020844"/>
            <a:ext cx="630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2700000">
            <a:off x="5735523" y="1995290"/>
            <a:ext cx="0" cy="5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2700000">
            <a:off x="5211397" y="1705164"/>
            <a:ext cx="0" cy="576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2700000">
            <a:off x="4693777" y="3307365"/>
            <a:ext cx="0" cy="20159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2700000">
            <a:off x="5783365" y="2321201"/>
            <a:ext cx="0" cy="248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2700000">
            <a:off x="3378859" y="2756504"/>
            <a:ext cx="0" cy="122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2700000">
            <a:off x="5187541" y="2750051"/>
            <a:ext cx="0" cy="151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2700000">
            <a:off x="3508669" y="4265377"/>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2700000">
            <a:off x="2975597" y="3884440"/>
            <a:ext cx="0" cy="61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2700000">
            <a:off x="6958973" y="819342"/>
            <a:ext cx="0" cy="90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2700000">
            <a:off x="4958113" y="1908469"/>
            <a:ext cx="0" cy="576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2700000">
            <a:off x="4886122" y="2883639"/>
            <a:ext cx="0" cy="79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2700000">
            <a:off x="3215885" y="1298322"/>
            <a:ext cx="0" cy="25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2700000">
            <a:off x="4274405" y="2540526"/>
            <a:ext cx="0" cy="64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2700000">
            <a:off x="3632560" y="3843415"/>
            <a:ext cx="0" cy="10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539476" y="2894854"/>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p:cNvSpPr/>
          <p:nvPr/>
        </p:nvSpPr>
        <p:spPr>
          <a:xfrm>
            <a:off x="3150388" y="4260399"/>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5437051" y="198375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Oval 86"/>
          <p:cNvSpPr/>
          <p:nvPr/>
        </p:nvSpPr>
        <p:spPr>
          <a:xfrm>
            <a:off x="4816937" y="260904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p:cNvSpPr/>
          <p:nvPr/>
        </p:nvSpPr>
        <p:spPr>
          <a:xfrm>
            <a:off x="5084281" y="2326038"/>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3559840" y="3840826"/>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p:cNvSpPr/>
          <p:nvPr/>
        </p:nvSpPr>
        <p:spPr>
          <a:xfrm>
            <a:off x="4400358" y="301054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Oval 90"/>
          <p:cNvSpPr/>
          <p:nvPr/>
        </p:nvSpPr>
        <p:spPr>
          <a:xfrm>
            <a:off x="3903778" y="3504761"/>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Oval 92"/>
          <p:cNvSpPr/>
          <p:nvPr/>
        </p:nvSpPr>
        <p:spPr>
          <a:xfrm>
            <a:off x="6540530" y="871592"/>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p:cNvSpPr/>
          <p:nvPr/>
        </p:nvSpPr>
        <p:spPr>
          <a:xfrm>
            <a:off x="4035174" y="3370336"/>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Oval 94"/>
          <p:cNvSpPr/>
          <p:nvPr/>
        </p:nvSpPr>
        <p:spPr>
          <a:xfrm>
            <a:off x="4586722" y="2852887"/>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p:cNvSpPr/>
          <p:nvPr/>
        </p:nvSpPr>
        <p:spPr>
          <a:xfrm>
            <a:off x="4914974" y="2508601"/>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p:cNvSpPr/>
          <p:nvPr/>
        </p:nvSpPr>
        <p:spPr>
          <a:xfrm>
            <a:off x="7237660" y="152281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Straight Connector 91"/>
          <p:cNvCxnSpPr/>
          <p:nvPr/>
        </p:nvCxnSpPr>
        <p:spPr>
          <a:xfrm rot="-2700000">
            <a:off x="4614785" y="1662270"/>
            <a:ext cx="0" cy="108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915166" y="2521618"/>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5588952" y="3922665"/>
            <a:ext cx="316112" cy="246221"/>
          </a:xfrm>
          <a:prstGeom prst="rect">
            <a:avLst/>
          </a:prstGeom>
          <a:noFill/>
        </p:spPr>
        <p:txBody>
          <a:bodyPr wrap="none" rtlCol="0">
            <a:spAutoFit/>
          </a:bodyPr>
          <a:lstStyle/>
          <a:p>
            <a:r>
              <a:rPr lang="en-US" sz="1000" b="1" dirty="0">
                <a:solidFill>
                  <a:schemeClr val="bg1"/>
                </a:solidFill>
              </a:rPr>
              <a:t>11</a:t>
            </a:r>
          </a:p>
        </p:txBody>
      </p:sp>
      <p:sp>
        <p:nvSpPr>
          <p:cNvPr id="103" name="TextBox 102"/>
          <p:cNvSpPr txBox="1"/>
          <p:nvPr/>
        </p:nvSpPr>
        <p:spPr>
          <a:xfrm>
            <a:off x="6211794" y="3823130"/>
            <a:ext cx="316112" cy="246221"/>
          </a:xfrm>
          <a:prstGeom prst="rect">
            <a:avLst/>
          </a:prstGeom>
          <a:noFill/>
        </p:spPr>
        <p:txBody>
          <a:bodyPr wrap="none" rtlCol="0">
            <a:spAutoFit/>
          </a:bodyPr>
          <a:lstStyle/>
          <a:p>
            <a:r>
              <a:rPr lang="en-US" sz="1000" b="1" dirty="0">
                <a:solidFill>
                  <a:schemeClr val="bg1"/>
                </a:solidFill>
              </a:rPr>
              <a:t>13</a:t>
            </a:r>
          </a:p>
        </p:txBody>
      </p:sp>
      <p:sp>
        <p:nvSpPr>
          <p:cNvPr id="104" name="TextBox 103"/>
          <p:cNvSpPr txBox="1"/>
          <p:nvPr/>
        </p:nvSpPr>
        <p:spPr>
          <a:xfrm>
            <a:off x="7169109" y="1501200"/>
            <a:ext cx="316112" cy="246221"/>
          </a:xfrm>
          <a:prstGeom prst="rect">
            <a:avLst/>
          </a:prstGeom>
          <a:noFill/>
        </p:spPr>
        <p:txBody>
          <a:bodyPr wrap="none" rtlCol="0">
            <a:spAutoFit/>
          </a:bodyPr>
          <a:lstStyle/>
          <a:p>
            <a:r>
              <a:rPr lang="en-US" sz="1000" b="1" dirty="0">
                <a:solidFill>
                  <a:schemeClr val="bg1"/>
                </a:solidFill>
              </a:rPr>
              <a:t>14</a:t>
            </a:r>
          </a:p>
        </p:txBody>
      </p:sp>
      <p:sp>
        <p:nvSpPr>
          <p:cNvPr id="105" name="TextBox 104"/>
          <p:cNvSpPr txBox="1"/>
          <p:nvPr/>
        </p:nvSpPr>
        <p:spPr>
          <a:xfrm>
            <a:off x="6575997" y="4396957"/>
            <a:ext cx="316112" cy="246221"/>
          </a:xfrm>
          <a:prstGeom prst="rect">
            <a:avLst/>
          </a:prstGeom>
          <a:noFill/>
        </p:spPr>
        <p:txBody>
          <a:bodyPr wrap="none" rtlCol="0">
            <a:spAutoFit/>
          </a:bodyPr>
          <a:lstStyle/>
          <a:p>
            <a:r>
              <a:rPr lang="en-US" sz="1000" b="1" dirty="0">
                <a:solidFill>
                  <a:schemeClr val="bg1"/>
                </a:solidFill>
              </a:rPr>
              <a:t>15</a:t>
            </a:r>
          </a:p>
        </p:txBody>
      </p:sp>
      <p:sp>
        <p:nvSpPr>
          <p:cNvPr id="106" name="TextBox 105"/>
          <p:cNvSpPr txBox="1"/>
          <p:nvPr/>
        </p:nvSpPr>
        <p:spPr>
          <a:xfrm>
            <a:off x="5788110" y="2344547"/>
            <a:ext cx="316112" cy="246221"/>
          </a:xfrm>
          <a:prstGeom prst="rect">
            <a:avLst/>
          </a:prstGeom>
          <a:noFill/>
        </p:spPr>
        <p:txBody>
          <a:bodyPr wrap="none" rtlCol="0">
            <a:spAutoFit/>
          </a:bodyPr>
          <a:lstStyle/>
          <a:p>
            <a:r>
              <a:rPr lang="en-US" sz="1000" b="1" dirty="0">
                <a:solidFill>
                  <a:schemeClr val="bg1"/>
                </a:solidFill>
              </a:rPr>
              <a:t>12</a:t>
            </a:r>
          </a:p>
        </p:txBody>
      </p:sp>
      <p:cxnSp>
        <p:nvCxnSpPr>
          <p:cNvPr id="107" name="Straight Connector 106"/>
          <p:cNvCxnSpPr/>
          <p:nvPr/>
        </p:nvCxnSpPr>
        <p:spPr>
          <a:xfrm rot="-2700000">
            <a:off x="5660322" y="2313911"/>
            <a:ext cx="0" cy="1872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3706240" y="3692570"/>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Oval 110"/>
          <p:cNvSpPr/>
          <p:nvPr/>
        </p:nvSpPr>
        <p:spPr>
          <a:xfrm>
            <a:off x="5380934" y="50359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p:cNvSpPr txBox="1"/>
          <p:nvPr/>
        </p:nvSpPr>
        <p:spPr>
          <a:xfrm>
            <a:off x="5316157" y="5006557"/>
            <a:ext cx="316112" cy="246221"/>
          </a:xfrm>
          <a:prstGeom prst="rect">
            <a:avLst/>
          </a:prstGeom>
          <a:noFill/>
        </p:spPr>
        <p:txBody>
          <a:bodyPr wrap="none" rtlCol="0">
            <a:spAutoFit/>
          </a:bodyPr>
          <a:lstStyle/>
          <a:p>
            <a:r>
              <a:rPr lang="en-US" sz="1000" b="1" dirty="0">
                <a:solidFill>
                  <a:schemeClr val="bg1"/>
                </a:solidFill>
              </a:rPr>
              <a:t>10</a:t>
            </a:r>
          </a:p>
        </p:txBody>
      </p:sp>
      <p:sp>
        <p:nvSpPr>
          <p:cNvPr id="98" name="Oval 97"/>
          <p:cNvSpPr/>
          <p:nvPr/>
        </p:nvSpPr>
        <p:spPr>
          <a:xfrm>
            <a:off x="3104668" y="431415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p:cNvSpPr/>
          <p:nvPr/>
        </p:nvSpPr>
        <p:spPr>
          <a:xfrm>
            <a:off x="5307409" y="210762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928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Dynamic Continuous Indexing(DCI)</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3/6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DCI</a:t>
            </a:r>
          </a:p>
        </p:txBody>
      </p:sp>
      <p:sp>
        <p:nvSpPr>
          <p:cNvPr id="3" name="TextBox 2"/>
          <p:cNvSpPr txBox="1"/>
          <p:nvPr/>
        </p:nvSpPr>
        <p:spPr>
          <a:xfrm>
            <a:off x="360000" y="5807242"/>
            <a:ext cx="8770145" cy="646331"/>
          </a:xfrm>
          <a:prstGeom prst="rect">
            <a:avLst/>
          </a:prstGeom>
          <a:noFill/>
        </p:spPr>
        <p:txBody>
          <a:bodyPr wrap="square" rtlCol="0">
            <a:spAutoFit/>
          </a:bodyPr>
          <a:lstStyle/>
          <a:p>
            <a:r>
              <a:rPr lang="en-US" dirty="0"/>
              <a:t>CITATION: Li, K., &amp; Malik, J. (2016, June). Fast k-nearest </a:t>
            </a:r>
            <a:r>
              <a:rPr lang="en-US" dirty="0" err="1"/>
              <a:t>neighbour</a:t>
            </a:r>
            <a:r>
              <a:rPr lang="en-US" dirty="0"/>
              <a:t> search via dynamic continuous indexing. In </a:t>
            </a:r>
            <a:r>
              <a:rPr lang="en-US" i="1" dirty="0"/>
              <a:t>International Conference on Machine Learning</a:t>
            </a:r>
            <a:r>
              <a:rPr lang="en-US" dirty="0"/>
              <a:t> (pp. 671-679).</a:t>
            </a:r>
          </a:p>
        </p:txBody>
      </p:sp>
      <p:sp>
        <p:nvSpPr>
          <p:cNvPr id="9" name="Rectangle 8"/>
          <p:cNvSpPr/>
          <p:nvPr/>
        </p:nvSpPr>
        <p:spPr>
          <a:xfrm>
            <a:off x="0" y="6715578"/>
            <a:ext cx="4536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126424" y="348646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9</a:t>
            </a:r>
          </a:p>
        </p:txBody>
      </p:sp>
      <p:sp>
        <p:nvSpPr>
          <p:cNvPr id="54" name="Oval 53"/>
          <p:cNvSpPr/>
          <p:nvPr/>
        </p:nvSpPr>
        <p:spPr>
          <a:xfrm>
            <a:off x="2785202" y="276288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3</a:t>
            </a:r>
          </a:p>
        </p:txBody>
      </p:sp>
      <p:sp>
        <p:nvSpPr>
          <p:cNvPr id="55" name="Oval 54"/>
          <p:cNvSpPr/>
          <p:nvPr/>
        </p:nvSpPr>
        <p:spPr>
          <a:xfrm>
            <a:off x="6269169" y="3856241"/>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5853995" y="23787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57" name="Oval 56"/>
          <p:cNvSpPr/>
          <p:nvPr/>
        </p:nvSpPr>
        <p:spPr>
          <a:xfrm>
            <a:off x="4089600" y="166060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7</a:t>
            </a:r>
          </a:p>
        </p:txBody>
      </p:sp>
      <p:sp>
        <p:nvSpPr>
          <p:cNvPr id="58" name="Oval 57"/>
          <p:cNvSpPr/>
          <p:nvPr/>
        </p:nvSpPr>
        <p:spPr>
          <a:xfrm>
            <a:off x="3886240" y="247271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5</a:t>
            </a:r>
          </a:p>
        </p:txBody>
      </p:sp>
      <p:sp>
        <p:nvSpPr>
          <p:cNvPr id="59" name="Oval 58"/>
          <p:cNvSpPr/>
          <p:nvPr/>
        </p:nvSpPr>
        <p:spPr>
          <a:xfrm>
            <a:off x="3706240" y="482724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6</a:t>
            </a:r>
          </a:p>
        </p:txBody>
      </p:sp>
      <p:sp>
        <p:nvSpPr>
          <p:cNvPr id="60" name="Oval 59"/>
          <p:cNvSpPr/>
          <p:nvPr/>
        </p:nvSpPr>
        <p:spPr>
          <a:xfrm>
            <a:off x="2179429" y="153006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1</a:t>
            </a:r>
          </a:p>
        </p:txBody>
      </p:sp>
      <p:sp>
        <p:nvSpPr>
          <p:cNvPr id="61" name="Oval 60"/>
          <p:cNvSpPr/>
          <p:nvPr/>
        </p:nvSpPr>
        <p:spPr>
          <a:xfrm>
            <a:off x="4856471" y="161328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8</a:t>
            </a:r>
          </a:p>
        </p:txBody>
      </p:sp>
      <p:sp>
        <p:nvSpPr>
          <p:cNvPr id="62" name="Oval 61"/>
          <p:cNvSpPr/>
          <p:nvPr/>
        </p:nvSpPr>
        <p:spPr>
          <a:xfrm>
            <a:off x="2599479" y="381705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2</a:t>
            </a:r>
          </a:p>
        </p:txBody>
      </p:sp>
      <p:sp>
        <p:nvSpPr>
          <p:cNvPr id="63" name="Oval 62"/>
          <p:cNvSpPr/>
          <p:nvPr/>
        </p:nvSpPr>
        <p:spPr>
          <a:xfrm>
            <a:off x="6640774" y="44263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5650507" y="394981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65" name="Oval 64"/>
          <p:cNvSpPr/>
          <p:nvPr/>
        </p:nvSpPr>
        <p:spPr>
          <a:xfrm>
            <a:off x="4589050" y="1846545"/>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3430471" y="371713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4</a:t>
            </a:r>
          </a:p>
        </p:txBody>
      </p:sp>
      <p:cxnSp>
        <p:nvCxnSpPr>
          <p:cNvPr id="67" name="Straight Arrow Connector 66"/>
          <p:cNvCxnSpPr/>
          <p:nvPr/>
        </p:nvCxnSpPr>
        <p:spPr>
          <a:xfrm>
            <a:off x="1461184" y="3210375"/>
            <a:ext cx="648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237660" y="152281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5588952" y="3922665"/>
            <a:ext cx="316112" cy="246221"/>
          </a:xfrm>
          <a:prstGeom prst="rect">
            <a:avLst/>
          </a:prstGeom>
          <a:noFill/>
        </p:spPr>
        <p:txBody>
          <a:bodyPr wrap="none" rtlCol="0">
            <a:spAutoFit/>
          </a:bodyPr>
          <a:lstStyle/>
          <a:p>
            <a:r>
              <a:rPr lang="en-US" sz="1000" b="1" dirty="0">
                <a:solidFill>
                  <a:schemeClr val="bg1"/>
                </a:solidFill>
              </a:rPr>
              <a:t>11</a:t>
            </a:r>
          </a:p>
        </p:txBody>
      </p:sp>
      <p:sp>
        <p:nvSpPr>
          <p:cNvPr id="103" name="TextBox 102"/>
          <p:cNvSpPr txBox="1"/>
          <p:nvPr/>
        </p:nvSpPr>
        <p:spPr>
          <a:xfrm>
            <a:off x="6211794" y="3823130"/>
            <a:ext cx="316112" cy="246221"/>
          </a:xfrm>
          <a:prstGeom prst="rect">
            <a:avLst/>
          </a:prstGeom>
          <a:noFill/>
        </p:spPr>
        <p:txBody>
          <a:bodyPr wrap="none" rtlCol="0">
            <a:spAutoFit/>
          </a:bodyPr>
          <a:lstStyle/>
          <a:p>
            <a:r>
              <a:rPr lang="en-US" sz="1000" b="1" dirty="0">
                <a:solidFill>
                  <a:schemeClr val="bg1"/>
                </a:solidFill>
              </a:rPr>
              <a:t>13</a:t>
            </a:r>
          </a:p>
        </p:txBody>
      </p:sp>
      <p:sp>
        <p:nvSpPr>
          <p:cNvPr id="104" name="TextBox 103"/>
          <p:cNvSpPr txBox="1"/>
          <p:nvPr/>
        </p:nvSpPr>
        <p:spPr>
          <a:xfrm>
            <a:off x="7169109" y="1500360"/>
            <a:ext cx="316112" cy="246221"/>
          </a:xfrm>
          <a:prstGeom prst="rect">
            <a:avLst/>
          </a:prstGeom>
          <a:noFill/>
        </p:spPr>
        <p:txBody>
          <a:bodyPr wrap="none" rtlCol="0">
            <a:spAutoFit/>
          </a:bodyPr>
          <a:lstStyle/>
          <a:p>
            <a:r>
              <a:rPr lang="en-US" sz="1000" b="1" dirty="0">
                <a:solidFill>
                  <a:schemeClr val="bg1"/>
                </a:solidFill>
              </a:rPr>
              <a:t>14</a:t>
            </a:r>
          </a:p>
        </p:txBody>
      </p:sp>
      <p:sp>
        <p:nvSpPr>
          <p:cNvPr id="105" name="TextBox 104"/>
          <p:cNvSpPr txBox="1"/>
          <p:nvPr/>
        </p:nvSpPr>
        <p:spPr>
          <a:xfrm>
            <a:off x="6575997" y="4396957"/>
            <a:ext cx="316112" cy="246221"/>
          </a:xfrm>
          <a:prstGeom prst="rect">
            <a:avLst/>
          </a:prstGeom>
          <a:noFill/>
        </p:spPr>
        <p:txBody>
          <a:bodyPr wrap="none" rtlCol="0">
            <a:spAutoFit/>
          </a:bodyPr>
          <a:lstStyle/>
          <a:p>
            <a:r>
              <a:rPr lang="en-US" sz="1000" b="1" dirty="0">
                <a:solidFill>
                  <a:schemeClr val="bg1"/>
                </a:solidFill>
              </a:rPr>
              <a:t>15</a:t>
            </a:r>
          </a:p>
        </p:txBody>
      </p:sp>
      <p:sp>
        <p:nvSpPr>
          <p:cNvPr id="106" name="TextBox 105"/>
          <p:cNvSpPr txBox="1"/>
          <p:nvPr/>
        </p:nvSpPr>
        <p:spPr>
          <a:xfrm>
            <a:off x="5788110" y="2344547"/>
            <a:ext cx="316112" cy="246221"/>
          </a:xfrm>
          <a:prstGeom prst="rect">
            <a:avLst/>
          </a:prstGeom>
          <a:noFill/>
        </p:spPr>
        <p:txBody>
          <a:bodyPr wrap="none" rtlCol="0">
            <a:spAutoFit/>
          </a:bodyPr>
          <a:lstStyle/>
          <a:p>
            <a:r>
              <a:rPr lang="en-US" sz="1000" b="1" dirty="0">
                <a:solidFill>
                  <a:schemeClr val="bg1"/>
                </a:solidFill>
              </a:rPr>
              <a:t>12</a:t>
            </a:r>
          </a:p>
        </p:txBody>
      </p:sp>
      <p:sp>
        <p:nvSpPr>
          <p:cNvPr id="111" name="Oval 110"/>
          <p:cNvSpPr/>
          <p:nvPr/>
        </p:nvSpPr>
        <p:spPr>
          <a:xfrm>
            <a:off x="5380934" y="50359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p:cNvSpPr txBox="1"/>
          <p:nvPr/>
        </p:nvSpPr>
        <p:spPr>
          <a:xfrm>
            <a:off x="5316157" y="5006557"/>
            <a:ext cx="316112" cy="246221"/>
          </a:xfrm>
          <a:prstGeom prst="rect">
            <a:avLst/>
          </a:prstGeom>
          <a:noFill/>
        </p:spPr>
        <p:txBody>
          <a:bodyPr wrap="none" rtlCol="0">
            <a:spAutoFit/>
          </a:bodyPr>
          <a:lstStyle/>
          <a:p>
            <a:r>
              <a:rPr lang="en-US" sz="1000" b="1" dirty="0">
                <a:solidFill>
                  <a:schemeClr val="bg1"/>
                </a:solidFill>
              </a:rPr>
              <a:t>10</a:t>
            </a:r>
          </a:p>
        </p:txBody>
      </p:sp>
      <p:cxnSp>
        <p:nvCxnSpPr>
          <p:cNvPr id="98" name="Straight Arrow Connector 97"/>
          <p:cNvCxnSpPr/>
          <p:nvPr/>
        </p:nvCxnSpPr>
        <p:spPr>
          <a:xfrm rot="-5400000">
            <a:off x="2069641" y="3235732"/>
            <a:ext cx="468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2700000">
            <a:off x="1435106" y="3020844"/>
            <a:ext cx="630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975300" y="1583400"/>
            <a:ext cx="360000" cy="36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756350" y="1507200"/>
            <a:ext cx="360000" cy="36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86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Prioritized DCI</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4/6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Prioritized DCI</a:t>
            </a:r>
          </a:p>
        </p:txBody>
      </p:sp>
      <p:sp>
        <p:nvSpPr>
          <p:cNvPr id="8" name="TextBox 7"/>
          <p:cNvSpPr txBox="1"/>
          <p:nvPr/>
        </p:nvSpPr>
        <p:spPr>
          <a:xfrm>
            <a:off x="360000" y="5807242"/>
            <a:ext cx="8770145" cy="646331"/>
          </a:xfrm>
          <a:prstGeom prst="rect">
            <a:avLst/>
          </a:prstGeom>
          <a:noFill/>
        </p:spPr>
        <p:txBody>
          <a:bodyPr wrap="square" rtlCol="0">
            <a:spAutoFit/>
          </a:bodyPr>
          <a:lstStyle/>
          <a:p>
            <a:r>
              <a:rPr lang="en-US" dirty="0"/>
              <a:t>CITATION: Li, K., &amp; Malik, J. (2017). Fast k-Nearest </a:t>
            </a:r>
            <a:r>
              <a:rPr lang="en-US" dirty="0" err="1"/>
              <a:t>Neighbour</a:t>
            </a:r>
            <a:r>
              <a:rPr lang="en-US" dirty="0"/>
              <a:t> Search via Prioritized DCI. </a:t>
            </a:r>
            <a:r>
              <a:rPr lang="en-US" i="1" dirty="0" err="1"/>
              <a:t>arXiv</a:t>
            </a:r>
            <a:r>
              <a:rPr lang="en-US" i="1" dirty="0"/>
              <a:t> preprint arXiv:1703.00440</a:t>
            </a:r>
            <a:r>
              <a:rPr lang="en-US" dirty="0"/>
              <a:t>.</a:t>
            </a:r>
          </a:p>
        </p:txBody>
      </p:sp>
      <p:sp>
        <p:nvSpPr>
          <p:cNvPr id="9" name="Rectangle 8"/>
          <p:cNvSpPr/>
          <p:nvPr/>
        </p:nvSpPr>
        <p:spPr>
          <a:xfrm>
            <a:off x="0" y="6715578"/>
            <a:ext cx="6048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26424" y="348646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9</a:t>
            </a:r>
          </a:p>
        </p:txBody>
      </p:sp>
      <p:sp>
        <p:nvSpPr>
          <p:cNvPr id="59" name="Oval 58"/>
          <p:cNvSpPr/>
          <p:nvPr/>
        </p:nvSpPr>
        <p:spPr>
          <a:xfrm>
            <a:off x="2785202" y="276288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3</a:t>
            </a:r>
          </a:p>
        </p:txBody>
      </p:sp>
      <p:sp>
        <p:nvSpPr>
          <p:cNvPr id="60" name="Oval 59"/>
          <p:cNvSpPr/>
          <p:nvPr/>
        </p:nvSpPr>
        <p:spPr>
          <a:xfrm>
            <a:off x="6269169" y="3856241"/>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val 60"/>
          <p:cNvSpPr/>
          <p:nvPr/>
        </p:nvSpPr>
        <p:spPr>
          <a:xfrm>
            <a:off x="5853995" y="23787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62" name="Oval 61"/>
          <p:cNvSpPr/>
          <p:nvPr/>
        </p:nvSpPr>
        <p:spPr>
          <a:xfrm>
            <a:off x="4090071" y="166060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7</a:t>
            </a:r>
          </a:p>
        </p:txBody>
      </p:sp>
      <p:sp>
        <p:nvSpPr>
          <p:cNvPr id="63" name="Oval 62"/>
          <p:cNvSpPr/>
          <p:nvPr/>
        </p:nvSpPr>
        <p:spPr>
          <a:xfrm>
            <a:off x="3886240" y="247271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5</a:t>
            </a:r>
          </a:p>
        </p:txBody>
      </p:sp>
      <p:sp>
        <p:nvSpPr>
          <p:cNvPr id="64" name="Oval 63"/>
          <p:cNvSpPr/>
          <p:nvPr/>
        </p:nvSpPr>
        <p:spPr>
          <a:xfrm>
            <a:off x="3706240" y="482724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6</a:t>
            </a:r>
          </a:p>
        </p:txBody>
      </p:sp>
      <p:sp>
        <p:nvSpPr>
          <p:cNvPr id="65" name="Oval 64"/>
          <p:cNvSpPr/>
          <p:nvPr/>
        </p:nvSpPr>
        <p:spPr>
          <a:xfrm>
            <a:off x="2179429" y="153006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1</a:t>
            </a:r>
          </a:p>
        </p:txBody>
      </p:sp>
      <p:sp>
        <p:nvSpPr>
          <p:cNvPr id="66" name="Oval 65"/>
          <p:cNvSpPr/>
          <p:nvPr/>
        </p:nvSpPr>
        <p:spPr>
          <a:xfrm>
            <a:off x="4856471" y="161328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8</a:t>
            </a:r>
          </a:p>
        </p:txBody>
      </p:sp>
      <p:sp>
        <p:nvSpPr>
          <p:cNvPr id="67" name="Oval 66"/>
          <p:cNvSpPr/>
          <p:nvPr/>
        </p:nvSpPr>
        <p:spPr>
          <a:xfrm>
            <a:off x="2599479" y="381705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2</a:t>
            </a:r>
          </a:p>
        </p:txBody>
      </p:sp>
      <p:sp>
        <p:nvSpPr>
          <p:cNvPr id="68" name="Oval 67"/>
          <p:cNvSpPr/>
          <p:nvPr/>
        </p:nvSpPr>
        <p:spPr>
          <a:xfrm>
            <a:off x="6640774" y="44263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a:xfrm>
            <a:off x="5650507" y="394981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b="1" dirty="0">
              <a:solidFill>
                <a:schemeClr val="bg1"/>
              </a:solidFill>
            </a:endParaRPr>
          </a:p>
        </p:txBody>
      </p:sp>
      <p:sp>
        <p:nvSpPr>
          <p:cNvPr id="70" name="Oval 69"/>
          <p:cNvSpPr/>
          <p:nvPr/>
        </p:nvSpPr>
        <p:spPr>
          <a:xfrm>
            <a:off x="4589050" y="1846545"/>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p:cNvSpPr/>
          <p:nvPr/>
        </p:nvSpPr>
        <p:spPr>
          <a:xfrm>
            <a:off x="3430471" y="371713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4</a:t>
            </a:r>
          </a:p>
        </p:txBody>
      </p:sp>
      <p:cxnSp>
        <p:nvCxnSpPr>
          <p:cNvPr id="72" name="Straight Arrow Connector 71"/>
          <p:cNvCxnSpPr/>
          <p:nvPr/>
        </p:nvCxnSpPr>
        <p:spPr>
          <a:xfrm>
            <a:off x="1461184" y="3210375"/>
            <a:ext cx="648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689035" y="2046953"/>
            <a:ext cx="0" cy="118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74727" y="2877272"/>
            <a:ext cx="0" cy="3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976725" y="2574709"/>
            <a:ext cx="0" cy="64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933293" y="2489865"/>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260388" y="1638628"/>
            <a:ext cx="0" cy="158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216908" y="3220441"/>
            <a:ext cx="0" cy="36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26496" y="3231497"/>
            <a:ext cx="0" cy="122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193863" y="1799001"/>
            <a:ext cx="0" cy="14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36235" y="3230253"/>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960263" y="1807573"/>
            <a:ext cx="0" cy="140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791968" y="3237837"/>
            <a:ext cx="0" cy="16559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369185" y="3212400"/>
            <a:ext cx="0" cy="72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513452" y="3231945"/>
            <a:ext cx="0" cy="54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85207" y="3237772"/>
            <a:ext cx="0" cy="648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174665"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p:cNvSpPr/>
          <p:nvPr/>
        </p:nvSpPr>
        <p:spPr>
          <a:xfrm>
            <a:off x="2598531"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369493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p:cNvSpPr/>
          <p:nvPr/>
        </p:nvSpPr>
        <p:spPr>
          <a:xfrm>
            <a:off x="3874958"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Oval 90"/>
          <p:cNvSpPr/>
          <p:nvPr/>
        </p:nvSpPr>
        <p:spPr>
          <a:xfrm>
            <a:off x="627728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Oval 91"/>
          <p:cNvSpPr/>
          <p:nvPr/>
        </p:nvSpPr>
        <p:spPr>
          <a:xfrm>
            <a:off x="4608840" y="3141603"/>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Oval 92"/>
          <p:cNvSpPr/>
          <p:nvPr/>
        </p:nvSpPr>
        <p:spPr>
          <a:xfrm>
            <a:off x="5117629"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p:cNvSpPr/>
          <p:nvPr/>
        </p:nvSpPr>
        <p:spPr>
          <a:xfrm>
            <a:off x="5843721"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Oval 94"/>
          <p:cNvSpPr/>
          <p:nvPr/>
        </p:nvSpPr>
        <p:spPr>
          <a:xfrm>
            <a:off x="6636883"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p:cNvSpPr/>
          <p:nvPr/>
        </p:nvSpPr>
        <p:spPr>
          <a:xfrm>
            <a:off x="4873057"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p:cNvSpPr/>
          <p:nvPr/>
        </p:nvSpPr>
        <p:spPr>
          <a:xfrm>
            <a:off x="2784266" y="314160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Oval 97"/>
          <p:cNvSpPr/>
          <p:nvPr/>
        </p:nvSpPr>
        <p:spPr>
          <a:xfrm>
            <a:off x="4101995" y="3153101"/>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p:cNvSpPr/>
          <p:nvPr/>
        </p:nvSpPr>
        <p:spPr>
          <a:xfrm>
            <a:off x="3422440" y="314636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Oval 99"/>
          <p:cNvSpPr/>
          <p:nvPr/>
        </p:nvSpPr>
        <p:spPr>
          <a:xfrm>
            <a:off x="7237660" y="152281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1" name="Straight Connector 100"/>
          <p:cNvCxnSpPr/>
          <p:nvPr/>
        </p:nvCxnSpPr>
        <p:spPr>
          <a:xfrm>
            <a:off x="7318619" y="1631370"/>
            <a:ext cx="0" cy="158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7232896" y="3134345"/>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TextBox 102"/>
          <p:cNvSpPr txBox="1"/>
          <p:nvPr/>
        </p:nvSpPr>
        <p:spPr>
          <a:xfrm>
            <a:off x="5588952" y="3922665"/>
            <a:ext cx="316112" cy="246221"/>
          </a:xfrm>
          <a:prstGeom prst="rect">
            <a:avLst/>
          </a:prstGeom>
          <a:noFill/>
        </p:spPr>
        <p:txBody>
          <a:bodyPr wrap="none" rtlCol="0">
            <a:spAutoFit/>
          </a:bodyPr>
          <a:lstStyle/>
          <a:p>
            <a:r>
              <a:rPr lang="en-US" sz="1000" b="1" dirty="0">
                <a:solidFill>
                  <a:schemeClr val="bg1"/>
                </a:solidFill>
              </a:rPr>
              <a:t>11</a:t>
            </a:r>
          </a:p>
        </p:txBody>
      </p:sp>
      <p:sp>
        <p:nvSpPr>
          <p:cNvPr id="104" name="TextBox 103"/>
          <p:cNvSpPr txBox="1"/>
          <p:nvPr/>
        </p:nvSpPr>
        <p:spPr>
          <a:xfrm>
            <a:off x="6211794" y="3823130"/>
            <a:ext cx="316112" cy="246221"/>
          </a:xfrm>
          <a:prstGeom prst="rect">
            <a:avLst/>
          </a:prstGeom>
          <a:noFill/>
        </p:spPr>
        <p:txBody>
          <a:bodyPr wrap="none" rtlCol="0">
            <a:spAutoFit/>
          </a:bodyPr>
          <a:lstStyle/>
          <a:p>
            <a:r>
              <a:rPr lang="en-US" sz="1000" b="1" dirty="0">
                <a:solidFill>
                  <a:schemeClr val="bg1"/>
                </a:solidFill>
              </a:rPr>
              <a:t>13</a:t>
            </a:r>
          </a:p>
        </p:txBody>
      </p:sp>
      <p:sp>
        <p:nvSpPr>
          <p:cNvPr id="105" name="TextBox 104"/>
          <p:cNvSpPr txBox="1"/>
          <p:nvPr/>
        </p:nvSpPr>
        <p:spPr>
          <a:xfrm>
            <a:off x="7169109" y="1500360"/>
            <a:ext cx="316112" cy="246221"/>
          </a:xfrm>
          <a:prstGeom prst="rect">
            <a:avLst/>
          </a:prstGeom>
          <a:noFill/>
        </p:spPr>
        <p:txBody>
          <a:bodyPr wrap="none" rtlCol="0">
            <a:spAutoFit/>
          </a:bodyPr>
          <a:lstStyle/>
          <a:p>
            <a:r>
              <a:rPr lang="en-US" sz="1000" b="1" dirty="0">
                <a:solidFill>
                  <a:schemeClr val="bg1"/>
                </a:solidFill>
              </a:rPr>
              <a:t>14</a:t>
            </a:r>
          </a:p>
        </p:txBody>
      </p:sp>
      <p:sp>
        <p:nvSpPr>
          <p:cNvPr id="106" name="TextBox 105"/>
          <p:cNvSpPr txBox="1"/>
          <p:nvPr/>
        </p:nvSpPr>
        <p:spPr>
          <a:xfrm>
            <a:off x="6575997" y="4396957"/>
            <a:ext cx="316112" cy="246221"/>
          </a:xfrm>
          <a:prstGeom prst="rect">
            <a:avLst/>
          </a:prstGeom>
          <a:noFill/>
        </p:spPr>
        <p:txBody>
          <a:bodyPr wrap="none" rtlCol="0">
            <a:spAutoFit/>
          </a:bodyPr>
          <a:lstStyle/>
          <a:p>
            <a:r>
              <a:rPr lang="en-US" sz="1000" b="1" dirty="0">
                <a:solidFill>
                  <a:schemeClr val="bg1"/>
                </a:solidFill>
              </a:rPr>
              <a:t>15</a:t>
            </a:r>
          </a:p>
        </p:txBody>
      </p:sp>
      <p:sp>
        <p:nvSpPr>
          <p:cNvPr id="107" name="TextBox 106"/>
          <p:cNvSpPr txBox="1"/>
          <p:nvPr/>
        </p:nvSpPr>
        <p:spPr>
          <a:xfrm>
            <a:off x="5788110" y="2344547"/>
            <a:ext cx="316112" cy="246221"/>
          </a:xfrm>
          <a:prstGeom prst="rect">
            <a:avLst/>
          </a:prstGeom>
          <a:noFill/>
        </p:spPr>
        <p:txBody>
          <a:bodyPr wrap="none" rtlCol="0">
            <a:spAutoFit/>
          </a:bodyPr>
          <a:lstStyle/>
          <a:p>
            <a:r>
              <a:rPr lang="en-US" sz="1000" b="1" dirty="0">
                <a:solidFill>
                  <a:schemeClr val="bg1"/>
                </a:solidFill>
              </a:rPr>
              <a:t>12</a:t>
            </a:r>
          </a:p>
        </p:txBody>
      </p:sp>
      <p:cxnSp>
        <p:nvCxnSpPr>
          <p:cNvPr id="108" name="Straight Connector 107"/>
          <p:cNvCxnSpPr/>
          <p:nvPr/>
        </p:nvCxnSpPr>
        <p:spPr>
          <a:xfrm>
            <a:off x="5466656" y="3221337"/>
            <a:ext cx="0" cy="1800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377043" y="313144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Oval 109"/>
          <p:cNvSpPr/>
          <p:nvPr/>
        </p:nvSpPr>
        <p:spPr>
          <a:xfrm>
            <a:off x="5380934" y="5035937"/>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TextBox 110"/>
          <p:cNvSpPr txBox="1"/>
          <p:nvPr/>
        </p:nvSpPr>
        <p:spPr>
          <a:xfrm>
            <a:off x="5316157" y="5006557"/>
            <a:ext cx="316112" cy="246221"/>
          </a:xfrm>
          <a:prstGeom prst="rect">
            <a:avLst/>
          </a:prstGeom>
          <a:noFill/>
        </p:spPr>
        <p:txBody>
          <a:bodyPr wrap="none" rtlCol="0">
            <a:spAutoFit/>
          </a:bodyPr>
          <a:lstStyle/>
          <a:p>
            <a:r>
              <a:rPr lang="en-US" sz="1000" b="1" dirty="0">
                <a:solidFill>
                  <a:schemeClr val="bg1"/>
                </a:solidFill>
              </a:rPr>
              <a:t>10</a:t>
            </a:r>
          </a:p>
        </p:txBody>
      </p:sp>
      <p:sp>
        <p:nvSpPr>
          <p:cNvPr id="2" name="TextBox 1"/>
          <p:cNvSpPr txBox="1"/>
          <p:nvPr/>
        </p:nvSpPr>
        <p:spPr>
          <a:xfrm>
            <a:off x="3981639" y="1250736"/>
            <a:ext cx="372218" cy="369332"/>
          </a:xfrm>
          <a:prstGeom prst="rect">
            <a:avLst/>
          </a:prstGeom>
          <a:noFill/>
        </p:spPr>
        <p:txBody>
          <a:bodyPr wrap="none" rtlCol="0">
            <a:spAutoFit/>
          </a:bodyPr>
          <a:lstStyle/>
          <a:p>
            <a:r>
              <a:rPr lang="en-US" dirty="0"/>
              <a:t>-1</a:t>
            </a:r>
          </a:p>
        </p:txBody>
      </p:sp>
      <p:sp>
        <p:nvSpPr>
          <p:cNvPr id="115" name="TextBox 114"/>
          <p:cNvSpPr txBox="1"/>
          <p:nvPr/>
        </p:nvSpPr>
        <p:spPr>
          <a:xfrm>
            <a:off x="6456850" y="4604514"/>
            <a:ext cx="546945" cy="369332"/>
          </a:xfrm>
          <a:prstGeom prst="rect">
            <a:avLst/>
          </a:prstGeom>
          <a:noFill/>
        </p:spPr>
        <p:txBody>
          <a:bodyPr wrap="none" rtlCol="0">
            <a:spAutoFit/>
          </a:bodyPr>
          <a:lstStyle/>
          <a:p>
            <a:r>
              <a:rPr lang="en-US" dirty="0"/>
              <a:t>-3.5</a:t>
            </a:r>
          </a:p>
        </p:txBody>
      </p:sp>
      <p:sp>
        <p:nvSpPr>
          <p:cNvPr id="116" name="TextBox 115"/>
          <p:cNvSpPr txBox="1"/>
          <p:nvPr/>
        </p:nvSpPr>
        <p:spPr>
          <a:xfrm>
            <a:off x="6155688" y="4052234"/>
            <a:ext cx="372218" cy="369332"/>
          </a:xfrm>
          <a:prstGeom prst="rect">
            <a:avLst/>
          </a:prstGeom>
          <a:noFill/>
        </p:spPr>
        <p:txBody>
          <a:bodyPr wrap="none" rtlCol="0">
            <a:spAutoFit/>
          </a:bodyPr>
          <a:lstStyle/>
          <a:p>
            <a:r>
              <a:rPr lang="en-US" dirty="0"/>
              <a:t>-3</a:t>
            </a:r>
          </a:p>
        </p:txBody>
      </p:sp>
      <p:sp>
        <p:nvSpPr>
          <p:cNvPr id="117" name="TextBox 116"/>
          <p:cNvSpPr txBox="1"/>
          <p:nvPr/>
        </p:nvSpPr>
        <p:spPr>
          <a:xfrm>
            <a:off x="5530295" y="4147005"/>
            <a:ext cx="372218" cy="369332"/>
          </a:xfrm>
          <a:prstGeom prst="rect">
            <a:avLst/>
          </a:prstGeom>
          <a:noFill/>
        </p:spPr>
        <p:txBody>
          <a:bodyPr wrap="none" rtlCol="0">
            <a:spAutoFit/>
          </a:bodyPr>
          <a:lstStyle/>
          <a:p>
            <a:r>
              <a:rPr lang="en-US" dirty="0"/>
              <a:t>-2</a:t>
            </a:r>
          </a:p>
        </p:txBody>
      </p:sp>
      <p:sp>
        <p:nvSpPr>
          <p:cNvPr id="118" name="TextBox 117"/>
          <p:cNvSpPr txBox="1"/>
          <p:nvPr/>
        </p:nvSpPr>
        <p:spPr>
          <a:xfrm>
            <a:off x="5202901" y="5195708"/>
            <a:ext cx="546945" cy="369332"/>
          </a:xfrm>
          <a:prstGeom prst="rect">
            <a:avLst/>
          </a:prstGeom>
          <a:noFill/>
        </p:spPr>
        <p:txBody>
          <a:bodyPr wrap="none" rtlCol="0">
            <a:spAutoFit/>
          </a:bodyPr>
          <a:lstStyle/>
          <a:p>
            <a:r>
              <a:rPr lang="en-US" dirty="0"/>
              <a:t>-1.5</a:t>
            </a:r>
          </a:p>
        </p:txBody>
      </p:sp>
      <p:sp>
        <p:nvSpPr>
          <p:cNvPr id="119" name="TextBox 118"/>
          <p:cNvSpPr txBox="1"/>
          <p:nvPr/>
        </p:nvSpPr>
        <p:spPr>
          <a:xfrm>
            <a:off x="5013485" y="3670480"/>
            <a:ext cx="372218" cy="369332"/>
          </a:xfrm>
          <a:prstGeom prst="rect">
            <a:avLst/>
          </a:prstGeom>
          <a:noFill/>
        </p:spPr>
        <p:txBody>
          <a:bodyPr wrap="none" rtlCol="0">
            <a:spAutoFit/>
          </a:bodyPr>
          <a:lstStyle/>
          <a:p>
            <a:r>
              <a:rPr lang="en-US"/>
              <a:t>-1</a:t>
            </a:r>
          </a:p>
        </p:txBody>
      </p:sp>
      <p:sp>
        <p:nvSpPr>
          <p:cNvPr id="120" name="TextBox 119"/>
          <p:cNvSpPr txBox="1"/>
          <p:nvPr/>
        </p:nvSpPr>
        <p:spPr>
          <a:xfrm>
            <a:off x="3604022" y="5021337"/>
            <a:ext cx="372218" cy="369332"/>
          </a:xfrm>
          <a:prstGeom prst="rect">
            <a:avLst/>
          </a:prstGeom>
          <a:noFill/>
        </p:spPr>
        <p:txBody>
          <a:bodyPr wrap="none" rtlCol="0">
            <a:spAutoFit/>
          </a:bodyPr>
          <a:lstStyle/>
          <a:p>
            <a:r>
              <a:rPr lang="en-US" dirty="0"/>
              <a:t>-2</a:t>
            </a:r>
          </a:p>
        </p:txBody>
      </p:sp>
      <p:sp>
        <p:nvSpPr>
          <p:cNvPr id="121" name="TextBox 120"/>
          <p:cNvSpPr txBox="1"/>
          <p:nvPr/>
        </p:nvSpPr>
        <p:spPr>
          <a:xfrm>
            <a:off x="3221160" y="3881170"/>
            <a:ext cx="546945" cy="369332"/>
          </a:xfrm>
          <a:prstGeom prst="rect">
            <a:avLst/>
          </a:prstGeom>
          <a:noFill/>
        </p:spPr>
        <p:txBody>
          <a:bodyPr wrap="none" rtlCol="0">
            <a:spAutoFit/>
          </a:bodyPr>
          <a:lstStyle/>
          <a:p>
            <a:r>
              <a:rPr lang="en-US" dirty="0"/>
              <a:t>-2.5</a:t>
            </a:r>
          </a:p>
        </p:txBody>
      </p:sp>
      <p:sp>
        <p:nvSpPr>
          <p:cNvPr id="122" name="TextBox 121"/>
          <p:cNvSpPr txBox="1"/>
          <p:nvPr/>
        </p:nvSpPr>
        <p:spPr>
          <a:xfrm>
            <a:off x="2458274" y="4030941"/>
            <a:ext cx="546945" cy="369332"/>
          </a:xfrm>
          <a:prstGeom prst="rect">
            <a:avLst/>
          </a:prstGeom>
          <a:noFill/>
        </p:spPr>
        <p:txBody>
          <a:bodyPr wrap="none" rtlCol="0">
            <a:spAutoFit/>
          </a:bodyPr>
          <a:lstStyle/>
          <a:p>
            <a:r>
              <a:rPr lang="en-US" dirty="0"/>
              <a:t>-3.2</a:t>
            </a:r>
          </a:p>
        </p:txBody>
      </p:sp>
      <p:sp>
        <p:nvSpPr>
          <p:cNvPr id="123" name="TextBox 122"/>
          <p:cNvSpPr txBox="1"/>
          <p:nvPr/>
        </p:nvSpPr>
        <p:spPr>
          <a:xfrm>
            <a:off x="2082298" y="1155877"/>
            <a:ext cx="372218" cy="369332"/>
          </a:xfrm>
          <a:prstGeom prst="rect">
            <a:avLst/>
          </a:prstGeom>
          <a:noFill/>
        </p:spPr>
        <p:txBody>
          <a:bodyPr wrap="none" rtlCol="0">
            <a:spAutoFit/>
          </a:bodyPr>
          <a:lstStyle/>
          <a:p>
            <a:r>
              <a:rPr lang="en-US" dirty="0"/>
              <a:t>-4</a:t>
            </a:r>
          </a:p>
        </p:txBody>
      </p:sp>
      <p:sp>
        <p:nvSpPr>
          <p:cNvPr id="124" name="TextBox 123"/>
          <p:cNvSpPr txBox="1"/>
          <p:nvPr/>
        </p:nvSpPr>
        <p:spPr>
          <a:xfrm>
            <a:off x="2688531" y="2395015"/>
            <a:ext cx="372218" cy="369332"/>
          </a:xfrm>
          <a:prstGeom prst="rect">
            <a:avLst/>
          </a:prstGeom>
          <a:noFill/>
        </p:spPr>
        <p:txBody>
          <a:bodyPr wrap="none" rtlCol="0">
            <a:spAutoFit/>
          </a:bodyPr>
          <a:lstStyle/>
          <a:p>
            <a:r>
              <a:rPr lang="en-US" dirty="0"/>
              <a:t>-3</a:t>
            </a:r>
          </a:p>
        </p:txBody>
      </p:sp>
      <p:sp>
        <p:nvSpPr>
          <p:cNvPr id="125" name="TextBox 124"/>
          <p:cNvSpPr txBox="1"/>
          <p:nvPr/>
        </p:nvSpPr>
        <p:spPr>
          <a:xfrm>
            <a:off x="3700884" y="2126729"/>
            <a:ext cx="546945" cy="369332"/>
          </a:xfrm>
          <a:prstGeom prst="rect">
            <a:avLst/>
          </a:prstGeom>
          <a:noFill/>
        </p:spPr>
        <p:txBody>
          <a:bodyPr wrap="none" rtlCol="0">
            <a:spAutoFit/>
          </a:bodyPr>
          <a:lstStyle/>
          <a:p>
            <a:r>
              <a:rPr lang="en-US" dirty="0"/>
              <a:t>-1.5</a:t>
            </a:r>
          </a:p>
        </p:txBody>
      </p:sp>
      <p:sp>
        <p:nvSpPr>
          <p:cNvPr id="126" name="TextBox 125"/>
          <p:cNvSpPr txBox="1"/>
          <p:nvPr/>
        </p:nvSpPr>
        <p:spPr>
          <a:xfrm>
            <a:off x="4708758" y="1250736"/>
            <a:ext cx="546945" cy="369332"/>
          </a:xfrm>
          <a:prstGeom prst="rect">
            <a:avLst/>
          </a:prstGeom>
          <a:noFill/>
        </p:spPr>
        <p:txBody>
          <a:bodyPr wrap="none" rtlCol="0">
            <a:spAutoFit/>
          </a:bodyPr>
          <a:lstStyle/>
          <a:p>
            <a:r>
              <a:rPr lang="en-US" dirty="0"/>
              <a:t>-0.5</a:t>
            </a:r>
          </a:p>
        </p:txBody>
      </p:sp>
      <p:sp>
        <p:nvSpPr>
          <p:cNvPr id="127" name="TextBox 126"/>
          <p:cNvSpPr txBox="1"/>
          <p:nvPr/>
        </p:nvSpPr>
        <p:spPr>
          <a:xfrm>
            <a:off x="5686907" y="2031324"/>
            <a:ext cx="546945" cy="369332"/>
          </a:xfrm>
          <a:prstGeom prst="rect">
            <a:avLst/>
          </a:prstGeom>
          <a:noFill/>
        </p:spPr>
        <p:txBody>
          <a:bodyPr wrap="none" rtlCol="0">
            <a:spAutoFit/>
          </a:bodyPr>
          <a:lstStyle/>
          <a:p>
            <a:r>
              <a:rPr lang="en-US" dirty="0"/>
              <a:t>-2.2</a:t>
            </a:r>
          </a:p>
        </p:txBody>
      </p:sp>
      <p:sp>
        <p:nvSpPr>
          <p:cNvPr id="128" name="TextBox 127"/>
          <p:cNvSpPr txBox="1"/>
          <p:nvPr/>
        </p:nvSpPr>
        <p:spPr>
          <a:xfrm>
            <a:off x="7045806" y="1155293"/>
            <a:ext cx="546945" cy="369332"/>
          </a:xfrm>
          <a:prstGeom prst="rect">
            <a:avLst/>
          </a:prstGeom>
          <a:noFill/>
        </p:spPr>
        <p:txBody>
          <a:bodyPr wrap="none" rtlCol="0">
            <a:spAutoFit/>
          </a:bodyPr>
          <a:lstStyle/>
          <a:p>
            <a:r>
              <a:rPr lang="en-US" dirty="0"/>
              <a:t>-4.2</a:t>
            </a:r>
          </a:p>
        </p:txBody>
      </p:sp>
      <p:sp>
        <p:nvSpPr>
          <p:cNvPr id="129" name="Oval 128"/>
          <p:cNvSpPr/>
          <p:nvPr/>
        </p:nvSpPr>
        <p:spPr>
          <a:xfrm>
            <a:off x="5624693" y="3150493"/>
            <a:ext cx="180000" cy="1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ight Brace 2"/>
          <p:cNvSpPr/>
          <p:nvPr/>
        </p:nvSpPr>
        <p:spPr>
          <a:xfrm rot="5400000">
            <a:off x="4342226" y="3241626"/>
            <a:ext cx="180000" cy="396941"/>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4976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
            <a:ext cx="9144000" cy="720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Arial Hebrew" charset="-79"/>
                <a:ea typeface="Arial Hebrew" charset="-79"/>
                <a:cs typeface="Arial Hebrew" charset="-79"/>
              </a:rPr>
              <a:t>Preliminary Results</a:t>
            </a:r>
          </a:p>
        </p:txBody>
      </p:sp>
      <p:sp>
        <p:nvSpPr>
          <p:cNvPr id="5" name="Rectangle 4"/>
          <p:cNvSpPr/>
          <p:nvPr/>
        </p:nvSpPr>
        <p:spPr>
          <a:xfrm>
            <a:off x="0" y="6713951"/>
            <a:ext cx="9144000" cy="14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050145" y="6449180"/>
            <a:ext cx="1080000" cy="276999"/>
          </a:xfrm>
          <a:prstGeom prst="rect">
            <a:avLst/>
          </a:prstGeom>
          <a:noFill/>
        </p:spPr>
        <p:txBody>
          <a:bodyPr wrap="square" rtlCol="0">
            <a:spAutoFit/>
          </a:bodyPr>
          <a:lstStyle/>
          <a:p>
            <a:pPr algn="r"/>
            <a:r>
              <a:rPr lang="en-US" sz="1200" dirty="0"/>
              <a:t>5/6</a:t>
            </a:r>
          </a:p>
        </p:txBody>
      </p:sp>
      <p:sp>
        <p:nvSpPr>
          <p:cNvPr id="10" name="TextBox 9"/>
          <p:cNvSpPr txBox="1"/>
          <p:nvPr/>
        </p:nvSpPr>
        <p:spPr>
          <a:xfrm>
            <a:off x="0" y="6435719"/>
            <a:ext cx="2880000" cy="276999"/>
          </a:xfrm>
          <a:prstGeom prst="rect">
            <a:avLst/>
          </a:prstGeom>
          <a:noFill/>
        </p:spPr>
        <p:txBody>
          <a:bodyPr wrap="square" rtlCol="0">
            <a:spAutoFit/>
          </a:bodyPr>
          <a:lstStyle/>
          <a:p>
            <a:r>
              <a:rPr lang="en-US" sz="1200" dirty="0"/>
              <a:t>Preliminary Results</a:t>
            </a:r>
          </a:p>
        </p:txBody>
      </p:sp>
      <p:sp>
        <p:nvSpPr>
          <p:cNvPr id="8" name="Rectangle 7"/>
          <p:cNvSpPr/>
          <p:nvPr/>
        </p:nvSpPr>
        <p:spPr>
          <a:xfrm>
            <a:off x="0" y="6715578"/>
            <a:ext cx="7560000" cy="144000"/>
          </a:xfrm>
          <a:prstGeom prst="rect">
            <a:avLst/>
          </a:prstGeom>
          <a:solidFill>
            <a:srgbClr val="00477C"/>
          </a:solidFill>
          <a:ln>
            <a:solidFill>
              <a:srgbClr val="0047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599281466"/>
              </p:ext>
            </p:extLst>
          </p:nvPr>
        </p:nvGraphicFramePr>
        <p:xfrm>
          <a:off x="176850" y="1318492"/>
          <a:ext cx="8787040" cy="3571936"/>
        </p:xfrm>
        <a:graphic>
          <a:graphicData uri="http://schemas.openxmlformats.org/drawingml/2006/table">
            <a:tbl>
              <a:tblPr firstRow="1" bandRow="1">
                <a:tableStyleId>{F2DE63D5-997A-4646-A377-4702673A728D}</a:tableStyleId>
              </a:tblPr>
              <a:tblGrid>
                <a:gridCol w="1098380">
                  <a:extLst>
                    <a:ext uri="{9D8B030D-6E8A-4147-A177-3AD203B41FA5}">
                      <a16:colId xmlns:a16="http://schemas.microsoft.com/office/drawing/2014/main" val="20000"/>
                    </a:ext>
                  </a:extLst>
                </a:gridCol>
                <a:gridCol w="1098380">
                  <a:extLst>
                    <a:ext uri="{9D8B030D-6E8A-4147-A177-3AD203B41FA5}">
                      <a16:colId xmlns:a16="http://schemas.microsoft.com/office/drawing/2014/main" val="20001"/>
                    </a:ext>
                  </a:extLst>
                </a:gridCol>
                <a:gridCol w="1098380">
                  <a:extLst>
                    <a:ext uri="{9D8B030D-6E8A-4147-A177-3AD203B41FA5}">
                      <a16:colId xmlns:a16="http://schemas.microsoft.com/office/drawing/2014/main" val="20002"/>
                    </a:ext>
                  </a:extLst>
                </a:gridCol>
                <a:gridCol w="1098380">
                  <a:extLst>
                    <a:ext uri="{9D8B030D-6E8A-4147-A177-3AD203B41FA5}">
                      <a16:colId xmlns:a16="http://schemas.microsoft.com/office/drawing/2014/main" val="20003"/>
                    </a:ext>
                  </a:extLst>
                </a:gridCol>
                <a:gridCol w="1098380">
                  <a:extLst>
                    <a:ext uri="{9D8B030D-6E8A-4147-A177-3AD203B41FA5}">
                      <a16:colId xmlns:a16="http://schemas.microsoft.com/office/drawing/2014/main" val="20004"/>
                    </a:ext>
                  </a:extLst>
                </a:gridCol>
                <a:gridCol w="1098380">
                  <a:extLst>
                    <a:ext uri="{9D8B030D-6E8A-4147-A177-3AD203B41FA5}">
                      <a16:colId xmlns:a16="http://schemas.microsoft.com/office/drawing/2014/main" val="20005"/>
                    </a:ext>
                  </a:extLst>
                </a:gridCol>
                <a:gridCol w="1098380">
                  <a:extLst>
                    <a:ext uri="{9D8B030D-6E8A-4147-A177-3AD203B41FA5}">
                      <a16:colId xmlns:a16="http://schemas.microsoft.com/office/drawing/2014/main" val="20006"/>
                    </a:ext>
                  </a:extLst>
                </a:gridCol>
                <a:gridCol w="1098380">
                  <a:extLst>
                    <a:ext uri="{9D8B030D-6E8A-4147-A177-3AD203B41FA5}">
                      <a16:colId xmlns:a16="http://schemas.microsoft.com/office/drawing/2014/main" val="20007"/>
                    </a:ext>
                  </a:extLst>
                </a:gridCol>
              </a:tblGrid>
              <a:tr h="907446">
                <a:tc>
                  <a:txBody>
                    <a:bodyPr/>
                    <a:lstStyle/>
                    <a:p>
                      <a:pPr algn="ctr"/>
                      <a:r>
                        <a:rPr lang="en-US" sz="2000" dirty="0"/>
                        <a:t>Dataset</a:t>
                      </a:r>
                      <a:endParaRPr lang="en-US" sz="2000" dirty="0">
                        <a:solidFill>
                          <a:schemeClr val="tx1"/>
                        </a:solidFill>
                      </a:endParaRPr>
                    </a:p>
                  </a:txBody>
                  <a:tcPr marL="115744" marR="115744" marT="57872" marB="57872"/>
                </a:tc>
                <a:tc>
                  <a:txBody>
                    <a:bodyPr/>
                    <a:lstStyle/>
                    <a:p>
                      <a:pPr algn="ctr"/>
                      <a:r>
                        <a:rPr lang="en-US" sz="2000" dirty="0"/>
                        <a:t>DCI</a:t>
                      </a:r>
                      <a:endParaRPr lang="en-US" sz="2000" dirty="0">
                        <a:solidFill>
                          <a:schemeClr val="tx1"/>
                        </a:solidFill>
                      </a:endParaRPr>
                    </a:p>
                  </a:txBody>
                  <a:tcPr marL="115744" marR="115744" marT="57872" marB="57872"/>
                </a:tc>
                <a:tc>
                  <a:txBody>
                    <a:bodyPr/>
                    <a:lstStyle/>
                    <a:p>
                      <a:pPr algn="ctr"/>
                      <a:r>
                        <a:rPr lang="en-US" sz="2000" dirty="0"/>
                        <a:t>PDCI</a:t>
                      </a:r>
                    </a:p>
                    <a:p>
                      <a:pPr algn="ctr"/>
                      <a:r>
                        <a:rPr lang="en-US" sz="2000" dirty="0"/>
                        <a:t>0.15k0</a:t>
                      </a:r>
                    </a:p>
                    <a:p>
                      <a:pPr algn="ctr"/>
                      <a:r>
                        <a:rPr lang="en-US" sz="2000" dirty="0"/>
                        <a:t>0.55k1</a:t>
                      </a:r>
                      <a:endParaRPr lang="en-US" sz="2000" dirty="0">
                        <a:solidFill>
                          <a:schemeClr val="tx1"/>
                        </a:solidFill>
                      </a:endParaRPr>
                    </a:p>
                  </a:txBody>
                  <a:tcPr marL="115744" marR="115744" marT="57872" marB="57872"/>
                </a:tc>
                <a:tc>
                  <a:txBody>
                    <a:bodyPr/>
                    <a:lstStyle/>
                    <a:p>
                      <a:pPr algn="ctr"/>
                      <a:r>
                        <a:rPr lang="en-US" sz="2000" dirty="0"/>
                        <a:t>PDCI</a:t>
                      </a:r>
                    </a:p>
                    <a:p>
                      <a:pPr algn="ctr"/>
                      <a:r>
                        <a:rPr lang="en-US" sz="2000" dirty="0"/>
                        <a:t>0.55k0</a:t>
                      </a:r>
                    </a:p>
                    <a:p>
                      <a:pPr algn="ctr"/>
                      <a:r>
                        <a:rPr lang="en-US" sz="2000" dirty="0"/>
                        <a:t>0.8k1</a:t>
                      </a:r>
                      <a:endParaRPr lang="en-US" sz="2000" dirty="0">
                        <a:solidFill>
                          <a:schemeClr val="tx1"/>
                        </a:solidFill>
                      </a:endParaRPr>
                    </a:p>
                  </a:txBody>
                  <a:tcPr marL="115744" marR="115744" marT="57872" marB="57872"/>
                </a:tc>
                <a:tc>
                  <a:txBody>
                    <a:bodyPr/>
                    <a:lstStyle/>
                    <a:p>
                      <a:pPr algn="ctr"/>
                      <a:r>
                        <a:rPr lang="en-US" sz="2000" dirty="0"/>
                        <a:t>PDCI</a:t>
                      </a:r>
                    </a:p>
                    <a:p>
                      <a:pPr algn="ctr"/>
                      <a:r>
                        <a:rPr lang="en-US" sz="2000" dirty="0"/>
                        <a:t>k0</a:t>
                      </a:r>
                    </a:p>
                    <a:p>
                      <a:pPr algn="ctr"/>
                      <a:r>
                        <a:rPr lang="en-US" sz="2000" dirty="0"/>
                        <a:t>k1</a:t>
                      </a:r>
                      <a:endParaRPr lang="en-US" sz="2000" dirty="0">
                        <a:solidFill>
                          <a:schemeClr val="tx1"/>
                        </a:solidFill>
                      </a:endParaRPr>
                    </a:p>
                  </a:txBody>
                  <a:tcPr marL="115744" marR="115744" marT="57872" marB="57872"/>
                </a:tc>
                <a:tc>
                  <a:txBody>
                    <a:bodyPr/>
                    <a:lstStyle/>
                    <a:p>
                      <a:pPr algn="ctr"/>
                      <a:r>
                        <a:rPr lang="en-US" sz="2000" dirty="0"/>
                        <a:t>BF</a:t>
                      </a:r>
                      <a:endParaRPr lang="en-US" sz="2000" dirty="0">
                        <a:solidFill>
                          <a:schemeClr val="tx1"/>
                        </a:solidFill>
                      </a:endParaRPr>
                    </a:p>
                  </a:txBody>
                  <a:tcPr marL="115744" marR="115744" marT="57872" marB="57872"/>
                </a:tc>
                <a:tc>
                  <a:txBody>
                    <a:bodyPr/>
                    <a:lstStyle/>
                    <a:p>
                      <a:pPr algn="ctr"/>
                      <a:r>
                        <a:rPr lang="en-US" sz="2000" dirty="0"/>
                        <a:t>K-D</a:t>
                      </a:r>
                    </a:p>
                    <a:p>
                      <a:pPr algn="ctr"/>
                      <a:r>
                        <a:rPr lang="en-US" sz="2000" dirty="0"/>
                        <a:t>Tree</a:t>
                      </a:r>
                      <a:endParaRPr lang="en-US" sz="2000" dirty="0">
                        <a:solidFill>
                          <a:schemeClr val="tx1"/>
                        </a:solidFill>
                      </a:endParaRPr>
                    </a:p>
                  </a:txBody>
                  <a:tcPr marL="115744" marR="115744" marT="57872" marB="57872"/>
                </a:tc>
                <a:tc>
                  <a:txBody>
                    <a:bodyPr/>
                    <a:lstStyle/>
                    <a:p>
                      <a:pPr algn="ctr"/>
                      <a:r>
                        <a:rPr lang="en-US" sz="2000" dirty="0"/>
                        <a:t>Ball</a:t>
                      </a:r>
                    </a:p>
                    <a:p>
                      <a:pPr algn="ctr"/>
                      <a:r>
                        <a:rPr lang="en-US" sz="2000" dirty="0"/>
                        <a:t>Tree</a:t>
                      </a:r>
                      <a:endParaRPr lang="en-US" sz="2000" dirty="0">
                        <a:solidFill>
                          <a:schemeClr val="tx1"/>
                        </a:solidFill>
                      </a:endParaRPr>
                    </a:p>
                  </a:txBody>
                  <a:tcPr marL="115744" marR="115744" marT="57872" marB="57872"/>
                </a:tc>
                <a:extLst>
                  <a:ext uri="{0D108BD9-81ED-4DB2-BD59-A6C34878D82A}">
                    <a16:rowId xmlns:a16="http://schemas.microsoft.com/office/drawing/2014/main" val="10000"/>
                  </a:ext>
                </a:extLst>
              </a:tr>
              <a:tr h="534545">
                <a:tc>
                  <a:txBody>
                    <a:bodyPr/>
                    <a:lstStyle/>
                    <a:p>
                      <a:pPr algn="ctr"/>
                      <a:r>
                        <a:rPr lang="en-US" sz="2000" dirty="0"/>
                        <a:t>1K</a:t>
                      </a:r>
                      <a:endParaRPr lang="en-US" sz="2000" b="1" dirty="0">
                        <a:solidFill>
                          <a:schemeClr val="tx1"/>
                        </a:solidFill>
                      </a:endParaRPr>
                    </a:p>
                  </a:txBody>
                  <a:tcPr marL="115744" marR="115744" marT="57872" marB="57872"/>
                </a:tc>
                <a:tc>
                  <a:txBody>
                    <a:bodyPr/>
                    <a:lstStyle/>
                    <a:p>
                      <a:pPr algn="ctr"/>
                      <a:r>
                        <a:rPr lang="en-US" sz="1800" dirty="0">
                          <a:solidFill>
                            <a:schemeClr val="tx1"/>
                          </a:solidFill>
                        </a:rPr>
                        <a:t>10%</a:t>
                      </a:r>
                    </a:p>
                    <a:p>
                      <a:pPr algn="ctr"/>
                      <a:r>
                        <a:rPr lang="en-US" sz="1800" dirty="0">
                          <a:solidFill>
                            <a:schemeClr val="tx1"/>
                          </a:solidFill>
                        </a:rPr>
                        <a:t>7 mins</a:t>
                      </a:r>
                    </a:p>
                  </a:txBody>
                  <a:tcPr marL="115744" marR="115744" marT="57872" marB="57872"/>
                </a:tc>
                <a:tc>
                  <a:txBody>
                    <a:bodyPr/>
                    <a:lstStyle/>
                    <a:p>
                      <a:pPr algn="ctr"/>
                      <a:r>
                        <a:rPr lang="en-US" sz="1800" dirty="0">
                          <a:solidFill>
                            <a:schemeClr val="tx1"/>
                          </a:solidFill>
                        </a:rPr>
                        <a:t>20%</a:t>
                      </a:r>
                    </a:p>
                    <a:p>
                      <a:pPr algn="ctr"/>
                      <a:r>
                        <a:rPr lang="en-US" sz="1800" dirty="0">
                          <a:solidFill>
                            <a:schemeClr val="tx1"/>
                          </a:solidFill>
                        </a:rPr>
                        <a:t>16 s</a:t>
                      </a:r>
                    </a:p>
                  </a:txBody>
                  <a:tcPr marL="115744" marR="115744" marT="57872" marB="57872"/>
                </a:tc>
                <a:tc>
                  <a:txBody>
                    <a:bodyPr/>
                    <a:lstStyle/>
                    <a:p>
                      <a:pPr algn="ctr"/>
                      <a:r>
                        <a:rPr lang="en-US" sz="1800" dirty="0">
                          <a:solidFill>
                            <a:schemeClr val="tx1"/>
                          </a:solidFill>
                        </a:rPr>
                        <a:t>30%</a:t>
                      </a:r>
                    </a:p>
                    <a:p>
                      <a:pPr algn="ctr"/>
                      <a:r>
                        <a:rPr lang="en-US" sz="1800" dirty="0">
                          <a:solidFill>
                            <a:schemeClr val="tx1"/>
                          </a:solidFill>
                        </a:rPr>
                        <a:t>22 s</a:t>
                      </a:r>
                    </a:p>
                  </a:txBody>
                  <a:tcPr marL="115744" marR="115744" marT="57872" marB="57872"/>
                </a:tc>
                <a:tc>
                  <a:txBody>
                    <a:bodyPr/>
                    <a:lstStyle/>
                    <a:p>
                      <a:pPr algn="ctr"/>
                      <a:r>
                        <a:rPr lang="en-US" sz="1800" dirty="0">
                          <a:solidFill>
                            <a:schemeClr val="tx1"/>
                          </a:solidFill>
                        </a:rPr>
                        <a:t>40%</a:t>
                      </a:r>
                    </a:p>
                    <a:p>
                      <a:pPr algn="ctr"/>
                      <a:r>
                        <a:rPr lang="en-US" sz="1800" dirty="0">
                          <a:solidFill>
                            <a:schemeClr val="tx1"/>
                          </a:solidFill>
                        </a:rPr>
                        <a:t>26 s</a:t>
                      </a: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3 </a:t>
                      </a:r>
                      <a:r>
                        <a:rPr lang="en-US" sz="1800" dirty="0" err="1">
                          <a:solidFill>
                            <a:schemeClr val="tx1"/>
                          </a:solidFill>
                        </a:rPr>
                        <a:t>ms</a:t>
                      </a:r>
                      <a:endParaRPr lang="en-US" sz="1800" dirty="0">
                        <a:solidFill>
                          <a:schemeClr val="tx1"/>
                        </a:solidFill>
                      </a:endParaRPr>
                    </a:p>
                  </a:txBody>
                  <a:tcPr marL="115744" marR="115744" marT="57872" marB="57872"/>
                </a:tc>
                <a:tc>
                  <a:txBody>
                    <a:bodyPr/>
                    <a:lstStyle/>
                    <a:p>
                      <a:pPr algn="ctr"/>
                      <a:r>
                        <a:rPr lang="en-US" dirty="0">
                          <a:solidFill>
                            <a:schemeClr val="tx1"/>
                          </a:solidFill>
                        </a:rPr>
                        <a:t>100%</a:t>
                      </a:r>
                    </a:p>
                    <a:p>
                      <a:pPr algn="ctr"/>
                      <a:r>
                        <a:rPr lang="en-US" dirty="0">
                          <a:solidFill>
                            <a:schemeClr val="tx1"/>
                          </a:solidFill>
                        </a:rPr>
                        <a:t>0.9 </a:t>
                      </a:r>
                      <a:r>
                        <a:rPr lang="en-US" dirty="0" err="1">
                          <a:solidFill>
                            <a:schemeClr val="tx1"/>
                          </a:solidFill>
                        </a:rPr>
                        <a:t>ms</a:t>
                      </a:r>
                      <a:endParaRPr lang="en-US" dirty="0">
                        <a:solidFill>
                          <a:schemeClr val="tx1"/>
                        </a:solidFill>
                      </a:endParaRP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0.5 </a:t>
                      </a:r>
                      <a:r>
                        <a:rPr lang="en-US" sz="1800" dirty="0" err="1">
                          <a:solidFill>
                            <a:schemeClr val="tx1"/>
                          </a:solidFill>
                        </a:rPr>
                        <a:t>ms</a:t>
                      </a:r>
                      <a:endParaRPr lang="en-US" sz="1800" dirty="0">
                        <a:solidFill>
                          <a:schemeClr val="tx1"/>
                        </a:solidFill>
                      </a:endParaRPr>
                    </a:p>
                  </a:txBody>
                  <a:tcPr marL="115744" marR="115744" marT="57872" marB="57872"/>
                </a:tc>
                <a:extLst>
                  <a:ext uri="{0D108BD9-81ED-4DB2-BD59-A6C34878D82A}">
                    <a16:rowId xmlns:a16="http://schemas.microsoft.com/office/drawing/2014/main" val="10001"/>
                  </a:ext>
                </a:extLst>
              </a:tr>
              <a:tr h="534545">
                <a:tc>
                  <a:txBody>
                    <a:bodyPr/>
                    <a:lstStyle/>
                    <a:p>
                      <a:pPr algn="ctr"/>
                      <a:r>
                        <a:rPr lang="en-US" sz="2000" dirty="0"/>
                        <a:t>10K</a:t>
                      </a:r>
                      <a:endParaRPr lang="en-US" sz="2000" b="1" dirty="0">
                        <a:solidFill>
                          <a:schemeClr val="tx1"/>
                        </a:solidFill>
                      </a:endParaRPr>
                    </a:p>
                  </a:txBody>
                  <a:tcPr marL="115744" marR="115744" marT="57872" marB="57872"/>
                </a:tc>
                <a:tc>
                  <a:txBody>
                    <a:bodyPr/>
                    <a:lstStyle/>
                    <a:p>
                      <a:pPr algn="ctr"/>
                      <a:r>
                        <a:rPr lang="en-US" sz="1800" dirty="0">
                          <a:solidFill>
                            <a:schemeClr val="tx1"/>
                          </a:solidFill>
                        </a:rPr>
                        <a:t>0%</a:t>
                      </a:r>
                    </a:p>
                    <a:p>
                      <a:pPr algn="ctr"/>
                      <a:r>
                        <a:rPr lang="en-US" sz="1800" dirty="0">
                          <a:solidFill>
                            <a:schemeClr val="tx1"/>
                          </a:solidFill>
                        </a:rPr>
                        <a:t>4 h 24 mins</a:t>
                      </a:r>
                    </a:p>
                  </a:txBody>
                  <a:tcPr marL="115744" marR="115744" marT="57872" marB="57872"/>
                </a:tc>
                <a:tc>
                  <a:txBody>
                    <a:bodyPr/>
                    <a:lstStyle/>
                    <a:p>
                      <a:pPr algn="ctr"/>
                      <a:r>
                        <a:rPr lang="en-US" sz="1800" dirty="0">
                          <a:solidFill>
                            <a:schemeClr val="tx1"/>
                          </a:solidFill>
                        </a:rPr>
                        <a:t>10%</a:t>
                      </a:r>
                    </a:p>
                    <a:p>
                      <a:pPr algn="ctr"/>
                      <a:r>
                        <a:rPr lang="en-US" sz="1800" dirty="0">
                          <a:solidFill>
                            <a:schemeClr val="tx1"/>
                          </a:solidFill>
                        </a:rPr>
                        <a:t>19 mins</a:t>
                      </a:r>
                    </a:p>
                  </a:txBody>
                  <a:tcPr marL="115744" marR="115744" marT="57872" marB="57872"/>
                </a:tc>
                <a:tc>
                  <a:txBody>
                    <a:bodyPr/>
                    <a:lstStyle/>
                    <a:p>
                      <a:pPr algn="ctr"/>
                      <a:r>
                        <a:rPr lang="en-US" sz="1800" dirty="0">
                          <a:solidFill>
                            <a:schemeClr val="tx1"/>
                          </a:solidFill>
                        </a:rPr>
                        <a:t>10%</a:t>
                      </a:r>
                    </a:p>
                    <a:p>
                      <a:pPr algn="ctr"/>
                      <a:r>
                        <a:rPr lang="en-US" sz="1800" dirty="0">
                          <a:solidFill>
                            <a:schemeClr val="tx1"/>
                          </a:solidFill>
                        </a:rPr>
                        <a:t>27 mins</a:t>
                      </a:r>
                    </a:p>
                  </a:txBody>
                  <a:tcPr marL="115744" marR="115744" marT="57872" marB="57872"/>
                </a:tc>
                <a:tc>
                  <a:txBody>
                    <a:bodyPr/>
                    <a:lstStyle/>
                    <a:p>
                      <a:pPr algn="ctr"/>
                      <a:r>
                        <a:rPr lang="en-US" sz="1800" dirty="0">
                          <a:solidFill>
                            <a:schemeClr val="tx1"/>
                          </a:solidFill>
                        </a:rPr>
                        <a:t>10%</a:t>
                      </a:r>
                    </a:p>
                    <a:p>
                      <a:pPr algn="ctr"/>
                      <a:r>
                        <a:rPr lang="en-US" sz="1800" dirty="0">
                          <a:solidFill>
                            <a:schemeClr val="tx1"/>
                          </a:solidFill>
                        </a:rPr>
                        <a:t>32 mins</a:t>
                      </a: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17 </a:t>
                      </a:r>
                      <a:r>
                        <a:rPr lang="en-US" sz="1800" dirty="0" err="1">
                          <a:solidFill>
                            <a:schemeClr val="tx1"/>
                          </a:solidFill>
                        </a:rPr>
                        <a:t>ms</a:t>
                      </a:r>
                      <a:endParaRPr lang="en-US" sz="1800" dirty="0">
                        <a:solidFill>
                          <a:schemeClr val="tx1"/>
                        </a:solidFill>
                      </a:endParaRPr>
                    </a:p>
                  </a:txBody>
                  <a:tcPr marL="115744" marR="115744" marT="57872" marB="57872"/>
                </a:tc>
                <a:tc>
                  <a:txBody>
                    <a:bodyPr/>
                    <a:lstStyle/>
                    <a:p>
                      <a:pPr algn="ctr"/>
                      <a:r>
                        <a:rPr lang="en-US" dirty="0">
                          <a:solidFill>
                            <a:schemeClr val="tx1"/>
                          </a:solidFill>
                        </a:rPr>
                        <a:t>100%</a:t>
                      </a:r>
                    </a:p>
                    <a:p>
                      <a:pPr algn="ctr"/>
                      <a:r>
                        <a:rPr lang="en-US" dirty="0">
                          <a:solidFill>
                            <a:schemeClr val="tx1"/>
                          </a:solidFill>
                        </a:rPr>
                        <a:t>7 </a:t>
                      </a:r>
                      <a:r>
                        <a:rPr lang="en-US" dirty="0" err="1">
                          <a:solidFill>
                            <a:schemeClr val="tx1"/>
                          </a:solidFill>
                        </a:rPr>
                        <a:t>ms</a:t>
                      </a:r>
                      <a:endParaRPr lang="en-US" dirty="0">
                        <a:solidFill>
                          <a:schemeClr val="tx1"/>
                        </a:solidFill>
                      </a:endParaRP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2 </a:t>
                      </a:r>
                      <a:r>
                        <a:rPr lang="en-US" sz="1800" dirty="0" err="1">
                          <a:solidFill>
                            <a:schemeClr val="tx1"/>
                          </a:solidFill>
                        </a:rPr>
                        <a:t>ms</a:t>
                      </a:r>
                      <a:endParaRPr lang="en-US" sz="1800" dirty="0">
                        <a:solidFill>
                          <a:schemeClr val="tx1"/>
                        </a:solidFill>
                      </a:endParaRPr>
                    </a:p>
                  </a:txBody>
                  <a:tcPr marL="115744" marR="115744" marT="57872" marB="57872"/>
                </a:tc>
                <a:extLst>
                  <a:ext uri="{0D108BD9-81ED-4DB2-BD59-A6C34878D82A}">
                    <a16:rowId xmlns:a16="http://schemas.microsoft.com/office/drawing/2014/main" val="10002"/>
                  </a:ext>
                </a:extLst>
              </a:tr>
              <a:tr h="534545">
                <a:tc>
                  <a:txBody>
                    <a:bodyPr/>
                    <a:lstStyle/>
                    <a:p>
                      <a:pPr algn="ctr"/>
                      <a:r>
                        <a:rPr lang="en-US" sz="2000" dirty="0"/>
                        <a:t>MNIST</a:t>
                      </a:r>
                    </a:p>
                    <a:p>
                      <a:pPr algn="ctr"/>
                      <a:r>
                        <a:rPr lang="en-US" sz="2000" dirty="0"/>
                        <a:t>(70K)</a:t>
                      </a:r>
                      <a:endParaRPr lang="en-US" sz="2000" b="1" dirty="0">
                        <a:solidFill>
                          <a:schemeClr val="tx1"/>
                        </a:solidFill>
                      </a:endParaRPr>
                    </a:p>
                  </a:txBody>
                  <a:tcPr marL="115744" marR="115744" marT="57872" marB="57872"/>
                </a:tc>
                <a:tc>
                  <a:txBody>
                    <a:bodyPr/>
                    <a:lstStyle/>
                    <a:p>
                      <a:pPr algn="ctr"/>
                      <a:r>
                        <a:rPr lang="en-US" sz="1800" dirty="0">
                          <a:solidFill>
                            <a:schemeClr val="tx1"/>
                          </a:solidFill>
                        </a:rPr>
                        <a:t>?%</a:t>
                      </a:r>
                    </a:p>
                    <a:p>
                      <a:pPr algn="ctr"/>
                      <a:r>
                        <a:rPr lang="en-US" sz="1800" dirty="0">
                          <a:solidFill>
                            <a:schemeClr val="tx1"/>
                          </a:solidFill>
                        </a:rPr>
                        <a:t>days</a:t>
                      </a:r>
                    </a:p>
                    <a:p>
                      <a:pPr algn="ctr"/>
                      <a:endParaRPr lang="en-US" sz="1800" dirty="0">
                        <a:solidFill>
                          <a:schemeClr val="tx1"/>
                        </a:solidFill>
                      </a:endParaRPr>
                    </a:p>
                  </a:txBody>
                  <a:tcPr marL="115744" marR="115744" marT="57872" marB="57872"/>
                </a:tc>
                <a:tc>
                  <a:txBody>
                    <a:bodyPr/>
                    <a:lstStyle/>
                    <a:p>
                      <a:pPr algn="ctr"/>
                      <a:r>
                        <a:rPr lang="en-US" sz="1800" dirty="0">
                          <a:solidFill>
                            <a:schemeClr val="tx1"/>
                          </a:solidFill>
                        </a:rPr>
                        <a:t>20%</a:t>
                      </a:r>
                    </a:p>
                    <a:p>
                      <a:pPr algn="ctr"/>
                      <a:r>
                        <a:rPr lang="en-US" sz="1800" dirty="0">
                          <a:solidFill>
                            <a:schemeClr val="tx1"/>
                          </a:solidFill>
                        </a:rPr>
                        <a:t>14 hours</a:t>
                      </a:r>
                    </a:p>
                    <a:p>
                      <a:pPr algn="ctr"/>
                      <a:r>
                        <a:rPr lang="en-US" sz="1800" dirty="0">
                          <a:solidFill>
                            <a:schemeClr val="tx1"/>
                          </a:solidFill>
                        </a:rPr>
                        <a:t>44 mins</a:t>
                      </a:r>
                    </a:p>
                  </a:txBody>
                  <a:tcPr marL="115744" marR="115744" marT="57872" marB="57872"/>
                </a:tc>
                <a:tc>
                  <a:txBody>
                    <a:bodyPr/>
                    <a:lstStyle/>
                    <a:p>
                      <a:pPr algn="ctr"/>
                      <a:r>
                        <a:rPr lang="en-US" sz="1800" dirty="0">
                          <a:solidFill>
                            <a:schemeClr val="tx1"/>
                          </a:solidFill>
                        </a:rPr>
                        <a:t>40%</a:t>
                      </a:r>
                    </a:p>
                    <a:p>
                      <a:pPr algn="ctr"/>
                      <a:r>
                        <a:rPr lang="en-US" sz="1800" dirty="0">
                          <a:solidFill>
                            <a:schemeClr val="tx1"/>
                          </a:solidFill>
                        </a:rPr>
                        <a:t>22 hours</a:t>
                      </a:r>
                    </a:p>
                    <a:p>
                      <a:pPr algn="ctr"/>
                      <a:r>
                        <a:rPr lang="en-US" sz="1800" dirty="0">
                          <a:solidFill>
                            <a:schemeClr val="tx1"/>
                          </a:solidFill>
                        </a:rPr>
                        <a:t>23 mins</a:t>
                      </a:r>
                    </a:p>
                  </a:txBody>
                  <a:tcPr marL="115744" marR="115744" marT="57872" marB="57872"/>
                </a:tc>
                <a:tc>
                  <a:txBody>
                    <a:bodyPr/>
                    <a:lstStyle/>
                    <a:p>
                      <a:pPr algn="ctr"/>
                      <a:r>
                        <a:rPr lang="en-US" sz="1800" dirty="0">
                          <a:solidFill>
                            <a:schemeClr val="tx1"/>
                          </a:solidFill>
                        </a:rPr>
                        <a:t>50%</a:t>
                      </a:r>
                    </a:p>
                    <a:p>
                      <a:pPr algn="ctr"/>
                      <a:r>
                        <a:rPr lang="en-US" sz="1800" dirty="0">
                          <a:solidFill>
                            <a:schemeClr val="tx1"/>
                          </a:solidFill>
                        </a:rPr>
                        <a:t>27 hours</a:t>
                      </a:r>
                    </a:p>
                    <a:p>
                      <a:pPr algn="ctr"/>
                      <a:r>
                        <a:rPr lang="en-US" sz="1800" dirty="0">
                          <a:solidFill>
                            <a:schemeClr val="tx1"/>
                          </a:solidFill>
                        </a:rPr>
                        <a:t>33 mins</a:t>
                      </a: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321 </a:t>
                      </a:r>
                      <a:r>
                        <a:rPr lang="en-US" sz="1800" dirty="0" err="1">
                          <a:solidFill>
                            <a:schemeClr val="tx1"/>
                          </a:solidFill>
                        </a:rPr>
                        <a:t>ms</a:t>
                      </a:r>
                      <a:endParaRPr lang="en-US" sz="1800" dirty="0">
                        <a:solidFill>
                          <a:schemeClr val="tx1"/>
                        </a:solidFill>
                      </a:endParaRP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99 </a:t>
                      </a:r>
                      <a:r>
                        <a:rPr lang="en-US" sz="1800" dirty="0" err="1">
                          <a:solidFill>
                            <a:schemeClr val="tx1"/>
                          </a:solidFill>
                        </a:rPr>
                        <a:t>ms</a:t>
                      </a:r>
                      <a:endParaRPr lang="en-US" sz="1800" dirty="0">
                        <a:solidFill>
                          <a:schemeClr val="tx1"/>
                        </a:solidFill>
                      </a:endParaRPr>
                    </a:p>
                  </a:txBody>
                  <a:tcPr marL="115744" marR="115744" marT="57872" marB="57872"/>
                </a:tc>
                <a:tc>
                  <a:txBody>
                    <a:bodyPr/>
                    <a:lstStyle/>
                    <a:p>
                      <a:pPr algn="ctr"/>
                      <a:r>
                        <a:rPr lang="en-US" sz="1800" dirty="0">
                          <a:solidFill>
                            <a:schemeClr val="tx1"/>
                          </a:solidFill>
                        </a:rPr>
                        <a:t>100%</a:t>
                      </a:r>
                    </a:p>
                    <a:p>
                      <a:pPr algn="ctr"/>
                      <a:r>
                        <a:rPr lang="en-US" sz="1800" dirty="0">
                          <a:solidFill>
                            <a:schemeClr val="tx1"/>
                          </a:solidFill>
                        </a:rPr>
                        <a:t>97 </a:t>
                      </a:r>
                      <a:r>
                        <a:rPr lang="en-US" sz="1800" dirty="0" err="1">
                          <a:solidFill>
                            <a:schemeClr val="tx1"/>
                          </a:solidFill>
                        </a:rPr>
                        <a:t>ms</a:t>
                      </a:r>
                      <a:endParaRPr lang="en-US" sz="1800" dirty="0">
                        <a:solidFill>
                          <a:schemeClr val="tx1"/>
                        </a:solidFill>
                      </a:endParaRPr>
                    </a:p>
                  </a:txBody>
                  <a:tcPr marL="115744" marR="115744" marT="57872" marB="57872"/>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1451250" y="5505450"/>
                <a:ext cx="6536341" cy="671787"/>
              </a:xfrm>
              <a:prstGeom prst="rect">
                <a:avLst/>
              </a:prstGeom>
              <a:noFill/>
            </p:spPr>
            <p:txBody>
              <a:bodyPr wrap="none" rtlCol="0">
                <a:spAutoFit/>
              </a:bodyPr>
              <a:lstStyle/>
              <a:p>
                <a:r>
                  <a:rPr lang="en-US" dirty="0"/>
                  <a:t> </a:t>
                </a:r>
                <a14:m>
                  <m:oMath xmlns:m="http://schemas.openxmlformats.org/officeDocument/2006/math">
                    <m:r>
                      <a:rPr lang="en-US" sz="2400" b="0" i="1" smtClean="0">
                        <a:latin typeface="Cambria Math" charset="0"/>
                        <a:ea typeface="Cambria Math" charset="0"/>
                        <a:cs typeface="Cambria Math" charset="0"/>
                      </a:rPr>
                      <m:t>𝐴𝑐𝑐𝑢𝑟𝑎𝑐𝑦</m:t>
                    </m:r>
                    <m:r>
                      <a:rPr lang="en-US" sz="2400" b="0" i="0" smtClean="0">
                        <a:latin typeface="Cambria Math" charset="0"/>
                        <a:ea typeface="Cambria Math" charset="0"/>
                        <a:cs typeface="Cambria Math" charset="0"/>
                      </a:rPr>
                      <m:t>=</m:t>
                    </m:r>
                    <m:f>
                      <m:fPr>
                        <m:ctrlPr>
                          <a:rPr lang="mr-IN" sz="2400" i="1">
                            <a:latin typeface="Cambria Math" panose="02040503050406030204" pitchFamily="18" charset="0"/>
                            <a:ea typeface="Cambria Math" charset="0"/>
                            <a:cs typeface="Cambria Math" charset="0"/>
                          </a:rPr>
                        </m:ctrlPr>
                      </m:fPr>
                      <m:num>
                        <m:r>
                          <a:rPr lang="en-US" sz="2400" i="1">
                            <a:latin typeface="Cambria Math" charset="0"/>
                            <a:ea typeface="Cambria Math" charset="0"/>
                            <a:cs typeface="Cambria Math" charset="0"/>
                          </a:rPr>
                          <m:t>𝑇h𝑒</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𝑛𝑢𝑚𝑏𝑒𝑟</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𝑜𝑓</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𝑐𝑜𝑟𝑟𝑒𝑐𝑡</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𝑝𝑟𝑒𝑑𝑖𝑐𝑡𝑒𝑑</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𝑝𝑜𝑖𝑛𝑡𝑠</m:t>
                        </m:r>
                      </m:num>
                      <m:den>
                        <m:r>
                          <a:rPr lang="en-US" sz="2400" i="1">
                            <a:latin typeface="Cambria Math" charset="0"/>
                            <a:ea typeface="Cambria Math" charset="0"/>
                            <a:cs typeface="Cambria Math" charset="0"/>
                          </a:rPr>
                          <m:t>𝑇h𝑒</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𝑛𝑢𝑚𝑏𝑒𝑟</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𝑜𝑓</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𝑡𝑟𝑢𝑒</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𝑛𝑒𝑎𝑟𝑒𝑠𝑡</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𝑛𝑒𝑖𝑔h𝑏𝑜𝑟𝑠</m:t>
                        </m:r>
                      </m:den>
                    </m:f>
                  </m:oMath>
                </a14:m>
                <a:endParaRPr lang="en-US" sz="2400" i="1" dirty="0">
                  <a:latin typeface="Cambria Math" charset="0"/>
                  <a:ea typeface="Cambria Math" charset="0"/>
                  <a:cs typeface="Cambria Math"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51250" y="5505450"/>
                <a:ext cx="6536341" cy="67178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995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8964</TotalTime>
  <Words>1818</Words>
  <Application>Microsoft Macintosh PowerPoint</Application>
  <PresentationFormat>On-screen Show (4:3)</PresentationFormat>
  <Paragraphs>333</Paragraphs>
  <Slides>16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DengXian</vt:lpstr>
      <vt:lpstr>Apple Chancery</vt:lpstr>
      <vt:lpstr>Arial</vt:lpstr>
      <vt:lpstr>Arial Hebrew</vt:lpstr>
      <vt:lpstr>Calibri</vt:lpstr>
      <vt:lpstr>Calibri Light</vt:lpstr>
      <vt:lpstr>Cambria Math</vt:lpstr>
      <vt:lpstr>Mangal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王帅</cp:lastModifiedBy>
  <cp:revision>212</cp:revision>
  <dcterms:created xsi:type="dcterms:W3CDTF">2018-05-03T00:48:06Z</dcterms:created>
  <dcterms:modified xsi:type="dcterms:W3CDTF">2018-06-02T12:40:33Z</dcterms:modified>
</cp:coreProperties>
</file>