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6" r:id="rId5"/>
    <p:sldMasterId id="2147483743" r:id="rId6"/>
    <p:sldMasterId id="2147483770" r:id="rId7"/>
  </p:sldMasterIdLst>
  <p:notesMasterIdLst>
    <p:notesMasterId r:id="rId36"/>
  </p:notesMasterIdLst>
  <p:sldIdLst>
    <p:sldId id="259" r:id="rId8"/>
    <p:sldId id="260" r:id="rId9"/>
    <p:sldId id="262" r:id="rId10"/>
    <p:sldId id="263" r:id="rId11"/>
    <p:sldId id="264" r:id="rId12"/>
    <p:sldId id="267" r:id="rId13"/>
    <p:sldId id="266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87" r:id="rId24"/>
    <p:sldId id="278" r:id="rId25"/>
    <p:sldId id="279" r:id="rId26"/>
    <p:sldId id="281" r:id="rId27"/>
    <p:sldId id="286" r:id="rId28"/>
    <p:sldId id="285" r:id="rId29"/>
    <p:sldId id="282" r:id="rId30"/>
    <p:sldId id="283" r:id="rId31"/>
    <p:sldId id="288" r:id="rId32"/>
    <p:sldId id="290" r:id="rId33"/>
    <p:sldId id="353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4A2AE-7368-411B-9CF7-1F82AE2C71E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82C9-3E8C-455F-A123-9DBAAC4E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056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5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3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8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3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62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8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55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759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61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65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1" name="Google Shape;10571;g610d5db661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2" name="Google Shape;10572;g610d5db661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2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43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11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9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2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74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152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9" name="Google Shape;10869;g5be453db47_0_14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0" name="Google Shape;10870;g5be453db47_0_14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00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9" name="Google Shape;10869;g5be453db47_0_14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0" name="Google Shape;10870;g5be453db47_0_14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189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97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14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6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84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3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3fa3b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3fa3b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1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48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453db47_0_1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453db47_0_1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7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14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68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0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3492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4422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59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Blank - Blac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3"/>
          <p:cNvSpPr/>
          <p:nvPr/>
        </p:nvSpPr>
        <p:spPr>
          <a:xfrm>
            <a:off x="-42567" y="-95733"/>
            <a:ext cx="12309200" cy="7032000"/>
          </a:xfrm>
          <a:prstGeom prst="rect">
            <a:avLst/>
          </a:prstGeom>
          <a:solidFill>
            <a:srgbClr val="20202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9060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45337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0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4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86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32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653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0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36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23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309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0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36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925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08862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83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30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81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1/2">
  <p:cSld name="Section title - 1/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0" y="0"/>
            <a:ext cx="39896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45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146" name="Google Shape;14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00" y="4454133"/>
            <a:ext cx="2639467" cy="253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02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84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433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468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9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907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81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301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644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555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879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401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755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1502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5961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6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948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4215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172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178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187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64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25905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525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733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6204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9483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5625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2574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318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67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54409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8390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4533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6801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7752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7463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7316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590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5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779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9460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6834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389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034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93000" y="4469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6405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7276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5520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1219170" lvl="1" indent="-397923">
              <a:spcBef>
                <a:spcPts val="933"/>
              </a:spcBef>
              <a:spcAft>
                <a:spcPts val="0"/>
              </a:spcAft>
              <a:buSzPts val="1100"/>
              <a:buChar char="•"/>
              <a:defRPr/>
            </a:lvl2pPr>
            <a:lvl3pPr marL="1828754" lvl="2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3pPr>
            <a:lvl4pPr marL="2438339" lvl="3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5pPr>
            <a:lvl6pPr marL="3657509" lvl="5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6pPr>
            <a:lvl7pPr marL="4267093" lvl="6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7pPr>
            <a:lvl8pPr marL="4876678" lvl="7" indent="-389457">
              <a:spcBef>
                <a:spcPts val="667"/>
              </a:spcBef>
              <a:spcAft>
                <a:spcPts val="0"/>
              </a:spcAft>
              <a:buSzPts val="1000"/>
              <a:buChar char="•"/>
              <a:defRPr/>
            </a:lvl8pPr>
            <a:lvl9pPr marL="5486263" lvl="8" indent="-389457">
              <a:spcBef>
                <a:spcPts val="667"/>
              </a:spcBef>
              <a:spcAft>
                <a:spcPts val="667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6984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436600" y="1260500"/>
            <a:ext cx="55316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 u="none" strike="noStrike" cap="none">
                <a:solidFill>
                  <a:schemeClr val="dk1"/>
                </a:solidFill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733" b="1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200"/>
              <a:buChar char="•"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4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14856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7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2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5806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6451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89457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89457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000"/>
              <a:buFont typeface="Roboto Condensed"/>
              <a:buChar char="•"/>
              <a:defRPr sz="1333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9595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8608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397923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100"/>
              <a:buFont typeface="Roboto Condensed"/>
              <a:buChar char="○"/>
              <a:defRPr sz="1467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●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89457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000"/>
              <a:buFont typeface="Roboto Condensed"/>
              <a:buChar char="○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89457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000"/>
              <a:buFont typeface="Roboto Condensed"/>
              <a:buChar char="■"/>
              <a:defRPr sz="13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665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1172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24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24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4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4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841348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998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4595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53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9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8754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1122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Section header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ctrTitle"/>
          </p:nvPr>
        </p:nvSpPr>
        <p:spPr>
          <a:xfrm>
            <a:off x="1877600" y="2654900"/>
            <a:ext cx="8436800" cy="9884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ubTitle" idx="1"/>
          </p:nvPr>
        </p:nvSpPr>
        <p:spPr>
          <a:xfrm>
            <a:off x="1877600" y="3541700"/>
            <a:ext cx="8436800" cy="54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69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2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802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9785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0703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0056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340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3371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Title and Body - Highlight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8"/>
          <p:cNvSpPr/>
          <p:nvPr/>
        </p:nvSpPr>
        <p:spPr>
          <a:xfrm>
            <a:off x="540200" y="0"/>
            <a:ext cx="10620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901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9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65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576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body" idx="2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7294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33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body" idx="2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3855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body" idx="1"/>
          </p:nvPr>
        </p:nvSpPr>
        <p:spPr>
          <a:xfrm>
            <a:off x="6306533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687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body" idx="1"/>
          </p:nvPr>
        </p:nvSpPr>
        <p:spPr>
          <a:xfrm>
            <a:off x="436600" y="1297100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2469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4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467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body" idx="2"/>
          </p:nvPr>
        </p:nvSpPr>
        <p:spPr>
          <a:xfrm>
            <a:off x="7416433" y="960133"/>
            <a:ext cx="42324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 rtl="0">
              <a:lnSpc>
                <a:spcPct val="114000"/>
              </a:lnSpc>
              <a:spcBef>
                <a:spcPts val="9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4565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1/2">
  <p:cSld name="Section title - 1/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0" y="0"/>
            <a:ext cx="39896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45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33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146" name="Google Shape;14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00" y="4454133"/>
            <a:ext cx="2639467" cy="253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6786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5130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small] 1">
  <p:cSld name="Title Only [small]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7"/>
          <p:cNvSpPr txBox="1">
            <a:spLocks noGrp="1"/>
          </p:cNvSpPr>
          <p:nvPr>
            <p:ph type="title"/>
          </p:nvPr>
        </p:nvSpPr>
        <p:spPr>
          <a:xfrm>
            <a:off x="440800" y="72199"/>
            <a:ext cx="11310400" cy="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6351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lack]">
  <p:cSld name="Title Only [Black]">
    <p:bg>
      <p:bgPr>
        <a:solidFill>
          <a:srgbClr val="00000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176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49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49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49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49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49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49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1" name="Google Shape;161;p49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05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172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44505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4925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057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9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freebsd/head/sys/boot/fdt/dts/powerpc/p1020rdb.d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6.xml"/><Relationship Id="rId5" Type="http://schemas.openxmlformats.org/officeDocument/2006/relationships/hyperlink" Target="https://devicetree-specification.readthedocs.io/en/v0.1/source-language.html" TargetMode="External"/><Relationship Id="rId4" Type="http://schemas.openxmlformats.org/officeDocument/2006/relationships/hyperlink" Target="https://lwn.net/Articles/771621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4594698" y="4996996"/>
            <a:ext cx="7162800" cy="7052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lvl="0"/>
            <a:r>
              <a:rPr lang="en-US" dirty="0"/>
              <a:t>Device Tree: Hardware Description </a:t>
            </a:r>
            <a:endParaRPr dirty="0"/>
          </a:p>
        </p:txBody>
      </p:sp>
      <p:sp>
        <p:nvSpPr>
          <p:cNvPr id="4" name="Google Shape;51;p1">
            <a:extLst>
              <a:ext uri="{FF2B5EF4-FFF2-40B4-BE49-F238E27FC236}">
                <a16:creationId xmlns:a16="http://schemas.microsoft.com/office/drawing/2014/main" id="{BBE58C29-D225-F216-0B13-93A5F32955E3}"/>
              </a:ext>
            </a:extLst>
          </p:cNvPr>
          <p:cNvSpPr txBox="1">
            <a:spLocks/>
          </p:cNvSpPr>
          <p:nvPr/>
        </p:nvSpPr>
        <p:spPr>
          <a:xfrm>
            <a:off x="10234569" y="5580054"/>
            <a:ext cx="1367406" cy="2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Bef>
                <a:spcPts val="800"/>
              </a:spcBef>
            </a:pPr>
            <a:r>
              <a:rPr lang="en-US" sz="1400" kern="0" dirty="0"/>
              <a:t>Jun, 2022</a:t>
            </a:r>
          </a:p>
        </p:txBody>
      </p:sp>
      <p:sp>
        <p:nvSpPr>
          <p:cNvPr id="5" name="Google Shape;52;p1">
            <a:extLst>
              <a:ext uri="{FF2B5EF4-FFF2-40B4-BE49-F238E27FC236}">
                <a16:creationId xmlns:a16="http://schemas.microsoft.com/office/drawing/2014/main" id="{94F235BF-606A-79CC-CB2C-B06A93568A8F}"/>
              </a:ext>
            </a:extLst>
          </p:cNvPr>
          <p:cNvSpPr txBox="1"/>
          <p:nvPr/>
        </p:nvSpPr>
        <p:spPr>
          <a:xfrm>
            <a:off x="92279" y="6432864"/>
            <a:ext cx="2857499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Rev. 1.00 by Dy Le – Hung Bui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18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Simplified example 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28" y="5735329"/>
            <a:ext cx="112395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742" y="888872"/>
            <a:ext cx="7096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8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Cells concept</a:t>
            </a:r>
            <a:endParaRPr dirty="0"/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6019618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 dirty="0"/>
              <a:t>▶Integer values represented as 32-bit integers called cells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▶ Encoding a 64-bit value requires two cells </a:t>
            </a:r>
          </a:p>
          <a:p>
            <a:pPr marL="0" indent="0" algn="just"/>
            <a:endParaRPr lang="en-US" dirty="0"/>
          </a:p>
          <a:p>
            <a:pPr marL="0" indent="0" algn="just"/>
            <a:r>
              <a:rPr lang="en-US" dirty="0"/>
              <a:t>Ex - #interrupts-cells: how many cells are used to encode interrupt specifiers for this interrupt controller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86" y="955983"/>
            <a:ext cx="46196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8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Device Tree inheritance</a:t>
            </a:r>
          </a:p>
        </p:txBody>
      </p:sp>
    </p:spTree>
    <p:extLst>
      <p:ext uri="{BB962C8B-B14F-4D97-AF65-F5344CB8AC3E}">
        <p14:creationId xmlns:p14="http://schemas.microsoft.com/office/powerpoint/2010/main" val="41288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inheritance.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Device Tree files are not monolithic, they can be split in several files, including each other.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dtsi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files are included files, while 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files are final Device Trees 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Only .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</a:rPr>
              <a:t>dts</a:t>
            </a: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 files are accepted as input to </a:t>
            </a:r>
            <a:r>
              <a:rPr lang="en-US" sz="1400" dirty="0" err="1">
                <a:latin typeface="Roboto Condensed" panose="020B0604020202020204" charset="0"/>
                <a:ea typeface="Roboto Condensed" panose="020B0604020202020204" charset="0"/>
              </a:rPr>
              <a:t>dtc</a:t>
            </a:r>
            <a:endParaRPr lang="en-US" sz="14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Typically, 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dtsi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will contain definition of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SoC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-level information (or sometimes definitions common to several almost identical boards)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The .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dts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file contains the board-level information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Uses the C pre-processor #include directive</a:t>
            </a:r>
          </a:p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charset="0"/>
                <a:ea typeface="Roboto Condensed" panose="020B0604020202020204" charset="0"/>
              </a:rPr>
              <a:t>Using the C pre-processor also allows to use #define to replace hardcoded values by human readable definitions</a:t>
            </a:r>
            <a:endParaRPr lang="en-US" sz="14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02" y="1165938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4702" y="169675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8;p92"/>
          <p:cNvSpPr/>
          <p:nvPr/>
        </p:nvSpPr>
        <p:spPr>
          <a:xfrm>
            <a:off x="444702" y="2588836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38;p92"/>
          <p:cNvSpPr/>
          <p:nvPr/>
        </p:nvSpPr>
        <p:spPr>
          <a:xfrm>
            <a:off x="444702" y="333826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8;p92"/>
          <p:cNvSpPr/>
          <p:nvPr/>
        </p:nvSpPr>
        <p:spPr>
          <a:xfrm>
            <a:off x="444702" y="383573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3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inheritance example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92" y="1117455"/>
            <a:ext cx="86582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0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Device Tree specifications and bindings</a:t>
            </a:r>
          </a:p>
        </p:txBody>
      </p:sp>
    </p:spTree>
    <p:extLst>
      <p:ext uri="{BB962C8B-B14F-4D97-AF65-F5344CB8AC3E}">
        <p14:creationId xmlns:p14="http://schemas.microsoft.com/office/powerpoint/2010/main" val="92058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specifications</a:t>
            </a:r>
            <a:endParaRPr dirty="0"/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599" y="1141433"/>
            <a:ext cx="7756055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How does one know how to write the correct nodes/properties to describe a given hardware platform ? </a:t>
            </a:r>
          </a:p>
          <a:p>
            <a:pPr marL="0" indent="0" algn="just"/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just"/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▶ The Device Tree Specifications at </a:t>
            </a:r>
            <a:r>
              <a:rPr lang="en-US" i="1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https://www.devicetree.org/specifications/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gives the base Device Tree syntax and specifies a number of standard properties.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Far from being sufficient, though.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just"/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▶ The Device Tree Bindings are documents that each describe how a particular piece of hardware. </a:t>
            </a:r>
          </a:p>
          <a:p>
            <a:pPr marL="0" indent="0" algn="just"/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Documentation/</a:t>
            </a:r>
            <a:r>
              <a:rPr lang="en-US" i="1" dirty="0" err="1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devicetree</a:t>
            </a:r>
            <a:r>
              <a:rPr lang="en-US" i="1" dirty="0">
                <a:solidFill>
                  <a:srgbClr val="00B050"/>
                </a:solidFill>
                <a:latin typeface="Roboto Condensed" panose="020B0604020202020204" charset="0"/>
                <a:ea typeface="Roboto Condensed" panose="020B0604020202020204" charset="0"/>
              </a:rPr>
              <a:t>/bindings/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in Linux kernel sources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Reviewed by DT bindings maintainer team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Legacy: human readable documents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New norm: YAML-written specifications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255" y="1141433"/>
            <a:ext cx="257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binding: old style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0" y="955983"/>
            <a:ext cx="10991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binding: YAML style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023937"/>
            <a:ext cx="109251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Building and validating Device Trees</a:t>
            </a:r>
          </a:p>
        </p:txBody>
      </p:sp>
    </p:spTree>
    <p:extLst>
      <p:ext uri="{BB962C8B-B14F-4D97-AF65-F5344CB8AC3E}">
        <p14:creationId xmlns:p14="http://schemas.microsoft.com/office/powerpoint/2010/main" val="17617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4" name="Google Shape;10574;p146"/>
          <p:cNvSpPr txBox="1">
            <a:spLocks noGrp="1"/>
          </p:cNvSpPr>
          <p:nvPr>
            <p:ph type="title"/>
          </p:nvPr>
        </p:nvSpPr>
        <p:spPr>
          <a:xfrm>
            <a:off x="478733" y="1020933"/>
            <a:ext cx="3021200" cy="44260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10575" name="Google Shape;10575;p146"/>
          <p:cNvSpPr/>
          <p:nvPr/>
        </p:nvSpPr>
        <p:spPr>
          <a:xfrm>
            <a:off x="4981633" y="498767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6" name="Google Shape;10576;p146"/>
          <p:cNvSpPr/>
          <p:nvPr/>
        </p:nvSpPr>
        <p:spPr>
          <a:xfrm>
            <a:off x="4981633" y="1494340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7" name="Google Shape;10577;p146"/>
          <p:cNvSpPr/>
          <p:nvPr/>
        </p:nvSpPr>
        <p:spPr>
          <a:xfrm>
            <a:off x="5014982" y="2489198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8" name="Google Shape;10578;p146"/>
          <p:cNvSpPr/>
          <p:nvPr/>
        </p:nvSpPr>
        <p:spPr>
          <a:xfrm>
            <a:off x="4981633" y="3485487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9" name="Google Shape;10579;p146"/>
          <p:cNvSpPr/>
          <p:nvPr/>
        </p:nvSpPr>
        <p:spPr>
          <a:xfrm>
            <a:off x="4917376" y="4491235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0" name="Google Shape;10580;p146"/>
          <p:cNvSpPr/>
          <p:nvPr/>
        </p:nvSpPr>
        <p:spPr>
          <a:xfrm>
            <a:off x="5000137" y="5476633"/>
            <a:ext cx="6672000" cy="858800"/>
          </a:xfrm>
          <a:prstGeom prst="roundRect">
            <a:avLst>
              <a:gd name="adj" fmla="val 16177"/>
            </a:avLst>
          </a:prstGeom>
          <a:solidFill>
            <a:srgbClr val="E5E5E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1" name="Google Shape;10581;p146"/>
          <p:cNvSpPr/>
          <p:nvPr/>
        </p:nvSpPr>
        <p:spPr>
          <a:xfrm rot="2700000">
            <a:off x="4743998" y="624478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2" name="Google Shape;10582;p146"/>
          <p:cNvSpPr/>
          <p:nvPr/>
        </p:nvSpPr>
        <p:spPr>
          <a:xfrm>
            <a:off x="5615867" y="668033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dirty="0"/>
              <a:t>What - Why the Device Tree ?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3" name="Google Shape;10583;p146"/>
          <p:cNvSpPr/>
          <p:nvPr/>
        </p:nvSpPr>
        <p:spPr>
          <a:xfrm rot="2700000">
            <a:off x="4743998" y="1620050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4" name="Google Shape;10584;p146"/>
          <p:cNvSpPr/>
          <p:nvPr/>
        </p:nvSpPr>
        <p:spPr>
          <a:xfrm>
            <a:off x="5615867" y="1663600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dirty="0"/>
              <a:t>Basic Device Tree syntax.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5" name="Google Shape;10585;p146"/>
          <p:cNvSpPr/>
          <p:nvPr/>
        </p:nvSpPr>
        <p:spPr>
          <a:xfrm rot="2700000">
            <a:off x="4755886" y="2624782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6" name="Google Shape;10586;p146"/>
          <p:cNvSpPr/>
          <p:nvPr/>
        </p:nvSpPr>
        <p:spPr>
          <a:xfrm>
            <a:off x="5615867" y="2659167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dirty="0"/>
              <a:t>Device Tree inheritance</a:t>
            </a:r>
            <a:r>
              <a:rPr lang="en-US" sz="1600" dirty="0"/>
              <a:t>.</a:t>
            </a:r>
            <a:endParaRPr sz="1467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7" name="Google Shape;10587;p146"/>
          <p:cNvSpPr/>
          <p:nvPr/>
        </p:nvSpPr>
        <p:spPr>
          <a:xfrm rot="2700000">
            <a:off x="4743998" y="3611193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8" name="Google Shape;10588;p146"/>
          <p:cNvSpPr/>
          <p:nvPr/>
        </p:nvSpPr>
        <p:spPr>
          <a:xfrm>
            <a:off x="5615867" y="3654733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dirty="0"/>
              <a:t>Device Tree specifications and bindings.</a:t>
            </a:r>
            <a:r>
              <a:rPr lang="en" sz="1467" b="1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9" name="Google Shape;10589;p146"/>
          <p:cNvSpPr/>
          <p:nvPr/>
        </p:nvSpPr>
        <p:spPr>
          <a:xfrm rot="2700000">
            <a:off x="4743997" y="4597297"/>
            <a:ext cx="606980" cy="60698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0" name="Google Shape;10590;p146"/>
          <p:cNvSpPr/>
          <p:nvPr/>
        </p:nvSpPr>
        <p:spPr>
          <a:xfrm>
            <a:off x="5615867" y="4650333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1600" b="1" dirty="0"/>
              <a:t>Building and validating Device Trees.</a:t>
            </a:r>
            <a:endParaRPr sz="1467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92" name="Google Shape;10592;p146"/>
          <p:cNvSpPr/>
          <p:nvPr/>
        </p:nvSpPr>
        <p:spPr>
          <a:xfrm>
            <a:off x="5615867" y="5645900"/>
            <a:ext cx="5761600" cy="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1467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" name="Google Shape;7781;p100"/>
          <p:cNvGrpSpPr/>
          <p:nvPr/>
        </p:nvGrpSpPr>
        <p:grpSpPr>
          <a:xfrm>
            <a:off x="4882005" y="761615"/>
            <a:ext cx="330964" cy="332705"/>
            <a:chOff x="-45673275" y="3937700"/>
            <a:chExt cx="299325" cy="300900"/>
          </a:xfrm>
        </p:grpSpPr>
        <p:sp>
          <p:nvSpPr>
            <p:cNvPr id="42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781;p100"/>
          <p:cNvGrpSpPr/>
          <p:nvPr/>
        </p:nvGrpSpPr>
        <p:grpSpPr>
          <a:xfrm>
            <a:off x="4878235" y="1740973"/>
            <a:ext cx="330964" cy="332705"/>
            <a:chOff x="-45673275" y="3937700"/>
            <a:chExt cx="299325" cy="300900"/>
          </a:xfrm>
        </p:grpSpPr>
        <p:sp>
          <p:nvSpPr>
            <p:cNvPr id="49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7781;p100"/>
          <p:cNvGrpSpPr/>
          <p:nvPr/>
        </p:nvGrpSpPr>
        <p:grpSpPr>
          <a:xfrm>
            <a:off x="4874697" y="2720270"/>
            <a:ext cx="330964" cy="332705"/>
            <a:chOff x="-45673275" y="3937700"/>
            <a:chExt cx="299325" cy="300900"/>
          </a:xfrm>
        </p:grpSpPr>
        <p:sp>
          <p:nvSpPr>
            <p:cNvPr id="56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781;p100"/>
          <p:cNvGrpSpPr/>
          <p:nvPr/>
        </p:nvGrpSpPr>
        <p:grpSpPr>
          <a:xfrm>
            <a:off x="4905514" y="3724238"/>
            <a:ext cx="330964" cy="332705"/>
            <a:chOff x="-45673275" y="3937700"/>
            <a:chExt cx="299325" cy="300900"/>
          </a:xfrm>
        </p:grpSpPr>
        <p:sp>
          <p:nvSpPr>
            <p:cNvPr id="63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7781;p100"/>
          <p:cNvGrpSpPr/>
          <p:nvPr/>
        </p:nvGrpSpPr>
        <p:grpSpPr>
          <a:xfrm>
            <a:off x="4917376" y="4742798"/>
            <a:ext cx="330964" cy="332705"/>
            <a:chOff x="-45673275" y="3937700"/>
            <a:chExt cx="299325" cy="300900"/>
          </a:xfrm>
        </p:grpSpPr>
        <p:sp>
          <p:nvSpPr>
            <p:cNvPr id="70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31259" y="5669888"/>
            <a:ext cx="5372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Common properties.</a:t>
            </a:r>
          </a:p>
        </p:txBody>
      </p:sp>
      <p:sp>
        <p:nvSpPr>
          <p:cNvPr id="86" name="Google Shape;10587;p146"/>
          <p:cNvSpPr/>
          <p:nvPr/>
        </p:nvSpPr>
        <p:spPr>
          <a:xfrm rot="2700000">
            <a:off x="4759656" y="5610586"/>
            <a:ext cx="606980" cy="6069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7781;p100"/>
          <p:cNvGrpSpPr/>
          <p:nvPr/>
        </p:nvGrpSpPr>
        <p:grpSpPr>
          <a:xfrm>
            <a:off x="4904302" y="5735611"/>
            <a:ext cx="330964" cy="332705"/>
            <a:chOff x="-45673275" y="3937700"/>
            <a:chExt cx="299325" cy="300900"/>
          </a:xfrm>
        </p:grpSpPr>
        <p:sp>
          <p:nvSpPr>
            <p:cNvPr id="88" name="Google Shape;7782;p100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83;p100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84;p100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85;p100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86;p100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7;p100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78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Device tree compiler.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/>
              </a:rPr>
              <a:t>The Device Tree Compiler (DTC) is the tool that is used to compile the source into a binary form. Source code for the DTC is located in scripts/</a:t>
            </a:r>
            <a:r>
              <a:rPr lang="en-US" sz="1600" b="1" dirty="0" err="1">
                <a:latin typeface="Roboto Condensed" panose="020B0604020202020204"/>
              </a:rPr>
              <a:t>dtc</a:t>
            </a:r>
            <a:r>
              <a:rPr lang="en-US" sz="1600" b="1" dirty="0">
                <a:latin typeface="Roboto Condensed" panose="020B0604020202020204"/>
                <a:ea typeface="Roboto Condensed" panose="020B0604020202020204" charset="0"/>
              </a:rPr>
              <a:t>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/>
              <a:t>The output of the device tree compiler is a device tree blob (DTB).</a:t>
            </a:r>
          </a:p>
          <a:p>
            <a:endParaRPr lang="en-US" sz="1600" b="1" dirty="0">
              <a:latin typeface="Roboto Condensed" panose="020B0604020202020204"/>
              <a:ea typeface="Roboto Condensed" panose="020B0604020202020204" charset="0"/>
            </a:endParaRPr>
          </a:p>
          <a:p>
            <a:r>
              <a:rPr lang="en-US" sz="1600" dirty="0"/>
              <a:t>   </a:t>
            </a:r>
            <a:r>
              <a:rPr lang="en-US" sz="1600" b="1" dirty="0">
                <a:latin typeface="Roboto Condensed" panose="020B0604020202020204"/>
              </a:rPr>
              <a:t>The basic syntax of the DTC command line is: </a:t>
            </a:r>
            <a:r>
              <a:rPr lang="en-US" sz="1600" i="1" dirty="0" err="1">
                <a:solidFill>
                  <a:srgbClr val="00B050"/>
                </a:solidFill>
                <a:latin typeface="Roboto Condensed" panose="020B0604020202020204"/>
              </a:rPr>
              <a:t>dtc</a:t>
            </a:r>
            <a:r>
              <a:rPr lang="en-US" sz="1600" i="1" dirty="0">
                <a:solidFill>
                  <a:srgbClr val="00B050"/>
                </a:solidFill>
                <a:latin typeface="Roboto Condensed" panose="020B0604020202020204"/>
              </a:rPr>
              <a:t> [options] &lt;input filename&gt;</a:t>
            </a:r>
            <a:endParaRPr lang="en-US" sz="1600" i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/>
              </a:rPr>
              <a:t>The most common options include: </a:t>
            </a:r>
          </a:p>
          <a:p>
            <a:r>
              <a:rPr lang="en-US" sz="1600" dirty="0">
                <a:latin typeface="Roboto Condensed" panose="020B0604020202020204"/>
              </a:rPr>
              <a:t>	-I &lt;input format&gt;</a:t>
            </a:r>
          </a:p>
          <a:p>
            <a:r>
              <a:rPr lang="en-US" sz="1600" dirty="0">
                <a:latin typeface="Roboto Condensed" panose="020B0604020202020204"/>
              </a:rPr>
              <a:t>	-O &lt;output format&gt;</a:t>
            </a:r>
          </a:p>
          <a:p>
            <a:r>
              <a:rPr lang="en-US" sz="1600" dirty="0">
                <a:latin typeface="Roboto Condensed" panose="020B0604020202020204"/>
              </a:rPr>
              <a:t>	-b &lt;boot CPU&gt;</a:t>
            </a:r>
          </a:p>
          <a:p>
            <a:r>
              <a:rPr lang="en-US" sz="1600" dirty="0">
                <a:latin typeface="Roboto Condensed" panose="020B0604020202020204"/>
              </a:rPr>
              <a:t>  		set the physical boot </a:t>
            </a:r>
            <a:r>
              <a:rPr lang="en-US" sz="1600" dirty="0" err="1">
                <a:latin typeface="Roboto Condensed" panose="020B0604020202020204"/>
              </a:rPr>
              <a:t>cpu</a:t>
            </a:r>
            <a:r>
              <a:rPr lang="en-US" sz="1600" dirty="0">
                <a:latin typeface="Roboto Condensed" panose="020B0604020202020204"/>
              </a:rPr>
              <a:t> </a:t>
            </a:r>
          </a:p>
          <a:p>
            <a:endParaRPr lang="en-US" sz="1600" dirty="0">
              <a:latin typeface="Roboto Condensed" panose="020B0604020202020204"/>
            </a:endParaRPr>
          </a:p>
          <a:p>
            <a:r>
              <a:rPr lang="en-US" sz="1600" dirty="0"/>
              <a:t>The input format could be </a:t>
            </a:r>
            <a:r>
              <a:rPr lang="en-US" sz="1600" b="1" dirty="0"/>
              <a:t>.</a:t>
            </a:r>
            <a:r>
              <a:rPr lang="en-US" sz="1600" b="1" dirty="0" err="1"/>
              <a:t>dts</a:t>
            </a:r>
            <a:r>
              <a:rPr lang="en-US" sz="1600" b="1" dirty="0"/>
              <a:t>, .</a:t>
            </a:r>
            <a:r>
              <a:rPr lang="en-US" sz="1600" b="1" dirty="0" err="1"/>
              <a:t>dtb</a:t>
            </a:r>
            <a:r>
              <a:rPr lang="en-US" sz="1600" b="1" dirty="0"/>
              <a:t>, or .fs </a:t>
            </a:r>
            <a:r>
              <a:rPr lang="en-US" sz="1600" dirty="0"/>
              <a:t>(.fs would read from the current file systems /</a:t>
            </a:r>
            <a:r>
              <a:rPr lang="en-US" sz="1600" dirty="0" err="1"/>
              <a:t>proc</a:t>
            </a:r>
            <a:r>
              <a:rPr lang="en-US" sz="1600" dirty="0"/>
              <a:t>/device-tree). The output format could be </a:t>
            </a:r>
            <a:r>
              <a:rPr lang="en-US" sz="1600" b="1" dirty="0"/>
              <a:t>.</a:t>
            </a:r>
            <a:r>
              <a:rPr lang="en-US" sz="1600" b="1" dirty="0" err="1"/>
              <a:t>dts</a:t>
            </a:r>
            <a:r>
              <a:rPr lang="en-US" sz="1600" b="1" dirty="0"/>
              <a:t>, .</a:t>
            </a:r>
            <a:r>
              <a:rPr lang="en-US" sz="1600" b="1" dirty="0" err="1"/>
              <a:t>dtb</a:t>
            </a:r>
            <a:r>
              <a:rPr lang="en-US" sz="1600" b="1" dirty="0"/>
              <a:t>, or .</a:t>
            </a:r>
            <a:r>
              <a:rPr lang="en-US" sz="1600" b="1" dirty="0" err="1"/>
              <a:t>asm</a:t>
            </a:r>
            <a:r>
              <a:rPr lang="en-US" sz="1600" dirty="0"/>
              <a:t>. </a:t>
            </a:r>
          </a:p>
          <a:p>
            <a:r>
              <a:rPr lang="en-US" sz="1600" dirty="0"/>
              <a:t>As an example, to compile the </a:t>
            </a:r>
            <a:r>
              <a:rPr lang="en-US" sz="1600" b="1" dirty="0" err="1"/>
              <a:t>abc.dts</a:t>
            </a:r>
            <a:r>
              <a:rPr lang="en-US" sz="1600" dirty="0"/>
              <a:t> file: </a:t>
            </a:r>
            <a:r>
              <a:rPr lang="en-US" sz="1600" dirty="0" err="1">
                <a:solidFill>
                  <a:srgbClr val="00B050"/>
                </a:solidFill>
              </a:rPr>
              <a:t>dtc</a:t>
            </a:r>
            <a:r>
              <a:rPr lang="en-US" sz="1600" dirty="0">
                <a:solidFill>
                  <a:srgbClr val="00B050"/>
                </a:solidFill>
              </a:rPr>
              <a:t> –I </a:t>
            </a:r>
            <a:r>
              <a:rPr lang="en-US" sz="1600" dirty="0" err="1">
                <a:solidFill>
                  <a:srgbClr val="00B050"/>
                </a:solidFill>
              </a:rPr>
              <a:t>dts</a:t>
            </a:r>
            <a:r>
              <a:rPr lang="en-US" sz="1600" dirty="0">
                <a:solidFill>
                  <a:srgbClr val="00B050"/>
                </a:solidFill>
              </a:rPr>
              <a:t> –O </a:t>
            </a:r>
            <a:r>
              <a:rPr lang="en-US" sz="1600" dirty="0" err="1">
                <a:solidFill>
                  <a:srgbClr val="00B050"/>
                </a:solidFill>
              </a:rPr>
              <a:t>dtb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abc.dts</a:t>
            </a:r>
            <a:r>
              <a:rPr lang="en-US" sz="1600" dirty="0">
                <a:solidFill>
                  <a:srgbClr val="00B050"/>
                </a:solidFill>
              </a:rPr>
              <a:t> &gt; </a:t>
            </a:r>
            <a:r>
              <a:rPr lang="en-US" sz="1600" dirty="0" err="1">
                <a:solidFill>
                  <a:srgbClr val="00B050"/>
                </a:solidFill>
              </a:rPr>
              <a:t>abc.dtb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The DTC can also be used to reverse compile DTBs and make them human-readable again: </a:t>
            </a:r>
            <a:r>
              <a:rPr lang="en-US" sz="1600" dirty="0" err="1">
                <a:solidFill>
                  <a:srgbClr val="00B050"/>
                </a:solidFill>
              </a:rPr>
              <a:t>dtc</a:t>
            </a:r>
            <a:r>
              <a:rPr lang="en-US" sz="1600" dirty="0">
                <a:solidFill>
                  <a:srgbClr val="00B050"/>
                </a:solidFill>
              </a:rPr>
              <a:t> –I </a:t>
            </a:r>
            <a:r>
              <a:rPr lang="en-US" sz="1600" dirty="0" err="1">
                <a:solidFill>
                  <a:srgbClr val="00B050"/>
                </a:solidFill>
              </a:rPr>
              <a:t>dtb</a:t>
            </a:r>
            <a:r>
              <a:rPr lang="en-US" sz="1600" dirty="0">
                <a:solidFill>
                  <a:srgbClr val="00B050"/>
                </a:solidFill>
              </a:rPr>
              <a:t> –O </a:t>
            </a:r>
            <a:r>
              <a:rPr lang="en-US" sz="1600" dirty="0" err="1">
                <a:solidFill>
                  <a:srgbClr val="00B050"/>
                </a:solidFill>
              </a:rPr>
              <a:t>dts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abc.dtb</a:t>
            </a:r>
            <a:r>
              <a:rPr lang="en-US" sz="1600" dirty="0">
                <a:solidFill>
                  <a:srgbClr val="00B050"/>
                </a:solidFill>
              </a:rPr>
              <a:t> &gt; </a:t>
            </a:r>
            <a:r>
              <a:rPr lang="en-US" sz="1600" dirty="0" err="1">
                <a:solidFill>
                  <a:srgbClr val="00B050"/>
                </a:solidFill>
              </a:rPr>
              <a:t>abc.dts</a:t>
            </a:r>
            <a:endParaRPr lang="en-US" sz="1600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65" y="1191105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4890" y="1916970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8;p92"/>
          <p:cNvSpPr/>
          <p:nvPr/>
        </p:nvSpPr>
        <p:spPr>
          <a:xfrm>
            <a:off x="444765" y="2421276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31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Building Device Trees in Linux.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63877"/>
            <a:ext cx="1131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/>
              </a:rPr>
              <a:t>On ARM/ARM64,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arch/&lt;ARCH&gt;/boot/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dts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Makefile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 </a:t>
            </a:r>
            <a:r>
              <a:rPr lang="en-US" sz="1600" b="1" dirty="0">
                <a:latin typeface="Roboto Condensed" panose="020B0604020202020204"/>
              </a:rPr>
              <a:t>or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arch/&lt;ARCH&gt;/boot/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dts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/&lt;vendor&gt;/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</a:rPr>
              <a:t>Makefile</a:t>
            </a:r>
            <a:r>
              <a:rPr lang="en-US" sz="1600" b="1" dirty="0">
                <a:latin typeface="Roboto Condensed" panose="020B0604020202020204"/>
              </a:rPr>
              <a:t> indicates which DT to build depending on the platform</a:t>
            </a:r>
            <a:r>
              <a:rPr lang="en-US" sz="1600" b="1" dirty="0">
                <a:latin typeface="Roboto Condensed" panose="020B0604020202020204"/>
                <a:ea typeface="Roboto Condensed" panose="020B0604020202020204" charset="0"/>
              </a:rPr>
              <a:t>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arch/arm64/boot/</a:t>
            </a:r>
            <a:r>
              <a:rPr lang="en-US" sz="1600" dirty="0" err="1">
                <a:solidFill>
                  <a:srgbClr val="00B050"/>
                </a:solidFill>
              </a:rPr>
              <a:t>dts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renesas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Makefile</a:t>
            </a:r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/>
            </a:endParaRPr>
          </a:p>
          <a:p>
            <a:r>
              <a:rPr lang="en-US" sz="1600" dirty="0">
                <a:latin typeface="Roboto Condensed" panose="020B0604020202020204"/>
              </a:rPr>
              <a:t>   Building the kernel with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</a:rPr>
              <a:t>make</a:t>
            </a:r>
            <a:r>
              <a:rPr lang="en-US" sz="1600" dirty="0">
                <a:latin typeface="Roboto Condensed" panose="020B0604020202020204"/>
              </a:rPr>
              <a:t> will also build the Device Trees on most architectures</a:t>
            </a:r>
          </a:p>
          <a:p>
            <a:r>
              <a:rPr lang="en-US" sz="1600" dirty="0">
                <a:latin typeface="Roboto Condensed" panose="020B0604020202020204"/>
                <a:ea typeface="Roboto Condensed" panose="020B0604020202020204" charset="0"/>
              </a:rPr>
              <a:t>   </a:t>
            </a:r>
          </a:p>
          <a:p>
            <a:r>
              <a:rPr lang="en-US" sz="1600" dirty="0">
                <a:latin typeface="Roboto Condensed" panose="020B0604020202020204"/>
                <a:ea typeface="Roboto Condensed" panose="020B0604020202020204" charset="0"/>
              </a:rPr>
              <a:t>   Explicit 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  <a:ea typeface="Roboto Condensed" panose="020B0604020202020204" charset="0"/>
              </a:rPr>
              <a:t>make </a:t>
            </a:r>
            <a:r>
              <a:rPr lang="en-US" sz="1600" dirty="0" err="1">
                <a:solidFill>
                  <a:srgbClr val="00B050"/>
                </a:solidFill>
                <a:latin typeface="Roboto Condensed" panose="020B0604020202020204"/>
                <a:ea typeface="Roboto Condensed" panose="020B0604020202020204" charset="0"/>
              </a:rPr>
              <a:t>dtbs</a:t>
            </a:r>
            <a:r>
              <a:rPr lang="en-US" sz="1600" dirty="0">
                <a:solidFill>
                  <a:srgbClr val="00B050"/>
                </a:solidFill>
                <a:latin typeface="Roboto Condensed" panose="020B0604020202020204"/>
                <a:ea typeface="Roboto Condensed" panose="020B0604020202020204" charset="0"/>
              </a:rPr>
              <a:t> </a:t>
            </a:r>
            <a:r>
              <a:rPr lang="en-US" sz="1600" dirty="0">
                <a:latin typeface="Roboto Condensed" panose="020B0604020202020204"/>
                <a:ea typeface="Roboto Condensed" panose="020B0604020202020204" charset="0"/>
              </a:rPr>
              <a:t>target also available</a:t>
            </a:r>
          </a:p>
          <a:p>
            <a:r>
              <a:rPr lang="en-US" sz="1600" dirty="0"/>
              <a:t>   </a:t>
            </a:r>
            <a:endParaRPr lang="en-US" sz="1600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65" y="1191105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5" y="2180630"/>
            <a:ext cx="6489583" cy="2962935"/>
          </a:xfrm>
          <a:prstGeom prst="rect">
            <a:avLst/>
          </a:prstGeom>
        </p:spPr>
      </p:pic>
      <p:sp>
        <p:nvSpPr>
          <p:cNvPr id="9" name="Google Shape;1738;p92"/>
          <p:cNvSpPr/>
          <p:nvPr/>
        </p:nvSpPr>
        <p:spPr>
          <a:xfrm>
            <a:off x="436605" y="530302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38;p92"/>
          <p:cNvSpPr/>
          <p:nvPr/>
        </p:nvSpPr>
        <p:spPr>
          <a:xfrm>
            <a:off x="444765" y="5814940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57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Validating Device Tree in Linux.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 err="1">
                <a:latin typeface="Roboto Condensed" panose="020B0604020202020204"/>
              </a:rPr>
              <a:t>dtc</a:t>
            </a:r>
            <a:r>
              <a:rPr lang="en-US" sz="1600" b="1" dirty="0">
                <a:latin typeface="Roboto Condensed" panose="020B0604020202020204"/>
              </a:rPr>
              <a:t> only does </a:t>
            </a:r>
            <a:r>
              <a:rPr lang="en-US" sz="1600" b="1" dirty="0" err="1">
                <a:latin typeface="Roboto Condensed" panose="020B0604020202020204"/>
              </a:rPr>
              <a:t>syntaxic</a:t>
            </a:r>
            <a:r>
              <a:rPr lang="en-US" sz="1600" b="1" dirty="0">
                <a:latin typeface="Roboto Condensed" panose="020B0604020202020204"/>
              </a:rPr>
              <a:t> validation</a:t>
            </a:r>
            <a:r>
              <a:rPr lang="en-US" sz="1600" b="1" dirty="0">
                <a:latin typeface="Roboto Condensed" panose="020B0604020202020204"/>
                <a:ea typeface="Roboto Condensed" panose="020B0604020202020204" charset="0"/>
              </a:rPr>
              <a:t>. 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/>
              </a:rPr>
              <a:t>YAML bindings allow to do semantic validation </a:t>
            </a:r>
          </a:p>
          <a:p>
            <a:endParaRPr lang="en-US" sz="1600" b="1" dirty="0">
              <a:latin typeface="Roboto Condensed" panose="020B0604020202020204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make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dt_bindings_check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Roboto Condensed" panose="020B0604020202020204"/>
              </a:rPr>
              <a:t>verify that YAML bindings are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Roboto Condensed" panose="020B0604020202020204"/>
              </a:rPr>
              <a:t>make </a:t>
            </a:r>
            <a:r>
              <a:rPr lang="en-US" sz="1400" b="1" dirty="0" err="1">
                <a:solidFill>
                  <a:srgbClr val="00B050"/>
                </a:solidFill>
                <a:latin typeface="Roboto Condensed" panose="020B0604020202020204"/>
              </a:rPr>
              <a:t>dtbs_check</a:t>
            </a:r>
            <a:r>
              <a:rPr lang="en-US" sz="1400" b="1" dirty="0">
                <a:latin typeface="Roboto Condensed" panose="020B0604020202020204"/>
              </a:rPr>
              <a:t> </a:t>
            </a:r>
            <a:r>
              <a:rPr lang="en-US" sz="1600" dirty="0">
                <a:latin typeface="Roboto Condensed" panose="020B0604020202020204"/>
                <a:sym typeface="Wingdings" panose="05000000000000000000" pitchFamily="2" charset="2"/>
              </a:rPr>
              <a:t></a:t>
            </a:r>
            <a:r>
              <a:rPr lang="en-US" sz="1600" b="1" dirty="0">
                <a:latin typeface="Roboto Condensed" panose="020B0604020202020204"/>
                <a:sym typeface="Wingdings" panose="05000000000000000000" pitchFamily="2" charset="2"/>
              </a:rPr>
              <a:t> </a:t>
            </a:r>
            <a:r>
              <a:rPr lang="en-US" sz="1400" dirty="0">
                <a:latin typeface="Roboto Condensed" panose="020B0604020202020204"/>
              </a:rPr>
              <a:t>validate DTs currently enabled against YAML bindings</a:t>
            </a:r>
            <a:endParaRPr lang="en-US" sz="1400" b="1" dirty="0">
              <a:solidFill>
                <a:srgbClr val="00B050"/>
              </a:solidFill>
              <a:latin typeface="Roboto Condensed" panose="020B0604020202020204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44702" y="1165938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4702" y="169675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90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Common properties</a:t>
            </a:r>
          </a:p>
        </p:txBody>
      </p:sp>
    </p:spTree>
    <p:extLst>
      <p:ext uri="{BB962C8B-B14F-4D97-AF65-F5344CB8AC3E}">
        <p14:creationId xmlns:p14="http://schemas.microsoft.com/office/powerpoint/2010/main" val="388020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Common properties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reg</a:t>
            </a:r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Memory-mapped devices: base address and size of the registers. Can have several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I2C devices: address on the I2C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SPI devices: chip select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interrupts, interrupt-parent, interrupts-extended: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interrupts lines used by the device, and which interrupt controller they are connected to.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clocks: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which clock(s) are used by the device, from which clock controller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dmas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which DMA controller and channels are used by the device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status: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okay means the device is present and should be enabled, otherwise, the device is left unused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 err="1">
                <a:latin typeface="Roboto Condensed" panose="020B0604020202020204" charset="0"/>
                <a:ea typeface="Roboto Condensed" panose="020B0604020202020204" charset="0"/>
              </a:rPr>
              <a:t>pinctrl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-*: 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indicates the pin-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muxing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configuration requested by the device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" name="Google Shape;1738;p92"/>
          <p:cNvSpPr/>
          <p:nvPr/>
        </p:nvSpPr>
        <p:spPr>
          <a:xfrm>
            <a:off x="477841" y="1206719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8;p92"/>
          <p:cNvSpPr/>
          <p:nvPr/>
        </p:nvSpPr>
        <p:spPr>
          <a:xfrm>
            <a:off x="477840" y="2397249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38;p92"/>
          <p:cNvSpPr/>
          <p:nvPr/>
        </p:nvSpPr>
        <p:spPr>
          <a:xfrm>
            <a:off x="477840" y="3116491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8;p92"/>
          <p:cNvSpPr/>
          <p:nvPr/>
        </p:nvSpPr>
        <p:spPr>
          <a:xfrm>
            <a:off x="477840" y="3597363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38;p92"/>
          <p:cNvSpPr/>
          <p:nvPr/>
        </p:nvSpPr>
        <p:spPr>
          <a:xfrm>
            <a:off x="477839" y="409930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38;p92"/>
          <p:cNvSpPr/>
          <p:nvPr/>
        </p:nvSpPr>
        <p:spPr>
          <a:xfrm>
            <a:off x="477838" y="4601245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7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Matching with drivers in Linux: platform driver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5" y="1644243"/>
            <a:ext cx="5921727" cy="296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638" y="1644243"/>
            <a:ext cx="4798047" cy="3495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349" y="5139306"/>
            <a:ext cx="1924050" cy="323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07" y="5144068"/>
            <a:ext cx="3486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2" name="Google Shape;10872;p1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 dirty="0"/>
              <a:t>REFERENCE</a:t>
            </a:r>
            <a:endParaRPr dirty="0"/>
          </a:p>
        </p:txBody>
      </p:sp>
      <p:sp>
        <p:nvSpPr>
          <p:cNvPr id="10873" name="Google Shape;10873;p1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indent="-389457">
              <a:buSzPts val="1000"/>
              <a:buFont typeface="Roboto Condensed"/>
              <a:buChar char="●"/>
            </a:pPr>
            <a:r>
              <a:rPr lang="en-US" sz="1333" u="sng" dirty="0">
                <a:solidFill>
                  <a:schemeClr val="hlink"/>
                </a:solidFill>
                <a:hlinkClick r:id="rId3"/>
              </a:rPr>
              <a:t>http://web.mit.edu/freebsd/head/sys/boot/fdt/dts/powerpc/p1020rdb.dts</a:t>
            </a:r>
            <a:endParaRPr lang="en-US" sz="1333" u="sng" dirty="0">
              <a:solidFill>
                <a:schemeClr val="hlink"/>
              </a:solidFill>
            </a:endParaRPr>
          </a:p>
          <a:p>
            <a:pPr indent="-389457">
              <a:buSzPts val="1000"/>
              <a:buFont typeface="Roboto Condensed"/>
              <a:buChar char="●"/>
            </a:pPr>
            <a:r>
              <a:rPr lang="en-US" sz="1333" u="sng" dirty="0">
                <a:solidFill>
                  <a:schemeClr val="hlink"/>
                </a:solidFill>
                <a:hlinkClick r:id="rId4"/>
              </a:rPr>
              <a:t>https://lwn.net/Articles/771621/</a:t>
            </a:r>
            <a:endParaRPr lang="en-US" sz="1333" u="sng" dirty="0">
              <a:solidFill>
                <a:schemeClr val="hlink"/>
              </a:solidFill>
            </a:endParaRPr>
          </a:p>
          <a:p>
            <a:pPr indent="-389457">
              <a:buSzPts val="1000"/>
              <a:buFont typeface="Roboto Condensed"/>
              <a:buChar char="●"/>
            </a:pPr>
            <a:r>
              <a:rPr lang="en-US" sz="1333" u="sng" dirty="0">
                <a:solidFill>
                  <a:schemeClr val="hlink"/>
                </a:solidFill>
                <a:hlinkClick r:id="rId5"/>
              </a:rPr>
              <a:t>https://devicetree-specification.readthedocs.io/en/v0.1/source-language.html</a:t>
            </a:r>
            <a:endParaRPr lang="en-US" sz="1333" u="sng" dirty="0">
              <a:solidFill>
                <a:schemeClr val="hlink"/>
              </a:solidFill>
            </a:endParaRPr>
          </a:p>
          <a:p>
            <a:pPr indent="-389457">
              <a:buSzPts val="1000"/>
              <a:buFont typeface="Roboto Condensed"/>
              <a:buChar char="●"/>
            </a:pPr>
            <a:r>
              <a:rPr lang="en-US" sz="1333" u="sng" dirty="0">
                <a:solidFill>
                  <a:schemeClr val="hlink"/>
                </a:solidFill>
              </a:rPr>
              <a:t>https://bootlin.com/</a:t>
            </a:r>
          </a:p>
        </p:txBody>
      </p:sp>
    </p:spTree>
    <p:extLst>
      <p:ext uri="{BB962C8B-B14F-4D97-AF65-F5344CB8AC3E}">
        <p14:creationId xmlns:p14="http://schemas.microsoft.com/office/powerpoint/2010/main" val="122946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2" name="Google Shape;10872;p15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REVISION</a:t>
            </a:r>
            <a:endParaRPr dirty="0"/>
          </a:p>
        </p:txBody>
      </p:sp>
      <p:sp>
        <p:nvSpPr>
          <p:cNvPr id="10873" name="Google Shape;10873;p152"/>
          <p:cNvSpPr txBox="1">
            <a:spLocks noGrp="1"/>
          </p:cNvSpPr>
          <p:nvPr>
            <p:ph type="body" idx="1"/>
          </p:nvPr>
        </p:nvSpPr>
        <p:spPr>
          <a:xfrm>
            <a:off x="436600" y="1296867"/>
            <a:ext cx="11310400" cy="51908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20128" indent="0">
              <a:buSzPts val="1000"/>
            </a:pPr>
            <a:endParaRPr sz="1333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26EB50-3FBB-FF41-1A5B-91639D3C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80100"/>
              </p:ext>
            </p:extLst>
          </p:nvPr>
        </p:nvGraphicFramePr>
        <p:xfrm>
          <a:off x="652641" y="1610648"/>
          <a:ext cx="11015484" cy="2238592"/>
        </p:xfrm>
        <a:graphic>
          <a:graphicData uri="http://schemas.openxmlformats.org/drawingml/2006/table">
            <a:tbl>
              <a:tblPr firstRow="1" bandRow="1"/>
              <a:tblGrid>
                <a:gridCol w="1142685">
                  <a:extLst>
                    <a:ext uri="{9D8B030D-6E8A-4147-A177-3AD203B41FA5}">
                      <a16:colId xmlns:a16="http://schemas.microsoft.com/office/drawing/2014/main" val="1002759251"/>
                    </a:ext>
                  </a:extLst>
                </a:gridCol>
                <a:gridCol w="5872299">
                  <a:extLst>
                    <a:ext uri="{9D8B030D-6E8A-4147-A177-3AD203B41FA5}">
                      <a16:colId xmlns:a16="http://schemas.microsoft.com/office/drawing/2014/main" val="62311778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8870169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7228047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21792634"/>
                    </a:ext>
                  </a:extLst>
                </a:gridCol>
              </a:tblGrid>
              <a:tr h="7907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Version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Modified points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Approver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Checker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Author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21329324"/>
                  </a:ext>
                </a:extLst>
              </a:tr>
              <a:tr h="4499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1.00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Add new document device tree sharing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Hung Bui</a:t>
                      </a:r>
                      <a:b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</a:b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Jun-08-2022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Dy Le</a:t>
                      </a:r>
                      <a:b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</a:b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Jun-06-2022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3860030"/>
                  </a:ext>
                </a:extLst>
              </a:tr>
              <a:tr h="449933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1405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31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"/>
              <a:t>Thank You!!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26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What - Why the Device Tree ?</a:t>
            </a:r>
          </a:p>
        </p:txBody>
      </p:sp>
    </p:spTree>
    <p:extLst>
      <p:ext uri="{BB962C8B-B14F-4D97-AF65-F5344CB8AC3E}">
        <p14:creationId xmlns:p14="http://schemas.microsoft.com/office/powerpoint/2010/main" val="16757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Typical embedded platform.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4786"/>
            <a:ext cx="12192000" cy="51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Discoverable vs. non-discoverable hardware.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315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Some hardware busses provide discoverability mechanisms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E.g</a:t>
            </a: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: PCI(e),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One does not need to know ahead of time what will be connected on these busses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Devices can be enumerated and identified at runtime</a:t>
            </a:r>
          </a:p>
          <a:p>
            <a:endParaRPr lang="en-US" sz="147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470" dirty="0">
                <a:latin typeface="Roboto Condensed" panose="020B0604020202020204" charset="0"/>
                <a:ea typeface="Roboto Condensed" panose="020B0604020202020204" charset="0"/>
              </a:rPr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But many hardware busses do not provide discoverability mechanisms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E.g</a:t>
            </a: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: I2C, SPI, 1-wire, memory-mapped,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One needs to know what is connected on those busses, and how they are connected to the rest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Embedded systems typically make extensive use of such busses</a:t>
            </a:r>
          </a:p>
        </p:txBody>
      </p:sp>
      <p:sp>
        <p:nvSpPr>
          <p:cNvPr id="12" name="Google Shape;1738;p92"/>
          <p:cNvSpPr/>
          <p:nvPr/>
        </p:nvSpPr>
        <p:spPr>
          <a:xfrm>
            <a:off x="436605" y="118248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2383" y="2814354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5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Hardware description for non-discoverable hardware.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6605" y="1080655"/>
            <a:ext cx="11310400" cy="410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Allows the operating system or bootloader to know things like: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   This system-on-chip has: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2 Cortex-A9 CPU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2 memory-mapped UART controllers of this variant, one with registers at 0xF1000000 and IRQ 23, and another with registers at 0xF1001000 and IRQ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3 I2C controllers of that variant, with registers at those memory-mapped addresses, those IRQs and taking their input clock from this source</a:t>
            </a:r>
          </a:p>
          <a:p>
            <a:endParaRPr lang="en-US" sz="147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/>
              <a:t>   </a:t>
            </a:r>
            <a:r>
              <a:rPr lang="en-US" sz="1600" b="1" dirty="0">
                <a:latin typeface="Roboto Condensed" panose="020B0604020202020204" charset="0"/>
                <a:ea typeface="Roboto Condensed" panose="020B0604020202020204" charset="0"/>
              </a:rPr>
              <a:t>This board has an CS4234 audio codec</a:t>
            </a:r>
          </a:p>
          <a:p>
            <a:endParaRPr lang="en-US" sz="16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Connected on the I2C bus 0 of the </a:t>
            </a: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SoC</a:t>
            </a: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, at slave address 0x45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Connected to the I2S interface 2 of the </a:t>
            </a: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SoC</a:t>
            </a: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, with the codec providing the clocks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With its reset signal connected to GPIO 67 of the </a:t>
            </a: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SoC</a:t>
            </a: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These details cannot be guessed by the operating system/bootloader.</a:t>
            </a:r>
          </a:p>
        </p:txBody>
      </p:sp>
      <p:sp>
        <p:nvSpPr>
          <p:cNvPr id="12" name="Google Shape;1738;p92"/>
          <p:cNvSpPr/>
          <p:nvPr/>
        </p:nvSpPr>
        <p:spPr>
          <a:xfrm>
            <a:off x="442383" y="1669246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;p92"/>
          <p:cNvSpPr/>
          <p:nvPr/>
        </p:nvSpPr>
        <p:spPr>
          <a:xfrm>
            <a:off x="442383" y="3303881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4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Describing non-discoverable hardware.</a:t>
            </a:r>
            <a:endParaRPr dirty="0"/>
          </a:p>
        </p:txBody>
      </p:sp>
      <p:sp>
        <p:nvSpPr>
          <p:cNvPr id="305" name="Google Shape;305;p75"/>
          <p:cNvSpPr txBox="1">
            <a:spLocks noGrp="1"/>
          </p:cNvSpPr>
          <p:nvPr>
            <p:ph type="body" idx="2"/>
          </p:nvPr>
        </p:nvSpPr>
        <p:spPr>
          <a:xfrm>
            <a:off x="8282533" y="1134300"/>
            <a:ext cx="3555600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-US" sz="1200" dirty="0"/>
              <a:t>   </a:t>
            </a:r>
            <a:r>
              <a:rPr lang="en-US" sz="1200" b="1" dirty="0"/>
              <a:t>Using a Device Tree</a:t>
            </a:r>
            <a:endParaRPr sz="1200" b="1" dirty="0"/>
          </a:p>
          <a:p>
            <a:pPr marL="171450" indent="-17145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 most embedded-oriented CPU architectures that run Linux: ARC, ARM64,RISC-V, ARM32, PowerPC, </a:t>
            </a:r>
            <a:r>
              <a:rPr lang="en-US" sz="1200" dirty="0" err="1"/>
              <a:t>Xtensa</a:t>
            </a:r>
            <a:r>
              <a:rPr lang="en-US" sz="1200" dirty="0"/>
              <a:t>, MIPS, etc.</a:t>
            </a:r>
          </a:p>
          <a:p>
            <a:pPr marL="171450" indent="-17145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Originates from the PowerPC world, not Linux specific</a:t>
            </a:r>
          </a:p>
          <a:p>
            <a:pPr marL="171450" indent="-17145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Now used by Linux, U-Boot, etc.</a:t>
            </a:r>
          </a:p>
          <a:p>
            <a:pPr marL="171450" indent="-17145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Writing/tweaking a DT is now always necessary when porting Linux to a new board.</a:t>
            </a:r>
          </a:p>
          <a:p>
            <a:pPr marL="171450" indent="-17145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 topic of this talk !</a:t>
            </a:r>
            <a:endParaRPr dirty="0"/>
          </a:p>
        </p:txBody>
      </p:sp>
      <p:sp>
        <p:nvSpPr>
          <p:cNvPr id="306" name="Google Shape;306;p75"/>
          <p:cNvSpPr txBox="1">
            <a:spLocks noGrp="1"/>
          </p:cNvSpPr>
          <p:nvPr>
            <p:ph type="body" idx="1"/>
          </p:nvPr>
        </p:nvSpPr>
        <p:spPr>
          <a:xfrm>
            <a:off x="436600" y="1134300"/>
            <a:ext cx="3555600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-US" sz="1200" b="1" dirty="0"/>
              <a:t>   Directly in the OS/bootloader code, using compiled data structures, typically in C.</a:t>
            </a:r>
          </a:p>
          <a:p>
            <a:pPr marL="0" indent="0"/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it was done on most embedded platforms in Linux, U-Boot.</a:t>
            </a:r>
          </a:p>
          <a:p>
            <a:pPr marL="0" indent="0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Considered not maintainable/sustainable on ARM32, which motivated the move to another solution.</a:t>
            </a:r>
            <a:endParaRPr dirty="0"/>
          </a:p>
        </p:txBody>
      </p:sp>
      <p:sp>
        <p:nvSpPr>
          <p:cNvPr id="307" name="Google Shape;307;p75"/>
          <p:cNvSpPr txBox="1">
            <a:spLocks noGrp="1"/>
          </p:cNvSpPr>
          <p:nvPr>
            <p:ph type="body" idx="3"/>
          </p:nvPr>
        </p:nvSpPr>
        <p:spPr>
          <a:xfrm>
            <a:off x="4330900" y="1126233"/>
            <a:ext cx="3614800" cy="50724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" b="1" dirty="0"/>
              <a:t>   </a:t>
            </a:r>
            <a:r>
              <a:rPr lang="en-US" b="1" dirty="0"/>
              <a:t>Using ACPI tables</a:t>
            </a:r>
            <a:endParaRPr b="1" dirty="0"/>
          </a:p>
          <a:p>
            <a:pPr marL="171450" indent="-171450">
              <a:spcBef>
                <a:spcPts val="933"/>
              </a:spcBef>
              <a:buFont typeface="Arial" panose="020B0604020202020204" pitchFamily="34" charset="0"/>
              <a:buChar char="•"/>
            </a:pPr>
            <a:r>
              <a:rPr lang="en-US" dirty="0"/>
              <a:t>On x86 systems, but also on a subset of ARM64 platforms.</a:t>
            </a:r>
          </a:p>
          <a:p>
            <a:pPr marL="171450" indent="-171450">
              <a:spcBef>
                <a:spcPts val="933"/>
              </a:spcBef>
              <a:buFont typeface="Arial" panose="020B0604020202020204" pitchFamily="34" charset="0"/>
              <a:buChar char="•"/>
            </a:pPr>
            <a:r>
              <a:rPr lang="en-US" dirty="0"/>
              <a:t>Tables provided by the firmware.</a:t>
            </a:r>
            <a:endParaRPr dirty="0"/>
          </a:p>
        </p:txBody>
      </p:sp>
      <p:sp>
        <p:nvSpPr>
          <p:cNvPr id="7" name="Google Shape;1738;p92"/>
          <p:cNvSpPr/>
          <p:nvPr/>
        </p:nvSpPr>
        <p:spPr>
          <a:xfrm>
            <a:off x="438859" y="1224761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8;p92"/>
          <p:cNvSpPr/>
          <p:nvPr/>
        </p:nvSpPr>
        <p:spPr>
          <a:xfrm>
            <a:off x="4338912" y="1224761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38;p92"/>
          <p:cNvSpPr/>
          <p:nvPr/>
        </p:nvSpPr>
        <p:spPr>
          <a:xfrm>
            <a:off x="8292412" y="1224762"/>
            <a:ext cx="117401" cy="12397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03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dirty="0"/>
              <a:t>Basic Device Tree syntax</a:t>
            </a:r>
          </a:p>
        </p:txBody>
      </p:sp>
    </p:spTree>
    <p:extLst>
      <p:ext uri="{BB962C8B-B14F-4D97-AF65-F5344CB8AC3E}">
        <p14:creationId xmlns:p14="http://schemas.microsoft.com/office/powerpoint/2010/main" val="2856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1"/>
          <p:cNvSpPr txBox="1">
            <a:spLocks noGrp="1"/>
          </p:cNvSpPr>
          <p:nvPr>
            <p:ph type="title"/>
          </p:nvPr>
        </p:nvSpPr>
        <p:spPr>
          <a:xfrm>
            <a:off x="436605" y="118383"/>
            <a:ext cx="11310400" cy="8376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dirty="0"/>
              <a:t>Base syntax </a:t>
            </a:r>
            <a:endParaRPr dirty="0"/>
          </a:p>
        </p:txBody>
      </p:sp>
      <p:sp>
        <p:nvSpPr>
          <p:cNvPr id="273" name="Google Shape;273;p7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 algn="just"/>
            <a:r>
              <a:rPr lang="en-US" dirty="0"/>
              <a:t>▶ Tree of nodes </a:t>
            </a:r>
          </a:p>
          <a:p>
            <a:pPr marL="0" indent="0" algn="just"/>
            <a:r>
              <a:rPr lang="en-US" dirty="0"/>
              <a:t>▶ Nodes with properties </a:t>
            </a:r>
          </a:p>
          <a:p>
            <a:pPr marL="0" indent="0" algn="just"/>
            <a:r>
              <a:rPr lang="en-US" dirty="0"/>
              <a:t>▶ A node ≈ a device</a:t>
            </a:r>
          </a:p>
          <a:p>
            <a:pPr marL="0" indent="0" algn="just"/>
            <a:r>
              <a:rPr lang="en-US" dirty="0"/>
              <a:t>▶ Properties ≈ device characteristics </a:t>
            </a:r>
          </a:p>
          <a:p>
            <a:pPr marL="0" indent="0" algn="just"/>
            <a:r>
              <a:rPr lang="en-US" dirty="0"/>
              <a:t>▶ </a:t>
            </a:r>
            <a:r>
              <a:rPr lang="en-US" b="1" dirty="0" err="1"/>
              <a:t>dtc</a:t>
            </a:r>
            <a:r>
              <a:rPr lang="en-US" dirty="0"/>
              <a:t> only does syntax checking, no semantic validation</a:t>
            </a:r>
            <a:endParaRPr dirty="0"/>
          </a:p>
        </p:txBody>
      </p:sp>
      <p:pic>
        <p:nvPicPr>
          <p:cNvPr id="274" name="Google Shape;2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68" y="1458339"/>
            <a:ext cx="5071233" cy="38034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726" y="537183"/>
            <a:ext cx="6296892" cy="5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9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8C03B027C419C4588DED41A849AD826" ma:contentTypeVersion="4" ma:contentTypeDescription="Tạo tài liệu mới." ma:contentTypeScope="" ma:versionID="977c47f6e2ce79ad34b1a21aa9bf46cd">
  <xsd:schema xmlns:xsd="http://www.w3.org/2001/XMLSchema" xmlns:xs="http://www.w3.org/2001/XMLSchema" xmlns:p="http://schemas.microsoft.com/office/2006/metadata/properties" xmlns:ns2="298d4318-9e55-4459-85b0-7f365efadb04" xmlns:ns3="f034d4f0-5844-430a-92ab-6b0ff99b7784" targetNamespace="http://schemas.microsoft.com/office/2006/metadata/properties" ma:root="true" ma:fieldsID="c445b65fbbe10ecba4ca93a9d7a88631" ns2:_="" ns3:_="">
    <xsd:import namespace="298d4318-9e55-4459-85b0-7f365efadb04"/>
    <xsd:import namespace="f034d4f0-5844-430a-92ab-6b0ff99b77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d4318-9e55-4459-85b0-7f365efadb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4d4f0-5844-430a-92ab-6b0ff99b7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90F331-EC1B-4E1E-93BD-D2BDC0CDF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8d4318-9e55-4459-85b0-7f365efadb04"/>
    <ds:schemaRef ds:uri="f034d4f0-5844-430a-92ab-6b0ff99b7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E38E8-FBBE-447D-BFA1-26AD20193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527AE-22A3-49CB-9A79-C933E8C3705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1302</Words>
  <Application>Microsoft Office PowerPoint</Application>
  <PresentationFormat>Widescreen</PresentationFormat>
  <Paragraphs>191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Roboto Condensed</vt:lpstr>
      <vt:lpstr>1_Office Theme</vt:lpstr>
      <vt:lpstr>2_Office Theme</vt:lpstr>
      <vt:lpstr>Office Theme</vt:lpstr>
      <vt:lpstr>3_Office Theme</vt:lpstr>
      <vt:lpstr>Device Tree: Hardware Description </vt:lpstr>
      <vt:lpstr>AGENDA</vt:lpstr>
      <vt:lpstr>What - Why the Device Tree ?</vt:lpstr>
      <vt:lpstr>Typical embedded platform.</vt:lpstr>
      <vt:lpstr>Discoverable vs. non-discoverable hardware.</vt:lpstr>
      <vt:lpstr>Hardware description for non-discoverable hardware.</vt:lpstr>
      <vt:lpstr>Describing non-discoverable hardware.</vt:lpstr>
      <vt:lpstr>Basic Device Tree syntax</vt:lpstr>
      <vt:lpstr>Base syntax </vt:lpstr>
      <vt:lpstr>Simplified example </vt:lpstr>
      <vt:lpstr>Cells concept</vt:lpstr>
      <vt:lpstr>Device Tree inheritance</vt:lpstr>
      <vt:lpstr>Device Tree inheritance.</vt:lpstr>
      <vt:lpstr>Device Tree inheritance example</vt:lpstr>
      <vt:lpstr>Device Tree specifications and bindings</vt:lpstr>
      <vt:lpstr>Device Tree specifications</vt:lpstr>
      <vt:lpstr>Device Tree binding: old style</vt:lpstr>
      <vt:lpstr>Device Tree binding: YAML style</vt:lpstr>
      <vt:lpstr>Building and validating Device Trees</vt:lpstr>
      <vt:lpstr>Device tree compiler.</vt:lpstr>
      <vt:lpstr>Building Device Trees in Linux.</vt:lpstr>
      <vt:lpstr>Validating Device Tree in Linux.</vt:lpstr>
      <vt:lpstr>Common properties</vt:lpstr>
      <vt:lpstr>Common properties</vt:lpstr>
      <vt:lpstr>Matching with drivers in Linux: platform driver</vt:lpstr>
      <vt:lpstr>REFERENCE</vt:lpstr>
      <vt:lpstr>REVISION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Tree: hardware description</dc:title>
  <dc:creator>Le Son Dy</dc:creator>
  <cp:lastModifiedBy>Bui Viet Hung</cp:lastModifiedBy>
  <cp:revision>59</cp:revision>
  <dcterms:created xsi:type="dcterms:W3CDTF">2022-06-23T16:04:31Z</dcterms:created>
  <dcterms:modified xsi:type="dcterms:W3CDTF">2022-07-13T08:29:31Z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0x01010018C03B027C419C4588DED41A849AD826</vt:lpwstr>
  </property>
</Properties>
</file>