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88" r:id="rId5"/>
    <p:sldId id="289" r:id="rId6"/>
    <p:sldId id="279" r:id="rId7"/>
    <p:sldId id="291" r:id="rId8"/>
    <p:sldId id="292" r:id="rId9"/>
    <p:sldId id="259" r:id="rId10"/>
    <p:sldId id="293" r:id="rId11"/>
    <p:sldId id="294" r:id="rId12"/>
    <p:sldId id="295" r:id="rId13"/>
    <p:sldId id="297" r:id="rId14"/>
    <p:sldId id="298" r:id="rId15"/>
    <p:sldId id="280" r:id="rId16"/>
    <p:sldId id="299" r:id="rId17"/>
    <p:sldId id="300" r:id="rId18"/>
    <p:sldId id="260" r:id="rId19"/>
    <p:sldId id="301" r:id="rId20"/>
    <p:sldId id="302" r:id="rId21"/>
    <p:sldId id="278"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Roboto Condensed"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rhAQBr9fLZpgAkL9//UzOQqm7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334499-9CD5-4263-A7FB-C6F5BE8DFDF2}">
  <a:tblStyle styleId="{29334499-9CD5-4263-A7FB-C6F5BE8DFDF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17B880B-B3B4-4AD7-9E29-E86E316B246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26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236219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686286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3738554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3100035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489404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2056564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3459329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1561933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866d34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8a866d34e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866d34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8a866d34e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86611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866d34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8a866d34e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1664847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155013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4166300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2748179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1497337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837490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9525c89c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9525c89c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1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19"/>
          <p:cNvSpPr txBox="1">
            <a:spLocks noGrp="1"/>
          </p:cNvSpPr>
          <p:nvPr>
            <p:ph type="ctrTitle"/>
          </p:nvPr>
        </p:nvSpPr>
        <p:spPr>
          <a:xfrm>
            <a:off x="3477482" y="3674158"/>
            <a:ext cx="5372100" cy="5289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3000"/>
              <a:buFont typeface="Roboto Condensed"/>
              <a:buNone/>
              <a:defRPr sz="3000">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 name="Google Shape;11;p19"/>
          <p:cNvSpPr txBox="1">
            <a:spLocks noGrp="1"/>
          </p:cNvSpPr>
          <p:nvPr>
            <p:ph type="subTitle" idx="1"/>
          </p:nvPr>
        </p:nvSpPr>
        <p:spPr>
          <a:xfrm>
            <a:off x="3498201" y="4074336"/>
            <a:ext cx="5344200" cy="3381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800"/>
              </a:spcBef>
              <a:spcAft>
                <a:spcPts val="0"/>
              </a:spcAft>
              <a:buClr>
                <a:schemeClr val="dk1"/>
              </a:buClr>
              <a:buSzPts val="1700"/>
              <a:buFont typeface="Roboto Condensed"/>
              <a:buNone/>
              <a:defRPr sz="1700">
                <a:latin typeface="Roboto Condensed"/>
                <a:ea typeface="Roboto Condensed"/>
                <a:cs typeface="Roboto Condensed"/>
                <a:sym typeface="Roboto Condensed"/>
              </a:defRPr>
            </a:lvl1pPr>
            <a:lvl2pPr lvl="1" algn="ctr">
              <a:lnSpc>
                <a:spcPct val="90000"/>
              </a:lnSpc>
              <a:spcBef>
                <a:spcPts val="400"/>
              </a:spcBef>
              <a:spcAft>
                <a:spcPts val="0"/>
              </a:spcAft>
              <a:buClr>
                <a:schemeClr val="dk1"/>
              </a:buClr>
              <a:buSzPts val="1500"/>
              <a:buFont typeface="Roboto Condensed"/>
              <a:buNone/>
              <a:defRPr sz="1500">
                <a:latin typeface="Roboto Condensed"/>
                <a:ea typeface="Roboto Condensed"/>
                <a:cs typeface="Roboto Condensed"/>
                <a:sym typeface="Roboto Condensed"/>
              </a:defRPr>
            </a:lvl2pPr>
            <a:lvl3pPr lvl="2" algn="ctr">
              <a:lnSpc>
                <a:spcPct val="90000"/>
              </a:lnSpc>
              <a:spcBef>
                <a:spcPts val="400"/>
              </a:spcBef>
              <a:spcAft>
                <a:spcPts val="0"/>
              </a:spcAft>
              <a:buClr>
                <a:schemeClr val="dk1"/>
              </a:buClr>
              <a:buSzPts val="1400"/>
              <a:buFont typeface="Roboto Condensed"/>
              <a:buNone/>
              <a:defRPr sz="1400">
                <a:latin typeface="Roboto Condensed"/>
                <a:ea typeface="Roboto Condensed"/>
                <a:cs typeface="Roboto Condensed"/>
                <a:sym typeface="Roboto Condensed"/>
              </a:defRPr>
            </a:lvl3pPr>
            <a:lvl4pPr lvl="3"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4pPr>
            <a:lvl5pPr lvl="4"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5pPr>
            <a:lvl6pPr lvl="5"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6pPr>
            <a:lvl7pPr lvl="6"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7pPr>
            <a:lvl8pPr lvl="7"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8pPr>
            <a:lvl9pPr lvl="8"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ffice Locations">
  <p:cSld name="Office Locations">
    <p:spTree>
      <p:nvGrpSpPr>
        <p:cNvPr id="1" name="Shape 40"/>
        <p:cNvGrpSpPr/>
        <p:nvPr/>
      </p:nvGrpSpPr>
      <p:grpSpPr>
        <a:xfrm>
          <a:off x="0" y="0"/>
          <a:ext cx="0" cy="0"/>
          <a:chOff x="0" y="0"/>
          <a:chExt cx="0" cy="0"/>
        </a:xfrm>
      </p:grpSpPr>
      <p:pic>
        <p:nvPicPr>
          <p:cNvPr id="41" name="Google Shape;41;p28"/>
          <p:cNvPicPr preferRelativeResize="0"/>
          <p:nvPr/>
        </p:nvPicPr>
        <p:blipFill rotWithShape="1">
          <a:blip r:embed="rId2">
            <a:alphaModFix/>
          </a:blip>
          <a:srcRect/>
          <a:stretch/>
        </p:blipFill>
        <p:spPr>
          <a:xfrm>
            <a:off x="0" y="4764"/>
            <a:ext cx="9144000" cy="5133975"/>
          </a:xfrm>
          <a:prstGeom prst="rect">
            <a:avLst/>
          </a:prstGeom>
          <a:noFill/>
          <a:ln>
            <a:noFill/>
          </a:ln>
        </p:spPr>
      </p:pic>
      <p:sp>
        <p:nvSpPr>
          <p:cNvPr id="42" name="Google Shape;42;p28"/>
          <p:cNvSpPr txBox="1"/>
          <p:nvPr/>
        </p:nvSpPr>
        <p:spPr>
          <a:xfrm>
            <a:off x="869621" y="4184669"/>
            <a:ext cx="24852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Roboto Condensed"/>
                <a:ea typeface="Roboto Condensed"/>
                <a:cs typeface="Roboto Condensed"/>
                <a:sym typeface="Roboto Condensed"/>
              </a:rPr>
              <a:t>Email: </a:t>
            </a:r>
            <a:r>
              <a:rPr lang="en-US" sz="1200" b="1" i="0" u="none" strike="noStrike" cap="none">
                <a:solidFill>
                  <a:srgbClr val="EFC415"/>
                </a:solidFill>
                <a:latin typeface="Roboto Condensed"/>
                <a:ea typeface="Roboto Condensed"/>
                <a:cs typeface="Roboto Condensed"/>
                <a:sym typeface="Roboto Condensed"/>
              </a:rPr>
              <a:t>customerservice@banvien.com</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Roboto Condensed"/>
                <a:ea typeface="Roboto Condensed"/>
                <a:cs typeface="Roboto Condensed"/>
                <a:sym typeface="Roboto Condensed"/>
              </a:rPr>
              <a:t>Website: </a:t>
            </a:r>
            <a:r>
              <a:rPr lang="en-US" sz="1200" b="1" i="0" u="none" strike="noStrike" cap="none">
                <a:solidFill>
                  <a:srgbClr val="EFC415"/>
                </a:solidFill>
                <a:latin typeface="Roboto Condensed"/>
                <a:ea typeface="Roboto Condensed"/>
                <a:cs typeface="Roboto Condensed"/>
                <a:sym typeface="Roboto Condensed"/>
              </a:rPr>
              <a:t>www.banvien.com</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BG]">
  <p:cSld name="Title Only [BG]">
    <p:spTree>
      <p:nvGrpSpPr>
        <p:cNvPr id="1" name="Shape 43"/>
        <p:cNvGrpSpPr/>
        <p:nvPr/>
      </p:nvGrpSpPr>
      <p:grpSpPr>
        <a:xfrm>
          <a:off x="0" y="0"/>
          <a:ext cx="0" cy="0"/>
          <a:chOff x="0" y="0"/>
          <a:chExt cx="0" cy="0"/>
        </a:xfrm>
      </p:grpSpPr>
      <p:pic>
        <p:nvPicPr>
          <p:cNvPr id="44" name="Google Shape;44;p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5" name="Google Shape;45;p29"/>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BG]" type="obj">
  <p:cSld name="OBJECT">
    <p:spTree>
      <p:nvGrpSpPr>
        <p:cNvPr id="1" name="Shape 12"/>
        <p:cNvGrpSpPr/>
        <p:nvPr/>
      </p:nvGrpSpPr>
      <p:grpSpPr>
        <a:xfrm>
          <a:off x="0" y="0"/>
          <a:ext cx="0" cy="0"/>
          <a:chOff x="0" y="0"/>
          <a:chExt cx="0" cy="0"/>
        </a:xfrm>
      </p:grpSpPr>
      <p:pic>
        <p:nvPicPr>
          <p:cNvPr id="13" name="Google Shape;13;p2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 name="Google Shape;14;p20"/>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5" name="Google Shape;15;p20"/>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lvl1pPr marL="457200" marR="0" lvl="0" indent="-228600" algn="l">
              <a:lnSpc>
                <a:spcPct val="120000"/>
              </a:lnSpc>
              <a:spcBef>
                <a:spcPts val="0"/>
              </a:spcBef>
              <a:spcAft>
                <a:spcPts val="0"/>
              </a:spcAft>
              <a:buClr>
                <a:schemeClr val="dk1"/>
              </a:buClr>
              <a:buSzPts val="1500"/>
              <a:buFont typeface="Arial"/>
              <a:buNone/>
              <a:defRPr sz="1500" b="0" i="0" u="none" strike="noStrike" cap="none">
                <a:solidFill>
                  <a:schemeClr val="dk1"/>
                </a:solidFill>
                <a:latin typeface="Roboto Condensed"/>
                <a:ea typeface="Roboto Condensed"/>
                <a:cs typeface="Roboto Condensed"/>
                <a:sym typeface="Roboto Condensed"/>
              </a:defRPr>
            </a:lvl1pPr>
            <a:lvl2pPr marL="914400" marR="0" lvl="1" indent="-323850" algn="l">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2pPr>
            <a:lvl3pPr marL="1371600" marR="0" lvl="2" indent="-323850" algn="l">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3pPr>
            <a:lvl4pPr marL="1828800" marR="0" lvl="3" indent="-323850" algn="l">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4pPr>
            <a:lvl5pPr marL="2286000" marR="0" lvl="4" indent="-323850" algn="l">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5pPr>
            <a:lvl6pPr marL="2743200" marR="0" lvl="5" indent="-317500" algn="l">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6"/>
        <p:cNvGrpSpPr/>
        <p:nvPr/>
      </p:nvGrpSpPr>
      <p:grpSpPr>
        <a:xfrm>
          <a:off x="0" y="0"/>
          <a:ext cx="0" cy="0"/>
          <a:chOff x="0" y="0"/>
          <a:chExt cx="0" cy="0"/>
        </a:xfrm>
      </p:grpSpPr>
      <p:pic>
        <p:nvPicPr>
          <p:cNvPr id="17" name="Google Shape;17;p2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 name="Google Shape;18;p21"/>
          <p:cNvSpPr txBox="1">
            <a:spLocks noGrp="1"/>
          </p:cNvSpPr>
          <p:nvPr>
            <p:ph type="title"/>
          </p:nvPr>
        </p:nvSpPr>
        <p:spPr>
          <a:xfrm>
            <a:off x="279572" y="2169368"/>
            <a:ext cx="8584800" cy="1497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6000"/>
              <a:buFont typeface="Roboto Condensed"/>
              <a:buNone/>
              <a:defRPr sz="60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with Picture">
  <p:cSld name="Title and Content with Picture">
    <p:spTree>
      <p:nvGrpSpPr>
        <p:cNvPr id="1" name="Shape 19"/>
        <p:cNvGrpSpPr/>
        <p:nvPr/>
      </p:nvGrpSpPr>
      <p:grpSpPr>
        <a:xfrm>
          <a:off x="0" y="0"/>
          <a:ext cx="0" cy="0"/>
          <a:chOff x="0" y="0"/>
          <a:chExt cx="0" cy="0"/>
        </a:xfrm>
      </p:grpSpPr>
      <p:sp>
        <p:nvSpPr>
          <p:cNvPr id="20" name="Google Shape;20;p22"/>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1" name="Google Shape;21;p22"/>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lvl1pPr marL="457200" marR="0" lvl="0" indent="-228600" algn="l">
              <a:lnSpc>
                <a:spcPct val="120000"/>
              </a:lnSpc>
              <a:spcBef>
                <a:spcPts val="0"/>
              </a:spcBef>
              <a:spcAft>
                <a:spcPts val="0"/>
              </a:spcAft>
              <a:buClr>
                <a:schemeClr val="dk1"/>
              </a:buClr>
              <a:buSzPts val="1500"/>
              <a:buFont typeface="Arial"/>
              <a:buNone/>
              <a:defRPr sz="1500" b="0" i="0" u="none" strike="noStrike" cap="none">
                <a:solidFill>
                  <a:schemeClr val="dk1"/>
                </a:solidFill>
                <a:latin typeface="Roboto Condensed"/>
                <a:ea typeface="Roboto Condensed"/>
                <a:cs typeface="Roboto Condensed"/>
                <a:sym typeface="Roboto Condensed"/>
              </a:defRPr>
            </a:lvl1pPr>
            <a:lvl2pPr marL="914400" marR="0" lvl="1" indent="-323850" algn="l">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2pPr>
            <a:lvl3pPr marL="1371600" marR="0" lvl="2" indent="-323850" algn="l">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3pPr>
            <a:lvl4pPr marL="1828800" marR="0" lvl="3" indent="-323850" algn="l">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4pPr>
            <a:lvl5pPr marL="2286000" marR="0" lvl="4" indent="-323850" algn="l">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5pPr>
            <a:lvl6pPr marL="2743200" marR="0" lvl="5" indent="-317500" algn="l">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BG]" type="twoObj">
  <p:cSld name="TWO_OBJECTS">
    <p:spTree>
      <p:nvGrpSpPr>
        <p:cNvPr id="1" name="Shape 22"/>
        <p:cNvGrpSpPr/>
        <p:nvPr/>
      </p:nvGrpSpPr>
      <p:grpSpPr>
        <a:xfrm>
          <a:off x="0" y="0"/>
          <a:ext cx="0" cy="0"/>
          <a:chOff x="0" y="0"/>
          <a:chExt cx="0" cy="0"/>
        </a:xfrm>
      </p:grpSpPr>
      <p:pic>
        <p:nvPicPr>
          <p:cNvPr id="23" name="Google Shape;23;p2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4" name="Google Shape;24;p2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5" name="Google Shape;25;p23"/>
          <p:cNvSpPr txBox="1">
            <a:spLocks noGrp="1"/>
          </p:cNvSpPr>
          <p:nvPr>
            <p:ph type="body" idx="1"/>
          </p:nvPr>
        </p:nvSpPr>
        <p:spPr>
          <a:xfrm>
            <a:off x="327450" y="896626"/>
            <a:ext cx="4148700" cy="3934500"/>
          </a:xfrm>
          <a:prstGeom prst="rect">
            <a:avLst/>
          </a:prstGeom>
          <a:noFill/>
          <a:ln>
            <a:noFill/>
          </a:ln>
        </p:spPr>
        <p:txBody>
          <a:bodyPr spcFirstLastPara="1" wrap="square" lIns="68575" tIns="34275" rIns="68575" bIns="34275" anchor="t" anchorCtr="0">
            <a:noAutofit/>
          </a:bodyPr>
          <a:lstStyle>
            <a:lvl1pPr marL="457200" marR="0" lvl="0" indent="-228600" algn="l">
              <a:lnSpc>
                <a:spcPct val="120000"/>
              </a:lnSpc>
              <a:spcBef>
                <a:spcPts val="0"/>
              </a:spcBef>
              <a:spcAft>
                <a:spcPts val="0"/>
              </a:spcAft>
              <a:buClr>
                <a:schemeClr val="dk1"/>
              </a:buClr>
              <a:buSzPts val="1500"/>
              <a:buFont typeface="Roboto Condensed"/>
              <a:buNone/>
              <a:defRPr sz="1500" i="0" u="none" strike="noStrike" cap="none">
                <a:solidFill>
                  <a:schemeClr val="dk1"/>
                </a:solidFill>
                <a:latin typeface="Roboto Condensed"/>
                <a:ea typeface="Roboto Condensed"/>
                <a:cs typeface="Roboto Condensed"/>
                <a:sym typeface="Roboto Condensed"/>
              </a:defRPr>
            </a:lvl1pPr>
            <a:lvl2pPr marL="914400" marR="0" lvl="1"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2pPr>
            <a:lvl3pPr marL="1371600" marR="0" lvl="2"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3pPr>
            <a:lvl4pPr marL="1828800" marR="0" lvl="3"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4pPr>
            <a:lvl5pPr marL="2286000" marR="0" lvl="4"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5pPr>
            <a:lvl6pPr marL="2743200" marR="0" lvl="5"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6pPr>
            <a:lvl7pPr marL="3200400" marR="0" lvl="6"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7pPr>
            <a:lvl8pPr marL="3657600" marR="0" lvl="7"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8pPr>
            <a:lvl9pPr marL="4114800" marR="0" lvl="8"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9pPr>
          </a:lstStyle>
          <a:p>
            <a:endParaRPr/>
          </a:p>
        </p:txBody>
      </p:sp>
      <p:sp>
        <p:nvSpPr>
          <p:cNvPr id="26" name="Google Shape;26;p23"/>
          <p:cNvSpPr txBox="1">
            <a:spLocks noGrp="1"/>
          </p:cNvSpPr>
          <p:nvPr>
            <p:ph type="body" idx="2"/>
          </p:nvPr>
        </p:nvSpPr>
        <p:spPr>
          <a:xfrm>
            <a:off x="4729900" y="896626"/>
            <a:ext cx="4148700" cy="3934500"/>
          </a:xfrm>
          <a:prstGeom prst="rect">
            <a:avLst/>
          </a:prstGeom>
          <a:noFill/>
          <a:ln>
            <a:noFill/>
          </a:ln>
        </p:spPr>
        <p:txBody>
          <a:bodyPr spcFirstLastPara="1" wrap="square" lIns="68575" tIns="34275" rIns="68575" bIns="34275" anchor="t" anchorCtr="0">
            <a:noAutofit/>
          </a:bodyPr>
          <a:lstStyle>
            <a:lvl1pPr marL="457200" marR="0" lvl="0" indent="-228600" algn="l">
              <a:lnSpc>
                <a:spcPct val="120000"/>
              </a:lnSpc>
              <a:spcBef>
                <a:spcPts val="0"/>
              </a:spcBef>
              <a:spcAft>
                <a:spcPts val="0"/>
              </a:spcAft>
              <a:buClr>
                <a:schemeClr val="dk1"/>
              </a:buClr>
              <a:buSzPts val="1500"/>
              <a:buFont typeface="Roboto Condensed"/>
              <a:buNone/>
              <a:defRPr sz="1500" i="0" u="none" strike="noStrike" cap="none">
                <a:solidFill>
                  <a:schemeClr val="dk1"/>
                </a:solidFill>
                <a:latin typeface="Roboto Condensed"/>
                <a:ea typeface="Roboto Condensed"/>
                <a:cs typeface="Roboto Condensed"/>
                <a:sym typeface="Roboto Condensed"/>
              </a:defRPr>
            </a:lvl1pPr>
            <a:lvl2pPr marL="914400" marR="0" lvl="1"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2pPr>
            <a:lvl3pPr marL="1371600" marR="0" lvl="2"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3pPr>
            <a:lvl4pPr marL="1828800" marR="0" lvl="3"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4pPr>
            <a:lvl5pPr marL="2286000" marR="0" lvl="4"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5pPr>
            <a:lvl6pPr marL="2743200" marR="0" lvl="5"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6pPr>
            <a:lvl7pPr marL="3200400" marR="0" lvl="6"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7pPr>
            <a:lvl8pPr marL="3657600" marR="0" lvl="7"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8pPr>
            <a:lvl9pPr marL="4114800" marR="0" lvl="8"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BG] 1">
  <p:cSld name="TWO_OBJECTS_1">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9" name="Google Shape;29;p24"/>
          <p:cNvSpPr txBox="1">
            <a:spLocks noGrp="1"/>
          </p:cNvSpPr>
          <p:nvPr>
            <p:ph type="body" idx="1"/>
          </p:nvPr>
        </p:nvSpPr>
        <p:spPr>
          <a:xfrm>
            <a:off x="327450" y="896626"/>
            <a:ext cx="4148700" cy="3934500"/>
          </a:xfrm>
          <a:prstGeom prst="rect">
            <a:avLst/>
          </a:prstGeom>
          <a:noFill/>
          <a:ln>
            <a:noFill/>
          </a:ln>
        </p:spPr>
        <p:txBody>
          <a:bodyPr spcFirstLastPara="1" wrap="square" lIns="68575" tIns="34275" rIns="68575" bIns="34275" anchor="t" anchorCtr="0">
            <a:noAutofit/>
          </a:bodyPr>
          <a:lstStyle>
            <a:lvl1pPr marL="457200" marR="0" lvl="0" indent="-228600" algn="l">
              <a:lnSpc>
                <a:spcPct val="120000"/>
              </a:lnSpc>
              <a:spcBef>
                <a:spcPts val="0"/>
              </a:spcBef>
              <a:spcAft>
                <a:spcPts val="0"/>
              </a:spcAft>
              <a:buClr>
                <a:schemeClr val="dk1"/>
              </a:buClr>
              <a:buSzPts val="1500"/>
              <a:buFont typeface="Roboto Condensed"/>
              <a:buNone/>
              <a:defRPr sz="1500" i="0" u="none" strike="noStrike" cap="none">
                <a:solidFill>
                  <a:schemeClr val="dk1"/>
                </a:solidFill>
                <a:latin typeface="Roboto Condensed"/>
                <a:ea typeface="Roboto Condensed"/>
                <a:cs typeface="Roboto Condensed"/>
                <a:sym typeface="Roboto Condensed"/>
              </a:defRPr>
            </a:lvl1pPr>
            <a:lvl2pPr marL="914400" marR="0" lvl="1"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2pPr>
            <a:lvl3pPr marL="1371600" marR="0" lvl="2"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3pPr>
            <a:lvl4pPr marL="1828800" marR="0" lvl="3"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4pPr>
            <a:lvl5pPr marL="2286000" marR="0" lvl="4"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latin typeface="Roboto Condensed"/>
                <a:ea typeface="Roboto Condensed"/>
                <a:cs typeface="Roboto Condensed"/>
                <a:sym typeface="Roboto Condensed"/>
              </a:defRPr>
            </a:lvl5pPr>
            <a:lvl6pPr marL="2743200" marR="0" lvl="5"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6pPr>
            <a:lvl7pPr marL="3200400" marR="0" lvl="6"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7pPr>
            <a:lvl8pPr marL="3657600" marR="0" lvl="7"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8pPr>
            <a:lvl9pPr marL="4114800" marR="0" lvl="8"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9pPr>
          </a:lstStyle>
          <a:p>
            <a:endParaRPr/>
          </a:p>
        </p:txBody>
      </p:sp>
      <p:sp>
        <p:nvSpPr>
          <p:cNvPr id="30" name="Google Shape;30;p24"/>
          <p:cNvSpPr txBox="1">
            <a:spLocks noGrp="1"/>
          </p:cNvSpPr>
          <p:nvPr>
            <p:ph type="body" idx="2"/>
          </p:nvPr>
        </p:nvSpPr>
        <p:spPr>
          <a:xfrm>
            <a:off x="4729900" y="896626"/>
            <a:ext cx="4148700" cy="3934500"/>
          </a:xfrm>
          <a:prstGeom prst="rect">
            <a:avLst/>
          </a:prstGeom>
          <a:noFill/>
          <a:ln>
            <a:noFill/>
          </a:ln>
        </p:spPr>
        <p:txBody>
          <a:bodyPr spcFirstLastPara="1" wrap="square" lIns="68575" tIns="34275" rIns="68575" bIns="34275" anchor="t" anchorCtr="0">
            <a:noAutofit/>
          </a:bodyPr>
          <a:lstStyle>
            <a:lvl1pPr marL="457200" marR="0" lvl="0" indent="-228600" algn="l">
              <a:lnSpc>
                <a:spcPct val="120000"/>
              </a:lnSpc>
              <a:spcBef>
                <a:spcPts val="0"/>
              </a:spcBef>
              <a:spcAft>
                <a:spcPts val="0"/>
              </a:spcAft>
              <a:buClr>
                <a:schemeClr val="dk1"/>
              </a:buClr>
              <a:buSzPts val="1500"/>
              <a:buFont typeface="Roboto Condensed"/>
              <a:buNone/>
              <a:defRPr sz="1500" i="0" u="none" strike="noStrike" cap="none">
                <a:solidFill>
                  <a:schemeClr val="dk1"/>
                </a:solidFill>
              </a:defRPr>
            </a:lvl1pPr>
            <a:lvl2pPr marL="914400" marR="0" lvl="1"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defRPr>
            </a:lvl2pPr>
            <a:lvl3pPr marL="1371600" marR="0" lvl="2"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defRPr>
            </a:lvl3pPr>
            <a:lvl4pPr marL="1828800" marR="0" lvl="3"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defRPr>
            </a:lvl4pPr>
            <a:lvl5pPr marL="2286000" marR="0" lvl="4" indent="-323850" algn="l">
              <a:lnSpc>
                <a:spcPct val="120000"/>
              </a:lnSpc>
              <a:spcBef>
                <a:spcPts val="0"/>
              </a:spcBef>
              <a:spcAft>
                <a:spcPts val="0"/>
              </a:spcAft>
              <a:buClr>
                <a:schemeClr val="dk1"/>
              </a:buClr>
              <a:buSzPts val="1500"/>
              <a:buFont typeface="Roboto Condensed"/>
              <a:buChar char="•"/>
              <a:defRPr sz="1500" i="0" u="none" strike="noStrike" cap="none">
                <a:solidFill>
                  <a:schemeClr val="dk1"/>
                </a:solidFill>
              </a:defRPr>
            </a:lvl5pPr>
            <a:lvl6pPr marL="2743200" marR="0" lvl="5"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6pPr>
            <a:lvl7pPr marL="3200400" marR="0" lvl="6"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7pPr>
            <a:lvl8pPr marL="3657600" marR="0" lvl="7"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8pPr>
            <a:lvl9pPr marL="4114800" marR="0" lvl="8" indent="-317500" algn="l">
              <a:lnSpc>
                <a:spcPct val="120000"/>
              </a:lnSpc>
              <a:spcBef>
                <a:spcPts val="0"/>
              </a:spcBef>
              <a:spcAft>
                <a:spcPts val="0"/>
              </a:spcAft>
              <a:buClr>
                <a:schemeClr val="dk1"/>
              </a:buClr>
              <a:buSzPts val="1400"/>
              <a:buFont typeface="Roboto Condensed"/>
              <a:buChar char="•"/>
              <a:defRPr sz="14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327455" y="342900"/>
            <a:ext cx="3251700" cy="1200000"/>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dk1"/>
              </a:buClr>
              <a:buSzPts val="2400"/>
              <a:buFont typeface="Roboto Condensed"/>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26"/>
          <p:cNvSpPr txBox="1">
            <a:spLocks noGrp="1"/>
          </p:cNvSpPr>
          <p:nvPr>
            <p:ph type="body" idx="1"/>
          </p:nvPr>
        </p:nvSpPr>
        <p:spPr>
          <a:xfrm>
            <a:off x="3887391" y="342901"/>
            <a:ext cx="4923000" cy="4443600"/>
          </a:xfrm>
          <a:prstGeom prst="rect">
            <a:avLst/>
          </a:prstGeom>
          <a:noFill/>
          <a:ln>
            <a:noFill/>
          </a:ln>
        </p:spPr>
        <p:txBody>
          <a:bodyPr spcFirstLastPara="1" wrap="square" lIns="68575" tIns="34275" rIns="68575" bIns="34275" anchor="t" anchorCtr="0">
            <a:noAutofit/>
          </a:bodyPr>
          <a:lstStyle>
            <a:lvl1pPr marL="457200" lvl="0"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1pPr>
            <a:lvl2pPr marL="914400" lvl="1"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2pPr>
            <a:lvl3pPr marL="1371600" lvl="2"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3pPr>
            <a:lvl4pPr marL="1828800" lvl="3"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4pPr>
            <a:lvl5pPr marL="2286000" lvl="4"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5pPr>
            <a:lvl6pPr marL="2743200" lvl="5"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6pPr>
            <a:lvl7pPr marL="3200400" lvl="6"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7pPr>
            <a:lvl8pPr marL="3657600" lvl="7"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8pPr>
            <a:lvl9pPr marL="4114800" lvl="8" indent="-323850" algn="l">
              <a:lnSpc>
                <a:spcPct val="120000"/>
              </a:lnSpc>
              <a:spcBef>
                <a:spcPts val="0"/>
              </a:spcBef>
              <a:spcAft>
                <a:spcPts val="0"/>
              </a:spcAft>
              <a:buClr>
                <a:schemeClr val="dk1"/>
              </a:buClr>
              <a:buSzPts val="1500"/>
              <a:buFont typeface="Roboto Condensed"/>
              <a:buChar char="■"/>
              <a:defRPr sz="1500">
                <a:latin typeface="Roboto Condensed"/>
                <a:ea typeface="Roboto Condensed"/>
                <a:cs typeface="Roboto Condensed"/>
                <a:sym typeface="Roboto Condensed"/>
              </a:defRPr>
            </a:lvl9pPr>
          </a:lstStyle>
          <a:p>
            <a:endParaRPr/>
          </a:p>
        </p:txBody>
      </p:sp>
      <p:sp>
        <p:nvSpPr>
          <p:cNvPr id="36" name="Google Shape;36;p26"/>
          <p:cNvSpPr txBox="1">
            <a:spLocks noGrp="1"/>
          </p:cNvSpPr>
          <p:nvPr>
            <p:ph type="body" idx="2"/>
          </p:nvPr>
        </p:nvSpPr>
        <p:spPr>
          <a:xfrm>
            <a:off x="327455" y="1543049"/>
            <a:ext cx="3251700" cy="32436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0"/>
              </a:spcBef>
              <a:spcAft>
                <a:spcPts val="0"/>
              </a:spcAft>
              <a:buClr>
                <a:schemeClr val="dk1"/>
              </a:buClr>
              <a:buSzPts val="1500"/>
              <a:buFont typeface="Roboto Condensed"/>
              <a:buNone/>
              <a:defRPr/>
            </a:lvl1pPr>
            <a:lvl2pPr marL="914400" lvl="1" indent="-228600" algn="l">
              <a:lnSpc>
                <a:spcPct val="120000"/>
              </a:lnSpc>
              <a:spcBef>
                <a:spcPts val="0"/>
              </a:spcBef>
              <a:spcAft>
                <a:spcPts val="0"/>
              </a:spcAft>
              <a:buClr>
                <a:schemeClr val="dk1"/>
              </a:buClr>
              <a:buSzPts val="1500"/>
              <a:buFont typeface="Roboto Condensed"/>
              <a:buNone/>
              <a:defRPr/>
            </a:lvl2pPr>
            <a:lvl3pPr marL="1371600" lvl="2" indent="-228600" algn="l">
              <a:lnSpc>
                <a:spcPct val="120000"/>
              </a:lnSpc>
              <a:spcBef>
                <a:spcPts val="0"/>
              </a:spcBef>
              <a:spcAft>
                <a:spcPts val="0"/>
              </a:spcAft>
              <a:buClr>
                <a:schemeClr val="dk1"/>
              </a:buClr>
              <a:buSzPts val="1500"/>
              <a:buFont typeface="Roboto Condensed"/>
              <a:buNone/>
              <a:defRPr/>
            </a:lvl3pPr>
            <a:lvl4pPr marL="1828800" lvl="3" indent="-228600" algn="l">
              <a:lnSpc>
                <a:spcPct val="120000"/>
              </a:lnSpc>
              <a:spcBef>
                <a:spcPts val="0"/>
              </a:spcBef>
              <a:spcAft>
                <a:spcPts val="0"/>
              </a:spcAft>
              <a:buClr>
                <a:schemeClr val="dk1"/>
              </a:buClr>
              <a:buSzPts val="1500"/>
              <a:buFont typeface="Roboto Condensed"/>
              <a:buNone/>
              <a:defRPr/>
            </a:lvl4pPr>
            <a:lvl5pPr marL="2286000" lvl="4" indent="-228600" algn="l">
              <a:lnSpc>
                <a:spcPct val="120000"/>
              </a:lnSpc>
              <a:spcBef>
                <a:spcPts val="0"/>
              </a:spcBef>
              <a:spcAft>
                <a:spcPts val="0"/>
              </a:spcAft>
              <a:buClr>
                <a:schemeClr val="dk1"/>
              </a:buClr>
              <a:buSzPts val="1500"/>
              <a:buFont typeface="Roboto Condensed"/>
              <a:buNone/>
              <a:defRPr/>
            </a:lvl5pPr>
            <a:lvl6pPr marL="2743200" lvl="5" indent="-228600" algn="l">
              <a:lnSpc>
                <a:spcPct val="120000"/>
              </a:lnSpc>
              <a:spcBef>
                <a:spcPts val="0"/>
              </a:spcBef>
              <a:spcAft>
                <a:spcPts val="0"/>
              </a:spcAft>
              <a:buClr>
                <a:schemeClr val="dk1"/>
              </a:buClr>
              <a:buSzPts val="1500"/>
              <a:buFont typeface="Roboto Condensed"/>
              <a:buNone/>
              <a:defRPr sz="1500">
                <a:latin typeface="Roboto Condensed"/>
                <a:ea typeface="Roboto Condensed"/>
                <a:cs typeface="Roboto Condensed"/>
                <a:sym typeface="Roboto Condensed"/>
              </a:defRPr>
            </a:lvl6pPr>
            <a:lvl7pPr marL="3200400" lvl="6" indent="-228600" algn="l">
              <a:lnSpc>
                <a:spcPct val="120000"/>
              </a:lnSpc>
              <a:spcBef>
                <a:spcPts val="0"/>
              </a:spcBef>
              <a:spcAft>
                <a:spcPts val="0"/>
              </a:spcAft>
              <a:buClr>
                <a:schemeClr val="dk1"/>
              </a:buClr>
              <a:buSzPts val="1500"/>
              <a:buFont typeface="Roboto Condensed"/>
              <a:buNone/>
              <a:defRPr sz="1500">
                <a:latin typeface="Roboto Condensed"/>
                <a:ea typeface="Roboto Condensed"/>
                <a:cs typeface="Roboto Condensed"/>
                <a:sym typeface="Roboto Condensed"/>
              </a:defRPr>
            </a:lvl7pPr>
            <a:lvl8pPr marL="3657600" lvl="7" indent="-228600" algn="l">
              <a:lnSpc>
                <a:spcPct val="120000"/>
              </a:lnSpc>
              <a:spcBef>
                <a:spcPts val="0"/>
              </a:spcBef>
              <a:spcAft>
                <a:spcPts val="0"/>
              </a:spcAft>
              <a:buClr>
                <a:schemeClr val="dk1"/>
              </a:buClr>
              <a:buSzPts val="1500"/>
              <a:buFont typeface="Roboto Condensed"/>
              <a:buNone/>
              <a:defRPr sz="1500">
                <a:latin typeface="Roboto Condensed"/>
                <a:ea typeface="Roboto Condensed"/>
                <a:cs typeface="Roboto Condensed"/>
                <a:sym typeface="Roboto Condensed"/>
              </a:defRPr>
            </a:lvl8pPr>
            <a:lvl9pPr marL="4114800" lvl="8" indent="-228600" algn="l">
              <a:lnSpc>
                <a:spcPct val="120000"/>
              </a:lnSpc>
              <a:spcBef>
                <a:spcPts val="0"/>
              </a:spcBef>
              <a:spcAft>
                <a:spcPts val="0"/>
              </a:spcAft>
              <a:buClr>
                <a:schemeClr val="dk1"/>
              </a:buClr>
              <a:buSzPts val="1500"/>
              <a:buFont typeface="Roboto Condensed"/>
              <a:buNone/>
              <a:defRPr sz="15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1">
  <p:cSld name="OBJECT_WITH_CAPTION_TEXT_1">
    <p:spTree>
      <p:nvGrpSpPr>
        <p:cNvPr id="1" name="Shape 37"/>
        <p:cNvGrpSpPr/>
        <p:nvPr/>
      </p:nvGrpSpPr>
      <p:grpSpPr>
        <a:xfrm>
          <a:off x="0" y="0"/>
          <a:ext cx="0" cy="0"/>
          <a:chOff x="0" y="0"/>
          <a:chExt cx="0" cy="0"/>
        </a:xfrm>
      </p:grpSpPr>
      <p:sp>
        <p:nvSpPr>
          <p:cNvPr id="38" name="Google Shape;38;p27"/>
          <p:cNvSpPr txBox="1">
            <a:spLocks noGrp="1"/>
          </p:cNvSpPr>
          <p:nvPr>
            <p:ph type="title"/>
          </p:nvPr>
        </p:nvSpPr>
        <p:spPr>
          <a:xfrm>
            <a:off x="327455" y="342900"/>
            <a:ext cx="3251700" cy="1200000"/>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dk1"/>
              </a:buClr>
              <a:buSzPts val="2400"/>
              <a:buFont typeface="Roboto Condensed"/>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27"/>
          <p:cNvSpPr txBox="1">
            <a:spLocks noGrp="1"/>
          </p:cNvSpPr>
          <p:nvPr>
            <p:ph type="body" idx="1"/>
          </p:nvPr>
        </p:nvSpPr>
        <p:spPr>
          <a:xfrm>
            <a:off x="327455" y="1543049"/>
            <a:ext cx="3251700" cy="32436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0"/>
              </a:spcBef>
              <a:spcAft>
                <a:spcPts val="0"/>
              </a:spcAft>
              <a:buClr>
                <a:schemeClr val="dk1"/>
              </a:buClr>
              <a:buSzPts val="1500"/>
              <a:buFont typeface="Roboto Condensed"/>
              <a:buNone/>
              <a:defRPr/>
            </a:lvl1pPr>
            <a:lvl2pPr marL="914400" lvl="1" indent="-228600" algn="l">
              <a:lnSpc>
                <a:spcPct val="120000"/>
              </a:lnSpc>
              <a:spcBef>
                <a:spcPts val="0"/>
              </a:spcBef>
              <a:spcAft>
                <a:spcPts val="0"/>
              </a:spcAft>
              <a:buClr>
                <a:schemeClr val="dk1"/>
              </a:buClr>
              <a:buSzPts val="1500"/>
              <a:buFont typeface="Roboto Condensed"/>
              <a:buNone/>
              <a:defRPr/>
            </a:lvl2pPr>
            <a:lvl3pPr marL="1371600" lvl="2" indent="-228600" algn="l">
              <a:lnSpc>
                <a:spcPct val="120000"/>
              </a:lnSpc>
              <a:spcBef>
                <a:spcPts val="0"/>
              </a:spcBef>
              <a:spcAft>
                <a:spcPts val="0"/>
              </a:spcAft>
              <a:buClr>
                <a:schemeClr val="dk1"/>
              </a:buClr>
              <a:buSzPts val="1500"/>
              <a:buFont typeface="Roboto Condensed"/>
              <a:buNone/>
              <a:defRPr/>
            </a:lvl3pPr>
            <a:lvl4pPr marL="1828800" lvl="3" indent="-228600" algn="l">
              <a:lnSpc>
                <a:spcPct val="120000"/>
              </a:lnSpc>
              <a:spcBef>
                <a:spcPts val="0"/>
              </a:spcBef>
              <a:spcAft>
                <a:spcPts val="0"/>
              </a:spcAft>
              <a:buClr>
                <a:schemeClr val="dk1"/>
              </a:buClr>
              <a:buSzPts val="1500"/>
              <a:buFont typeface="Roboto Condensed"/>
              <a:buNone/>
              <a:defRPr/>
            </a:lvl4pPr>
            <a:lvl5pPr marL="2286000" lvl="4" indent="-228600" algn="l">
              <a:lnSpc>
                <a:spcPct val="120000"/>
              </a:lnSpc>
              <a:spcBef>
                <a:spcPts val="0"/>
              </a:spcBef>
              <a:spcAft>
                <a:spcPts val="0"/>
              </a:spcAft>
              <a:buClr>
                <a:schemeClr val="dk1"/>
              </a:buClr>
              <a:buSzPts val="1500"/>
              <a:buFont typeface="Roboto Condensed"/>
              <a:buNone/>
              <a:defRPr/>
            </a:lvl5pPr>
            <a:lvl6pPr marL="2743200" lvl="5" indent="-228600" algn="l">
              <a:lnSpc>
                <a:spcPct val="120000"/>
              </a:lnSpc>
              <a:spcBef>
                <a:spcPts val="0"/>
              </a:spcBef>
              <a:spcAft>
                <a:spcPts val="0"/>
              </a:spcAft>
              <a:buClr>
                <a:schemeClr val="dk1"/>
              </a:buClr>
              <a:buSzPts val="1500"/>
              <a:buFont typeface="Roboto Condensed"/>
              <a:buNone/>
              <a:defRPr sz="1500">
                <a:latin typeface="Roboto Condensed"/>
                <a:ea typeface="Roboto Condensed"/>
                <a:cs typeface="Roboto Condensed"/>
                <a:sym typeface="Roboto Condensed"/>
              </a:defRPr>
            </a:lvl6pPr>
            <a:lvl7pPr marL="3200400" lvl="6" indent="-228600" algn="l">
              <a:lnSpc>
                <a:spcPct val="120000"/>
              </a:lnSpc>
              <a:spcBef>
                <a:spcPts val="0"/>
              </a:spcBef>
              <a:spcAft>
                <a:spcPts val="0"/>
              </a:spcAft>
              <a:buClr>
                <a:schemeClr val="dk1"/>
              </a:buClr>
              <a:buSzPts val="1500"/>
              <a:buFont typeface="Roboto Condensed"/>
              <a:buNone/>
              <a:defRPr sz="1500">
                <a:latin typeface="Roboto Condensed"/>
                <a:ea typeface="Roboto Condensed"/>
                <a:cs typeface="Roboto Condensed"/>
                <a:sym typeface="Roboto Condensed"/>
              </a:defRPr>
            </a:lvl7pPr>
            <a:lvl8pPr marL="3657600" lvl="7" indent="-228600" algn="l">
              <a:lnSpc>
                <a:spcPct val="120000"/>
              </a:lnSpc>
              <a:spcBef>
                <a:spcPts val="0"/>
              </a:spcBef>
              <a:spcAft>
                <a:spcPts val="0"/>
              </a:spcAft>
              <a:buClr>
                <a:schemeClr val="dk1"/>
              </a:buClr>
              <a:buSzPts val="1500"/>
              <a:buFont typeface="Roboto Condensed"/>
              <a:buNone/>
              <a:defRPr sz="1500">
                <a:latin typeface="Roboto Condensed"/>
                <a:ea typeface="Roboto Condensed"/>
                <a:cs typeface="Roboto Condensed"/>
                <a:sym typeface="Roboto Condensed"/>
              </a:defRPr>
            </a:lvl8pPr>
            <a:lvl9pPr marL="4114800" lvl="8" indent="-228600" algn="l">
              <a:lnSpc>
                <a:spcPct val="120000"/>
              </a:lnSpc>
              <a:spcBef>
                <a:spcPts val="0"/>
              </a:spcBef>
              <a:spcAft>
                <a:spcPts val="0"/>
              </a:spcAft>
              <a:buClr>
                <a:schemeClr val="dk1"/>
              </a:buClr>
              <a:buSzPts val="1500"/>
              <a:buFont typeface="Roboto Condensed"/>
              <a:buNone/>
              <a:defRPr sz="1500">
                <a:latin typeface="Roboto Condensed"/>
                <a:ea typeface="Roboto Condensed"/>
                <a:cs typeface="Roboto Condensed"/>
                <a:sym typeface="Roboto Condense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20000"/>
              </a:lnSpc>
              <a:spcBef>
                <a:spcPts val="0"/>
              </a:spcBef>
              <a:spcAft>
                <a:spcPts val="0"/>
              </a:spcAft>
              <a:buClr>
                <a:schemeClr val="dk1"/>
              </a:buClr>
              <a:buSzPts val="1500"/>
              <a:buFont typeface="Arial"/>
              <a:buNone/>
              <a:defRPr sz="1500" b="0" i="0" u="none" strike="noStrike" cap="none">
                <a:solidFill>
                  <a:schemeClr val="dk1"/>
                </a:solidFill>
                <a:latin typeface="Roboto Condensed"/>
                <a:ea typeface="Roboto Condensed"/>
                <a:cs typeface="Roboto Condensed"/>
                <a:sym typeface="Roboto Condensed"/>
              </a:defRPr>
            </a:lvl1pPr>
            <a:lvl2pPr marL="914400" marR="0" lvl="1" indent="-323850" algn="l" rtl="0">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2pPr>
            <a:lvl3pPr marL="1371600" marR="0" lvl="2" indent="-323850" algn="l" rtl="0">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3pPr>
            <a:lvl4pPr marL="1828800" marR="0" lvl="3" indent="-323850" algn="l" rtl="0">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4pPr>
            <a:lvl5pPr marL="2286000" marR="0" lvl="4" indent="-323850" algn="l" rtl="0">
              <a:lnSpc>
                <a:spcPct val="120000"/>
              </a:lnSpc>
              <a:spcBef>
                <a:spcPts val="0"/>
              </a:spcBef>
              <a:spcAft>
                <a:spcPts val="0"/>
              </a:spcAft>
              <a:buClr>
                <a:schemeClr val="dk1"/>
              </a:buClr>
              <a:buSzPts val="1500"/>
              <a:buFont typeface="Arial"/>
              <a:buChar char="•"/>
              <a:defRPr sz="1500" b="0" i="0" u="none" strike="noStrike" cap="none">
                <a:solidFill>
                  <a:schemeClr val="dk1"/>
                </a:solidFill>
                <a:latin typeface="Roboto Condensed"/>
                <a:ea typeface="Roboto Condensed"/>
                <a:cs typeface="Roboto Condensed"/>
                <a:sym typeface="Roboto Condensed"/>
              </a:defRPr>
            </a:lvl5pPr>
            <a:lvl6pPr marL="2743200" marR="0" lvl="5" indent="-317500" algn="l" rtl="0">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20000"/>
              </a:lnSpc>
              <a:spcBef>
                <a:spcPts val="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a:spLocks noGrp="1"/>
          </p:cNvSpPr>
          <p:nvPr>
            <p:ph type="ctrTitle"/>
          </p:nvPr>
        </p:nvSpPr>
        <p:spPr>
          <a:xfrm>
            <a:off x="3477475" y="3779519"/>
            <a:ext cx="5372100" cy="449581"/>
          </a:xfrm>
          <a:prstGeom prst="rect">
            <a:avLst/>
          </a:prstGeom>
          <a:noFill/>
          <a:ln>
            <a:noFill/>
          </a:ln>
        </p:spPr>
        <p:txBody>
          <a:bodyPr spcFirstLastPara="1" wrap="square" lIns="68575" tIns="34275" rIns="68575" bIns="34275" anchor="b" anchorCtr="0">
            <a:noAutofit/>
          </a:bodyPr>
          <a:lstStyle/>
          <a:p>
            <a:pPr lvl="0"/>
            <a:r>
              <a:rPr lang="en-US" sz="2000" dirty="0"/>
              <a:t>Linux Operating System</a:t>
            </a:r>
            <a:r>
              <a:rPr lang="en-US" sz="2000" dirty="0" smtClean="0"/>
              <a:t> Introduction</a:t>
            </a:r>
            <a:endParaRPr sz="2000" dirty="0"/>
          </a:p>
        </p:txBody>
      </p:sp>
      <p:sp>
        <p:nvSpPr>
          <p:cNvPr id="51" name="Google Shape;51;p1"/>
          <p:cNvSpPr txBox="1">
            <a:spLocks noGrp="1"/>
          </p:cNvSpPr>
          <p:nvPr>
            <p:ph type="subTitle" idx="1"/>
          </p:nvPr>
        </p:nvSpPr>
        <p:spPr>
          <a:xfrm>
            <a:off x="7776594" y="4168140"/>
            <a:ext cx="1367406" cy="24428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800"/>
              </a:spcBef>
              <a:spcAft>
                <a:spcPts val="0"/>
              </a:spcAft>
              <a:buSzPts val="1700"/>
              <a:buNone/>
            </a:pPr>
            <a:r>
              <a:rPr lang="en-US" sz="1400" dirty="0" smtClean="0"/>
              <a:t>September, </a:t>
            </a:r>
            <a:r>
              <a:rPr lang="en-US" sz="1400" dirty="0"/>
              <a:t>2020</a:t>
            </a:r>
            <a:endParaRPr sz="1400" dirty="0"/>
          </a:p>
        </p:txBody>
      </p:sp>
      <p:sp>
        <p:nvSpPr>
          <p:cNvPr id="52" name="Google Shape;52;p1"/>
          <p:cNvSpPr txBox="1"/>
          <p:nvPr/>
        </p:nvSpPr>
        <p:spPr>
          <a:xfrm>
            <a:off x="0" y="4696343"/>
            <a:ext cx="2857499" cy="3381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800"/>
              </a:spcBef>
              <a:spcAft>
                <a:spcPts val="0"/>
              </a:spcAft>
              <a:buClr>
                <a:schemeClr val="dk1"/>
              </a:buClr>
              <a:buSzPts val="1700"/>
              <a:buFont typeface="Roboto Condensed"/>
              <a:buNone/>
            </a:pPr>
            <a:r>
              <a:rPr lang="en-US" sz="1700" b="0" i="0" u="none" strike="noStrike" cap="none" dirty="0">
                <a:solidFill>
                  <a:schemeClr val="dk1"/>
                </a:solidFill>
                <a:latin typeface="Roboto Condensed"/>
                <a:ea typeface="Roboto Condensed"/>
                <a:cs typeface="Roboto Condensed"/>
                <a:sym typeface="Roboto Condensed"/>
              </a:rPr>
              <a:t>Rev. </a:t>
            </a:r>
            <a:r>
              <a:rPr lang="en-US" sz="1700" b="0" i="0" u="none" strike="noStrike" cap="none" dirty="0" smtClean="0">
                <a:solidFill>
                  <a:schemeClr val="dk1"/>
                </a:solidFill>
                <a:latin typeface="Roboto Condensed"/>
                <a:ea typeface="Roboto Condensed"/>
                <a:cs typeface="Roboto Condensed"/>
                <a:sym typeface="Roboto Condensed"/>
              </a:rPr>
              <a:t>1.01 </a:t>
            </a:r>
            <a:r>
              <a:rPr lang="en-US" sz="1700" b="0" i="0" u="none" strike="noStrike" cap="none" dirty="0">
                <a:solidFill>
                  <a:schemeClr val="dk1"/>
                </a:solidFill>
                <a:latin typeface="Roboto Condensed"/>
                <a:ea typeface="Roboto Condensed"/>
                <a:cs typeface="Roboto Condensed"/>
                <a:sym typeface="Roboto Condensed"/>
              </a:rPr>
              <a:t>by </a:t>
            </a:r>
            <a:r>
              <a:rPr lang="en-US" sz="1700" dirty="0" smtClean="0">
                <a:solidFill>
                  <a:schemeClr val="dk1"/>
                </a:solidFill>
                <a:latin typeface="Roboto Condensed"/>
                <a:ea typeface="Roboto Condensed"/>
                <a:cs typeface="Roboto Condensed"/>
                <a:sym typeface="Roboto Condensed"/>
              </a:rPr>
              <a:t>Bui Viet Hung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b="1" dirty="0">
                <a:latin typeface="Roboto Condensed" panose="020B0604020202020204" charset="0"/>
                <a:ea typeface="Roboto Condensed" panose="020B0604020202020204" charset="0"/>
              </a:rPr>
              <a:t>Processor </a:t>
            </a:r>
            <a:r>
              <a:rPr lang="en-US" sz="2400" b="1" dirty="0" smtClean="0">
                <a:latin typeface="Roboto Condensed" panose="020B0604020202020204" charset="0"/>
                <a:ea typeface="Roboto Condensed" panose="020B0604020202020204" charset="0"/>
              </a:rPr>
              <a:t>Management</a:t>
            </a:r>
            <a:r>
              <a:rPr lang="en-US" sz="2400" b="1" dirty="0">
                <a:latin typeface="Roboto Condensed" panose="020B0604020202020204" charset="0"/>
                <a:ea typeface="Roboto Condensed" panose="020B0604020202020204" charset="0"/>
                <a:cs typeface="Arial" panose="020B0604020202020204" pitchFamily="34" charset="0"/>
              </a:rPr>
              <a:t>.</a:t>
            </a: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0" lvl="0" indent="0"/>
            <a:r>
              <a:rPr lang="en-US" sz="1200" b="1" u="sng" dirty="0"/>
              <a:t>Process Synchronization</a:t>
            </a:r>
            <a:r>
              <a:rPr lang="en-US" sz="1200" b="1" u="sng" dirty="0" smtClean="0"/>
              <a:t>:</a:t>
            </a:r>
          </a:p>
          <a:p>
            <a:pPr marL="171450" lvl="0" indent="-171450">
              <a:buFont typeface="Arial" panose="020B0604020202020204" pitchFamily="34" charset="0"/>
              <a:buChar char="•"/>
            </a:pPr>
            <a:r>
              <a:rPr lang="en-US" sz="1200" dirty="0"/>
              <a:t>Linux provides wait queues and semaphores to allow two processes to synchronize with each other. A wait queue is a linked circular list of process descriptors.</a:t>
            </a:r>
          </a:p>
          <a:p>
            <a:pPr marL="171450" lvl="0" indent="-171450">
              <a:buFont typeface="Arial" panose="020B0604020202020204" pitchFamily="34" charset="0"/>
              <a:buChar char="•"/>
            </a:pPr>
            <a:r>
              <a:rPr lang="en-US" sz="1200" dirty="0"/>
              <a:t>Semaphores, are used to solve the problems of mutual exclusion and the problems of producers and consumers. In Linux the semaphore structure contains three fields: the semaphore counter, the number of waiting processes, and the list of processes waiting for the semaphore.</a:t>
            </a:r>
          </a:p>
          <a:p>
            <a:pPr marL="171450" lvl="0" indent="-171450">
              <a:buFont typeface="Arial" panose="020B0604020202020204" pitchFamily="34" charset="0"/>
              <a:buChar char="•"/>
            </a:pPr>
            <a:r>
              <a:rPr lang="en-US" sz="1200" dirty="0"/>
              <a:t>The semaphore counter may contain only binary values, except when several units of one resource are available, and the semaphore counter then assumes the value of the number of units that are accessible concurrently.</a:t>
            </a:r>
            <a:endParaRPr lang="en-US" sz="1200" dirty="0" smtClean="0"/>
          </a:p>
        </p:txBody>
      </p:sp>
      <p:pic>
        <p:nvPicPr>
          <p:cNvPr id="5"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733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b="1" dirty="0">
                <a:latin typeface="Roboto Condensed" panose="020B0604020202020204" charset="0"/>
                <a:ea typeface="Roboto Condensed" panose="020B0604020202020204" charset="0"/>
              </a:rPr>
              <a:t>Device </a:t>
            </a:r>
            <a:r>
              <a:rPr lang="en-US" sz="2400" b="1" dirty="0" smtClean="0">
                <a:latin typeface="Roboto Condensed" panose="020B0604020202020204" charset="0"/>
                <a:ea typeface="Roboto Condensed" panose="020B0604020202020204" charset="0"/>
              </a:rPr>
              <a:t>Management</a:t>
            </a:r>
            <a:r>
              <a:rPr lang="en-US" sz="2400" b="1" dirty="0" smtClean="0">
                <a:latin typeface="Roboto Condensed" panose="020B0604020202020204" charset="0"/>
                <a:ea typeface="Roboto Condensed" panose="020B0604020202020204" charset="0"/>
                <a:cs typeface="Arial" panose="020B0604020202020204" pitchFamily="34" charset="0"/>
              </a:rPr>
              <a:t>.</a:t>
            </a:r>
            <a:endParaRPr lang="en-US" sz="2400" b="1" dirty="0">
              <a:latin typeface="Roboto Condensed" panose="020B0604020202020204" charset="0"/>
              <a:ea typeface="Roboto Condensed" panose="020B0604020202020204" charset="0"/>
              <a:cs typeface="Arial" panose="020B0604020202020204" pitchFamily="34" charset="0"/>
            </a:endParaRP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171450" lvl="0" indent="-171450">
              <a:buFont typeface="Arial" panose="020B0604020202020204" pitchFamily="34" charset="0"/>
              <a:buChar char="•"/>
            </a:pPr>
            <a:r>
              <a:rPr lang="en-US" dirty="0"/>
              <a:t>Linux is device independent, which improves its portability from one system to another.</a:t>
            </a:r>
          </a:p>
          <a:p>
            <a:pPr marL="171450" lvl="0" indent="-171450">
              <a:buFont typeface="Arial" panose="020B0604020202020204" pitchFamily="34" charset="0"/>
              <a:buChar char="•"/>
            </a:pPr>
            <a:r>
              <a:rPr lang="en-US" dirty="0"/>
              <a:t>Device drivers supervise the transmission of data between main memory and the peripheral unit. Devices are assigned not only a name but also descriptors that further identify each device and are stored in the device directory</a:t>
            </a:r>
            <a:endParaRPr lang="en-US" dirty="0" smtClean="0"/>
          </a:p>
        </p:txBody>
      </p:sp>
      <p:pic>
        <p:nvPicPr>
          <p:cNvPr id="5"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90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b="1" dirty="0">
                <a:latin typeface="Roboto Condensed" panose="020B0604020202020204" charset="0"/>
                <a:ea typeface="Roboto Condensed" panose="020B0604020202020204" charset="0"/>
              </a:rPr>
              <a:t>Device </a:t>
            </a:r>
            <a:r>
              <a:rPr lang="en-US" sz="2400" b="1" dirty="0" smtClean="0">
                <a:latin typeface="Roboto Condensed" panose="020B0604020202020204" charset="0"/>
                <a:ea typeface="Roboto Condensed" panose="020B0604020202020204" charset="0"/>
              </a:rPr>
              <a:t>Management</a:t>
            </a:r>
            <a:r>
              <a:rPr lang="en-US" sz="2400" b="1" dirty="0" smtClean="0">
                <a:latin typeface="Roboto Condensed" panose="020B0604020202020204" charset="0"/>
                <a:ea typeface="Roboto Condensed" panose="020B0604020202020204" charset="0"/>
                <a:cs typeface="Arial" panose="020B0604020202020204" pitchFamily="34" charset="0"/>
              </a:rPr>
              <a:t>.</a:t>
            </a:r>
            <a:endParaRPr lang="en-US" sz="2400" b="1" dirty="0">
              <a:latin typeface="Roboto Condensed" panose="020B0604020202020204" charset="0"/>
              <a:ea typeface="Roboto Condensed" panose="020B0604020202020204" charset="0"/>
              <a:cs typeface="Arial" panose="020B0604020202020204" pitchFamily="34" charset="0"/>
            </a:endParaRP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0" lvl="0" indent="0"/>
            <a:r>
              <a:rPr lang="en-US" b="1" u="sng" dirty="0"/>
              <a:t>Device </a:t>
            </a:r>
            <a:r>
              <a:rPr lang="en-US" b="1" u="sng" dirty="0" smtClean="0"/>
              <a:t>Classifications:</a:t>
            </a:r>
          </a:p>
          <a:p>
            <a:pPr marL="171450" lvl="0" indent="-171450">
              <a:buFont typeface="Arial" panose="020B0604020202020204" pitchFamily="34" charset="0"/>
              <a:buChar char="•"/>
            </a:pPr>
            <a:r>
              <a:rPr lang="en-US" sz="1200" dirty="0"/>
              <a:t>Linux identifies each device by a minor device number and a major device number. </a:t>
            </a:r>
            <a:endParaRPr lang="en-US" sz="1200" dirty="0" smtClean="0"/>
          </a:p>
          <a:p>
            <a:pPr marL="628650" lvl="1" indent="-171450">
              <a:buFont typeface="Wingdings" panose="05000000000000000000" pitchFamily="2" charset="2"/>
              <a:buChar char="Ø"/>
            </a:pPr>
            <a:r>
              <a:rPr lang="en-US" sz="1200" dirty="0" smtClean="0"/>
              <a:t>The </a:t>
            </a:r>
            <a:r>
              <a:rPr lang="en-US" sz="1200" dirty="0"/>
              <a:t>minor device number is passed to the device driver as an argument and is used to access one of several identical physical devices</a:t>
            </a:r>
            <a:r>
              <a:rPr lang="en-US" sz="1200" dirty="0" smtClean="0"/>
              <a:t>.</a:t>
            </a:r>
          </a:p>
          <a:p>
            <a:pPr marL="628650" lvl="1" indent="-171450">
              <a:buFont typeface="Wingdings" panose="05000000000000000000" pitchFamily="2" charset="2"/>
              <a:buChar char="Ø"/>
            </a:pPr>
            <a:r>
              <a:rPr lang="en-US" sz="1200" dirty="0" smtClean="0"/>
              <a:t>The </a:t>
            </a:r>
            <a:r>
              <a:rPr lang="en-US" sz="1200" dirty="0"/>
              <a:t>major device number is used as an index to the array to access the appropriate code for a specific device </a:t>
            </a:r>
            <a:r>
              <a:rPr lang="en-US" sz="1200" dirty="0" smtClean="0"/>
              <a:t>driver.</a:t>
            </a:r>
          </a:p>
          <a:p>
            <a:pPr marL="171450" lvl="0" indent="-171450">
              <a:buFont typeface="Arial" panose="020B0604020202020204" pitchFamily="34" charset="0"/>
              <a:buChar char="•"/>
            </a:pPr>
            <a:r>
              <a:rPr lang="en-US" sz="1200" dirty="0" smtClean="0"/>
              <a:t>Each </a:t>
            </a:r>
            <a:r>
              <a:rPr lang="en-US" sz="1200" dirty="0"/>
              <a:t>class has a Configuration Table that contains an array of entry points into the device drivers. This table is the only connection between the system code and the device drivers, and it’s an important feature of the operating system because it allows the system programmers to create new device drivers quickly to accommodate differently configured systems</a:t>
            </a:r>
            <a:endParaRPr lang="en-US" sz="1200" b="1" u="sng" dirty="0" smtClean="0"/>
          </a:p>
        </p:txBody>
      </p:sp>
      <p:pic>
        <p:nvPicPr>
          <p:cNvPr id="5"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676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b="1" dirty="0">
                <a:latin typeface="Roboto Condensed" panose="020B0604020202020204" charset="0"/>
                <a:ea typeface="Roboto Condensed" panose="020B0604020202020204" charset="0"/>
              </a:rPr>
              <a:t>Device </a:t>
            </a:r>
            <a:r>
              <a:rPr lang="en-US" sz="2400" b="1" dirty="0" smtClean="0">
                <a:latin typeface="Roboto Condensed" panose="020B0604020202020204" charset="0"/>
                <a:ea typeface="Roboto Condensed" panose="020B0604020202020204" charset="0"/>
              </a:rPr>
              <a:t>Management</a:t>
            </a:r>
            <a:r>
              <a:rPr lang="en-US" sz="2400" b="1" dirty="0" smtClean="0">
                <a:latin typeface="Roboto Condensed" panose="020B0604020202020204" charset="0"/>
                <a:ea typeface="Roboto Condensed" panose="020B0604020202020204" charset="0"/>
                <a:cs typeface="Arial" panose="020B0604020202020204" pitchFamily="34" charset="0"/>
              </a:rPr>
              <a:t>.</a:t>
            </a:r>
            <a:endParaRPr lang="en-US" sz="2400" b="1" dirty="0">
              <a:latin typeface="Roboto Condensed" panose="020B0604020202020204" charset="0"/>
              <a:ea typeface="Roboto Condensed" panose="020B0604020202020204" charset="0"/>
              <a:cs typeface="Arial" panose="020B0604020202020204" pitchFamily="34" charset="0"/>
            </a:endParaRP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0" lvl="0" indent="0"/>
            <a:r>
              <a:rPr lang="en-US" b="1" u="sng" dirty="0"/>
              <a:t>Device Drivers</a:t>
            </a:r>
            <a:r>
              <a:rPr lang="en-US" b="1" u="sng" dirty="0" smtClean="0"/>
              <a:t>:</a:t>
            </a:r>
          </a:p>
          <a:p>
            <a:pPr marL="285750" lvl="0" indent="-285750">
              <a:buFont typeface="Arial" panose="020B0604020202020204" pitchFamily="34" charset="0"/>
              <a:buChar char="•"/>
            </a:pPr>
            <a:r>
              <a:rPr lang="en-US" dirty="0"/>
              <a:t>Linux supports the standard classes of devices introduced by UNIX. In addition, Linux allows new device classes to support new technology. </a:t>
            </a:r>
          </a:p>
          <a:p>
            <a:pPr marL="285750" lvl="0" indent="-285750">
              <a:buFont typeface="Arial" panose="020B0604020202020204" pitchFamily="34" charset="0"/>
              <a:buChar char="•"/>
            </a:pPr>
            <a:r>
              <a:rPr lang="en-US" dirty="0"/>
              <a:t>A notable feature of Linux is its ability to accept new device drivers on the fly, while the system is up and running. That means administrators can give the kernel additional functionality by loading and testing new drivers without having to reboot each time to reconfigure the kernel.</a:t>
            </a:r>
            <a:endParaRPr lang="en-US" dirty="0" smtClean="0"/>
          </a:p>
        </p:txBody>
      </p:sp>
      <p:pic>
        <p:nvPicPr>
          <p:cNvPr id="5"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371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b="1" dirty="0">
                <a:latin typeface="Roboto Condensed" panose="020B0604020202020204" charset="0"/>
                <a:ea typeface="Roboto Condensed" panose="020B0604020202020204" charset="0"/>
              </a:rPr>
              <a:t>Device </a:t>
            </a:r>
            <a:r>
              <a:rPr lang="en-US" sz="2400" b="1" dirty="0" smtClean="0">
                <a:latin typeface="Roboto Condensed" panose="020B0604020202020204" charset="0"/>
                <a:ea typeface="Roboto Condensed" panose="020B0604020202020204" charset="0"/>
              </a:rPr>
              <a:t>Management</a:t>
            </a:r>
            <a:r>
              <a:rPr lang="en-US" sz="2400" b="1" dirty="0" smtClean="0">
                <a:latin typeface="Roboto Condensed" panose="020B0604020202020204" charset="0"/>
                <a:ea typeface="Roboto Condensed" panose="020B0604020202020204" charset="0"/>
                <a:cs typeface="Arial" panose="020B0604020202020204" pitchFamily="34" charset="0"/>
              </a:rPr>
              <a:t>.</a:t>
            </a:r>
            <a:endParaRPr lang="en-US" sz="2400" b="1" dirty="0">
              <a:latin typeface="Roboto Condensed" panose="020B0604020202020204" charset="0"/>
              <a:ea typeface="Roboto Condensed" panose="020B0604020202020204" charset="0"/>
              <a:cs typeface="Arial" panose="020B0604020202020204" pitchFamily="34" charset="0"/>
            </a:endParaRP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0" lvl="0" indent="0"/>
            <a:r>
              <a:rPr lang="en-US" b="1" u="sng" dirty="0"/>
              <a:t>Device Classes</a:t>
            </a:r>
            <a:r>
              <a:rPr lang="en-US" b="1" u="sng" dirty="0" smtClean="0"/>
              <a:t>:</a:t>
            </a:r>
          </a:p>
          <a:p>
            <a:pPr marL="285750" lvl="0" indent="-285750">
              <a:buFont typeface="Arial" panose="020B0604020202020204" pitchFamily="34" charset="0"/>
              <a:buChar char="•"/>
            </a:pPr>
            <a:r>
              <a:rPr lang="en-US" dirty="0"/>
              <a:t>The three standard classes of devices supported by Linux are character devices, block devices, and network </a:t>
            </a:r>
            <a:r>
              <a:rPr lang="en-US" dirty="0" smtClean="0"/>
              <a:t>devices.</a:t>
            </a:r>
            <a:endParaRPr lang="en-US" b="1" u="sng" dirty="0" smtClean="0"/>
          </a:p>
        </p:txBody>
      </p:sp>
      <p:pic>
        <p:nvPicPr>
          <p:cNvPr id="2" name="Picture 1"/>
          <p:cNvPicPr>
            <a:picLocks noChangeAspect="1"/>
          </p:cNvPicPr>
          <p:nvPr/>
        </p:nvPicPr>
        <p:blipFill>
          <a:blip r:embed="rId3"/>
          <a:stretch>
            <a:fillRect/>
          </a:stretch>
        </p:blipFill>
        <p:spPr>
          <a:xfrm>
            <a:off x="2435254" y="1453349"/>
            <a:ext cx="4267200" cy="3209925"/>
          </a:xfrm>
          <a:prstGeom prst="rect">
            <a:avLst/>
          </a:prstGeom>
        </p:spPr>
      </p:pic>
      <p:sp>
        <p:nvSpPr>
          <p:cNvPr id="6" name="Rectangle 5"/>
          <p:cNvSpPr/>
          <p:nvPr/>
        </p:nvSpPr>
        <p:spPr>
          <a:xfrm>
            <a:off x="2707491" y="4635744"/>
            <a:ext cx="3496470" cy="307777"/>
          </a:xfrm>
          <a:prstGeom prst="rect">
            <a:avLst/>
          </a:prstGeom>
        </p:spPr>
        <p:txBody>
          <a:bodyPr wrap="none">
            <a:spAutoFit/>
          </a:bodyPr>
          <a:lstStyle/>
          <a:p>
            <a:r>
              <a:rPr lang="en-US" altLang="en-US" dirty="0"/>
              <a:t>This example of the three primary </a:t>
            </a:r>
            <a:r>
              <a:rPr lang="en-US" altLang="en-US" dirty="0" smtClean="0"/>
              <a:t>classes</a:t>
            </a:r>
            <a:endParaRPr lang="en-US" altLang="en-US" dirty="0"/>
          </a:p>
        </p:txBody>
      </p:sp>
    </p:spTree>
    <p:extLst>
      <p:ext uri="{BB962C8B-B14F-4D97-AF65-F5344CB8AC3E}">
        <p14:creationId xmlns:p14="http://schemas.microsoft.com/office/powerpoint/2010/main" val="211270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dirty="0">
                <a:latin typeface="Roboto Condensed" panose="020B0604020202020204" charset="0"/>
                <a:ea typeface="Roboto Condensed" panose="020B0604020202020204" charset="0"/>
              </a:rPr>
              <a:t>File </a:t>
            </a:r>
            <a:r>
              <a:rPr lang="en-US" sz="2400" dirty="0" smtClean="0">
                <a:latin typeface="Roboto Condensed" panose="020B0604020202020204" charset="0"/>
                <a:ea typeface="Roboto Condensed" panose="020B0604020202020204" charset="0"/>
              </a:rPr>
              <a:t>Management.</a:t>
            </a:r>
            <a:endParaRPr lang="en-US" sz="2400" b="1" dirty="0">
              <a:latin typeface="Roboto Condensed" panose="020B0604020202020204" charset="0"/>
              <a:ea typeface="Roboto Condensed" panose="020B0604020202020204" charset="0"/>
              <a:cs typeface="Arial" panose="020B0604020202020204" pitchFamily="34" charset="0"/>
            </a:endParaRP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0" lvl="0" indent="0"/>
            <a:r>
              <a:rPr lang="en-US" sz="1200" b="1" u="sng" dirty="0"/>
              <a:t>Data </a:t>
            </a:r>
            <a:r>
              <a:rPr lang="en-US" sz="1200" b="1" u="sng" dirty="0" smtClean="0"/>
              <a:t>Structures:</a:t>
            </a:r>
            <a:endParaRPr lang="en-US" sz="1200" dirty="0" smtClean="0"/>
          </a:p>
          <a:p>
            <a:pPr marL="171450" lvl="0" indent="-171450">
              <a:buFont typeface="Arial" panose="020B0604020202020204" pitchFamily="34" charset="0"/>
              <a:buChar char="•"/>
            </a:pPr>
            <a:r>
              <a:rPr lang="en-US" sz="1200" dirty="0"/>
              <a:t>All Linux files are organized in directories that are connected to each other in a treelike structure. Linux specifies five types of </a:t>
            </a:r>
            <a:r>
              <a:rPr lang="en-US" sz="1200" dirty="0" smtClean="0"/>
              <a:t>files:</a:t>
            </a:r>
          </a:p>
          <a:p>
            <a:pPr marL="171450" lvl="0" indent="-171450">
              <a:buFont typeface="Arial" panose="020B0604020202020204" pitchFamily="34" charset="0"/>
              <a:buChar char="•"/>
            </a:pPr>
            <a:endParaRPr sz="1200" dirty="0"/>
          </a:p>
        </p:txBody>
      </p:sp>
      <p:sp>
        <p:nvSpPr>
          <p:cNvPr id="3" name="Rectangle 2"/>
          <p:cNvSpPr/>
          <p:nvPr/>
        </p:nvSpPr>
        <p:spPr>
          <a:xfrm>
            <a:off x="2770558" y="4215803"/>
            <a:ext cx="4124847" cy="307777"/>
          </a:xfrm>
          <a:prstGeom prst="rect">
            <a:avLst/>
          </a:prstGeom>
        </p:spPr>
        <p:txBody>
          <a:bodyPr wrap="none">
            <a:spAutoFit/>
          </a:bodyPr>
          <a:lstStyle/>
          <a:p>
            <a:r>
              <a:rPr lang="en-US" dirty="0"/>
              <a:t>The file type indicates how each file is to be used.</a:t>
            </a:r>
            <a:endParaRPr lang="en-US" altLang="en-US" dirty="0"/>
          </a:p>
        </p:txBody>
      </p:sp>
      <p:pic>
        <p:nvPicPr>
          <p:cNvPr id="2" name="Picture 1"/>
          <p:cNvPicPr>
            <a:picLocks noChangeAspect="1"/>
          </p:cNvPicPr>
          <p:nvPr/>
        </p:nvPicPr>
        <p:blipFill>
          <a:blip r:embed="rId3"/>
          <a:stretch>
            <a:fillRect/>
          </a:stretch>
        </p:blipFill>
        <p:spPr>
          <a:xfrm>
            <a:off x="2359272" y="1428661"/>
            <a:ext cx="4947420" cy="2733809"/>
          </a:xfrm>
          <a:prstGeom prst="rect">
            <a:avLst/>
          </a:prstGeom>
        </p:spPr>
      </p:pic>
    </p:spTree>
    <p:extLst>
      <p:ext uri="{BB962C8B-B14F-4D97-AF65-F5344CB8AC3E}">
        <p14:creationId xmlns:p14="http://schemas.microsoft.com/office/powerpoint/2010/main" val="4251335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dirty="0">
                <a:latin typeface="Roboto Condensed" panose="020B0604020202020204" charset="0"/>
                <a:ea typeface="Roboto Condensed" panose="020B0604020202020204" charset="0"/>
              </a:rPr>
              <a:t>File </a:t>
            </a:r>
            <a:r>
              <a:rPr lang="en-US" sz="2400" dirty="0" smtClean="0">
                <a:latin typeface="Roboto Condensed" panose="020B0604020202020204" charset="0"/>
                <a:ea typeface="Roboto Condensed" panose="020B0604020202020204" charset="0"/>
              </a:rPr>
              <a:t>Management.</a:t>
            </a:r>
            <a:endParaRPr lang="en-US" sz="2400" b="1" dirty="0">
              <a:latin typeface="Roboto Condensed" panose="020B0604020202020204" charset="0"/>
              <a:ea typeface="Roboto Condensed" panose="020B0604020202020204" charset="0"/>
              <a:cs typeface="Arial" panose="020B0604020202020204" pitchFamily="34" charset="0"/>
            </a:endParaRP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0" lvl="0" indent="0"/>
            <a:r>
              <a:rPr lang="en-US" sz="1200" b="1" u="sng" dirty="0"/>
              <a:t>Filename </a:t>
            </a:r>
            <a:r>
              <a:rPr lang="en-US" sz="1200" b="1" u="sng" dirty="0" smtClean="0"/>
              <a:t>Conventions:</a:t>
            </a:r>
          </a:p>
          <a:p>
            <a:pPr marL="171450" lvl="0" indent="-171450">
              <a:buFont typeface="Arial" panose="020B0604020202020204" pitchFamily="34" charset="0"/>
              <a:buChar char="•"/>
            </a:pPr>
            <a:r>
              <a:rPr lang="en-US" sz="1200" dirty="0"/>
              <a:t>Filenames are case sensitive so Linux recognizes both uppercase and lowercase letters in filenames. For example, each of the following filenames are recognizable as four different files housed in a single directory: FIREWALL, firewall, </a:t>
            </a:r>
            <a:r>
              <a:rPr lang="en-US" sz="1200" dirty="0" err="1"/>
              <a:t>FireWall</a:t>
            </a:r>
            <a:r>
              <a:rPr lang="en-US" sz="1200" dirty="0"/>
              <a:t>, and </a:t>
            </a:r>
            <a:r>
              <a:rPr lang="en-US" sz="1200" dirty="0" err="1"/>
              <a:t>fireWALL</a:t>
            </a:r>
            <a:r>
              <a:rPr lang="en-US" sz="1200" dirty="0"/>
              <a:t>.</a:t>
            </a:r>
            <a:endParaRPr sz="1200" b="1" u="sng" dirty="0"/>
          </a:p>
        </p:txBody>
      </p:sp>
      <p:pic>
        <p:nvPicPr>
          <p:cNvPr id="4" name="Picture 3"/>
          <p:cNvPicPr>
            <a:picLocks noChangeAspect="1"/>
          </p:cNvPicPr>
          <p:nvPr/>
        </p:nvPicPr>
        <p:blipFill>
          <a:blip r:embed="rId3"/>
          <a:stretch>
            <a:fillRect/>
          </a:stretch>
        </p:blipFill>
        <p:spPr>
          <a:xfrm>
            <a:off x="2763866" y="1803064"/>
            <a:ext cx="3609975" cy="2409825"/>
          </a:xfrm>
          <a:prstGeom prst="rect">
            <a:avLst/>
          </a:prstGeom>
        </p:spPr>
      </p:pic>
      <p:sp>
        <p:nvSpPr>
          <p:cNvPr id="8" name="Rectangle 7"/>
          <p:cNvSpPr/>
          <p:nvPr/>
        </p:nvSpPr>
        <p:spPr>
          <a:xfrm>
            <a:off x="2011478" y="4332469"/>
            <a:ext cx="6170279" cy="307777"/>
          </a:xfrm>
          <a:prstGeom prst="rect">
            <a:avLst/>
          </a:prstGeom>
        </p:spPr>
        <p:txBody>
          <a:bodyPr wrap="none">
            <a:spAutoFit/>
          </a:bodyPr>
          <a:lstStyle/>
          <a:p>
            <a:r>
              <a:rPr lang="en-US" dirty="0"/>
              <a:t>A sample file hierarchy. The forward slash ( / ) represents the root directory.</a:t>
            </a:r>
            <a:endParaRPr lang="en-US" altLang="en-US" dirty="0"/>
          </a:p>
        </p:txBody>
      </p:sp>
    </p:spTree>
    <p:extLst>
      <p:ext uri="{BB962C8B-B14F-4D97-AF65-F5344CB8AC3E}">
        <p14:creationId xmlns:p14="http://schemas.microsoft.com/office/powerpoint/2010/main" val="3842008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dirty="0">
                <a:latin typeface="Roboto Condensed" panose="020B0604020202020204" charset="0"/>
                <a:ea typeface="Roboto Condensed" panose="020B0604020202020204" charset="0"/>
              </a:rPr>
              <a:t>File </a:t>
            </a:r>
            <a:r>
              <a:rPr lang="en-US" sz="2400" dirty="0" smtClean="0">
                <a:latin typeface="Roboto Condensed" panose="020B0604020202020204" charset="0"/>
                <a:ea typeface="Roboto Condensed" panose="020B0604020202020204" charset="0"/>
              </a:rPr>
              <a:t>Management.</a:t>
            </a:r>
            <a:endParaRPr lang="en-US" sz="2400" b="1" dirty="0">
              <a:latin typeface="Roboto Condensed" panose="020B0604020202020204" charset="0"/>
              <a:ea typeface="Roboto Condensed" panose="020B0604020202020204" charset="0"/>
              <a:cs typeface="Arial" panose="020B0604020202020204" pitchFamily="34" charset="0"/>
            </a:endParaRP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0" lvl="0" indent="0"/>
            <a:r>
              <a:rPr lang="en-US" sz="1200" b="1" u="sng" dirty="0"/>
              <a:t>Directory Listings </a:t>
            </a:r>
            <a:r>
              <a:rPr lang="en-US" sz="1200" b="1" u="sng" dirty="0" smtClean="0"/>
              <a:t>:</a:t>
            </a:r>
          </a:p>
          <a:p>
            <a:pPr marL="171450" lvl="0" indent="-171450">
              <a:buFont typeface="Arial" panose="020B0604020202020204" pitchFamily="34" charset="0"/>
              <a:buChar char="•"/>
            </a:pPr>
            <a:r>
              <a:rPr lang="en-US" sz="1200" dirty="0"/>
              <a:t>While directory listings can be created from Terminal mode using typed commands (</a:t>
            </a:r>
            <a:r>
              <a:rPr lang="en-US" sz="1200" b="1" dirty="0"/>
              <a:t>ls or ls -l</a:t>
            </a:r>
            <a:r>
              <a:rPr lang="en-US" sz="1200" dirty="0"/>
              <a:t>), many Linux users find that the easiest way to list files in directories is from the GUI desktop.</a:t>
            </a:r>
            <a:endParaRPr sz="1200" b="1" u="sng" dirty="0"/>
          </a:p>
        </p:txBody>
      </p:sp>
      <p:sp>
        <p:nvSpPr>
          <p:cNvPr id="8" name="Rectangle 7"/>
          <p:cNvSpPr/>
          <p:nvPr/>
        </p:nvSpPr>
        <p:spPr>
          <a:xfrm>
            <a:off x="2011478" y="4332469"/>
            <a:ext cx="5569153" cy="307777"/>
          </a:xfrm>
          <a:prstGeom prst="rect">
            <a:avLst/>
          </a:prstGeom>
        </p:spPr>
        <p:txBody>
          <a:bodyPr wrap="none">
            <a:spAutoFit/>
          </a:bodyPr>
          <a:lstStyle/>
          <a:p>
            <a:r>
              <a:rPr lang="en-US" dirty="0"/>
              <a:t>Graphical depiction of a list of file and directory permissions in UNIX</a:t>
            </a:r>
            <a:endParaRPr lang="en-US" altLang="en-US" dirty="0"/>
          </a:p>
        </p:txBody>
      </p:sp>
      <p:pic>
        <p:nvPicPr>
          <p:cNvPr id="2" name="Picture 1"/>
          <p:cNvPicPr>
            <a:picLocks noChangeAspect="1"/>
          </p:cNvPicPr>
          <p:nvPr/>
        </p:nvPicPr>
        <p:blipFill>
          <a:blip r:embed="rId3"/>
          <a:stretch>
            <a:fillRect/>
          </a:stretch>
        </p:blipFill>
        <p:spPr>
          <a:xfrm>
            <a:off x="2414150" y="1912534"/>
            <a:ext cx="4896064" cy="1862512"/>
          </a:xfrm>
          <a:prstGeom prst="rect">
            <a:avLst/>
          </a:prstGeom>
        </p:spPr>
      </p:pic>
    </p:spTree>
    <p:extLst>
      <p:ext uri="{BB962C8B-B14F-4D97-AF65-F5344CB8AC3E}">
        <p14:creationId xmlns:p14="http://schemas.microsoft.com/office/powerpoint/2010/main" val="2337763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8a866d34e5_0_0"/>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0"/>
            <a:r>
              <a:rPr lang="en-US" sz="2400" dirty="0"/>
              <a:t>User </a:t>
            </a:r>
            <a:r>
              <a:rPr lang="en-US" sz="2400" dirty="0" smtClean="0"/>
              <a:t>Interface</a:t>
            </a:r>
            <a:r>
              <a:rPr lang="en-US" sz="2400" dirty="0"/>
              <a:t>.</a:t>
            </a:r>
            <a:endParaRPr sz="2400" dirty="0"/>
          </a:p>
        </p:txBody>
      </p:sp>
      <p:sp>
        <p:nvSpPr>
          <p:cNvPr id="78" name="Google Shape;78;g8a866d34e5_0_0"/>
          <p:cNvSpPr txBox="1">
            <a:spLocks noGrp="1"/>
          </p:cNvSpPr>
          <p:nvPr>
            <p:ph type="body" idx="1"/>
          </p:nvPr>
        </p:nvSpPr>
        <p:spPr>
          <a:xfrm>
            <a:off x="327450" y="887825"/>
            <a:ext cx="8482800" cy="3901800"/>
          </a:xfrm>
          <a:prstGeom prst="rect">
            <a:avLst/>
          </a:prstGeom>
          <a:noFill/>
          <a:ln>
            <a:noFill/>
          </a:ln>
        </p:spPr>
        <p:txBody>
          <a:bodyPr spcFirstLastPara="1" wrap="square" lIns="68575" tIns="34275" rIns="68575" bIns="34275" anchor="t" anchorCtr="0">
            <a:noAutofit/>
          </a:bodyPr>
          <a:lstStyle/>
          <a:p>
            <a:pPr marL="285750" lvl="0" indent="-285750">
              <a:buFont typeface="Arial" panose="020B0604020202020204" pitchFamily="34" charset="0"/>
              <a:buChar char="•"/>
            </a:pPr>
            <a:r>
              <a:rPr lang="en-US" sz="1600" dirty="0"/>
              <a:t>Early versions of Linux required typed commands and a thorough knowledge of valid </a:t>
            </a:r>
            <a:r>
              <a:rPr lang="en-US" sz="1600" dirty="0" smtClean="0"/>
              <a:t>commands.</a:t>
            </a:r>
            <a:endParaRPr sz="1600" dirty="0"/>
          </a:p>
        </p:txBody>
      </p:sp>
      <p:pic>
        <p:nvPicPr>
          <p:cNvPr id="2" name="Picture 1"/>
          <p:cNvPicPr>
            <a:picLocks noChangeAspect="1"/>
          </p:cNvPicPr>
          <p:nvPr/>
        </p:nvPicPr>
        <p:blipFill>
          <a:blip r:embed="rId3"/>
          <a:stretch>
            <a:fillRect/>
          </a:stretch>
        </p:blipFill>
        <p:spPr>
          <a:xfrm>
            <a:off x="2267430" y="1286096"/>
            <a:ext cx="3631154" cy="3379100"/>
          </a:xfrm>
          <a:prstGeom prst="rect">
            <a:avLst/>
          </a:prstGeom>
        </p:spPr>
      </p:pic>
      <p:sp>
        <p:nvSpPr>
          <p:cNvPr id="6" name="Rectangle 5"/>
          <p:cNvSpPr/>
          <p:nvPr/>
        </p:nvSpPr>
        <p:spPr>
          <a:xfrm>
            <a:off x="2749007" y="4635736"/>
            <a:ext cx="2114681" cy="307777"/>
          </a:xfrm>
          <a:prstGeom prst="rect">
            <a:avLst/>
          </a:prstGeom>
        </p:spPr>
        <p:txBody>
          <a:bodyPr wrap="none">
            <a:spAutoFit/>
          </a:bodyPr>
          <a:lstStyle/>
          <a:p>
            <a:r>
              <a:rPr lang="en-US" dirty="0"/>
              <a:t>Sample user commands</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8a866d34e5_0_0"/>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0"/>
            <a:r>
              <a:rPr lang="en-US" sz="2400" dirty="0"/>
              <a:t>User </a:t>
            </a:r>
            <a:r>
              <a:rPr lang="en-US" sz="2400" dirty="0" smtClean="0"/>
              <a:t>Interface</a:t>
            </a:r>
            <a:r>
              <a:rPr lang="en-US" sz="2400" dirty="0"/>
              <a:t>.</a:t>
            </a:r>
            <a:endParaRPr sz="2400" dirty="0"/>
          </a:p>
        </p:txBody>
      </p:sp>
      <p:sp>
        <p:nvSpPr>
          <p:cNvPr id="78" name="Google Shape;78;g8a866d34e5_0_0"/>
          <p:cNvSpPr txBox="1">
            <a:spLocks noGrp="1"/>
          </p:cNvSpPr>
          <p:nvPr>
            <p:ph type="body" idx="1"/>
          </p:nvPr>
        </p:nvSpPr>
        <p:spPr>
          <a:xfrm>
            <a:off x="327450" y="887825"/>
            <a:ext cx="8482800" cy="3901800"/>
          </a:xfrm>
          <a:prstGeom prst="rect">
            <a:avLst/>
          </a:prstGeom>
          <a:noFill/>
          <a:ln>
            <a:noFill/>
          </a:ln>
        </p:spPr>
        <p:txBody>
          <a:bodyPr spcFirstLastPara="1" wrap="square" lIns="68575" tIns="34275" rIns="68575" bIns="34275" anchor="t" anchorCtr="0">
            <a:noAutofit/>
          </a:bodyPr>
          <a:lstStyle/>
          <a:p>
            <a:pPr marL="0" lvl="0" indent="0"/>
            <a:r>
              <a:rPr lang="en-US" sz="1200" b="1" u="sng" dirty="0"/>
              <a:t>Command-Driven Interfaces:</a:t>
            </a:r>
            <a:r>
              <a:rPr lang="en-US" sz="1200" dirty="0"/>
              <a:t> Commands are interpreted and executed by the shell (such as the Bash shell). The shell is technically known as the command interpreter, but it isn’t only an interactive command interpreter; it’s also the key to the coordination and combination of </a:t>
            </a:r>
            <a:r>
              <a:rPr lang="en-US" sz="1200" dirty="0" smtClean="0"/>
              <a:t>system </a:t>
            </a:r>
            <a:r>
              <a:rPr lang="en-US" sz="1200" dirty="0"/>
              <a:t>programs</a:t>
            </a:r>
            <a:r>
              <a:rPr lang="en-US" sz="1200" dirty="0" smtClean="0"/>
              <a:t>.</a:t>
            </a:r>
          </a:p>
          <a:p>
            <a:pPr marL="0" lvl="0" indent="0"/>
            <a:r>
              <a:rPr lang="en-US" sz="1200" b="1" u="sng" dirty="0"/>
              <a:t>Graphical User Interfaces</a:t>
            </a:r>
            <a:r>
              <a:rPr lang="en-US" sz="1200" b="1" u="sng" dirty="0" smtClean="0"/>
              <a:t>: </a:t>
            </a:r>
            <a:r>
              <a:rPr lang="en-US" sz="1200" dirty="0" smtClean="0"/>
              <a:t>Most </a:t>
            </a:r>
            <a:r>
              <a:rPr lang="en-US" sz="1200" dirty="0"/>
              <a:t>Linux operating systems are delivered with multiple graphical user interfaces (often free of charge), allowing the end users to choose the GUI that best meets </a:t>
            </a:r>
            <a:r>
              <a:rPr lang="en-US" sz="1200" dirty="0" smtClean="0"/>
              <a:t>their needs </a:t>
            </a:r>
            <a:r>
              <a:rPr lang="en-US" sz="1200" dirty="0"/>
              <a:t>or those of the organization</a:t>
            </a:r>
            <a:r>
              <a:rPr lang="en-US" sz="1200" dirty="0" smtClean="0"/>
              <a:t>.</a:t>
            </a:r>
          </a:p>
          <a:p>
            <a:pPr marL="0" lvl="0" indent="0"/>
            <a:r>
              <a:rPr lang="en-US" sz="1200" b="1" u="sng" dirty="0"/>
              <a:t>System </a:t>
            </a:r>
            <a:r>
              <a:rPr lang="en-US" sz="1200" b="1" u="sng" dirty="0" smtClean="0"/>
              <a:t>Monitor: </a:t>
            </a:r>
            <a:r>
              <a:rPr lang="en-US" sz="1200" dirty="0"/>
              <a:t>Information about the status of the system is available using the System Monitor window. which shows the immediate history of CPU, memory, and network usage. Other information available from this window includes supported file systems and information about processes </a:t>
            </a:r>
            <a:r>
              <a:rPr lang="en-US" sz="1200" dirty="0" smtClean="0"/>
              <a:t>currently </a:t>
            </a:r>
            <a:r>
              <a:rPr lang="en-US" sz="1200" dirty="0"/>
              <a:t>running</a:t>
            </a:r>
            <a:r>
              <a:rPr lang="en-US" sz="1200" dirty="0" smtClean="0"/>
              <a:t>.</a:t>
            </a:r>
          </a:p>
        </p:txBody>
      </p:sp>
      <p:pic>
        <p:nvPicPr>
          <p:cNvPr id="7" name="Picture 6"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00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800"/>
              <a:buFont typeface="Roboto Condensed"/>
              <a:buNone/>
            </a:pPr>
            <a:r>
              <a:rPr lang="en-US" dirty="0" smtClean="0"/>
              <a:t>Agenda</a:t>
            </a:r>
            <a:endParaRPr dirty="0"/>
          </a:p>
        </p:txBody>
      </p:sp>
      <p:sp>
        <p:nvSpPr>
          <p:cNvPr id="58" name="Google Shape;58;p2"/>
          <p:cNvSpPr txBox="1">
            <a:spLocks noGrp="1"/>
          </p:cNvSpPr>
          <p:nvPr>
            <p:ph type="body" idx="1"/>
          </p:nvPr>
        </p:nvSpPr>
        <p:spPr>
          <a:xfrm>
            <a:off x="239531" y="819987"/>
            <a:ext cx="8816546" cy="4191628"/>
          </a:xfrm>
          <a:prstGeom prst="rect">
            <a:avLst/>
          </a:prstGeom>
          <a:noFill/>
          <a:ln>
            <a:noFill/>
          </a:ln>
        </p:spPr>
        <p:txBody>
          <a:bodyPr spcFirstLastPara="1" wrap="square" lIns="68575" tIns="34275" rIns="68575" bIns="34275" anchor="t" anchorCtr="0">
            <a:noAutofit/>
          </a:bodyPr>
          <a:lstStyle/>
          <a:p>
            <a:pPr marL="342900" lvl="2" indent="-342900">
              <a:buFont typeface="+mj-lt"/>
              <a:buAutoNum type="arabicPeriod"/>
            </a:pPr>
            <a:r>
              <a:rPr lang="en-US" sz="1600" dirty="0" smtClean="0"/>
              <a:t>What is </a:t>
            </a:r>
            <a:r>
              <a:rPr lang="en-US" sz="1600" dirty="0"/>
              <a:t>Linux Operating System</a:t>
            </a:r>
            <a:r>
              <a:rPr lang="en-US" sz="1600" dirty="0" smtClean="0"/>
              <a:t> ?</a:t>
            </a:r>
            <a:endParaRPr sz="1600" dirty="0" smtClean="0"/>
          </a:p>
          <a:p>
            <a:pPr marL="342900" lvl="2" indent="-342900">
              <a:buFont typeface="+mj-lt"/>
              <a:buAutoNum type="arabicPeriod"/>
            </a:pPr>
            <a:r>
              <a:rPr lang="en-US" sz="1600" dirty="0"/>
              <a:t>Design </a:t>
            </a:r>
            <a:r>
              <a:rPr lang="en-US" sz="1600" dirty="0" smtClean="0"/>
              <a:t>Goals.</a:t>
            </a:r>
            <a:endParaRPr lang="en-US" sz="1600" dirty="0"/>
          </a:p>
          <a:p>
            <a:pPr marL="342900" lvl="2" indent="-342900">
              <a:buFont typeface="+mj-lt"/>
              <a:buAutoNum type="arabicPeriod"/>
            </a:pPr>
            <a:r>
              <a:rPr lang="en-US" sz="1600" dirty="0"/>
              <a:t>Memory </a:t>
            </a:r>
            <a:r>
              <a:rPr lang="en-US" sz="1600" dirty="0" smtClean="0"/>
              <a:t>Management.</a:t>
            </a:r>
            <a:endParaRPr sz="1600" dirty="0" smtClean="0"/>
          </a:p>
          <a:p>
            <a:pPr marL="342900" lvl="2" indent="-342900">
              <a:buFont typeface="+mj-lt"/>
              <a:buAutoNum type="arabicPeriod"/>
            </a:pPr>
            <a:r>
              <a:rPr lang="en-US" sz="1600" dirty="0"/>
              <a:t>Processor </a:t>
            </a:r>
            <a:r>
              <a:rPr lang="en-US" sz="1600" dirty="0" smtClean="0"/>
              <a:t>Management.</a:t>
            </a:r>
            <a:endParaRPr sz="1600" dirty="0"/>
          </a:p>
          <a:p>
            <a:pPr marL="342900" lvl="2" indent="-342900">
              <a:buFont typeface="+mj-lt"/>
              <a:buAutoNum type="arabicPeriod"/>
            </a:pPr>
            <a:r>
              <a:rPr lang="en-US" sz="1600" dirty="0" smtClean="0"/>
              <a:t>Device Management.</a:t>
            </a:r>
            <a:endParaRPr sz="1600" dirty="0" smtClean="0"/>
          </a:p>
          <a:p>
            <a:pPr marL="342900" lvl="2" indent="-342900">
              <a:buFont typeface="+mj-lt"/>
              <a:buAutoNum type="arabicPeriod"/>
            </a:pPr>
            <a:r>
              <a:rPr lang="en-US" sz="1600" dirty="0" smtClean="0"/>
              <a:t>File Management.</a:t>
            </a:r>
          </a:p>
          <a:p>
            <a:pPr marL="342900" lvl="2" indent="-342900">
              <a:buFont typeface="+mj-lt"/>
              <a:buAutoNum type="arabicPeriod"/>
            </a:pPr>
            <a:r>
              <a:rPr lang="en-US" dirty="0" smtClean="0"/>
              <a:t>User Interface.</a:t>
            </a:r>
            <a:endParaRPr sz="1600" dirty="0">
              <a:latin typeface="Roboto Condensed"/>
              <a:ea typeface="Roboto Condensed"/>
              <a:cs typeface="Roboto Condensed"/>
              <a:sym typeface="Roboto Condensed"/>
            </a:endParaRPr>
          </a:p>
          <a:p>
            <a:pPr marL="1009650" lvl="1" indent="-342900" algn="l" rtl="0">
              <a:lnSpc>
                <a:spcPct val="120000"/>
              </a:lnSpc>
              <a:spcBef>
                <a:spcPts val="0"/>
              </a:spcBef>
              <a:spcAft>
                <a:spcPts val="0"/>
              </a:spcAft>
              <a:buSzPts val="1500"/>
              <a:buFont typeface="+mj-lt"/>
              <a:buAutoNum type="arabicPeriod"/>
            </a:pPr>
            <a:endParaRPr sz="1600" dirty="0">
              <a:latin typeface="Roboto Condensed"/>
              <a:ea typeface="Roboto Condensed"/>
              <a:cs typeface="Roboto Condensed"/>
              <a:sym typeface="Roboto Condensed"/>
            </a:endParaRPr>
          </a:p>
          <a:p>
            <a:pPr marL="1009650" lvl="1" indent="-342900" algn="l" rtl="0">
              <a:lnSpc>
                <a:spcPct val="120000"/>
              </a:lnSpc>
              <a:spcBef>
                <a:spcPts val="0"/>
              </a:spcBef>
              <a:spcAft>
                <a:spcPts val="0"/>
              </a:spcAft>
              <a:buSzPts val="1500"/>
              <a:buFont typeface="+mj-lt"/>
              <a:buAutoNum type="arabicPeriod"/>
            </a:pPr>
            <a:endParaRPr sz="1600" dirty="0">
              <a:latin typeface="Roboto Condensed"/>
              <a:ea typeface="Roboto Condensed"/>
              <a:cs typeface="Roboto Condensed"/>
              <a:sym typeface="Roboto Condensed"/>
            </a:endParaRPr>
          </a:p>
          <a:p>
            <a:pPr marL="571500" marR="0" lvl="0" indent="-342900" algn="l" rtl="0">
              <a:lnSpc>
                <a:spcPct val="120000"/>
              </a:lnSpc>
              <a:spcBef>
                <a:spcPts val="0"/>
              </a:spcBef>
              <a:spcAft>
                <a:spcPts val="0"/>
              </a:spcAft>
              <a:buClr>
                <a:schemeClr val="dk1"/>
              </a:buClr>
              <a:buSzPts val="1500"/>
              <a:buFont typeface="+mj-lt"/>
              <a:buAutoNum type="arabicPeriod"/>
            </a:pPr>
            <a:endParaRPr dirty="0">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8a866d34e5_0_0"/>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0"/>
            <a:r>
              <a:rPr lang="en-US" sz="2400" dirty="0"/>
              <a:t>User </a:t>
            </a:r>
            <a:r>
              <a:rPr lang="en-US" sz="2400" dirty="0" smtClean="0"/>
              <a:t>Interface</a:t>
            </a:r>
            <a:r>
              <a:rPr lang="en-US" sz="2400" dirty="0"/>
              <a:t>.</a:t>
            </a:r>
            <a:endParaRPr sz="2400" dirty="0"/>
          </a:p>
        </p:txBody>
      </p:sp>
      <p:sp>
        <p:nvSpPr>
          <p:cNvPr id="78" name="Google Shape;78;g8a866d34e5_0_0"/>
          <p:cNvSpPr txBox="1">
            <a:spLocks noGrp="1"/>
          </p:cNvSpPr>
          <p:nvPr>
            <p:ph type="body" idx="1"/>
          </p:nvPr>
        </p:nvSpPr>
        <p:spPr>
          <a:xfrm>
            <a:off x="327450" y="887825"/>
            <a:ext cx="8482800" cy="3901800"/>
          </a:xfrm>
          <a:prstGeom prst="rect">
            <a:avLst/>
          </a:prstGeom>
          <a:noFill/>
          <a:ln>
            <a:noFill/>
          </a:ln>
        </p:spPr>
        <p:txBody>
          <a:bodyPr spcFirstLastPara="1" wrap="square" lIns="68575" tIns="34275" rIns="68575" bIns="34275" anchor="t" anchorCtr="0">
            <a:noAutofit/>
          </a:bodyPr>
          <a:lstStyle/>
          <a:p>
            <a:pPr marL="0" lvl="0" indent="0"/>
            <a:r>
              <a:rPr lang="en-US" sz="1200" b="1" u="sng" dirty="0" smtClean="0"/>
              <a:t>Service Settings:</a:t>
            </a:r>
            <a:r>
              <a:rPr lang="en-US" sz="1200" dirty="0"/>
              <a:t> Depending on the Linux distribution, administrators can implement a variety of services to help manage the </a:t>
            </a:r>
            <a:r>
              <a:rPr lang="en-US" sz="1200" dirty="0" smtClean="0"/>
              <a:t>system, </a:t>
            </a:r>
            <a:r>
              <a:rPr lang="en-US" sz="1200" dirty="0"/>
              <a:t>but options may vary from one system to another</a:t>
            </a:r>
            <a:r>
              <a:rPr lang="en-US" sz="1200" dirty="0" smtClean="0"/>
              <a:t>.</a:t>
            </a:r>
          </a:p>
          <a:p>
            <a:pPr marL="0" lvl="0" indent="0"/>
            <a:r>
              <a:rPr lang="en-US" sz="1200" b="1" u="sng" dirty="0"/>
              <a:t>System </a:t>
            </a:r>
            <a:r>
              <a:rPr lang="en-US" sz="1200" b="1" u="sng" dirty="0" smtClean="0"/>
              <a:t>Logs:  </a:t>
            </a:r>
            <a:r>
              <a:rPr lang="en-US" sz="1200" dirty="0" smtClean="0"/>
              <a:t>Administrators </a:t>
            </a:r>
            <a:r>
              <a:rPr lang="en-US" sz="1200" dirty="0"/>
              <a:t>use system logs that provide a detailed description of activity on the system. These logs are invaluable to administrators tracking the course of a system malfunction, firewall failure, disabled device, and more. These log files for some Linux operating systems can be </a:t>
            </a:r>
            <a:r>
              <a:rPr lang="en-US" sz="1200" dirty="0" smtClean="0"/>
              <a:t>found </a:t>
            </a:r>
            <a:r>
              <a:rPr lang="en-US" sz="1200" dirty="0"/>
              <a:t>in the /</a:t>
            </a:r>
            <a:r>
              <a:rPr lang="en-US" sz="1200" dirty="0" err="1" smtClean="0"/>
              <a:t>var</a:t>
            </a:r>
            <a:r>
              <a:rPr lang="en-US" sz="1200" dirty="0" smtClean="0"/>
              <a:t>/log directory</a:t>
            </a:r>
          </a:p>
          <a:p>
            <a:pPr marL="0" lvl="0" indent="0"/>
            <a:r>
              <a:rPr lang="en-US" sz="1200" b="1" u="sng" dirty="0"/>
              <a:t>Keyboard </a:t>
            </a:r>
            <a:r>
              <a:rPr lang="en-US" sz="1200" b="1" u="sng" dirty="0" smtClean="0"/>
              <a:t>Shortcuts: </a:t>
            </a:r>
            <a:r>
              <a:rPr lang="en-US" sz="1200" dirty="0"/>
              <a:t>To allow users to switch easily from one task to another, Linux supports keyboard </a:t>
            </a:r>
            <a:r>
              <a:rPr lang="en-US" sz="1200" dirty="0" smtClean="0"/>
              <a:t>shortcuts, </a:t>
            </a:r>
            <a:r>
              <a:rPr lang="en-US" sz="1200" dirty="0"/>
              <a:t>many of which are identical to those commonly used on Windows operating systems, easing the transition from one operating system to the other. For example, CTRL-V is a quick way to issue a PASTE command in Linux, UNIX, and Windows.</a:t>
            </a:r>
            <a:endParaRPr sz="1200" b="1" u="sng" dirty="0"/>
          </a:p>
        </p:txBody>
      </p:sp>
      <p:pic>
        <p:nvPicPr>
          <p:cNvPr id="4" name="Picture 3"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188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7"/>
          <p:cNvSpPr txBox="1">
            <a:spLocks noGrp="1"/>
          </p:cNvSpPr>
          <p:nvPr>
            <p:ph type="title"/>
          </p:nvPr>
        </p:nvSpPr>
        <p:spPr>
          <a:xfrm>
            <a:off x="279572" y="2169368"/>
            <a:ext cx="8584800" cy="14976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1"/>
              </a:buClr>
              <a:buSzPts val="6000"/>
              <a:buFont typeface="Roboto Condensed"/>
              <a:buNone/>
            </a:pPr>
            <a:r>
              <a:rPr lang="en-US"/>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r>
              <a:rPr lang="en-US" sz="2400" dirty="0"/>
              <a:t>What is Linux Operating System ?</a:t>
            </a:r>
            <a:endParaRPr sz="2400" dirty="0"/>
          </a:p>
        </p:txBody>
      </p:sp>
      <p:sp>
        <p:nvSpPr>
          <p:cNvPr id="64" name="Google Shape;64;p3"/>
          <p:cNvSpPr txBox="1">
            <a:spLocks noGrp="1"/>
          </p:cNvSpPr>
          <p:nvPr>
            <p:ph type="body" idx="1"/>
          </p:nvPr>
        </p:nvSpPr>
        <p:spPr>
          <a:xfrm>
            <a:off x="327454" y="954945"/>
            <a:ext cx="8482800" cy="3901800"/>
          </a:xfrm>
          <a:prstGeom prst="rect">
            <a:avLst/>
          </a:prstGeom>
          <a:noFill/>
          <a:ln>
            <a:noFill/>
          </a:ln>
        </p:spPr>
        <p:txBody>
          <a:bodyPr spcFirstLastPara="1" wrap="square" lIns="68575" tIns="34275" rIns="68575" bIns="34275" anchor="t" anchorCtr="0">
            <a:noAutofit/>
          </a:bodyPr>
          <a:lstStyle/>
          <a:p>
            <a:pPr marL="285750" lvl="0" indent="-285750">
              <a:buFont typeface="Arial" panose="020B0604020202020204" pitchFamily="34" charset="0"/>
              <a:buChar char="•"/>
            </a:pPr>
            <a:r>
              <a:rPr lang="en-US" dirty="0"/>
              <a:t>Just like Windows, iOS, and Mac OS, Linux is an operating system. In fact, one of the most popular platforms on the planet, Android, is powered by the Linux operating system. An operating system is software that manages all of the hardware resources associated with your desktop or laptop. To put it simply, the operating system manages the communication between your software and your hardware. Without the operating system (OS), the software would not function.</a:t>
            </a:r>
            <a:endParaRPr lang="en-US" sz="1200" dirty="0"/>
          </a:p>
        </p:txBody>
      </p:sp>
      <p:sp>
        <p:nvSpPr>
          <p:cNvPr id="2" name="AutoShape 2" descr="What Is Linux Operating System | Introduction | keysterm.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r>
              <a:rPr lang="en-US" sz="2400" dirty="0"/>
              <a:t>What is Linux Operating System ?</a:t>
            </a:r>
            <a:endParaRPr sz="2400" dirty="0"/>
          </a:p>
        </p:txBody>
      </p:sp>
      <p:sp>
        <p:nvSpPr>
          <p:cNvPr id="64" name="Google Shape;64;p3"/>
          <p:cNvSpPr txBox="1">
            <a:spLocks noGrp="1"/>
          </p:cNvSpPr>
          <p:nvPr>
            <p:ph type="body" idx="1"/>
          </p:nvPr>
        </p:nvSpPr>
        <p:spPr>
          <a:xfrm>
            <a:off x="327454" y="954945"/>
            <a:ext cx="8482800" cy="3901800"/>
          </a:xfrm>
          <a:prstGeom prst="rect">
            <a:avLst/>
          </a:prstGeom>
          <a:noFill/>
          <a:ln>
            <a:noFill/>
          </a:ln>
        </p:spPr>
        <p:txBody>
          <a:bodyPr spcFirstLastPara="1" wrap="square" lIns="68575" tIns="34275" rIns="68575" bIns="34275" anchor="t" anchorCtr="0">
            <a:noAutofit/>
          </a:bodyPr>
          <a:lstStyle/>
          <a:p>
            <a:pPr marL="285750" lvl="0" indent="-285750">
              <a:buFont typeface="Arial" panose="020B0604020202020204" pitchFamily="34" charset="0"/>
              <a:buChar char="•"/>
            </a:pPr>
            <a:r>
              <a:rPr lang="en-US" dirty="0"/>
              <a:t>Linux is POSIX-compliant (POSIX will be discussed shortly) and portable with versions available to run cell phones, </a:t>
            </a:r>
            <a:r>
              <a:rPr lang="en-US" dirty="0" smtClean="0"/>
              <a:t>supercomputers, </a:t>
            </a:r>
            <a:r>
              <a:rPr lang="en-US" dirty="0"/>
              <a:t>and most computing systems in between</a:t>
            </a:r>
            <a:r>
              <a:rPr lang="en-US" dirty="0" smtClean="0"/>
              <a:t>.</a:t>
            </a:r>
          </a:p>
          <a:p>
            <a:pPr marL="285750" lvl="0" indent="-285750">
              <a:buFont typeface="Arial" panose="020B0604020202020204" pitchFamily="34" charset="0"/>
              <a:buChar char="•"/>
            </a:pPr>
            <a:r>
              <a:rPr lang="en-US" dirty="0"/>
              <a:t>Unlike the other operating systems described in this book, its source code is freely available, allowing programmers to configure it to run any device and meet any specification. The frequent inclusion of several powerful desktop GUIs continues to attract users. It is also highly modular, allowing multiple modules to be loaded and unloaded on demand, making it a technically robust operating system.</a:t>
            </a:r>
          </a:p>
          <a:p>
            <a:pPr marL="285750" lvl="0" indent="-285750">
              <a:buFont typeface="Arial" panose="020B0604020202020204" pitchFamily="34" charset="0"/>
              <a:buChar char="•"/>
            </a:pPr>
            <a:r>
              <a:rPr lang="en-US" dirty="0"/>
              <a:t>Linux is an open source program, meaning that its source code is freely available to anyone for improvement.</a:t>
            </a:r>
          </a:p>
        </p:txBody>
      </p:sp>
      <p:sp>
        <p:nvSpPr>
          <p:cNvPr id="2" name="AutoShape 2" descr="What Is Linux Operating System | Introduction | keysterm.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1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r>
              <a:rPr lang="en-US" sz="2400" dirty="0"/>
              <a:t>Design </a:t>
            </a:r>
            <a:r>
              <a:rPr lang="en-US" sz="2400" dirty="0" smtClean="0"/>
              <a:t>Goals</a:t>
            </a:r>
            <a:r>
              <a:rPr lang="en-US" sz="2400" dirty="0"/>
              <a:t>.</a:t>
            </a:r>
            <a:endParaRPr sz="2400" dirty="0"/>
          </a:p>
        </p:txBody>
      </p:sp>
      <p:sp>
        <p:nvSpPr>
          <p:cNvPr id="64" name="Google Shape;64;p3"/>
          <p:cNvSpPr txBox="1">
            <a:spLocks noGrp="1"/>
          </p:cNvSpPr>
          <p:nvPr>
            <p:ph type="body" idx="1"/>
          </p:nvPr>
        </p:nvSpPr>
        <p:spPr>
          <a:xfrm>
            <a:off x="327454" y="954945"/>
            <a:ext cx="8482800" cy="3901800"/>
          </a:xfrm>
          <a:prstGeom prst="rect">
            <a:avLst/>
          </a:prstGeom>
          <a:noFill/>
          <a:ln>
            <a:noFill/>
          </a:ln>
        </p:spPr>
        <p:txBody>
          <a:bodyPr spcFirstLastPara="1" wrap="square" lIns="68575" tIns="34275" rIns="68575" bIns="34275" anchor="t" anchorCtr="0">
            <a:noAutofit/>
          </a:bodyPr>
          <a:lstStyle/>
          <a:p>
            <a:pPr marL="285750" lvl="0" indent="-285750">
              <a:buFont typeface="Arial" panose="020B0604020202020204" pitchFamily="34" charset="0"/>
              <a:buChar char="•"/>
            </a:pPr>
            <a:r>
              <a:rPr lang="en-US" dirty="0"/>
              <a:t>Linux has three design goals: modularity, simplicity, and portability. To achieve these goals, Linux administrators </a:t>
            </a:r>
            <a:r>
              <a:rPr lang="en-US" dirty="0" smtClean="0"/>
              <a:t>have </a:t>
            </a:r>
            <a:r>
              <a:rPr lang="en-US" dirty="0"/>
              <a:t>access to numerous standard utilities, eliminating the need to write special code</a:t>
            </a:r>
            <a:r>
              <a:rPr lang="en-US" dirty="0" smtClean="0"/>
              <a:t>.</a:t>
            </a:r>
          </a:p>
          <a:p>
            <a:pPr marL="285750" lvl="0" indent="-285750">
              <a:buFont typeface="Arial" panose="020B0604020202020204" pitchFamily="34" charset="0"/>
              <a:buChar char="•"/>
            </a:pPr>
            <a:r>
              <a:rPr lang="en-US" dirty="0"/>
              <a:t>Many of these utilities can be used in combination with each other so that users can select and combine appropriate utilities to carry out specific tasks.</a:t>
            </a:r>
          </a:p>
        </p:txBody>
      </p:sp>
      <p:sp>
        <p:nvSpPr>
          <p:cNvPr id="2" name="AutoShape 2" descr="What Is Linux Operating System | Introduction | keysterm.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7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r>
              <a:rPr lang="en-US" sz="2400" dirty="0"/>
              <a:t>Memory Management</a:t>
            </a:r>
            <a:r>
              <a:rPr lang="en-US" sz="2400" dirty="0" smtClean="0"/>
              <a:t>.</a:t>
            </a:r>
            <a:endParaRPr sz="2400" dirty="0"/>
          </a:p>
        </p:txBody>
      </p:sp>
      <p:sp>
        <p:nvSpPr>
          <p:cNvPr id="64" name="Google Shape;64;p3"/>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171450" lvl="0" indent="-171450">
              <a:buFont typeface="Arial" panose="020B0604020202020204" pitchFamily="34" charset="0"/>
              <a:buChar char="•"/>
            </a:pPr>
            <a:r>
              <a:rPr lang="en-US" sz="1200" dirty="0"/>
              <a:t>When Linux allocates memory space, it allocates 1GB of high-order memory to the kernel and 3GB of memory to executing processes. This 3GB address space is divided among: process code, process data, shared library data used by the process, and the stack used by the process</a:t>
            </a:r>
            <a:r>
              <a:rPr lang="en-US" sz="1200" dirty="0" smtClean="0"/>
              <a:t>.</a:t>
            </a:r>
          </a:p>
          <a:p>
            <a:pPr marL="171450" lvl="0" indent="-171450">
              <a:buFont typeface="Arial" panose="020B0604020202020204" pitchFamily="34" charset="0"/>
              <a:buChar char="•"/>
            </a:pPr>
            <a:r>
              <a:rPr lang="en-US" sz="1200" dirty="0"/>
              <a:t>Linux offers memory protection based on the type of information stored in each region belonging to the address space of a process. If a process modifies access authorization assigned to a memory region, the kernel changes the protection information assigned to the corresponding memory pages</a:t>
            </a:r>
            <a:r>
              <a:rPr lang="en-US" sz="1200" dirty="0" smtClean="0"/>
              <a:t>.</a:t>
            </a:r>
            <a:endParaRPr lang="en-US" sz="1200" dirty="0"/>
          </a:p>
        </p:txBody>
      </p:sp>
      <p:pic>
        <p:nvPicPr>
          <p:cNvPr id="5"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0483" y="3205540"/>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73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r>
              <a:rPr lang="en-US" sz="2400" dirty="0"/>
              <a:t>Memory Management</a:t>
            </a:r>
            <a:r>
              <a:rPr lang="en-US" sz="2400" dirty="0" smtClean="0"/>
              <a:t>.</a:t>
            </a:r>
            <a:endParaRPr sz="2400" dirty="0"/>
          </a:p>
        </p:txBody>
      </p:sp>
      <p:sp>
        <p:nvSpPr>
          <p:cNvPr id="64" name="Google Shape;64;p3"/>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171450" lvl="0" indent="-171450">
              <a:buFont typeface="Arial" panose="020B0604020202020204" pitchFamily="34" charset="0"/>
              <a:buChar char="•"/>
            </a:pPr>
            <a:r>
              <a:rPr lang="en-US" sz="1200" dirty="0" smtClean="0"/>
              <a:t>When </a:t>
            </a:r>
            <a:r>
              <a:rPr lang="en-US" sz="1200" dirty="0"/>
              <a:t>a process requests pages, Linux loads them into memory. When the kernel needs the memory space, the pages are released using a least recently used (LRU) algorithm</a:t>
            </a:r>
            <a:r>
              <a:rPr lang="en-US" sz="1200" dirty="0" smtClean="0"/>
              <a:t>.</a:t>
            </a:r>
            <a:endParaRPr lang="en-US" sz="1200" dirty="0"/>
          </a:p>
          <a:p>
            <a:pPr marL="171450" lvl="0" indent="-171450">
              <a:buFont typeface="Arial" panose="020B0604020202020204" pitchFamily="34" charset="0"/>
              <a:buChar char="•"/>
            </a:pPr>
            <a:r>
              <a:rPr lang="en-US" sz="1200" dirty="0"/>
              <a:t>To keep track of free and busy pages, Linux uses a system of page tables. With certain chip architectures, memory access is carried out using segments</a:t>
            </a:r>
            <a:r>
              <a:rPr lang="en-US" sz="1200" dirty="0" smtClean="0"/>
              <a:t>.</a:t>
            </a:r>
            <a:endParaRPr lang="en-US" sz="1200" dirty="0"/>
          </a:p>
          <a:p>
            <a:pPr marL="171450" lvl="0" indent="-171450">
              <a:buFont typeface="Arial" panose="020B0604020202020204" pitchFamily="34" charset="0"/>
              <a:buChar char="•"/>
            </a:pPr>
            <a:r>
              <a:rPr lang="en-US" sz="1200" dirty="0"/>
              <a:t>Virtual memory in Linux is managed using a multiple-level table hierarchy, which accommodates both 64- and 32-bit architectures. </a:t>
            </a:r>
            <a:endParaRPr sz="1200" dirty="0"/>
          </a:p>
        </p:txBody>
      </p:sp>
      <p:pic>
        <p:nvPicPr>
          <p:cNvPr id="5"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3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r>
              <a:rPr lang="en-US" sz="2400" dirty="0"/>
              <a:t>Memory Management</a:t>
            </a:r>
            <a:r>
              <a:rPr lang="en-US" sz="2400" dirty="0" smtClean="0"/>
              <a:t>.</a:t>
            </a:r>
            <a:endParaRPr sz="2400" dirty="0"/>
          </a:p>
        </p:txBody>
      </p:sp>
      <p:sp>
        <p:nvSpPr>
          <p:cNvPr id="64" name="Google Shape;64;p3"/>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171450" lvl="0" indent="-171450">
              <a:buFont typeface="Arial" panose="020B0604020202020204" pitchFamily="34" charset="0"/>
              <a:buChar char="•"/>
            </a:pPr>
            <a:r>
              <a:rPr lang="en-US" sz="1200" dirty="0"/>
              <a:t>Virtual memory management uses three levels of tables (</a:t>
            </a:r>
            <a:r>
              <a:rPr lang="en-US" sz="1200" dirty="0" smtClean="0"/>
              <a:t>Main, Middle</a:t>
            </a:r>
            <a:r>
              <a:rPr lang="en-US" sz="1200" dirty="0"/>
              <a:t>, and Page Table Directories) to locate the page frame with the requested instruction or data within a job.</a:t>
            </a:r>
            <a:endParaRPr sz="1200" dirty="0"/>
          </a:p>
        </p:txBody>
      </p:sp>
      <p:pic>
        <p:nvPicPr>
          <p:cNvPr id="3" name="Picture 2"/>
          <p:cNvPicPr>
            <a:picLocks noChangeAspect="1"/>
          </p:cNvPicPr>
          <p:nvPr/>
        </p:nvPicPr>
        <p:blipFill>
          <a:blip r:embed="rId3"/>
          <a:stretch>
            <a:fillRect/>
          </a:stretch>
        </p:blipFill>
        <p:spPr>
          <a:xfrm>
            <a:off x="2592767" y="1511198"/>
            <a:ext cx="3959036" cy="3215167"/>
          </a:xfrm>
          <a:prstGeom prst="rect">
            <a:avLst/>
          </a:prstGeom>
        </p:spPr>
      </p:pic>
    </p:spTree>
    <p:extLst>
      <p:ext uri="{BB962C8B-B14F-4D97-AF65-F5344CB8AC3E}">
        <p14:creationId xmlns:p14="http://schemas.microsoft.com/office/powerpoint/2010/main" val="130698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89525c89cf_0_6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lvl="2"/>
            <a:r>
              <a:rPr lang="en-US" sz="2400" b="1" dirty="0">
                <a:latin typeface="Roboto Condensed" panose="020B0604020202020204" charset="0"/>
                <a:ea typeface="Roboto Condensed" panose="020B0604020202020204" charset="0"/>
              </a:rPr>
              <a:t>Processor </a:t>
            </a:r>
            <a:r>
              <a:rPr lang="en-US" sz="2400" b="1" dirty="0" smtClean="0">
                <a:latin typeface="Roboto Condensed" panose="020B0604020202020204" charset="0"/>
                <a:ea typeface="Roboto Condensed" panose="020B0604020202020204" charset="0"/>
              </a:rPr>
              <a:t>Management</a:t>
            </a:r>
            <a:r>
              <a:rPr lang="en-US" sz="2400" b="1" dirty="0">
                <a:latin typeface="Roboto Condensed" panose="020B0604020202020204" charset="0"/>
                <a:ea typeface="Roboto Condensed" panose="020B0604020202020204" charset="0"/>
                <a:cs typeface="Arial" panose="020B0604020202020204" pitchFamily="34" charset="0"/>
              </a:rPr>
              <a:t>.</a:t>
            </a:r>
          </a:p>
        </p:txBody>
      </p:sp>
      <p:sp>
        <p:nvSpPr>
          <p:cNvPr id="71" name="Google Shape;71;g89525c89cf_0_64"/>
          <p:cNvSpPr txBox="1">
            <a:spLocks noGrp="1"/>
          </p:cNvSpPr>
          <p:nvPr>
            <p:ph type="body" idx="1"/>
          </p:nvPr>
        </p:nvSpPr>
        <p:spPr>
          <a:xfrm>
            <a:off x="327454" y="887833"/>
            <a:ext cx="8482800" cy="3901800"/>
          </a:xfrm>
          <a:prstGeom prst="rect">
            <a:avLst/>
          </a:prstGeom>
          <a:noFill/>
          <a:ln>
            <a:noFill/>
          </a:ln>
        </p:spPr>
        <p:txBody>
          <a:bodyPr spcFirstLastPara="1" wrap="square" lIns="68575" tIns="34275" rIns="68575" bIns="34275" anchor="t" anchorCtr="0">
            <a:noAutofit/>
          </a:bodyPr>
          <a:lstStyle/>
          <a:p>
            <a:pPr marL="0" lvl="0" indent="0"/>
            <a:r>
              <a:rPr lang="en-US" sz="1200" b="1" u="sng" dirty="0"/>
              <a:t>Organization of Process </a:t>
            </a:r>
            <a:r>
              <a:rPr lang="en-US" sz="1200" b="1" u="sng" dirty="0" smtClean="0"/>
              <a:t>Table:</a:t>
            </a:r>
          </a:p>
          <a:p>
            <a:pPr marL="171450" lvl="0" indent="-171450">
              <a:buFont typeface="Arial" panose="020B0604020202020204" pitchFamily="34" charset="0"/>
              <a:buChar char="•"/>
            </a:pPr>
            <a:r>
              <a:rPr lang="en-US" sz="1200" dirty="0"/>
              <a:t>Each process is referenced by a descriptor, which contains approximately 70 fields describing the process attributes together with the information needed to manage the process.</a:t>
            </a:r>
          </a:p>
          <a:p>
            <a:pPr marL="171450" lvl="0" indent="-171450">
              <a:buFont typeface="Arial" panose="020B0604020202020204" pitchFamily="34" charset="0"/>
              <a:buChar char="•"/>
            </a:pPr>
            <a:r>
              <a:rPr lang="en-US" sz="1200" dirty="0"/>
              <a:t>The kernel dynamically allocates these descriptors when processes begin execution.</a:t>
            </a:r>
          </a:p>
          <a:p>
            <a:pPr marL="171450" lvl="0" indent="-171450">
              <a:buFont typeface="Arial" panose="020B0604020202020204" pitchFamily="34" charset="0"/>
              <a:buChar char="•"/>
            </a:pPr>
            <a:r>
              <a:rPr lang="en-US" sz="1200" dirty="0"/>
              <a:t>All process descriptors are organized in a doubly linked list, and the descriptors of processes that are ready or in execution are put in another doubly linked list with fields indicating “next run” and “previously run.” There are several macro instructions used by the scheduler to manage and update these process descriptor lists as needed.</a:t>
            </a:r>
            <a:endParaRPr sz="1200" dirty="0"/>
          </a:p>
        </p:txBody>
      </p:sp>
      <p:pic>
        <p:nvPicPr>
          <p:cNvPr id="5" name="Picture 4" descr="What Is Linux Operating System | Introduction | keysterm.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05" y="3222318"/>
            <a:ext cx="2911666" cy="1855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1561</Words>
  <Application>Microsoft Office PowerPoint</Application>
  <PresentationFormat>On-screen Show (16:9)</PresentationFormat>
  <Paragraphs>81</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Wingdings</vt:lpstr>
      <vt:lpstr>Calibri</vt:lpstr>
      <vt:lpstr>Roboto Condensed</vt:lpstr>
      <vt:lpstr>Arial</vt:lpstr>
      <vt:lpstr>Office Theme</vt:lpstr>
      <vt:lpstr>Linux Operating System Introduction</vt:lpstr>
      <vt:lpstr>Agenda</vt:lpstr>
      <vt:lpstr>What is Linux Operating System ?</vt:lpstr>
      <vt:lpstr>What is Linux Operating System ?</vt:lpstr>
      <vt:lpstr>Design Goals.</vt:lpstr>
      <vt:lpstr>Memory Management.</vt:lpstr>
      <vt:lpstr>Memory Management.</vt:lpstr>
      <vt:lpstr>Memory Management.</vt:lpstr>
      <vt:lpstr>Processor Management.</vt:lpstr>
      <vt:lpstr>Processor Management.</vt:lpstr>
      <vt:lpstr>Device Management.</vt:lpstr>
      <vt:lpstr>Device Management.</vt:lpstr>
      <vt:lpstr>Device Management.</vt:lpstr>
      <vt:lpstr>Device Management.</vt:lpstr>
      <vt:lpstr>File Management.</vt:lpstr>
      <vt:lpstr>File Management.</vt:lpstr>
      <vt:lpstr>File Management.</vt:lpstr>
      <vt:lpstr>User Interface.</vt:lpstr>
      <vt:lpstr>User Interface.</vt:lpstr>
      <vt:lpstr>User Interface.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Diagnostic Introduction</dc:title>
  <dc:creator>admin</dc:creator>
  <cp:lastModifiedBy>Bui Viet Hung</cp:lastModifiedBy>
  <cp:revision>38</cp:revision>
  <dcterms:modified xsi:type="dcterms:W3CDTF">2022-01-06T06:57:23Z</dcterms:modified>
</cp:coreProperties>
</file>