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21" r:id="rId2"/>
  </p:sldMasterIdLst>
  <p:notesMasterIdLst>
    <p:notesMasterId r:id="rId27"/>
  </p:notesMasterIdLst>
  <p:sldIdLst>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4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AEC7F-C272-42D8-A261-3DCF875DE68D}"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6D3D-660E-4CC6-B139-9A7EE3679EAA}" type="slidenum">
              <a:rPr lang="en-US" smtClean="0"/>
              <a:t>‹#›</a:t>
            </a:fld>
            <a:endParaRPr lang="en-US"/>
          </a:p>
        </p:txBody>
      </p:sp>
    </p:spTree>
    <p:extLst>
      <p:ext uri="{BB962C8B-B14F-4D97-AF65-F5344CB8AC3E}">
        <p14:creationId xmlns:p14="http://schemas.microsoft.com/office/powerpoint/2010/main" val="324987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6174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63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71943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2"/>
        <p:cNvGrpSpPr/>
        <p:nvPr/>
      </p:nvGrpSpPr>
      <p:grpSpPr>
        <a:xfrm>
          <a:off x="0" y="0"/>
          <a:ext cx="0" cy="0"/>
          <a:chOff x="0" y="0"/>
          <a:chExt cx="0" cy="0"/>
        </a:xfrm>
      </p:grpSpPr>
      <p:pic>
        <p:nvPicPr>
          <p:cNvPr id="13" name="Google Shape;13;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38"/>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38"/>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48332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40"/>
        <p:cNvGrpSpPr/>
        <p:nvPr/>
      </p:nvGrpSpPr>
      <p:grpSpPr>
        <a:xfrm>
          <a:off x="0" y="0"/>
          <a:ext cx="0" cy="0"/>
          <a:chOff x="0" y="0"/>
          <a:chExt cx="0" cy="0"/>
        </a:xfrm>
      </p:grpSpPr>
      <p:pic>
        <p:nvPicPr>
          <p:cNvPr id="41" name="Google Shape;41;p4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41"/>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10350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43"/>
        <p:cNvGrpSpPr/>
        <p:nvPr/>
      </p:nvGrpSpPr>
      <p:grpSpPr>
        <a:xfrm>
          <a:off x="0" y="0"/>
          <a:ext cx="0" cy="0"/>
          <a:chOff x="0" y="0"/>
          <a:chExt cx="0" cy="0"/>
        </a:xfrm>
      </p:grpSpPr>
      <p:pic>
        <p:nvPicPr>
          <p:cNvPr id="44" name="Google Shape;44;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 name="Google Shape;45;p49"/>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49"/>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75458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423450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51"/>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09219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5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2" name="Google Shape;52;p5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6223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5" name="Google Shape;55;p53"/>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56" name="Google Shape;56;p53"/>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095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9" name="Google Shape;59;p54"/>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84850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62" name="Google Shape;62;p55"/>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872950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Tree>
    <p:extLst>
      <p:ext uri="{BB962C8B-B14F-4D97-AF65-F5344CB8AC3E}">
        <p14:creationId xmlns:p14="http://schemas.microsoft.com/office/powerpoint/2010/main" val="93611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18" name="Google Shape;18;p39"/>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36204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46789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3"/>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5723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4" name="Google Shape;24;p44"/>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25" name="Google Shape;25;p44"/>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19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8" name="Google Shape;28;p4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67374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31" name="Google Shape;31;p4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3973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32"/>
        <p:cNvGrpSpPr/>
        <p:nvPr/>
      </p:nvGrpSpPr>
      <p:grpSpPr>
        <a:xfrm>
          <a:off x="0" y="0"/>
          <a:ext cx="0" cy="0"/>
          <a:chOff x="0" y="0"/>
          <a:chExt cx="0" cy="0"/>
        </a:xfrm>
      </p:grpSpPr>
      <p:pic>
        <p:nvPicPr>
          <p:cNvPr id="33" name="Google Shape;33;p4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7"/>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1077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03451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Google Shape;11;p37"/>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dirty="0"/>
          </a:p>
        </p:txBody>
      </p:sp>
    </p:spTree>
    <p:extLst>
      <p:ext uri="{BB962C8B-B14F-4D97-AF65-F5344CB8AC3E}">
        <p14:creationId xmlns:p14="http://schemas.microsoft.com/office/powerpoint/2010/main" val="1359754240"/>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4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33685626"/>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4636643" y="4898876"/>
            <a:ext cx="7162800" cy="705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000"/>
              <a:buNone/>
            </a:pPr>
            <a:r>
              <a:rPr lang="en-US" dirty="0" smtClean="0"/>
              <a:t>Embedded</a:t>
            </a:r>
            <a:endParaRPr dirty="0"/>
          </a:p>
        </p:txBody>
      </p:sp>
      <p:sp>
        <p:nvSpPr>
          <p:cNvPr id="70" name="Google Shape;70;p1"/>
          <p:cNvSpPr txBox="1">
            <a:spLocks noGrp="1"/>
          </p:cNvSpPr>
          <p:nvPr>
            <p:ph type="subTitle" idx="1"/>
          </p:nvPr>
        </p:nvSpPr>
        <p:spPr>
          <a:xfrm>
            <a:off x="4664268" y="5432447"/>
            <a:ext cx="7125600" cy="45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67"/>
              </a:spcBef>
              <a:spcAft>
                <a:spcPts val="0"/>
              </a:spcAft>
              <a:buSzPts val="1700"/>
              <a:buNone/>
            </a:pPr>
            <a:r>
              <a:rPr lang="en-US" dirty="0" smtClean="0"/>
              <a:t>Nov, 2021</a:t>
            </a:r>
            <a:endParaRPr dirty="0"/>
          </a:p>
        </p:txBody>
      </p:sp>
    </p:spTree>
    <p:extLst>
      <p:ext uri="{BB962C8B-B14F-4D97-AF65-F5344CB8AC3E}">
        <p14:creationId xmlns:p14="http://schemas.microsoft.com/office/powerpoint/2010/main" val="284180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Toolchain – C library</a:t>
            </a:r>
            <a:endParaRPr lang="en-US" dirty="0"/>
          </a:p>
        </p:txBody>
      </p:sp>
      <p:sp>
        <p:nvSpPr>
          <p:cNvPr id="3" name="Text Placeholder 2"/>
          <p:cNvSpPr>
            <a:spLocks noGrp="1"/>
          </p:cNvSpPr>
          <p:nvPr>
            <p:ph type="body" idx="1"/>
          </p:nvPr>
        </p:nvSpPr>
        <p:spPr/>
        <p:txBody>
          <a:bodyPr/>
          <a:lstStyle/>
          <a:p>
            <a:r>
              <a:rPr lang="en-US" sz="2800" dirty="0" smtClean="0"/>
              <a:t>The programming interface to the Unix operating system is defined in the C language, which is now defined by the POSIX standards. The C library is the implementation of that interface; it is the gateway to the kernel for Linux program. </a:t>
            </a:r>
            <a:endParaRPr lang="en-US" sz="2800" dirty="0"/>
          </a:p>
        </p:txBody>
      </p:sp>
      <p:pic>
        <p:nvPicPr>
          <p:cNvPr id="5" name="Picture 4"/>
          <p:cNvPicPr>
            <a:picLocks noChangeAspect="1"/>
          </p:cNvPicPr>
          <p:nvPr/>
        </p:nvPicPr>
        <p:blipFill>
          <a:blip r:embed="rId2"/>
          <a:stretch>
            <a:fillRect/>
          </a:stretch>
        </p:blipFill>
        <p:spPr>
          <a:xfrm>
            <a:off x="4971289" y="3430702"/>
            <a:ext cx="2241022" cy="2904565"/>
          </a:xfrm>
          <a:prstGeom prst="rect">
            <a:avLst/>
          </a:prstGeom>
        </p:spPr>
      </p:pic>
    </p:spTree>
    <p:extLst>
      <p:ext uri="{BB962C8B-B14F-4D97-AF65-F5344CB8AC3E}">
        <p14:creationId xmlns:p14="http://schemas.microsoft.com/office/powerpoint/2010/main" val="142452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Toolchain – c library</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3200" dirty="0" err="1" smtClean="0"/>
              <a:t>Glibc</a:t>
            </a:r>
            <a:r>
              <a:rPr lang="en-US" sz="3200" dirty="0" smtClean="0"/>
              <a:t>: This is the standard GNU C library.</a:t>
            </a:r>
          </a:p>
          <a:p>
            <a:pPr marL="571500" indent="-342900">
              <a:buFont typeface="Arial" panose="020B0604020202020204" pitchFamily="34" charset="0"/>
              <a:buChar char="•"/>
            </a:pPr>
            <a:r>
              <a:rPr lang="en-US" sz="3200" dirty="0" err="1" smtClean="0"/>
              <a:t>Musl</a:t>
            </a:r>
            <a:r>
              <a:rPr lang="en-US" sz="3200" dirty="0" smtClean="0"/>
              <a:t> </a:t>
            </a:r>
            <a:r>
              <a:rPr lang="en-US" sz="3200" dirty="0" err="1" smtClean="0"/>
              <a:t>libc</a:t>
            </a:r>
            <a:r>
              <a:rPr lang="en-US" sz="3200" dirty="0" smtClean="0"/>
              <a:t>: This is the small and standards-compliant alternative to GNU </a:t>
            </a:r>
            <a:r>
              <a:rPr lang="en-US" sz="3200" dirty="0" err="1" smtClean="0"/>
              <a:t>libc</a:t>
            </a:r>
            <a:r>
              <a:rPr lang="en-US" sz="3200" dirty="0" smtClean="0"/>
              <a:t>. It is a good choice for systems with a limited amount of RAM and storage.</a:t>
            </a:r>
          </a:p>
          <a:p>
            <a:pPr marL="571500" indent="-342900">
              <a:buFont typeface="Arial" panose="020B0604020202020204" pitchFamily="34" charset="0"/>
              <a:buChar char="•"/>
            </a:pPr>
            <a:r>
              <a:rPr lang="en-US" sz="3200" dirty="0" err="1" smtClean="0"/>
              <a:t>uClibc</a:t>
            </a:r>
            <a:r>
              <a:rPr lang="en-US" sz="3200" dirty="0" smtClean="0"/>
              <a:t>-ng: It was first developed to work with </a:t>
            </a:r>
            <a:r>
              <a:rPr lang="en-US" sz="3200" dirty="0" err="1" smtClean="0"/>
              <a:t>uClinux</a:t>
            </a:r>
            <a:r>
              <a:rPr lang="en-US" sz="3200" dirty="0" smtClean="0"/>
              <a:t> (Linux for CPUs without memory management units), but has since been adapted to be used with full Linux. </a:t>
            </a:r>
          </a:p>
          <a:p>
            <a:pPr marL="571500" indent="-342900">
              <a:buFont typeface="Arial" panose="020B0604020202020204" pitchFamily="34" charset="0"/>
              <a:buChar char="•"/>
            </a:pPr>
            <a:r>
              <a:rPr lang="en-US" sz="3200" dirty="0" err="1" smtClean="0"/>
              <a:t>Eglibc</a:t>
            </a:r>
            <a:r>
              <a:rPr lang="en-US" sz="3200" dirty="0" smtClean="0"/>
              <a:t>: Now obsolete, </a:t>
            </a:r>
            <a:r>
              <a:rPr lang="en-US" sz="3200" dirty="0" err="1" smtClean="0"/>
              <a:t>eglibc</a:t>
            </a:r>
            <a:r>
              <a:rPr lang="en-US" sz="3200" dirty="0" smtClean="0"/>
              <a:t> was a fork of </a:t>
            </a:r>
            <a:r>
              <a:rPr lang="en-US" sz="3200" dirty="0" err="1" smtClean="0"/>
              <a:t>glibc</a:t>
            </a:r>
            <a:r>
              <a:rPr lang="en-US" sz="3200" dirty="0" smtClean="0"/>
              <a:t> with changes to make it more suitable for embedded usage.</a:t>
            </a:r>
          </a:p>
        </p:txBody>
      </p:sp>
    </p:spTree>
    <p:extLst>
      <p:ext uri="{BB962C8B-B14F-4D97-AF65-F5344CB8AC3E}">
        <p14:creationId xmlns:p14="http://schemas.microsoft.com/office/powerpoint/2010/main" val="247023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Toolchain – choose c library</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219979" y="1425292"/>
            <a:ext cx="5867095" cy="4704575"/>
          </a:xfrm>
          <a:prstGeom prst="rect">
            <a:avLst/>
          </a:prstGeom>
        </p:spPr>
      </p:pic>
    </p:spTree>
    <p:extLst>
      <p:ext uri="{BB962C8B-B14F-4D97-AF65-F5344CB8AC3E}">
        <p14:creationId xmlns:p14="http://schemas.microsoft.com/office/powerpoint/2010/main" val="105837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Bootloaders</a:t>
            </a:r>
            <a:endParaRPr lang="en-US" dirty="0"/>
          </a:p>
        </p:txBody>
      </p:sp>
      <p:sp>
        <p:nvSpPr>
          <p:cNvPr id="3" name="Text Placeholder 2"/>
          <p:cNvSpPr>
            <a:spLocks noGrp="1"/>
          </p:cNvSpPr>
          <p:nvPr>
            <p:ph type="body" idx="1"/>
          </p:nvPr>
        </p:nvSpPr>
        <p:spPr/>
        <p:txBody>
          <a:bodyPr/>
          <a:lstStyle/>
          <a:p>
            <a:r>
              <a:rPr lang="en-US" sz="3200" dirty="0" smtClean="0"/>
              <a:t>In an embedded Linux system, the bootloader has two main jobs: </a:t>
            </a:r>
          </a:p>
          <a:p>
            <a:pPr marL="571500" indent="-342900">
              <a:buFont typeface="Arial" panose="020B0604020202020204" pitchFamily="34" charset="0"/>
              <a:buChar char="•"/>
            </a:pPr>
            <a:r>
              <a:rPr lang="en-US" sz="3200" dirty="0" smtClean="0"/>
              <a:t>To initialize the system to a basic level. </a:t>
            </a:r>
          </a:p>
          <a:p>
            <a:pPr marL="571500" indent="-342900">
              <a:buFont typeface="Arial" panose="020B0604020202020204" pitchFamily="34" charset="0"/>
              <a:buChar char="•"/>
            </a:pPr>
            <a:r>
              <a:rPr lang="en-US" sz="3200" dirty="0"/>
              <a:t>T</a:t>
            </a:r>
            <a:r>
              <a:rPr lang="en-US" sz="3200" dirty="0" smtClean="0"/>
              <a:t>o load the kernel.</a:t>
            </a:r>
          </a:p>
        </p:txBody>
      </p:sp>
    </p:spTree>
    <p:extLst>
      <p:ext uri="{BB962C8B-B14F-4D97-AF65-F5344CB8AC3E}">
        <p14:creationId xmlns:p14="http://schemas.microsoft.com/office/powerpoint/2010/main" val="346462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Bootloader – Phase 1 ROM Code</a:t>
            </a:r>
            <a:endParaRPr lang="en-US" dirty="0"/>
          </a:p>
        </p:txBody>
      </p:sp>
      <p:sp>
        <p:nvSpPr>
          <p:cNvPr id="3" name="Text Placeholder 2"/>
          <p:cNvSpPr>
            <a:spLocks noGrp="1"/>
          </p:cNvSpPr>
          <p:nvPr>
            <p:ph type="body" idx="1"/>
          </p:nvPr>
        </p:nvSpPr>
        <p:spPr/>
        <p:txBody>
          <a:bodyPr/>
          <a:lstStyle/>
          <a:p>
            <a:r>
              <a:rPr lang="en-US" dirty="0" smtClean="0"/>
              <a:t>In the absence of reliable external memory, the code that runs immediately after a reset or power-on has to be stored on-chip in the </a:t>
            </a:r>
            <a:r>
              <a:rPr lang="en-US" dirty="0" err="1" smtClean="0"/>
              <a:t>SoC</a:t>
            </a:r>
            <a:r>
              <a:rPr lang="en-US" dirty="0" smtClean="0"/>
              <a:t>; this is known as ROM code. It is loaded into the chip when it is manufactured, and hence the ROM code is proprietary and cant be replaced by an open source equivalent. Usually, it does not include code to initialize the memory controller, since DRAM configurations are highly device-specific, and so it can only use Static Random Access Memory (SRAM), which does not require a memory controller. </a:t>
            </a:r>
          </a:p>
          <a:p>
            <a:r>
              <a:rPr lang="en-US" dirty="0" smtClean="0"/>
              <a:t>Most embedded </a:t>
            </a:r>
            <a:r>
              <a:rPr lang="en-US" dirty="0" err="1" smtClean="0"/>
              <a:t>SoC</a:t>
            </a:r>
            <a:r>
              <a:rPr lang="en-US" dirty="0" smtClean="0"/>
              <a:t> designs have a small amount of SRAM on-chip, varying in size from as little as 4KB to several hundred KB:</a:t>
            </a:r>
          </a:p>
          <a:p>
            <a:endParaRPr lang="en-US" dirty="0"/>
          </a:p>
        </p:txBody>
      </p:sp>
      <p:pic>
        <p:nvPicPr>
          <p:cNvPr id="4" name="Picture 3"/>
          <p:cNvPicPr>
            <a:picLocks noChangeAspect="1"/>
          </p:cNvPicPr>
          <p:nvPr/>
        </p:nvPicPr>
        <p:blipFill>
          <a:blip r:embed="rId2"/>
          <a:stretch>
            <a:fillRect/>
          </a:stretch>
        </p:blipFill>
        <p:spPr>
          <a:xfrm>
            <a:off x="4829737" y="4157662"/>
            <a:ext cx="2524125" cy="2200275"/>
          </a:xfrm>
          <a:prstGeom prst="rect">
            <a:avLst/>
          </a:prstGeom>
        </p:spPr>
      </p:pic>
    </p:spTree>
    <p:extLst>
      <p:ext uri="{BB962C8B-B14F-4D97-AF65-F5344CB8AC3E}">
        <p14:creationId xmlns:p14="http://schemas.microsoft.com/office/powerpoint/2010/main" val="264303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Bootloader – Phase </a:t>
            </a:r>
            <a:r>
              <a:rPr lang="en-US" dirty="0" smtClean="0"/>
              <a:t>2 Secondary program loader</a:t>
            </a:r>
            <a:endParaRPr lang="en-US" dirty="0"/>
          </a:p>
        </p:txBody>
      </p:sp>
      <p:sp>
        <p:nvSpPr>
          <p:cNvPr id="3" name="Text Placeholder 2"/>
          <p:cNvSpPr>
            <a:spLocks noGrp="1"/>
          </p:cNvSpPr>
          <p:nvPr>
            <p:ph type="body" idx="1"/>
          </p:nvPr>
        </p:nvSpPr>
        <p:spPr/>
        <p:txBody>
          <a:bodyPr/>
          <a:lstStyle/>
          <a:p>
            <a:r>
              <a:rPr lang="en-US" dirty="0" smtClean="0"/>
              <a:t>The SPL must set up the memory controller and other essential parts of the system preparatory to loading the Tertiary Program Loader (TPL) into DRAM. The functionality of the SPL is limited by the size of the SRAM. It can read a program from a list of storage devices, as can the ROM code, once again using pre-programmed offsets from the start of a flash device. </a:t>
            </a:r>
            <a:endParaRPr lang="en-US" dirty="0"/>
          </a:p>
        </p:txBody>
      </p:sp>
      <p:pic>
        <p:nvPicPr>
          <p:cNvPr id="4" name="Picture 3"/>
          <p:cNvPicPr>
            <a:picLocks noChangeAspect="1"/>
          </p:cNvPicPr>
          <p:nvPr/>
        </p:nvPicPr>
        <p:blipFill>
          <a:blip r:embed="rId2"/>
          <a:stretch>
            <a:fillRect/>
          </a:stretch>
        </p:blipFill>
        <p:spPr>
          <a:xfrm>
            <a:off x="4482075" y="2664789"/>
            <a:ext cx="3219450" cy="4026429"/>
          </a:xfrm>
          <a:prstGeom prst="rect">
            <a:avLst/>
          </a:prstGeom>
        </p:spPr>
      </p:pic>
    </p:spTree>
    <p:extLst>
      <p:ext uri="{BB962C8B-B14F-4D97-AF65-F5344CB8AC3E}">
        <p14:creationId xmlns:p14="http://schemas.microsoft.com/office/powerpoint/2010/main" val="102776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Bootloader – Phase 3 TPL</a:t>
            </a:r>
            <a:endParaRPr lang="en-US" dirty="0"/>
          </a:p>
        </p:txBody>
      </p:sp>
      <p:sp>
        <p:nvSpPr>
          <p:cNvPr id="3" name="Text Placeholder 2"/>
          <p:cNvSpPr>
            <a:spLocks noGrp="1"/>
          </p:cNvSpPr>
          <p:nvPr>
            <p:ph type="body" idx="1"/>
          </p:nvPr>
        </p:nvSpPr>
        <p:spPr/>
        <p:txBody>
          <a:bodyPr/>
          <a:lstStyle/>
          <a:p>
            <a:r>
              <a:rPr lang="en-US" dirty="0" smtClean="0"/>
              <a:t>TPL is a full bootloader, such as U-Boot or </a:t>
            </a:r>
            <a:r>
              <a:rPr lang="en-US" dirty="0" err="1" smtClean="0"/>
              <a:t>BareBox</a:t>
            </a:r>
            <a:r>
              <a:rPr lang="en-US" dirty="0" smtClean="0"/>
              <a:t>. Usually, there is a simple command-line user interface that lets you perform maintenance tasks, such as loading new boot and kernel images into flash storage, and loading and booting a kernel, and there is a way to load the kernel automatically without user intervention.</a:t>
            </a:r>
          </a:p>
          <a:p>
            <a:endParaRPr lang="en-US" dirty="0"/>
          </a:p>
        </p:txBody>
      </p:sp>
      <p:pic>
        <p:nvPicPr>
          <p:cNvPr id="4" name="Picture 3"/>
          <p:cNvPicPr>
            <a:picLocks noChangeAspect="1"/>
          </p:cNvPicPr>
          <p:nvPr/>
        </p:nvPicPr>
        <p:blipFill>
          <a:blip r:embed="rId2"/>
          <a:stretch>
            <a:fillRect/>
          </a:stretch>
        </p:blipFill>
        <p:spPr>
          <a:xfrm>
            <a:off x="4367775" y="2658533"/>
            <a:ext cx="3448050" cy="4199467"/>
          </a:xfrm>
          <a:prstGeom prst="rect">
            <a:avLst/>
          </a:prstGeom>
        </p:spPr>
      </p:pic>
    </p:spTree>
    <p:extLst>
      <p:ext uri="{BB962C8B-B14F-4D97-AF65-F5344CB8AC3E}">
        <p14:creationId xmlns:p14="http://schemas.microsoft.com/office/powerpoint/2010/main" val="284967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bootloader</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436600" y="1296867"/>
            <a:ext cx="8324850" cy="4152900"/>
          </a:xfrm>
          <a:prstGeom prst="rect">
            <a:avLst/>
          </a:prstGeom>
        </p:spPr>
      </p:pic>
    </p:spTree>
    <p:extLst>
      <p:ext uri="{BB962C8B-B14F-4D97-AF65-F5344CB8AC3E}">
        <p14:creationId xmlns:p14="http://schemas.microsoft.com/office/powerpoint/2010/main" val="213234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Text Placeholder 2"/>
          <p:cNvSpPr>
            <a:spLocks noGrp="1"/>
          </p:cNvSpPr>
          <p:nvPr>
            <p:ph type="body" idx="1"/>
          </p:nvPr>
        </p:nvSpPr>
        <p:spPr/>
        <p:txBody>
          <a:bodyPr/>
          <a:lstStyle/>
          <a:p>
            <a:r>
              <a:rPr lang="en-US" sz="2800" dirty="0" smtClean="0"/>
              <a:t>It is the component that is responsible for managing resources and interfacing with hardware, and so affects almost every aspect of your final software build. </a:t>
            </a:r>
            <a:endParaRPr lang="en-US" sz="2800" dirty="0"/>
          </a:p>
        </p:txBody>
      </p:sp>
    </p:spTree>
    <p:extLst>
      <p:ext uri="{BB962C8B-B14F-4D97-AF65-F5344CB8AC3E}">
        <p14:creationId xmlns:p14="http://schemas.microsoft.com/office/powerpoint/2010/main" val="388049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 What does the kernel do?</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800" dirty="0" smtClean="0"/>
              <a:t>To manage resources.</a:t>
            </a:r>
          </a:p>
          <a:p>
            <a:pPr marL="571500" indent="-342900">
              <a:buFont typeface="Arial" panose="020B0604020202020204" pitchFamily="34" charset="0"/>
              <a:buChar char="•"/>
            </a:pPr>
            <a:r>
              <a:rPr lang="en-US" sz="2800" dirty="0" smtClean="0"/>
              <a:t>To interface with hardware.</a:t>
            </a:r>
          </a:p>
          <a:p>
            <a:pPr marL="571500" indent="-342900">
              <a:buFont typeface="Arial" panose="020B0604020202020204" pitchFamily="34" charset="0"/>
              <a:buChar char="•"/>
            </a:pPr>
            <a:r>
              <a:rPr lang="en-US" sz="2800" dirty="0" smtClean="0"/>
              <a:t>To provide an API that offers a useful level of abstraction to user space program.</a:t>
            </a:r>
          </a:p>
        </p:txBody>
      </p:sp>
      <p:pic>
        <p:nvPicPr>
          <p:cNvPr id="4" name="Picture 3"/>
          <p:cNvPicPr>
            <a:picLocks noChangeAspect="1"/>
          </p:cNvPicPr>
          <p:nvPr/>
        </p:nvPicPr>
        <p:blipFill>
          <a:blip r:embed="rId2"/>
          <a:stretch>
            <a:fillRect/>
          </a:stretch>
        </p:blipFill>
        <p:spPr>
          <a:xfrm>
            <a:off x="3938058" y="3168120"/>
            <a:ext cx="3638550" cy="3095625"/>
          </a:xfrm>
          <a:prstGeom prst="rect">
            <a:avLst/>
          </a:prstGeom>
        </p:spPr>
      </p:pic>
    </p:spTree>
    <p:extLst>
      <p:ext uri="{BB962C8B-B14F-4D97-AF65-F5344CB8AC3E}">
        <p14:creationId xmlns:p14="http://schemas.microsoft.com/office/powerpoint/2010/main" val="329782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smtClean="0"/>
              <a:t>The four elements of </a:t>
            </a:r>
            <a:r>
              <a:rPr lang="en-US" dirty="0" smtClean="0">
                <a:latin typeface="+mn-lt"/>
              </a:rPr>
              <a:t>embedded</a:t>
            </a:r>
            <a:endParaRPr lang="vi-VN" dirty="0">
              <a:latin typeface="+mn-lt"/>
            </a:endParaRPr>
          </a:p>
        </p:txBody>
      </p:sp>
      <p:sp>
        <p:nvSpPr>
          <p:cNvPr id="9" name="Oval 8"/>
          <p:cNvSpPr/>
          <p:nvPr/>
        </p:nvSpPr>
        <p:spPr>
          <a:xfrm>
            <a:off x="5000431" y="1344840"/>
            <a:ext cx="2013191" cy="1978326"/>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Toolchain</a:t>
            </a:r>
            <a:endParaRPr lang="en-US" sz="2000" dirty="0"/>
          </a:p>
        </p:txBody>
      </p:sp>
      <p:sp>
        <p:nvSpPr>
          <p:cNvPr id="10" name="Oval 9"/>
          <p:cNvSpPr/>
          <p:nvPr/>
        </p:nvSpPr>
        <p:spPr>
          <a:xfrm>
            <a:off x="5067358" y="4182533"/>
            <a:ext cx="2013191" cy="1978326"/>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Kernel</a:t>
            </a:r>
            <a:endParaRPr lang="en-US" sz="2000" dirty="0"/>
          </a:p>
        </p:txBody>
      </p:sp>
      <p:sp>
        <p:nvSpPr>
          <p:cNvPr id="11" name="Oval 10"/>
          <p:cNvSpPr/>
          <p:nvPr/>
        </p:nvSpPr>
        <p:spPr>
          <a:xfrm>
            <a:off x="7080549" y="2754541"/>
            <a:ext cx="2013191" cy="1978326"/>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Bootloader</a:t>
            </a:r>
            <a:endParaRPr lang="en-US" sz="2000" dirty="0"/>
          </a:p>
        </p:txBody>
      </p:sp>
      <p:sp>
        <p:nvSpPr>
          <p:cNvPr id="12" name="Oval 11"/>
          <p:cNvSpPr/>
          <p:nvPr/>
        </p:nvSpPr>
        <p:spPr>
          <a:xfrm>
            <a:off x="2987240" y="2754541"/>
            <a:ext cx="2013191" cy="1978326"/>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Root filesystem</a:t>
            </a:r>
            <a:endParaRPr lang="en-US" sz="2000" dirty="0"/>
          </a:p>
        </p:txBody>
      </p:sp>
    </p:spTree>
    <p:extLst>
      <p:ext uri="{BB962C8B-B14F-4D97-AF65-F5344CB8AC3E}">
        <p14:creationId xmlns:p14="http://schemas.microsoft.com/office/powerpoint/2010/main" val="232720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filesystem</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dirty="0" smtClean="0"/>
              <a:t>The kernel will get a root filesystem, either an </a:t>
            </a:r>
            <a:r>
              <a:rPr lang="en-US" dirty="0" err="1" smtClean="0"/>
              <a:t>initramfs</a:t>
            </a:r>
            <a:r>
              <a:rPr lang="en-US" dirty="0" smtClean="0"/>
              <a:t>, passed as a pointer from the bootloader, or by mounting the block device given on the kernel command line by the root= parameter. </a:t>
            </a:r>
          </a:p>
          <a:p>
            <a:pPr marL="571500" indent="-342900">
              <a:buFont typeface="Arial" panose="020B0604020202020204" pitchFamily="34" charset="0"/>
              <a:buChar char="•"/>
            </a:pPr>
            <a:r>
              <a:rPr lang="en-US" dirty="0" smtClean="0"/>
              <a:t>Once it has a root filesystem, the kernel will execute the first program, by default named </a:t>
            </a:r>
            <a:r>
              <a:rPr lang="en-US" dirty="0" err="1" smtClean="0"/>
              <a:t>init.</a:t>
            </a:r>
            <a:r>
              <a:rPr lang="en-US" dirty="0" smtClean="0"/>
              <a:t> </a:t>
            </a:r>
          </a:p>
          <a:p>
            <a:pPr marL="5715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48995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filesystem components</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dirty="0" err="1" smtClean="0">
                <a:latin typeface="+mn-lt"/>
              </a:rPr>
              <a:t>Init</a:t>
            </a:r>
            <a:r>
              <a:rPr lang="en-US" dirty="0" smtClean="0">
                <a:latin typeface="+mn-lt"/>
              </a:rPr>
              <a:t>: This is the program that starts everything off, usually by running a series of scripts.</a:t>
            </a:r>
          </a:p>
          <a:p>
            <a:pPr marL="571500" indent="-342900">
              <a:buFont typeface="Arial" panose="020B0604020202020204" pitchFamily="34" charset="0"/>
              <a:buChar char="•"/>
            </a:pPr>
            <a:r>
              <a:rPr lang="en-US" dirty="0" smtClean="0">
                <a:latin typeface="+mn-lt"/>
              </a:rPr>
              <a:t>Shell: You need a shell to give you a command prompt. </a:t>
            </a:r>
          </a:p>
          <a:p>
            <a:pPr marL="571500" indent="-342900">
              <a:buFont typeface="Arial" panose="020B0604020202020204" pitchFamily="34" charset="0"/>
              <a:buChar char="•"/>
            </a:pPr>
            <a:r>
              <a:rPr lang="en-US" dirty="0" smtClean="0">
                <a:latin typeface="+mn-lt"/>
              </a:rPr>
              <a:t>Daemons: A daemon is a background program that provides a service to others. </a:t>
            </a:r>
          </a:p>
          <a:p>
            <a:pPr marL="571500" indent="-342900">
              <a:buFont typeface="Arial" panose="020B0604020202020204" pitchFamily="34" charset="0"/>
              <a:buChar char="•"/>
            </a:pPr>
            <a:r>
              <a:rPr lang="en-US" dirty="0" smtClean="0">
                <a:latin typeface="+mn-lt"/>
              </a:rPr>
              <a:t>Shared libraries: Most programs are linked with shared libraries, and so they must be present in the root filesystem.</a:t>
            </a:r>
          </a:p>
          <a:p>
            <a:pPr marL="571500" indent="-342900">
              <a:buFont typeface="Arial" panose="020B0604020202020204" pitchFamily="34" charset="0"/>
              <a:buChar char="•"/>
            </a:pPr>
            <a:r>
              <a:rPr lang="en-US" dirty="0" smtClean="0">
                <a:latin typeface="+mn-lt"/>
              </a:rPr>
              <a:t>Configuration files: The configuration for </a:t>
            </a:r>
            <a:r>
              <a:rPr lang="en-US" dirty="0" err="1" smtClean="0">
                <a:latin typeface="+mn-lt"/>
              </a:rPr>
              <a:t>init</a:t>
            </a:r>
            <a:r>
              <a:rPr lang="en-US" dirty="0" smtClean="0">
                <a:latin typeface="+mn-lt"/>
              </a:rPr>
              <a:t> and other daemons is stored in a series of text files, usually in the /</a:t>
            </a:r>
            <a:r>
              <a:rPr lang="en-US" dirty="0" err="1" smtClean="0">
                <a:latin typeface="+mn-lt"/>
              </a:rPr>
              <a:t>etc</a:t>
            </a:r>
            <a:r>
              <a:rPr lang="en-US" dirty="0" smtClean="0">
                <a:latin typeface="+mn-lt"/>
              </a:rPr>
              <a:t> directory.</a:t>
            </a:r>
          </a:p>
          <a:p>
            <a:pPr marL="571500" indent="-342900">
              <a:buFont typeface="Arial" panose="020B0604020202020204" pitchFamily="34" charset="0"/>
              <a:buChar char="•"/>
            </a:pPr>
            <a:r>
              <a:rPr lang="en-US" dirty="0" smtClean="0">
                <a:latin typeface="+mn-lt"/>
              </a:rPr>
              <a:t>Device nodes: These are the special files that give access to various device drivers. </a:t>
            </a:r>
          </a:p>
          <a:p>
            <a:pPr marL="571500" indent="-342900">
              <a:buFont typeface="Arial" panose="020B0604020202020204" pitchFamily="34" charset="0"/>
              <a:buChar char="•"/>
            </a:pPr>
            <a:r>
              <a:rPr lang="en-US" dirty="0" smtClean="0">
                <a:latin typeface="+mn-lt"/>
              </a:rPr>
              <a:t>/proc and /sys: These two pseudo filesystems represent kernel data structures as a hierarchy of directories and files. </a:t>
            </a:r>
          </a:p>
          <a:p>
            <a:pPr marL="571500" indent="-342900">
              <a:buFont typeface="Arial" panose="020B0604020202020204" pitchFamily="34" charset="0"/>
              <a:buChar char="•"/>
            </a:pPr>
            <a:r>
              <a:rPr lang="en-US" dirty="0" smtClean="0">
                <a:latin typeface="+mn-lt"/>
              </a:rPr>
              <a:t>Kernel modules: If you have configured some parts of your kernel to be modules, they need to be installed in the root filesystem, usually in /lib/modules/[kernel version]</a:t>
            </a:r>
          </a:p>
          <a:p>
            <a:endParaRPr lang="en-US" dirty="0"/>
          </a:p>
        </p:txBody>
      </p:sp>
    </p:spTree>
    <p:extLst>
      <p:ext uri="{BB962C8B-B14F-4D97-AF65-F5344CB8AC3E}">
        <p14:creationId xmlns:p14="http://schemas.microsoft.com/office/powerpoint/2010/main" val="223973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filesystem – Directory layout</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400" dirty="0" smtClean="0">
                <a:latin typeface="+mn-lt"/>
              </a:rPr>
              <a:t>/</a:t>
            </a:r>
            <a:r>
              <a:rPr lang="en-US" sz="2400" dirty="0">
                <a:latin typeface="+mn-lt"/>
              </a:rPr>
              <a:t>bin: Programs essential for all users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a:latin typeface="+mn-lt"/>
              </a:rPr>
              <a:t>dev: Device nodes and other special files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err="1">
                <a:latin typeface="+mn-lt"/>
              </a:rPr>
              <a:t>etc</a:t>
            </a:r>
            <a:r>
              <a:rPr lang="en-US" sz="2400" dirty="0">
                <a:latin typeface="+mn-lt"/>
              </a:rPr>
              <a:t>: System configuration files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a:latin typeface="+mn-lt"/>
              </a:rPr>
              <a:t>lib: Essential shared libraries, for example, those that make up the </a:t>
            </a:r>
            <a:r>
              <a:rPr lang="en-US" sz="2400" dirty="0" err="1">
                <a:latin typeface="+mn-lt"/>
              </a:rPr>
              <a:t>Clibrary</a:t>
            </a:r>
            <a:r>
              <a:rPr lang="en-US" sz="2400" dirty="0">
                <a:latin typeface="+mn-lt"/>
              </a:rPr>
              <a:t>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a:latin typeface="+mn-lt"/>
              </a:rPr>
              <a:t>proc: The proc filesystem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err="1">
                <a:latin typeface="+mn-lt"/>
              </a:rPr>
              <a:t>sbin</a:t>
            </a:r>
            <a:r>
              <a:rPr lang="en-US" sz="2400" dirty="0">
                <a:latin typeface="+mn-lt"/>
              </a:rPr>
              <a:t>: Programs essential to the system administrator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a:latin typeface="+mn-lt"/>
              </a:rPr>
              <a:t>sys: The </a:t>
            </a:r>
            <a:r>
              <a:rPr lang="en-US" sz="2400" dirty="0" err="1">
                <a:latin typeface="+mn-lt"/>
              </a:rPr>
              <a:t>sysfs</a:t>
            </a:r>
            <a:r>
              <a:rPr lang="en-US" sz="2400" dirty="0">
                <a:latin typeface="+mn-lt"/>
              </a:rPr>
              <a:t> filesystem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err="1">
                <a:latin typeface="+mn-lt"/>
              </a:rPr>
              <a:t>tmp</a:t>
            </a:r>
            <a:r>
              <a:rPr lang="en-US" sz="2400" dirty="0">
                <a:latin typeface="+mn-lt"/>
              </a:rPr>
              <a:t>: A place to put temporary or volatile files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err="1">
                <a:latin typeface="+mn-lt"/>
              </a:rPr>
              <a:t>usr</a:t>
            </a:r>
            <a:r>
              <a:rPr lang="en-US" sz="2400" dirty="0">
                <a:latin typeface="+mn-lt"/>
              </a:rPr>
              <a:t>: Additional programs, libraries, and system administrator utilities, in the directories /</a:t>
            </a:r>
            <a:r>
              <a:rPr lang="en-US" sz="2400" dirty="0" err="1">
                <a:latin typeface="+mn-lt"/>
              </a:rPr>
              <a:t>usr</a:t>
            </a:r>
            <a:r>
              <a:rPr lang="en-US" sz="2400" dirty="0">
                <a:latin typeface="+mn-lt"/>
              </a:rPr>
              <a:t>/bin, /</a:t>
            </a:r>
            <a:r>
              <a:rPr lang="en-US" sz="2400" dirty="0" err="1">
                <a:latin typeface="+mn-lt"/>
              </a:rPr>
              <a:t>usr</a:t>
            </a:r>
            <a:r>
              <a:rPr lang="en-US" sz="2400" dirty="0">
                <a:latin typeface="+mn-lt"/>
              </a:rPr>
              <a:t>/lib and /</a:t>
            </a:r>
            <a:r>
              <a:rPr lang="en-US" sz="2400" dirty="0" err="1">
                <a:latin typeface="+mn-lt"/>
              </a:rPr>
              <a:t>usr</a:t>
            </a:r>
            <a:r>
              <a:rPr lang="en-US" sz="2400" dirty="0">
                <a:latin typeface="+mn-lt"/>
              </a:rPr>
              <a:t>/</a:t>
            </a:r>
            <a:r>
              <a:rPr lang="en-US" sz="2400" dirty="0" err="1">
                <a:latin typeface="+mn-lt"/>
              </a:rPr>
              <a:t>sbin</a:t>
            </a:r>
            <a:r>
              <a:rPr lang="en-US" sz="2400" dirty="0">
                <a:latin typeface="+mn-lt"/>
              </a:rPr>
              <a:t>, respectively </a:t>
            </a:r>
            <a:endParaRPr lang="en-US" sz="2400" dirty="0" smtClean="0">
              <a:latin typeface="+mn-lt"/>
            </a:endParaRPr>
          </a:p>
          <a:p>
            <a:pPr marL="571500" indent="-342900">
              <a:buFont typeface="Arial" panose="020B0604020202020204" pitchFamily="34" charset="0"/>
              <a:buChar char="•"/>
            </a:pPr>
            <a:r>
              <a:rPr lang="en-US" sz="2400" dirty="0" smtClean="0">
                <a:latin typeface="+mn-lt"/>
              </a:rPr>
              <a:t>/</a:t>
            </a:r>
            <a:r>
              <a:rPr lang="en-US" sz="2400" dirty="0" err="1">
                <a:latin typeface="+mn-lt"/>
              </a:rPr>
              <a:t>var</a:t>
            </a:r>
            <a:r>
              <a:rPr lang="en-US" sz="2400" dirty="0">
                <a:latin typeface="+mn-lt"/>
              </a:rPr>
              <a:t>: A hierarchy of files and directories that may be modified at runtime, for example, log messages, some of which must be retained after boot </a:t>
            </a:r>
          </a:p>
        </p:txBody>
      </p:sp>
    </p:spTree>
    <p:extLst>
      <p:ext uri="{BB962C8B-B14F-4D97-AF65-F5344CB8AC3E}">
        <p14:creationId xmlns:p14="http://schemas.microsoft.com/office/powerpoint/2010/main" val="131804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filesystem – POSIX file access permission</a:t>
            </a:r>
            <a:endParaRPr lang="en-US" dirty="0"/>
          </a:p>
        </p:txBody>
      </p:sp>
      <p:sp>
        <p:nvSpPr>
          <p:cNvPr id="3" name="Text Placeholder 2"/>
          <p:cNvSpPr>
            <a:spLocks noGrp="1"/>
          </p:cNvSpPr>
          <p:nvPr>
            <p:ph type="body" idx="1"/>
          </p:nvPr>
        </p:nvSpPr>
        <p:spPr/>
        <p:txBody>
          <a:bodyPr/>
          <a:lstStyle/>
          <a:p>
            <a:r>
              <a:rPr lang="en-US" dirty="0">
                <a:latin typeface="+mn-lt"/>
              </a:rPr>
              <a:t>Every process, which in the context of this discussion means every running program, belongs to a user and one or more groups. The user is represented by a 32-bit number called the user ID or UID. Information about users, including the mapping from a UID to a name, is kept in /</a:t>
            </a:r>
            <a:r>
              <a:rPr lang="en-US" dirty="0" err="1">
                <a:latin typeface="+mn-lt"/>
              </a:rPr>
              <a:t>etc</a:t>
            </a:r>
            <a:r>
              <a:rPr lang="en-US" dirty="0">
                <a:latin typeface="+mn-lt"/>
              </a:rPr>
              <a:t>/</a:t>
            </a:r>
            <a:r>
              <a:rPr lang="en-US" dirty="0" err="1">
                <a:latin typeface="+mn-lt"/>
              </a:rPr>
              <a:t>passwd</a:t>
            </a:r>
            <a:r>
              <a:rPr lang="en-US" dirty="0">
                <a:latin typeface="+mn-lt"/>
              </a:rPr>
              <a:t>. Likewise, groups are represented by a group ID or GID with information kept in /</a:t>
            </a:r>
            <a:r>
              <a:rPr lang="en-US" dirty="0" err="1">
                <a:latin typeface="+mn-lt"/>
              </a:rPr>
              <a:t>etc</a:t>
            </a:r>
            <a:r>
              <a:rPr lang="en-US" dirty="0">
                <a:latin typeface="+mn-lt"/>
              </a:rPr>
              <a:t>/group. There is always a root user with a UID of 0 and a root group with a GID of 0. The root user is also called the </a:t>
            </a:r>
            <a:r>
              <a:rPr lang="en-US" dirty="0" err="1">
                <a:latin typeface="+mn-lt"/>
              </a:rPr>
              <a:t>superuser</a:t>
            </a:r>
            <a:r>
              <a:rPr lang="en-US" dirty="0">
                <a:latin typeface="+mn-lt"/>
              </a:rPr>
              <a:t> because; in a default configuration, it bypasses most permission checks and can access all the resources in the system. Security in Linux-based systems is mainly about restricting access to the root account.</a:t>
            </a:r>
          </a:p>
        </p:txBody>
      </p:sp>
      <p:pic>
        <p:nvPicPr>
          <p:cNvPr id="4" name="Picture 3"/>
          <p:cNvPicPr>
            <a:picLocks noChangeAspect="1"/>
          </p:cNvPicPr>
          <p:nvPr/>
        </p:nvPicPr>
        <p:blipFill>
          <a:blip r:embed="rId2"/>
          <a:stretch>
            <a:fillRect/>
          </a:stretch>
        </p:blipFill>
        <p:spPr>
          <a:xfrm>
            <a:off x="3770874" y="4130580"/>
            <a:ext cx="4531391" cy="2560638"/>
          </a:xfrm>
          <a:prstGeom prst="rect">
            <a:avLst/>
          </a:prstGeom>
        </p:spPr>
      </p:pic>
    </p:spTree>
    <p:extLst>
      <p:ext uri="{BB962C8B-B14F-4D97-AF65-F5344CB8AC3E}">
        <p14:creationId xmlns:p14="http://schemas.microsoft.com/office/powerpoint/2010/main" val="169737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a:t>
            </a:r>
            <a:endParaRPr/>
          </a:p>
        </p:txBody>
      </p:sp>
    </p:spTree>
    <p:extLst>
      <p:ext uri="{BB962C8B-B14F-4D97-AF65-F5344CB8AC3E}">
        <p14:creationId xmlns:p14="http://schemas.microsoft.com/office/powerpoint/2010/main" val="68814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a:t>
            </a:r>
            <a:r>
              <a:rPr lang="en-US" dirty="0">
                <a:latin typeface="+mn-lt"/>
              </a:rPr>
              <a:t>elements</a:t>
            </a:r>
            <a:r>
              <a:rPr lang="en-US" dirty="0"/>
              <a:t> of embedded</a:t>
            </a:r>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800" dirty="0" smtClean="0">
                <a:latin typeface="+mn-lt"/>
              </a:rPr>
              <a:t>Toolchain: The compiler and other tools needed to create code for your target device. Everything else depends on the toolchain.</a:t>
            </a:r>
          </a:p>
          <a:p>
            <a:pPr marL="571500" indent="-342900">
              <a:buFont typeface="Arial" panose="020B0604020202020204" pitchFamily="34" charset="0"/>
              <a:buChar char="•"/>
            </a:pPr>
            <a:r>
              <a:rPr lang="en-US" sz="2800" dirty="0" smtClean="0">
                <a:latin typeface="+mn-lt"/>
              </a:rPr>
              <a:t>Bootloader: The program that initializes the board and loads the Linux kernel.</a:t>
            </a:r>
          </a:p>
          <a:p>
            <a:pPr marL="571500" indent="-342900">
              <a:buFont typeface="Arial" panose="020B0604020202020204" pitchFamily="34" charset="0"/>
              <a:buChar char="•"/>
            </a:pPr>
            <a:r>
              <a:rPr lang="en-US" sz="2800" dirty="0" smtClean="0">
                <a:latin typeface="+mn-lt"/>
              </a:rPr>
              <a:t>Kernel: This is the heart of the system, managing system resources and interfacing with hardware. </a:t>
            </a:r>
          </a:p>
          <a:p>
            <a:pPr marL="571500" indent="-342900">
              <a:buFont typeface="Arial" panose="020B0604020202020204" pitchFamily="34" charset="0"/>
              <a:buChar char="•"/>
            </a:pPr>
            <a:r>
              <a:rPr lang="en-US" sz="2800" dirty="0" smtClean="0">
                <a:latin typeface="+mn-lt"/>
              </a:rPr>
              <a:t>Root filesystem: Contains the libraries and programs that are run once the kernel has completed its initialization. </a:t>
            </a:r>
          </a:p>
          <a:p>
            <a:pPr marL="228600" indent="0"/>
            <a:endParaRPr lang="en-US" dirty="0"/>
          </a:p>
        </p:txBody>
      </p:sp>
    </p:spTree>
    <p:extLst>
      <p:ext uri="{BB962C8B-B14F-4D97-AF65-F5344CB8AC3E}">
        <p14:creationId xmlns:p14="http://schemas.microsoft.com/office/powerpoint/2010/main" val="30482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for embedded Linux</a:t>
            </a:r>
            <a:endParaRPr lang="en-US" dirty="0"/>
          </a:p>
        </p:txBody>
      </p:sp>
      <p:sp>
        <p:nvSpPr>
          <p:cNvPr id="3" name="Text Placeholder 2"/>
          <p:cNvSpPr>
            <a:spLocks noGrp="1"/>
          </p:cNvSpPr>
          <p:nvPr>
            <p:ph type="body" idx="1"/>
          </p:nvPr>
        </p:nvSpPr>
        <p:spPr/>
        <p:txBody>
          <a:bodyPr/>
          <a:lstStyle/>
          <a:p>
            <a:r>
              <a:rPr lang="en-US" sz="3200" dirty="0" smtClean="0">
                <a:latin typeface="+mn-lt"/>
              </a:rPr>
              <a:t>Currently Linux supports 31 architectures listed inside of arch/ directory. The ones most often found in embedded devices are ARM, MIPS PowerPC, and X86. </a:t>
            </a:r>
          </a:p>
          <a:p>
            <a:endParaRPr lang="en-US" sz="3200" dirty="0">
              <a:latin typeface="+mn-lt"/>
            </a:endParaRPr>
          </a:p>
          <a:p>
            <a:pPr marL="571500" indent="-342900">
              <a:buFont typeface="Arial" panose="020B0604020202020204" pitchFamily="34" charset="0"/>
              <a:buChar char="•"/>
            </a:pPr>
            <a:r>
              <a:rPr lang="en-US" sz="3200" dirty="0" smtClean="0">
                <a:latin typeface="+mn-lt"/>
              </a:rPr>
              <a:t>ARM.</a:t>
            </a:r>
          </a:p>
          <a:p>
            <a:pPr marL="571500" indent="-342900">
              <a:buFont typeface="Arial" panose="020B0604020202020204" pitchFamily="34" charset="0"/>
              <a:buChar char="•"/>
            </a:pPr>
            <a:r>
              <a:rPr lang="en-US" sz="3200" dirty="0" smtClean="0">
                <a:latin typeface="+mn-lt"/>
              </a:rPr>
              <a:t>MIPS PowerPC.</a:t>
            </a:r>
          </a:p>
          <a:p>
            <a:pPr marL="571500" indent="-342900">
              <a:buFont typeface="Arial" panose="020B0604020202020204" pitchFamily="34" charset="0"/>
              <a:buChar char="•"/>
            </a:pPr>
            <a:r>
              <a:rPr lang="en-US" sz="3200" dirty="0" smtClean="0">
                <a:latin typeface="+mn-lt"/>
              </a:rPr>
              <a:t>X86</a:t>
            </a:r>
          </a:p>
          <a:p>
            <a:pPr marL="571500" indent="-342900">
              <a:buFont typeface="Arial" panose="020B0604020202020204" pitchFamily="34" charset="0"/>
              <a:buChar char="•"/>
            </a:pPr>
            <a:endParaRPr lang="en-US" dirty="0"/>
          </a:p>
          <a:p>
            <a:pPr marL="5715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5189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QEMU</a:t>
            </a:r>
            <a:endParaRPr lang="en-US" dirty="0">
              <a:latin typeface="+mn-lt"/>
            </a:endParaRPr>
          </a:p>
        </p:txBody>
      </p:sp>
      <p:sp>
        <p:nvSpPr>
          <p:cNvPr id="3" name="Text Placeholder 2"/>
          <p:cNvSpPr>
            <a:spLocks noGrp="1"/>
          </p:cNvSpPr>
          <p:nvPr>
            <p:ph type="body" idx="1"/>
          </p:nvPr>
        </p:nvSpPr>
        <p:spPr/>
        <p:txBody>
          <a:bodyPr/>
          <a:lstStyle/>
          <a:p>
            <a:r>
              <a:rPr lang="en-US" sz="3200" dirty="0" smtClean="0">
                <a:latin typeface="+mn-lt"/>
              </a:rPr>
              <a:t>QEMU is a machine emulator. It comes in a number of different flavors, each of which can emulate a processor architecture and a number of boards built using that architecture. </a:t>
            </a:r>
          </a:p>
          <a:p>
            <a:pPr marL="571500" indent="-342900">
              <a:buFont typeface="Arial" panose="020B0604020202020204" pitchFamily="34" charset="0"/>
              <a:buChar char="•"/>
            </a:pPr>
            <a:r>
              <a:rPr lang="en-US" sz="3200" dirty="0" err="1">
                <a:latin typeface="+mn-lt"/>
              </a:rPr>
              <a:t>Q</a:t>
            </a:r>
            <a:r>
              <a:rPr lang="en-US" sz="3200" dirty="0" err="1" smtClean="0">
                <a:latin typeface="+mn-lt"/>
              </a:rPr>
              <a:t>emu</a:t>
            </a:r>
            <a:r>
              <a:rPr lang="en-US" sz="3200" dirty="0" smtClean="0">
                <a:latin typeface="+mn-lt"/>
              </a:rPr>
              <a:t>-system-arm: ARM.</a:t>
            </a:r>
          </a:p>
          <a:p>
            <a:pPr marL="571500" indent="-342900">
              <a:buFont typeface="Arial" panose="020B0604020202020204" pitchFamily="34" charset="0"/>
              <a:buChar char="•"/>
            </a:pPr>
            <a:r>
              <a:rPr lang="en-US" sz="3200" dirty="0" err="1" smtClean="0">
                <a:latin typeface="+mn-lt"/>
              </a:rPr>
              <a:t>Qemu</a:t>
            </a:r>
            <a:r>
              <a:rPr lang="en-US" sz="3200" dirty="0" smtClean="0">
                <a:latin typeface="+mn-lt"/>
              </a:rPr>
              <a:t>-system-</a:t>
            </a:r>
            <a:r>
              <a:rPr lang="en-US" sz="3200" dirty="0" err="1" smtClean="0">
                <a:latin typeface="+mn-lt"/>
              </a:rPr>
              <a:t>mips</a:t>
            </a:r>
            <a:r>
              <a:rPr lang="en-US" sz="3200" dirty="0" smtClean="0">
                <a:latin typeface="+mn-lt"/>
              </a:rPr>
              <a:t>: MIPS</a:t>
            </a:r>
          </a:p>
          <a:p>
            <a:pPr marL="571500" indent="-342900">
              <a:buFont typeface="Arial" panose="020B0604020202020204" pitchFamily="34" charset="0"/>
              <a:buChar char="•"/>
            </a:pPr>
            <a:r>
              <a:rPr lang="en-US" sz="3200" dirty="0" err="1" smtClean="0">
                <a:latin typeface="+mn-lt"/>
              </a:rPr>
              <a:t>Qemu</a:t>
            </a:r>
            <a:r>
              <a:rPr lang="en-US" sz="3200" dirty="0" smtClean="0">
                <a:latin typeface="+mn-lt"/>
              </a:rPr>
              <a:t>-system-</a:t>
            </a:r>
            <a:r>
              <a:rPr lang="en-US" sz="3200" dirty="0" err="1" smtClean="0">
                <a:latin typeface="+mn-lt"/>
              </a:rPr>
              <a:t>ppc</a:t>
            </a:r>
            <a:r>
              <a:rPr lang="en-US" sz="3200" dirty="0" smtClean="0">
                <a:latin typeface="+mn-lt"/>
              </a:rPr>
              <a:t>: PowerPC</a:t>
            </a:r>
          </a:p>
          <a:p>
            <a:pPr marL="571500" indent="-342900">
              <a:buFont typeface="Arial" panose="020B0604020202020204" pitchFamily="34" charset="0"/>
              <a:buChar char="•"/>
            </a:pPr>
            <a:r>
              <a:rPr lang="en-US" sz="3200" dirty="0" smtClean="0">
                <a:latin typeface="+mn-lt"/>
              </a:rPr>
              <a:t>Qemu-system-x86: x86 and x86_64</a:t>
            </a:r>
          </a:p>
          <a:p>
            <a:pPr marL="5715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14370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Toolchains</a:t>
            </a:r>
            <a:endParaRPr lang="en-US" dirty="0">
              <a:latin typeface="+mn-lt"/>
            </a:endParaRPr>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3200" dirty="0" smtClean="0">
                <a:latin typeface="+mn-lt"/>
              </a:rPr>
              <a:t>A toolchain is the set of tools that compiles source code into executables that can run on your target device, and includes a compiler, a linker, and run-time libraries. </a:t>
            </a:r>
          </a:p>
          <a:p>
            <a:pPr marL="571500" indent="-342900">
              <a:buFont typeface="Arial" panose="020B0604020202020204" pitchFamily="34" charset="0"/>
              <a:buChar char="•"/>
            </a:pPr>
            <a:r>
              <a:rPr lang="en-US" sz="3200" dirty="0" smtClean="0">
                <a:latin typeface="+mn-lt"/>
              </a:rPr>
              <a:t>Initially you will use a toolchain to build the other three elements of an embedded Linux system: the bootloader, the kernel and the root filesystem</a:t>
            </a:r>
            <a:endParaRPr lang="en-US" sz="3200" dirty="0">
              <a:latin typeface="+mn-lt"/>
            </a:endParaRPr>
          </a:p>
        </p:txBody>
      </p:sp>
    </p:spTree>
    <p:extLst>
      <p:ext uri="{BB962C8B-B14F-4D97-AF65-F5344CB8AC3E}">
        <p14:creationId xmlns:p14="http://schemas.microsoft.com/office/powerpoint/2010/main" val="168017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Toolchain</a:t>
            </a:r>
            <a:r>
              <a:rPr lang="en-US" dirty="0" smtClean="0"/>
              <a:t> – main components</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800" dirty="0" err="1" smtClean="0">
                <a:latin typeface="+mn-lt"/>
              </a:rPr>
              <a:t>Binutils</a:t>
            </a:r>
            <a:r>
              <a:rPr lang="en-US" sz="2800" dirty="0" smtClean="0">
                <a:latin typeface="+mn-lt"/>
              </a:rPr>
              <a:t>: A set of binary utilities including the assembler and the linker. </a:t>
            </a:r>
          </a:p>
          <a:p>
            <a:pPr marL="571500" indent="-342900">
              <a:buFont typeface="Arial" panose="020B0604020202020204" pitchFamily="34" charset="0"/>
              <a:buChar char="•"/>
            </a:pPr>
            <a:r>
              <a:rPr lang="en-US" sz="2800" dirty="0" smtClean="0">
                <a:latin typeface="+mn-lt"/>
              </a:rPr>
              <a:t>GNU Compiler Collection (GCC): These are the compilers for C and other languages which, depending on the version of GCC, include C++, Objective-C, Objective-C++, Java, Fortran, Ada, and Go. They all use a common backend which produces assembler code, which is fed to the GNU assembler.</a:t>
            </a:r>
          </a:p>
          <a:p>
            <a:pPr marL="571500" indent="-342900">
              <a:buFont typeface="Arial" panose="020B0604020202020204" pitchFamily="34" charset="0"/>
              <a:buChar char="•"/>
            </a:pPr>
            <a:r>
              <a:rPr lang="en-US" sz="2800" dirty="0" smtClean="0">
                <a:latin typeface="+mn-lt"/>
              </a:rPr>
              <a:t>C Library: A standardized application program interface (API) based on the POSIX specification, which is the main interface to the operating system kernel for applications.</a:t>
            </a:r>
            <a:endParaRPr lang="en-US" sz="2800" dirty="0">
              <a:latin typeface="+mn-lt"/>
            </a:endParaRPr>
          </a:p>
        </p:txBody>
      </p:sp>
    </p:spTree>
    <p:extLst>
      <p:ext uri="{BB962C8B-B14F-4D97-AF65-F5344CB8AC3E}">
        <p14:creationId xmlns:p14="http://schemas.microsoft.com/office/powerpoint/2010/main" val="199372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Toolchain</a:t>
            </a:r>
            <a:r>
              <a:rPr lang="en-US" dirty="0" smtClean="0"/>
              <a:t> – types of toolchains</a:t>
            </a:r>
            <a:endParaRPr lang="en-US"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800" dirty="0" smtClean="0">
                <a:latin typeface="+mn-lt"/>
              </a:rPr>
              <a:t>Native: This toolchain runs on the same type of system (sometimes the same actual system) as the programs it generates. This is the usual case for desktops and servers, and it is becoming popular on certain classes of embedded devices. The Raspberry Pi running </a:t>
            </a:r>
            <a:r>
              <a:rPr lang="en-US" sz="2800" dirty="0" err="1" smtClean="0">
                <a:latin typeface="+mn-lt"/>
              </a:rPr>
              <a:t>Debian</a:t>
            </a:r>
            <a:r>
              <a:rPr lang="en-US" sz="2800" dirty="0" smtClean="0">
                <a:latin typeface="+mn-lt"/>
              </a:rPr>
              <a:t> for ARM, for example, has self-hosted native compilers. </a:t>
            </a:r>
          </a:p>
          <a:p>
            <a:pPr marL="571500" indent="-342900">
              <a:buFont typeface="Arial" panose="020B0604020202020204" pitchFamily="34" charset="0"/>
              <a:buChar char="•"/>
            </a:pPr>
            <a:r>
              <a:rPr lang="en-US" sz="2800" dirty="0" smtClean="0">
                <a:latin typeface="+mn-lt"/>
              </a:rPr>
              <a:t>Cross: This toolchain runs on a different type of system than the target, allowing the development to be done on a fast desktop PC and then loaded onto the embedded target for testing. </a:t>
            </a:r>
          </a:p>
        </p:txBody>
      </p:sp>
    </p:spTree>
    <p:extLst>
      <p:ext uri="{BB962C8B-B14F-4D97-AF65-F5344CB8AC3E}">
        <p14:creationId xmlns:p14="http://schemas.microsoft.com/office/powerpoint/2010/main" val="116889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Toolchain – CPU architectures</a:t>
            </a:r>
            <a:endParaRPr lang="en-US" dirty="0"/>
          </a:p>
        </p:txBody>
      </p:sp>
      <p:sp>
        <p:nvSpPr>
          <p:cNvPr id="3" name="Text Placeholder 2"/>
          <p:cNvSpPr>
            <a:spLocks noGrp="1"/>
          </p:cNvSpPr>
          <p:nvPr>
            <p:ph type="body" idx="1"/>
          </p:nvPr>
        </p:nvSpPr>
        <p:spPr/>
        <p:txBody>
          <a:bodyPr/>
          <a:lstStyle/>
          <a:p>
            <a:r>
              <a:rPr lang="en-US" dirty="0" smtClean="0"/>
              <a:t>The toolchain has to be built according to the capabilities of the target CPU, which includes: </a:t>
            </a:r>
          </a:p>
          <a:p>
            <a:pPr marL="571500" indent="-342900">
              <a:buFont typeface="Arial" panose="020B0604020202020204" pitchFamily="34" charset="0"/>
              <a:buChar char="•"/>
            </a:pPr>
            <a:r>
              <a:rPr lang="en-US" dirty="0" smtClean="0"/>
              <a:t>CPU architecture: ARM, MIPS, x86_64 and so on. </a:t>
            </a:r>
          </a:p>
          <a:p>
            <a:pPr marL="571500" indent="-342900">
              <a:buFont typeface="Arial" panose="020B0604020202020204" pitchFamily="34" charset="0"/>
              <a:buChar char="•"/>
            </a:pPr>
            <a:r>
              <a:rPr lang="en-US" dirty="0" smtClean="0"/>
              <a:t>Big- or little-endian operation: Some CPUs can operate in both modes, but the machine code is different for each.</a:t>
            </a:r>
          </a:p>
          <a:p>
            <a:pPr marL="571500" indent="-342900">
              <a:buFont typeface="Arial" panose="020B0604020202020204" pitchFamily="34" charset="0"/>
              <a:buChar char="•"/>
            </a:pPr>
            <a:r>
              <a:rPr lang="en-US" dirty="0" smtClean="0"/>
              <a:t>Floating point support: Not all versions of embedded processors implement a hardware floating point unit, in which case the toolchain has to be configured to call a software floating point library instead. </a:t>
            </a:r>
          </a:p>
          <a:p>
            <a:pPr marL="5715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308372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2980</TotalTime>
  <Words>1647</Words>
  <Application>Microsoft Office PowerPoint</Application>
  <PresentationFormat>Widescreen</PresentationFormat>
  <Paragraphs>93</Paragraphs>
  <Slides>24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Roboto Condensed</vt:lpstr>
      <vt:lpstr>1_Office Theme</vt:lpstr>
      <vt:lpstr>2_Office Theme</vt:lpstr>
      <vt:lpstr>Embedded</vt:lpstr>
      <vt:lpstr>The four elements of embedded</vt:lpstr>
      <vt:lpstr>The four elements of embedded</vt:lpstr>
      <vt:lpstr>Hardware for embedded Linux</vt:lpstr>
      <vt:lpstr>QEMU</vt:lpstr>
      <vt:lpstr>Toolchains</vt:lpstr>
      <vt:lpstr>Toolchain – main components</vt:lpstr>
      <vt:lpstr>Toolchain – types of toolchains</vt:lpstr>
      <vt:lpstr>Toolchain – CPU architectures</vt:lpstr>
      <vt:lpstr>Toolchain – C library</vt:lpstr>
      <vt:lpstr>Toolchain – c library</vt:lpstr>
      <vt:lpstr>Toolchain – choose c library</vt:lpstr>
      <vt:lpstr>Bootloaders</vt:lpstr>
      <vt:lpstr>Bootloader – Phase 1 ROM Code</vt:lpstr>
      <vt:lpstr>Bootloader – Phase 2 Secondary program loader</vt:lpstr>
      <vt:lpstr>Bootloader – Phase 3 TPL</vt:lpstr>
      <vt:lpstr>Choosing a bootloader</vt:lpstr>
      <vt:lpstr>Kernel</vt:lpstr>
      <vt:lpstr>Kernel – What does the kernel do?</vt:lpstr>
      <vt:lpstr>Root filesystem</vt:lpstr>
      <vt:lpstr>Root filesystem components</vt:lpstr>
      <vt:lpstr>Root filesystem – Directory layout</vt:lpstr>
      <vt:lpstr>Root filesystem – POSIX file access permission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Basic</dc:title>
  <dc:creator>Nguyen Trung Hieu</dc:creator>
  <cp:lastModifiedBy>Tran Phuc Thinh 2</cp:lastModifiedBy>
  <cp:revision>87</cp:revision>
  <dcterms:created xsi:type="dcterms:W3CDTF">2020-01-03T03:31:54Z</dcterms:created>
  <dcterms:modified xsi:type="dcterms:W3CDTF">2021-11-27T03:40:59Z</dcterms:modified>
</cp:coreProperties>
</file>