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21" r:id="rId2"/>
  </p:sldMasterIdLst>
  <p:notesMasterIdLst>
    <p:notesMasterId r:id="rId15"/>
  </p:notesMasterIdLst>
  <p:sldIdLst>
    <p:sldId id="257" r:id="rId3"/>
    <p:sldId id="292" r:id="rId4"/>
    <p:sldId id="302" r:id="rId5"/>
    <p:sldId id="300" r:id="rId6"/>
    <p:sldId id="301" r:id="rId7"/>
    <p:sldId id="303" r:id="rId8"/>
    <p:sldId id="304" r:id="rId9"/>
    <p:sldId id="305" r:id="rId10"/>
    <p:sldId id="306" r:id="rId11"/>
    <p:sldId id="307" r:id="rId12"/>
    <p:sldId id="308"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AEC7F-C272-42D8-A261-3DCF875DE68D}"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06D3D-660E-4CC6-B139-9A7EE3679EAA}" type="slidenum">
              <a:rPr lang="en-US" smtClean="0"/>
              <a:t>‹#›</a:t>
            </a:fld>
            <a:endParaRPr lang="en-US"/>
          </a:p>
        </p:txBody>
      </p:sp>
    </p:spTree>
    <p:extLst>
      <p:ext uri="{BB962C8B-B14F-4D97-AF65-F5344CB8AC3E}">
        <p14:creationId xmlns:p14="http://schemas.microsoft.com/office/powerpoint/2010/main" val="324987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56174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63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The microkernel differs from an executive in how the IPC services are used to extend the functionality of the kernel with additional, service-providing processes. Since the OS is implemented as a team of cooperating processes managed by the microkernel, user-written processes can serve both as applications and as processes that extend the underlying OS functionality for industry-specific applications. The OS itself becomes "open" and easily extensible. Moreover, user-written extensions to the OS won't affect the fundamental reliability of the core OS.</a:t>
            </a:r>
            <a:endParaRPr lang="vi-VN"/>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07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719430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2"/>
        <p:cNvGrpSpPr/>
        <p:nvPr/>
      </p:nvGrpSpPr>
      <p:grpSpPr>
        <a:xfrm>
          <a:off x="0" y="0"/>
          <a:ext cx="0" cy="0"/>
          <a:chOff x="0" y="0"/>
          <a:chExt cx="0" cy="0"/>
        </a:xfrm>
      </p:grpSpPr>
      <p:pic>
        <p:nvPicPr>
          <p:cNvPr id="13" name="Google Shape;13;p3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4" name="Google Shape;14;p38"/>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38"/>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48332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40"/>
        <p:cNvGrpSpPr/>
        <p:nvPr/>
      </p:nvGrpSpPr>
      <p:grpSpPr>
        <a:xfrm>
          <a:off x="0" y="0"/>
          <a:ext cx="0" cy="0"/>
          <a:chOff x="0" y="0"/>
          <a:chExt cx="0" cy="0"/>
        </a:xfrm>
      </p:grpSpPr>
      <p:pic>
        <p:nvPicPr>
          <p:cNvPr id="41" name="Google Shape;41;p4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41"/>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10350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43"/>
        <p:cNvGrpSpPr/>
        <p:nvPr/>
      </p:nvGrpSpPr>
      <p:grpSpPr>
        <a:xfrm>
          <a:off x="0" y="0"/>
          <a:ext cx="0" cy="0"/>
          <a:chOff x="0" y="0"/>
          <a:chExt cx="0" cy="0"/>
        </a:xfrm>
      </p:grpSpPr>
      <p:pic>
        <p:nvPicPr>
          <p:cNvPr id="44" name="Google Shape;44;p4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5" name="Google Shape;45;p49"/>
          <p:cNvSpPr txBox="1">
            <a:spLocks noGrp="1"/>
          </p:cNvSpPr>
          <p:nvPr>
            <p:ph type="ctrTitle"/>
          </p:nvPr>
        </p:nvSpPr>
        <p:spPr>
          <a:xfrm>
            <a:off x="4636643" y="4898876"/>
            <a:ext cx="7162800" cy="7052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3000"/>
              <a:buFont typeface="Roboto Condensed"/>
              <a:buNone/>
              <a:defRPr sz="4000">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49"/>
          <p:cNvSpPr txBox="1">
            <a:spLocks noGrp="1"/>
          </p:cNvSpPr>
          <p:nvPr>
            <p:ph type="subTitle" idx="1"/>
          </p:nvPr>
        </p:nvSpPr>
        <p:spPr>
          <a:xfrm>
            <a:off x="4664268" y="5432447"/>
            <a:ext cx="7125600" cy="450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1067"/>
              </a:spcBef>
              <a:spcAft>
                <a:spcPts val="0"/>
              </a:spcAft>
              <a:buClr>
                <a:schemeClr val="dk1"/>
              </a:buClr>
              <a:buSzPts val="1700"/>
              <a:buFont typeface="Roboto Condensed"/>
              <a:buNone/>
              <a:defRPr sz="2267">
                <a:latin typeface="Roboto Condensed"/>
                <a:ea typeface="Roboto Condensed"/>
                <a:cs typeface="Roboto Condensed"/>
                <a:sym typeface="Roboto Condensed"/>
              </a:defRPr>
            </a:lvl1pPr>
            <a:lvl2pPr lvl="1" algn="ctr">
              <a:lnSpc>
                <a:spcPct val="90000"/>
              </a:lnSpc>
              <a:spcBef>
                <a:spcPts val="533"/>
              </a:spcBef>
              <a:spcAft>
                <a:spcPts val="0"/>
              </a:spcAft>
              <a:buClr>
                <a:schemeClr val="dk1"/>
              </a:buClr>
              <a:buSzPts val="1500"/>
              <a:buFont typeface="Roboto Condensed"/>
              <a:buNone/>
              <a:defRPr sz="2000">
                <a:latin typeface="Roboto Condensed"/>
                <a:ea typeface="Roboto Condensed"/>
                <a:cs typeface="Roboto Condensed"/>
                <a:sym typeface="Roboto Condensed"/>
              </a:defRPr>
            </a:lvl2pPr>
            <a:lvl3pPr lvl="2" algn="ctr">
              <a:lnSpc>
                <a:spcPct val="90000"/>
              </a:lnSpc>
              <a:spcBef>
                <a:spcPts val="533"/>
              </a:spcBef>
              <a:spcAft>
                <a:spcPts val="0"/>
              </a:spcAft>
              <a:buClr>
                <a:schemeClr val="dk1"/>
              </a:buClr>
              <a:buSzPts val="1400"/>
              <a:buFont typeface="Roboto Condensed"/>
              <a:buNone/>
              <a:defRPr sz="1867">
                <a:latin typeface="Roboto Condensed"/>
                <a:ea typeface="Roboto Condensed"/>
                <a:cs typeface="Roboto Condensed"/>
                <a:sym typeface="Roboto Condensed"/>
              </a:defRPr>
            </a:lvl3pPr>
            <a:lvl4pPr lvl="3"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4pPr>
            <a:lvl5pPr lvl="4"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5pPr>
            <a:lvl6pPr lvl="5"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6pPr>
            <a:lvl7pPr lvl="6"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7pPr>
            <a:lvl8pPr lvl="7"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8pPr>
            <a:lvl9pPr lvl="8" algn="ctr">
              <a:lnSpc>
                <a:spcPct val="90000"/>
              </a:lnSpc>
              <a:spcBef>
                <a:spcPts val="533"/>
              </a:spcBef>
              <a:spcAft>
                <a:spcPts val="0"/>
              </a:spcAft>
              <a:buClr>
                <a:schemeClr val="dk1"/>
              </a:buClr>
              <a:buSzPts val="1200"/>
              <a:buFont typeface="Roboto Condensed"/>
              <a:buNone/>
              <a:defRPr sz="1600">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754581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423450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51"/>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092193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52"/>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2" name="Google Shape;52;p52"/>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622310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53"/>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5" name="Google Shape;55;p53"/>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56" name="Google Shape;56;p53"/>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5095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59" name="Google Shape;59;p54"/>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3848500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62" name="Google Shape;62;p55"/>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872950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Tree>
    <p:extLst>
      <p:ext uri="{BB962C8B-B14F-4D97-AF65-F5344CB8AC3E}">
        <p14:creationId xmlns:p14="http://schemas.microsoft.com/office/powerpoint/2010/main" val="93611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BG]" preserve="1">
  <p:cSld name="Title and Body [BG]">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18" name="Google Shape;18;p39"/>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Tree>
    <p:extLst>
      <p:ext uri="{BB962C8B-B14F-4D97-AF65-F5344CB8AC3E}">
        <p14:creationId xmlns:p14="http://schemas.microsoft.com/office/powerpoint/2010/main" val="136204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BG]" preserve="1">
  <p:cSld name="Blank [BG]">
    <p:bg>
      <p:bgPr>
        <a:blipFill>
          <a:blip r:embed="rId2">
            <a:alphaModFix/>
          </a:blip>
          <a:stretch>
            <a:fillRect/>
          </a:stretch>
        </a:blipFill>
        <a:effectLst/>
      </p:bgPr>
    </p:bg>
    <p:spTree>
      <p:nvGrpSpPr>
        <p:cNvPr id="1" name="Shape 19"/>
        <p:cNvGrpSpPr/>
        <p:nvPr/>
      </p:nvGrpSpPr>
      <p:grpSpPr>
        <a:xfrm>
          <a:off x="0" y="0"/>
          <a:ext cx="0" cy="0"/>
          <a:chOff x="0" y="0"/>
          <a:chExt cx="0" cy="0"/>
        </a:xfrm>
      </p:grpSpPr>
    </p:spTree>
    <p:extLst>
      <p:ext uri="{BB962C8B-B14F-4D97-AF65-F5344CB8AC3E}">
        <p14:creationId xmlns:p14="http://schemas.microsoft.com/office/powerpoint/2010/main" val="46789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4" preserve="1">
  <p:cSld name="Section header 4">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3"/>
          <p:cNvSpPr txBox="1">
            <a:spLocks noGrp="1"/>
          </p:cNvSpPr>
          <p:nvPr>
            <p:ph type="ctrTitle"/>
          </p:nvPr>
        </p:nvSpPr>
        <p:spPr>
          <a:xfrm>
            <a:off x="1685100" y="1745933"/>
            <a:ext cx="8876400" cy="20184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FFFFFF"/>
              </a:buClr>
              <a:buSzPts val="3800"/>
              <a:buFont typeface="Roboto Condensed"/>
              <a:buNone/>
              <a:defRPr>
                <a:solidFill>
                  <a:srgbClr val="FFFFFF"/>
                </a:solidFill>
                <a:latin typeface="Roboto Condensed"/>
                <a:ea typeface="Roboto Condensed"/>
                <a:cs typeface="Roboto Condensed"/>
                <a:sym typeface="Roboto Condensed"/>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95723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Highlight 2" preserve="1">
  <p:cSld name="Title and Body - Highlight 2">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4800"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4" name="Google Shape;24;p44"/>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l">
              <a:lnSpc>
                <a:spcPct val="114000"/>
              </a:lnSpc>
              <a:spcBef>
                <a:spcPts val="0"/>
              </a:spcBef>
              <a:spcAft>
                <a:spcPts val="0"/>
              </a:spcAft>
              <a:buClr>
                <a:schemeClr val="dk1"/>
              </a:buClr>
              <a:buSzPts val="1500"/>
              <a:buFont typeface="Roboto Condensed"/>
              <a:buNone/>
              <a:defRPr sz="2000" i="0" u="none" strike="noStrike" cap="none">
                <a:solidFill>
                  <a:schemeClr val="dk1"/>
                </a:solidFill>
              </a:defRPr>
            </a:lvl1pPr>
            <a:lvl2pPr marL="914400" marR="0" lvl="1" indent="-311150" algn="l">
              <a:lnSpc>
                <a:spcPct val="115000"/>
              </a:lnSpc>
              <a:spcBef>
                <a:spcPts val="1333"/>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Char char="•"/>
              <a:defRPr sz="1733" i="0" u="none" strike="noStrike" cap="none">
                <a:solidFill>
                  <a:schemeClr val="dk1"/>
                </a:solidFill>
              </a:defRPr>
            </a:lvl6pPr>
            <a:lvl7pPr marL="3200400" marR="0" lvl="6" indent="-311150" algn="l">
              <a:lnSpc>
                <a:spcPct val="115000"/>
              </a:lnSpc>
              <a:spcBef>
                <a:spcPts val="667"/>
              </a:spcBef>
              <a:spcAft>
                <a:spcPts val="0"/>
              </a:spcAft>
              <a:buClr>
                <a:schemeClr val="dk1"/>
              </a:buClr>
              <a:buSzPts val="1300"/>
              <a:buChar char="•"/>
              <a:defRPr sz="1733" i="0" u="none" strike="noStrike" cap="none">
                <a:solidFill>
                  <a:schemeClr val="dk1"/>
                </a:solidFill>
              </a:defRPr>
            </a:lvl7pPr>
            <a:lvl8pPr marL="3657600" marR="0" lvl="7" indent="-311150" algn="l">
              <a:lnSpc>
                <a:spcPct val="115000"/>
              </a:lnSpc>
              <a:spcBef>
                <a:spcPts val="667"/>
              </a:spcBef>
              <a:spcAft>
                <a:spcPts val="0"/>
              </a:spcAft>
              <a:buClr>
                <a:schemeClr val="dk1"/>
              </a:buClr>
              <a:buSzPts val="1300"/>
              <a:buChar char="•"/>
              <a:defRPr sz="1733" i="0" u="none" strike="noStrike" cap="none">
                <a:solidFill>
                  <a:schemeClr val="dk1"/>
                </a:solidFill>
              </a:defRPr>
            </a:lvl8pPr>
            <a:lvl9pPr marL="4114800" marR="0" lvl="8" indent="-311150" algn="l">
              <a:lnSpc>
                <a:spcPct val="115000"/>
              </a:lnSpc>
              <a:spcBef>
                <a:spcPts val="667"/>
              </a:spcBef>
              <a:spcAft>
                <a:spcPts val="667"/>
              </a:spcAft>
              <a:buClr>
                <a:schemeClr val="dk1"/>
              </a:buClr>
              <a:buSzPts val="1300"/>
              <a:buChar char="•"/>
              <a:defRPr sz="1733" i="0" u="none" strike="noStrike" cap="none">
                <a:solidFill>
                  <a:schemeClr val="dk1"/>
                </a:solidFill>
              </a:defRPr>
            </a:lvl9pPr>
          </a:lstStyle>
          <a:p>
            <a:endParaRPr/>
          </a:p>
        </p:txBody>
      </p:sp>
      <p:sp>
        <p:nvSpPr>
          <p:cNvPr id="25" name="Google Shape;25;p44"/>
          <p:cNvSpPr/>
          <p:nvPr/>
        </p:nvSpPr>
        <p:spPr>
          <a:xfrm rot="5400000">
            <a:off x="-293000" y="650100"/>
            <a:ext cx="686800" cy="100800"/>
          </a:xfrm>
          <a:prstGeom prst="rect">
            <a:avLst/>
          </a:prstGeom>
          <a:solidFill>
            <a:srgbClr val="EFC41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7193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 Right" preserve="1">
  <p:cSld name="One Column - Right">
    <p:spTree>
      <p:nvGrpSpPr>
        <p:cNvPr id="1" name="Shape 26"/>
        <p:cNvGrpSpPr/>
        <p:nvPr/>
      </p:nvGrpSpPr>
      <p:grpSpPr>
        <a:xfrm>
          <a:off x="0" y="0"/>
          <a:ext cx="0" cy="0"/>
          <a:chOff x="0" y="0"/>
          <a:chExt cx="0" cy="0"/>
        </a:xfrm>
      </p:grpSpPr>
      <p:sp>
        <p:nvSpPr>
          <p:cNvPr id="27" name="Google Shape;27;p45"/>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28" name="Google Shape;28;p45"/>
          <p:cNvSpPr txBox="1">
            <a:spLocks noGrp="1"/>
          </p:cNvSpPr>
          <p:nvPr>
            <p:ph type="body" idx="1"/>
          </p:nvPr>
        </p:nvSpPr>
        <p:spPr>
          <a:xfrm>
            <a:off x="6306533"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67374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 Left" preserve="1">
  <p:cSld name="One column - Left">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a:lnSpc>
                <a:spcPct val="90000"/>
              </a:lnSpc>
              <a:spcBef>
                <a:spcPts val="0"/>
              </a:spcBef>
              <a:spcAft>
                <a:spcPts val="0"/>
              </a:spcAft>
              <a:buClr>
                <a:schemeClr val="dk1"/>
              </a:buClr>
              <a:buSzPts val="3800"/>
              <a:buFont typeface="Roboto Condensed"/>
              <a:buNone/>
              <a:defRPr sz="5067" b="1" i="0" u="none" strike="noStrike" cap="none">
                <a:solidFill>
                  <a:schemeClr val="dk1"/>
                </a:solidFill>
                <a:latin typeface="Roboto Condensed"/>
                <a:ea typeface="Roboto Condensed"/>
                <a:cs typeface="Roboto Condensed"/>
                <a:sym typeface="Roboto Condensed"/>
              </a:defRPr>
            </a:lvl1pPr>
            <a:lvl2pPr lvl="1" algn="l">
              <a:lnSpc>
                <a:spcPct val="100000"/>
              </a:lnSpc>
              <a:spcBef>
                <a:spcPts val="0"/>
              </a:spcBef>
              <a:spcAft>
                <a:spcPts val="0"/>
              </a:spcAft>
              <a:buSzPts val="1100"/>
              <a:buNone/>
              <a:defRPr sz="1867"/>
            </a:lvl2pPr>
            <a:lvl3pPr lvl="2" algn="l">
              <a:lnSpc>
                <a:spcPct val="100000"/>
              </a:lnSpc>
              <a:spcBef>
                <a:spcPts val="0"/>
              </a:spcBef>
              <a:spcAft>
                <a:spcPts val="0"/>
              </a:spcAft>
              <a:buSzPts val="1100"/>
              <a:buNone/>
              <a:defRPr sz="1867"/>
            </a:lvl3pPr>
            <a:lvl4pPr lvl="3" algn="l">
              <a:lnSpc>
                <a:spcPct val="100000"/>
              </a:lnSpc>
              <a:spcBef>
                <a:spcPts val="0"/>
              </a:spcBef>
              <a:spcAft>
                <a:spcPts val="0"/>
              </a:spcAft>
              <a:buSzPts val="1100"/>
              <a:buNone/>
              <a:defRPr sz="1867"/>
            </a:lvl4pPr>
            <a:lvl5pPr lvl="4" algn="l">
              <a:lnSpc>
                <a:spcPct val="100000"/>
              </a:lnSpc>
              <a:spcBef>
                <a:spcPts val="0"/>
              </a:spcBef>
              <a:spcAft>
                <a:spcPts val="0"/>
              </a:spcAft>
              <a:buSzPts val="1100"/>
              <a:buNone/>
              <a:defRPr sz="1867"/>
            </a:lvl5pPr>
            <a:lvl6pPr lvl="5" algn="l">
              <a:lnSpc>
                <a:spcPct val="100000"/>
              </a:lnSpc>
              <a:spcBef>
                <a:spcPts val="0"/>
              </a:spcBef>
              <a:spcAft>
                <a:spcPts val="0"/>
              </a:spcAft>
              <a:buSzPts val="1100"/>
              <a:buNone/>
              <a:defRPr sz="1867"/>
            </a:lvl6pPr>
            <a:lvl7pPr lvl="6" algn="l">
              <a:lnSpc>
                <a:spcPct val="100000"/>
              </a:lnSpc>
              <a:spcBef>
                <a:spcPts val="0"/>
              </a:spcBef>
              <a:spcAft>
                <a:spcPts val="0"/>
              </a:spcAft>
              <a:buSzPts val="1100"/>
              <a:buNone/>
              <a:defRPr sz="1867"/>
            </a:lvl7pPr>
            <a:lvl8pPr lvl="7" algn="l">
              <a:lnSpc>
                <a:spcPct val="100000"/>
              </a:lnSpc>
              <a:spcBef>
                <a:spcPts val="0"/>
              </a:spcBef>
              <a:spcAft>
                <a:spcPts val="0"/>
              </a:spcAft>
              <a:buSzPts val="1100"/>
              <a:buNone/>
              <a:defRPr sz="1867"/>
            </a:lvl8pPr>
            <a:lvl9pPr lvl="8" algn="l">
              <a:lnSpc>
                <a:spcPct val="100000"/>
              </a:lnSpc>
              <a:spcBef>
                <a:spcPts val="0"/>
              </a:spcBef>
              <a:spcAft>
                <a:spcPts val="0"/>
              </a:spcAft>
              <a:buSzPts val="1100"/>
              <a:buNone/>
              <a:defRPr sz="1867"/>
            </a:lvl9pPr>
          </a:lstStyle>
          <a:p>
            <a:endParaRPr/>
          </a:p>
        </p:txBody>
      </p:sp>
      <p:sp>
        <p:nvSpPr>
          <p:cNvPr id="31" name="Google Shape;31;p46"/>
          <p:cNvSpPr txBox="1">
            <a:spLocks noGrp="1"/>
          </p:cNvSpPr>
          <p:nvPr>
            <p:ph type="body" idx="1"/>
          </p:nvPr>
        </p:nvSpPr>
        <p:spPr>
          <a:xfrm>
            <a:off x="436600" y="1297100"/>
            <a:ext cx="5531600" cy="5246000"/>
          </a:xfrm>
          <a:prstGeom prst="rect">
            <a:avLst/>
          </a:prstGeom>
          <a:noFill/>
          <a:ln>
            <a:noFill/>
          </a:ln>
        </p:spPr>
        <p:txBody>
          <a:bodyPr spcFirstLastPara="1" wrap="square" lIns="68575" tIns="34275" rIns="68575" bIns="34275" anchor="t" anchorCtr="0">
            <a:noAutofit/>
          </a:bodyPr>
          <a:lstStyle>
            <a:lvl1pPr marL="457200" marR="0" lvl="0" indent="-228600" algn="l">
              <a:lnSpc>
                <a:spcPct val="115000"/>
              </a:lnSpc>
              <a:spcBef>
                <a:spcPts val="0"/>
              </a:spcBef>
              <a:spcAft>
                <a:spcPts val="0"/>
              </a:spcAft>
              <a:buClr>
                <a:schemeClr val="dk1"/>
              </a:buClr>
              <a:buSzPts val="1500"/>
              <a:buFont typeface="Roboto Condensed"/>
              <a:buNone/>
              <a:defRPr sz="2000" i="0" u="none" strike="noStrike" cap="none">
                <a:solidFill>
                  <a:schemeClr val="dk1"/>
                </a:solidFill>
                <a:latin typeface="Roboto Condensed"/>
                <a:ea typeface="Roboto Condensed"/>
                <a:cs typeface="Roboto Condensed"/>
                <a:sym typeface="Roboto Condensed"/>
              </a:defRPr>
            </a:lvl1pPr>
            <a:lvl2pPr marL="914400" marR="0" lvl="1" indent="-311150" algn="l">
              <a:lnSpc>
                <a:spcPct val="115000"/>
              </a:lnSpc>
              <a:spcBef>
                <a:spcPts val="1333"/>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2pPr>
            <a:lvl3pPr marL="1371600" marR="0" lvl="2"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3pPr>
            <a:lvl4pPr marL="1828800" marR="0" lvl="3"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4pPr>
            <a:lvl5pPr marL="2286000" marR="0" lvl="4"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5pPr>
            <a:lvl6pPr marL="2743200" marR="0" lvl="5"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6pPr>
            <a:lvl7pPr marL="3200400" marR="0" lvl="6"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7pPr>
            <a:lvl8pPr marL="3657600" marR="0" lvl="7" indent="-311150" algn="l">
              <a:lnSpc>
                <a:spcPct val="115000"/>
              </a:lnSpc>
              <a:spcBef>
                <a:spcPts val="667"/>
              </a:spcBef>
              <a:spcAft>
                <a:spcPts val="0"/>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8pPr>
            <a:lvl9pPr marL="4114800" marR="0" lvl="8" indent="-311150" algn="l">
              <a:lnSpc>
                <a:spcPct val="115000"/>
              </a:lnSpc>
              <a:spcBef>
                <a:spcPts val="667"/>
              </a:spcBef>
              <a:spcAft>
                <a:spcPts val="667"/>
              </a:spcAft>
              <a:buClr>
                <a:schemeClr val="dk1"/>
              </a:buClr>
              <a:buSzPts val="1300"/>
              <a:buFont typeface="Roboto Condensed"/>
              <a:buChar char="•"/>
              <a:defRPr sz="1733"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139733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 end" preserve="1">
  <p:cSld name="The end">
    <p:spTree>
      <p:nvGrpSpPr>
        <p:cNvPr id="1" name="Shape 32"/>
        <p:cNvGrpSpPr/>
        <p:nvPr/>
      </p:nvGrpSpPr>
      <p:grpSpPr>
        <a:xfrm>
          <a:off x="0" y="0"/>
          <a:ext cx="0" cy="0"/>
          <a:chOff x="0" y="0"/>
          <a:chExt cx="0" cy="0"/>
        </a:xfrm>
      </p:grpSpPr>
      <p:pic>
        <p:nvPicPr>
          <p:cNvPr id="33" name="Google Shape;33;p4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47"/>
          <p:cNvSpPr txBox="1">
            <a:spLocks noGrp="1"/>
          </p:cNvSpPr>
          <p:nvPr>
            <p:ph type="title"/>
          </p:nvPr>
        </p:nvSpPr>
        <p:spPr>
          <a:xfrm>
            <a:off x="372767" y="2838433"/>
            <a:ext cx="11446400" cy="20144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lt1"/>
              </a:buClr>
              <a:buSzPts val="6000"/>
              <a:buFont typeface="Roboto Condensed"/>
              <a:buNone/>
              <a:defRPr sz="80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21077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BG]" preserve="1">
  <p:cSld name="Title Only [BG]">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8"/>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03451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11" name="Google Shape;11;p37"/>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dirty="0"/>
          </a:p>
        </p:txBody>
      </p:sp>
    </p:spTree>
    <p:extLst>
      <p:ext uri="{BB962C8B-B14F-4D97-AF65-F5344CB8AC3E}">
        <p14:creationId xmlns:p14="http://schemas.microsoft.com/office/powerpoint/2010/main" val="1359754240"/>
      </p:ext>
    </p:extLst>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7"/>
        <p:cNvGrpSpPr/>
        <p:nvPr/>
      </p:nvGrpSpPr>
      <p:grpSpPr>
        <a:xfrm>
          <a:off x="0" y="0"/>
          <a:ext cx="0" cy="0"/>
          <a:chOff x="0" y="0"/>
          <a:chExt cx="0" cy="0"/>
        </a:xfrm>
      </p:grpSpPr>
      <p:sp>
        <p:nvSpPr>
          <p:cNvPr id="38" name="Google Shape;38;p40"/>
          <p:cNvSpPr txBox="1">
            <a:spLocks noGrp="1"/>
          </p:cNvSpPr>
          <p:nvPr>
            <p:ph type="title"/>
          </p:nvPr>
        </p:nvSpPr>
        <p:spPr>
          <a:xfrm>
            <a:off x="436605" y="255716"/>
            <a:ext cx="11310400" cy="837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800"/>
              <a:buFont typeface="Roboto Condensed"/>
              <a:buNone/>
              <a:defRPr sz="3800" b="1" i="0" u="none" strike="noStrike" cap="none">
                <a:solidFill>
                  <a:schemeClr val="dk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40"/>
          <p:cNvSpPr txBox="1">
            <a:spLocks noGrp="1"/>
          </p:cNvSpPr>
          <p:nvPr>
            <p:ph type="body" idx="1"/>
          </p:nvPr>
        </p:nvSpPr>
        <p:spPr>
          <a:xfrm>
            <a:off x="436600" y="1296867"/>
            <a:ext cx="11310400" cy="5190800"/>
          </a:xfrm>
          <a:prstGeom prst="rect">
            <a:avLst/>
          </a:prstGeom>
          <a:noFill/>
          <a:ln>
            <a:noFill/>
          </a:ln>
        </p:spPr>
        <p:txBody>
          <a:bodyPr spcFirstLastPara="1" wrap="square" lIns="68575" tIns="34275" rIns="68575" bIns="34275" anchor="t" anchorCtr="0">
            <a:noAutofit/>
          </a:bodyPr>
          <a:lstStyle>
            <a:lvl1pPr marL="457200" marR="0" lvl="0" indent="-228600" algn="just" rtl="0">
              <a:lnSpc>
                <a:spcPct val="114000"/>
              </a:lnSpc>
              <a:spcBef>
                <a:spcPts val="0"/>
              </a:spcBef>
              <a:spcAft>
                <a:spcPts val="0"/>
              </a:spcAft>
              <a:buClr>
                <a:schemeClr val="dk1"/>
              </a:buClr>
              <a:buSzPts val="1500"/>
              <a:buFont typeface="Roboto Condensed"/>
              <a:buNone/>
              <a:defRPr sz="1500" b="0" i="0" u="none" strike="noStrike" cap="none">
                <a:solidFill>
                  <a:schemeClr val="dk1"/>
                </a:solidFill>
                <a:latin typeface="Roboto Condensed"/>
                <a:ea typeface="Roboto Condensed"/>
                <a:cs typeface="Roboto Condensed"/>
                <a:sym typeface="Roboto Condensed"/>
              </a:defRPr>
            </a:lvl1pPr>
            <a:lvl2pPr marL="914400" marR="0" lvl="1" indent="-311150" algn="just" rtl="0">
              <a:lnSpc>
                <a:spcPct val="115000"/>
              </a:lnSpc>
              <a:spcBef>
                <a:spcPts val="10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2pPr>
            <a:lvl3pPr marL="1371600" marR="0" lvl="2"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3pPr>
            <a:lvl4pPr marL="1828800" marR="0" lvl="3"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4pPr>
            <a:lvl5pPr marL="2286000" marR="0" lvl="4"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5pPr>
            <a:lvl6pPr marL="2743200" marR="0" lvl="5"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6pPr>
            <a:lvl7pPr marL="3200400" marR="0" lvl="6"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7pPr>
            <a:lvl8pPr marL="3657600" marR="0" lvl="7" indent="-311150" algn="just" rtl="0">
              <a:lnSpc>
                <a:spcPct val="115000"/>
              </a:lnSpc>
              <a:spcBef>
                <a:spcPts val="500"/>
              </a:spcBef>
              <a:spcAft>
                <a:spcPts val="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8pPr>
            <a:lvl9pPr marL="4114800" marR="0" lvl="8" indent="-311150" algn="just" rtl="0">
              <a:lnSpc>
                <a:spcPct val="115000"/>
              </a:lnSpc>
              <a:spcBef>
                <a:spcPts val="500"/>
              </a:spcBef>
              <a:spcAft>
                <a:spcPts val="500"/>
              </a:spcAft>
              <a:buClr>
                <a:schemeClr val="dk1"/>
              </a:buClr>
              <a:buSzPts val="1300"/>
              <a:buFont typeface="Roboto Condensed"/>
              <a:buChar char="•"/>
              <a:defRPr sz="1300" b="0" i="0" u="none" strike="noStrike" cap="none">
                <a:solidFill>
                  <a:schemeClr val="dk1"/>
                </a:solidFill>
                <a:latin typeface="Roboto Condensed"/>
                <a:ea typeface="Roboto Condensed"/>
                <a:cs typeface="Roboto Condensed"/>
                <a:sym typeface="Roboto Condensed"/>
              </a:defRPr>
            </a:lvl9pPr>
          </a:lstStyle>
          <a:p>
            <a:endParaRPr/>
          </a:p>
        </p:txBody>
      </p:sp>
    </p:spTree>
    <p:extLst>
      <p:ext uri="{BB962C8B-B14F-4D97-AF65-F5344CB8AC3E}">
        <p14:creationId xmlns:p14="http://schemas.microsoft.com/office/powerpoint/2010/main" val="2933685626"/>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4636643" y="4898876"/>
            <a:ext cx="7162800" cy="705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3000"/>
              <a:buNone/>
            </a:pPr>
            <a:r>
              <a:rPr lang="en-US" dirty="0" smtClean="0"/>
              <a:t>IMR module</a:t>
            </a:r>
            <a:endParaRPr dirty="0"/>
          </a:p>
        </p:txBody>
      </p:sp>
      <p:sp>
        <p:nvSpPr>
          <p:cNvPr id="70" name="Google Shape;70;p1"/>
          <p:cNvSpPr txBox="1">
            <a:spLocks noGrp="1"/>
          </p:cNvSpPr>
          <p:nvPr>
            <p:ph type="subTitle" idx="1"/>
          </p:nvPr>
        </p:nvSpPr>
        <p:spPr>
          <a:xfrm>
            <a:off x="4664268" y="5432447"/>
            <a:ext cx="7125600" cy="450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67"/>
              </a:spcBef>
              <a:spcAft>
                <a:spcPts val="0"/>
              </a:spcAft>
              <a:buSzPts val="1700"/>
              <a:buNone/>
            </a:pPr>
            <a:r>
              <a:rPr lang="en-US" dirty="0" smtClean="0"/>
              <a:t>Nov, 2021</a:t>
            </a:r>
            <a:endParaRPr dirty="0"/>
          </a:p>
        </p:txBody>
      </p:sp>
    </p:spTree>
    <p:extLst>
      <p:ext uri="{BB962C8B-B14F-4D97-AF65-F5344CB8AC3E}">
        <p14:creationId xmlns:p14="http://schemas.microsoft.com/office/powerpoint/2010/main" val="2841809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in source - </a:t>
            </a:r>
            <a:r>
              <a:rPr lang="en-US" dirty="0" smtClean="0"/>
              <a:t>main</a:t>
            </a:r>
            <a:endParaRPr lang="en-US" dirty="0"/>
          </a:p>
        </p:txBody>
      </p:sp>
      <p:sp>
        <p:nvSpPr>
          <p:cNvPr id="5" name="Rectangle 4"/>
          <p:cNvSpPr/>
          <p:nvPr/>
        </p:nvSpPr>
        <p:spPr>
          <a:xfrm>
            <a:off x="629980" y="1013900"/>
            <a:ext cx="10687664"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Receive message from Vin</a:t>
            </a:r>
          </a:p>
          <a:p>
            <a:r>
              <a:rPr lang="en-US" dirty="0" err="1"/>
              <a:t>ret_osal</a:t>
            </a:r>
            <a:r>
              <a:rPr lang="en-US" dirty="0"/>
              <a:t> = </a:t>
            </a:r>
            <a:r>
              <a:rPr lang="en-US" dirty="0" err="1"/>
              <a:t>T_APP_mq_recv_data</a:t>
            </a:r>
            <a:r>
              <a:rPr lang="en-US" dirty="0"/>
              <a:t>("IMR", </a:t>
            </a:r>
            <a:r>
              <a:rPr lang="en-US" dirty="0" err="1"/>
              <a:t>IMR_mq_hndl</a:t>
            </a:r>
            <a:r>
              <a:rPr lang="en-US" dirty="0"/>
              <a:t>[channel], OSAL_MQ_TIMEOUT, (const void *)&amp;</a:t>
            </a:r>
            <a:r>
              <a:rPr lang="en-US" dirty="0" err="1"/>
              <a:t>msg_receive</a:t>
            </a:r>
            <a:r>
              <a:rPr lang="en-US" dirty="0"/>
              <a:t>, </a:t>
            </a:r>
            <a:r>
              <a:rPr lang="en-US" dirty="0" err="1"/>
              <a:t>sizeof</a:t>
            </a:r>
            <a:r>
              <a:rPr lang="en-US" dirty="0"/>
              <a:t>(</a:t>
            </a:r>
            <a:r>
              <a:rPr lang="en-US" dirty="0" err="1"/>
              <a:t>st_msg_image_t</a:t>
            </a:r>
            <a:r>
              <a:rPr lang="en-US" dirty="0"/>
              <a:t>));</a:t>
            </a:r>
          </a:p>
          <a:p>
            <a:endParaRPr lang="en-US" dirty="0"/>
          </a:p>
        </p:txBody>
      </p:sp>
      <p:sp>
        <p:nvSpPr>
          <p:cNvPr id="6" name="Rectangle 5"/>
          <p:cNvSpPr/>
          <p:nvPr/>
        </p:nvSpPr>
        <p:spPr>
          <a:xfrm>
            <a:off x="629980" y="2080700"/>
            <a:ext cx="10687664"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Set data and process and then wait for callback</a:t>
            </a:r>
          </a:p>
          <a:p>
            <a:r>
              <a:rPr lang="en-US" dirty="0" err="1"/>
              <a:t>set_data_imr</a:t>
            </a:r>
            <a:r>
              <a:rPr lang="en-US" dirty="0"/>
              <a:t>(</a:t>
            </a:r>
            <a:r>
              <a:rPr lang="en-US" dirty="0" err="1"/>
              <a:t>my_mem_info</a:t>
            </a:r>
            <a:r>
              <a:rPr lang="en-US" dirty="0"/>
              <a:t>);</a:t>
            </a:r>
          </a:p>
          <a:p>
            <a:r>
              <a:rPr lang="en-US" dirty="0" err="1"/>
              <a:t>execute_imr</a:t>
            </a:r>
            <a:r>
              <a:rPr lang="en-US" dirty="0"/>
              <a:t>(</a:t>
            </a:r>
            <a:r>
              <a:rPr lang="en-US" dirty="0" err="1"/>
              <a:t>my_mem_info</a:t>
            </a:r>
            <a:r>
              <a:rPr lang="en-US" dirty="0"/>
              <a:t>, channel, </a:t>
            </a:r>
            <a:r>
              <a:rPr lang="en-US" dirty="0" err="1"/>
              <a:t>msg_receive.frame_id</a:t>
            </a:r>
            <a:r>
              <a:rPr lang="en-US" dirty="0"/>
              <a:t>);</a:t>
            </a:r>
          </a:p>
          <a:p>
            <a:endParaRPr lang="en-US" dirty="0"/>
          </a:p>
        </p:txBody>
      </p:sp>
    </p:spTree>
    <p:extLst>
      <p:ext uri="{BB962C8B-B14F-4D97-AF65-F5344CB8AC3E}">
        <p14:creationId xmlns:p14="http://schemas.microsoft.com/office/powerpoint/2010/main" val="169956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in source - </a:t>
            </a:r>
            <a:r>
              <a:rPr lang="en-US" dirty="0" err="1" smtClean="0"/>
              <a:t>deinit</a:t>
            </a:r>
            <a:endParaRPr lang="en-US" dirty="0"/>
          </a:p>
        </p:txBody>
      </p:sp>
      <p:sp>
        <p:nvSpPr>
          <p:cNvPr id="4" name="Rectangle 3"/>
          <p:cNvSpPr/>
          <p:nvPr/>
        </p:nvSpPr>
        <p:spPr>
          <a:xfrm>
            <a:off x="629980" y="1013900"/>
            <a:ext cx="10687664"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Stop IMR</a:t>
            </a:r>
          </a:p>
          <a:p>
            <a:r>
              <a:rPr lang="en-US" dirty="0" err="1"/>
              <a:t>R_IMRDRV_Stop</a:t>
            </a:r>
            <a:r>
              <a:rPr lang="en-US" dirty="0"/>
              <a:t>(</a:t>
            </a:r>
            <a:r>
              <a:rPr lang="en-US" dirty="0" err="1"/>
              <a:t>ctrhandle</a:t>
            </a:r>
            <a:r>
              <a:rPr lang="en-US" dirty="0"/>
              <a:t>[channel] );</a:t>
            </a:r>
          </a:p>
          <a:p>
            <a:endParaRPr lang="en-US" dirty="0"/>
          </a:p>
        </p:txBody>
      </p:sp>
      <p:sp>
        <p:nvSpPr>
          <p:cNvPr id="5" name="Rectangle 4"/>
          <p:cNvSpPr/>
          <p:nvPr/>
        </p:nvSpPr>
        <p:spPr>
          <a:xfrm>
            <a:off x="629980" y="2159358"/>
            <a:ext cx="10687664"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Quit IMR</a:t>
            </a:r>
          </a:p>
          <a:p>
            <a:r>
              <a:rPr lang="en-US" dirty="0" err="1"/>
              <a:t>ret_imr</a:t>
            </a:r>
            <a:r>
              <a:rPr lang="en-US" dirty="0"/>
              <a:t> =  </a:t>
            </a:r>
            <a:r>
              <a:rPr lang="en-US" dirty="0" err="1"/>
              <a:t>R_IMRDRV_Quit</a:t>
            </a:r>
            <a:r>
              <a:rPr lang="en-US" dirty="0"/>
              <a:t>(</a:t>
            </a:r>
            <a:r>
              <a:rPr lang="en-US" dirty="0" err="1"/>
              <a:t>ctrhandle</a:t>
            </a:r>
            <a:r>
              <a:rPr lang="en-US" dirty="0"/>
              <a:t>[channel]);</a:t>
            </a:r>
          </a:p>
          <a:p>
            <a:endParaRPr lang="en-US" dirty="0"/>
          </a:p>
        </p:txBody>
      </p:sp>
    </p:spTree>
    <p:extLst>
      <p:ext uri="{BB962C8B-B14F-4D97-AF65-F5344CB8AC3E}">
        <p14:creationId xmlns:p14="http://schemas.microsoft.com/office/powerpoint/2010/main" val="219614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Roboto Condensed"/>
              <a:buNone/>
            </a:pPr>
            <a:r>
              <a:rPr lang="en-US"/>
              <a:t>Thank You!!</a:t>
            </a:r>
            <a:endParaRPr/>
          </a:p>
        </p:txBody>
      </p:sp>
    </p:spTree>
    <p:extLst>
      <p:ext uri="{BB962C8B-B14F-4D97-AF65-F5344CB8AC3E}">
        <p14:creationId xmlns:p14="http://schemas.microsoft.com/office/powerpoint/2010/main" val="68814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a:t>IMR</a:t>
            </a:r>
            <a:endParaRPr lang="vi-VN" dirty="0"/>
          </a:p>
        </p:txBody>
      </p:sp>
      <p:sp>
        <p:nvSpPr>
          <p:cNvPr id="113" name="Google Shape;113;p19"/>
          <p:cNvSpPr txBox="1">
            <a:spLocks noGrp="1"/>
          </p:cNvSpPr>
          <p:nvPr>
            <p:ph type="body" idx="1"/>
          </p:nvPr>
        </p:nvSpPr>
        <p:spPr>
          <a:xfrm>
            <a:off x="436600" y="1520986"/>
            <a:ext cx="11463731" cy="4711838"/>
          </a:xfrm>
          <a:prstGeom prst="rect">
            <a:avLst/>
          </a:prstGeom>
          <a:noFill/>
          <a:ln>
            <a:noFill/>
          </a:ln>
        </p:spPr>
        <p:txBody>
          <a:bodyPr spcFirstLastPara="1" wrap="square" lIns="91433" tIns="45700" rIns="91433" bIns="45700" anchor="t" anchorCtr="0">
            <a:noAutofit/>
          </a:bodyPr>
          <a:lstStyle/>
          <a:p>
            <a:pPr marL="0" indent="0">
              <a:lnSpc>
                <a:spcPct val="113999"/>
              </a:lnSpc>
            </a:pPr>
            <a:r>
              <a:rPr lang="en-US" sz="1700" dirty="0" smtClean="0"/>
              <a:t>IMR module is a module to flatten distorted images recorded using an fish-eyed camera. </a:t>
            </a:r>
            <a:endParaRPr lang="en-US" dirty="0"/>
          </a:p>
          <a:p>
            <a:pPr marL="0" indent="0">
              <a:lnSpc>
                <a:spcPct val="113999"/>
              </a:lnSpc>
            </a:pPr>
            <a:endParaRPr lang="en-US" dirty="0"/>
          </a:p>
        </p:txBody>
      </p:sp>
      <p:pic>
        <p:nvPicPr>
          <p:cNvPr id="2" name="Picture 1"/>
          <p:cNvPicPr>
            <a:picLocks noChangeAspect="1"/>
          </p:cNvPicPr>
          <p:nvPr/>
        </p:nvPicPr>
        <p:blipFill>
          <a:blip r:embed="rId3"/>
          <a:stretch>
            <a:fillRect/>
          </a:stretch>
        </p:blipFill>
        <p:spPr>
          <a:xfrm>
            <a:off x="574111" y="2285847"/>
            <a:ext cx="3590925" cy="3800475"/>
          </a:xfrm>
          <a:prstGeom prst="rect">
            <a:avLst/>
          </a:prstGeom>
        </p:spPr>
      </p:pic>
      <p:pic>
        <p:nvPicPr>
          <p:cNvPr id="3" name="Picture 2"/>
          <p:cNvPicPr>
            <a:picLocks noChangeAspect="1"/>
          </p:cNvPicPr>
          <p:nvPr/>
        </p:nvPicPr>
        <p:blipFill>
          <a:blip r:embed="rId4"/>
          <a:stretch>
            <a:fillRect/>
          </a:stretch>
        </p:blipFill>
        <p:spPr>
          <a:xfrm>
            <a:off x="7193064" y="2219172"/>
            <a:ext cx="3705225" cy="3867150"/>
          </a:xfrm>
          <a:prstGeom prst="rect">
            <a:avLst/>
          </a:prstGeom>
        </p:spPr>
      </p:pic>
      <p:sp>
        <p:nvSpPr>
          <p:cNvPr id="5" name="Right Arrow 4"/>
          <p:cNvSpPr/>
          <p:nvPr/>
        </p:nvSpPr>
        <p:spPr>
          <a:xfrm>
            <a:off x="5190057" y="387690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0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IMR</a:t>
            </a:r>
          </a:p>
        </p:txBody>
      </p:sp>
      <p:sp>
        <p:nvSpPr>
          <p:cNvPr id="7" name="Google Shape;113;p19"/>
          <p:cNvSpPr txBox="1">
            <a:spLocks noGrp="1"/>
          </p:cNvSpPr>
          <p:nvPr>
            <p:ph type="body" idx="1"/>
          </p:nvPr>
        </p:nvSpPr>
        <p:spPr>
          <a:xfrm>
            <a:off x="436600" y="1520986"/>
            <a:ext cx="11463731" cy="4711838"/>
          </a:xfrm>
          <a:prstGeom prst="rect">
            <a:avLst/>
          </a:prstGeom>
          <a:noFill/>
          <a:ln>
            <a:noFill/>
          </a:ln>
        </p:spPr>
        <p:txBody>
          <a:bodyPr spcFirstLastPara="1" wrap="square" lIns="91433" tIns="45700" rIns="91433" bIns="45700" anchor="t" anchorCtr="0">
            <a:noAutofit/>
          </a:bodyPr>
          <a:lstStyle/>
          <a:p>
            <a:pPr marL="0" indent="0">
              <a:lnSpc>
                <a:spcPct val="113999"/>
              </a:lnSpc>
            </a:pPr>
            <a:r>
              <a:rPr lang="en-US" dirty="0" smtClean="0"/>
              <a:t>And</a:t>
            </a:r>
            <a:r>
              <a:rPr lang="en-US" dirty="0" smtClean="0"/>
              <a:t> to rotate it too.</a:t>
            </a:r>
            <a:endParaRPr lang="en-US" dirty="0"/>
          </a:p>
        </p:txBody>
      </p:sp>
      <p:pic>
        <p:nvPicPr>
          <p:cNvPr id="8" name="Picture 7"/>
          <p:cNvPicPr>
            <a:picLocks noChangeAspect="1"/>
          </p:cNvPicPr>
          <p:nvPr/>
        </p:nvPicPr>
        <p:blipFill>
          <a:blip r:embed="rId2"/>
          <a:stretch>
            <a:fillRect/>
          </a:stretch>
        </p:blipFill>
        <p:spPr>
          <a:xfrm>
            <a:off x="574111" y="2285847"/>
            <a:ext cx="3590925" cy="3800475"/>
          </a:xfrm>
          <a:prstGeom prst="rect">
            <a:avLst/>
          </a:prstGeom>
        </p:spPr>
      </p:pic>
      <p:pic>
        <p:nvPicPr>
          <p:cNvPr id="9" name="Picture 8"/>
          <p:cNvPicPr>
            <a:picLocks noChangeAspect="1"/>
          </p:cNvPicPr>
          <p:nvPr/>
        </p:nvPicPr>
        <p:blipFill>
          <a:blip r:embed="rId3"/>
          <a:stretch>
            <a:fillRect/>
          </a:stretch>
        </p:blipFill>
        <p:spPr>
          <a:xfrm rot="5400000">
            <a:off x="7193064" y="2219172"/>
            <a:ext cx="3705225" cy="3867150"/>
          </a:xfrm>
          <a:prstGeom prst="rect">
            <a:avLst/>
          </a:prstGeom>
        </p:spPr>
      </p:pic>
      <p:sp>
        <p:nvSpPr>
          <p:cNvPr id="10" name="Right Arrow 9"/>
          <p:cNvSpPr/>
          <p:nvPr/>
        </p:nvSpPr>
        <p:spPr>
          <a:xfrm>
            <a:off x="5190057" y="387690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68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07209" y="198207"/>
            <a:ext cx="11310400" cy="837600"/>
          </a:xfrm>
          <a:prstGeom prst="rect">
            <a:avLst/>
          </a:prstGeom>
          <a:noFill/>
          <a:ln>
            <a:noFill/>
          </a:ln>
        </p:spPr>
        <p:txBody>
          <a:bodyPr spcFirstLastPara="1" wrap="square" lIns="91433" tIns="45700" rIns="91433" bIns="45700" anchor="ctr" anchorCtr="0">
            <a:noAutofit/>
          </a:bodyPr>
          <a:lstStyle/>
          <a:p>
            <a:pPr marL="304165"/>
            <a:r>
              <a:rPr lang="en-US" dirty="0" smtClean="0"/>
              <a:t>IMR – finite state machine</a:t>
            </a:r>
            <a:endParaRPr lang="vi-VN" dirty="0"/>
          </a:p>
        </p:txBody>
      </p:sp>
      <p:sp>
        <p:nvSpPr>
          <p:cNvPr id="113" name="Google Shape;113;p19"/>
          <p:cNvSpPr txBox="1">
            <a:spLocks noGrp="1"/>
          </p:cNvSpPr>
          <p:nvPr>
            <p:ph type="body" idx="1"/>
          </p:nvPr>
        </p:nvSpPr>
        <p:spPr>
          <a:xfrm>
            <a:off x="307209" y="979323"/>
            <a:ext cx="5863982" cy="5878677"/>
          </a:xfrm>
          <a:prstGeom prst="rect">
            <a:avLst/>
          </a:prstGeom>
          <a:noFill/>
          <a:ln>
            <a:noFill/>
          </a:ln>
        </p:spPr>
        <p:txBody>
          <a:bodyPr spcFirstLastPara="1" wrap="square" lIns="91433" tIns="45700" rIns="91433" bIns="45700" anchor="t" anchorCtr="0">
            <a:noAutofit/>
          </a:bodyPr>
          <a:lstStyle/>
          <a:p>
            <a:pPr marL="0" indent="0">
              <a:lnSpc>
                <a:spcPct val="113999"/>
              </a:lnSpc>
            </a:pPr>
            <a:r>
              <a:rPr lang="en-US" sz="1500" dirty="0" smtClean="0"/>
              <a:t>3.1.</a:t>
            </a:r>
            <a:r>
              <a:rPr lang="en-US" sz="1500" b="1" dirty="0" smtClean="0"/>
              <a:t>1Uninitialized </a:t>
            </a:r>
            <a:r>
              <a:rPr lang="en-US" sz="1500" dirty="0"/>
              <a:t>State This is the initial state of the driver immediately after booting the system. When </a:t>
            </a:r>
            <a:r>
              <a:rPr lang="en-US" sz="1500" dirty="0" err="1"/>
              <a:t>R_IMRDRV_Init</a:t>
            </a:r>
            <a:r>
              <a:rPr lang="en-US" sz="1500" dirty="0"/>
              <a:t> is called, the driver state is changed to the Initialized State. </a:t>
            </a:r>
          </a:p>
          <a:p>
            <a:pPr marL="0" indent="0">
              <a:lnSpc>
                <a:spcPct val="113999"/>
              </a:lnSpc>
            </a:pPr>
            <a:r>
              <a:rPr lang="en-US" sz="1500" dirty="0"/>
              <a:t>3.1.2 </a:t>
            </a:r>
            <a:r>
              <a:rPr lang="en-US" sz="1500" b="1" dirty="0"/>
              <a:t>Initialized </a:t>
            </a:r>
            <a:r>
              <a:rPr lang="en-US" sz="1500" dirty="0"/>
              <a:t>State This state indicates that the IMR Driver has been initialized. When </a:t>
            </a:r>
            <a:r>
              <a:rPr lang="en-US" sz="1500" dirty="0" err="1"/>
              <a:t>R_IMRDRV_Start</a:t>
            </a:r>
            <a:r>
              <a:rPr lang="en-US" sz="1500" dirty="0"/>
              <a:t> is called, the driver state is changed to the Ready State. When </a:t>
            </a:r>
            <a:r>
              <a:rPr lang="en-US" sz="1500" dirty="0" err="1"/>
              <a:t>R_IMRDRV_Quit</a:t>
            </a:r>
            <a:r>
              <a:rPr lang="en-US" sz="1500" dirty="0"/>
              <a:t> is called, the driver state is changed to the Uninitialized State. Note that this state is managed for each channel. </a:t>
            </a:r>
            <a:endParaRPr lang="en-US" sz="1500" dirty="0" smtClean="0"/>
          </a:p>
          <a:p>
            <a:pPr marL="0" indent="0">
              <a:lnSpc>
                <a:spcPct val="113999"/>
              </a:lnSpc>
            </a:pPr>
            <a:r>
              <a:rPr lang="en-US" sz="1500" dirty="0" smtClean="0"/>
              <a:t>3.1.3 </a:t>
            </a:r>
            <a:r>
              <a:rPr lang="en-US" sz="1500" b="1" dirty="0"/>
              <a:t>Ready </a:t>
            </a:r>
            <a:r>
              <a:rPr lang="en-US" sz="1500" dirty="0"/>
              <a:t>State This state indicates that the channel is ready to execute DL. When </a:t>
            </a:r>
            <a:r>
              <a:rPr lang="en-US" sz="1500" dirty="0" err="1"/>
              <a:t>R_IMRDRV_AttrSetParam</a:t>
            </a:r>
            <a:r>
              <a:rPr lang="en-US" sz="1500" dirty="0"/>
              <a:t> is called, the driver state is changed to the Attribute set State. When </a:t>
            </a:r>
            <a:r>
              <a:rPr lang="en-US" sz="1500" dirty="0" err="1"/>
              <a:t>R_IMRDRV_Stop</a:t>
            </a:r>
            <a:r>
              <a:rPr lang="en-US" sz="1500" dirty="0"/>
              <a:t> is called, the driver state is changed to Initialized State. </a:t>
            </a:r>
          </a:p>
          <a:p>
            <a:pPr marL="0" indent="0">
              <a:lnSpc>
                <a:spcPct val="113999"/>
              </a:lnSpc>
            </a:pPr>
            <a:r>
              <a:rPr lang="en-US" sz="1500" dirty="0"/>
              <a:t>3.1.4 </a:t>
            </a:r>
            <a:r>
              <a:rPr lang="en-US" sz="1500" b="1" dirty="0"/>
              <a:t>Attribute set State This stat</a:t>
            </a:r>
            <a:r>
              <a:rPr lang="en-US" sz="1500" dirty="0"/>
              <a:t>e indicates that the channel is set attribute parameter for executing DL. When </a:t>
            </a:r>
            <a:r>
              <a:rPr lang="en-US" sz="1500" dirty="0" err="1"/>
              <a:t>R_IMRDRV_Execute</a:t>
            </a:r>
            <a:r>
              <a:rPr lang="en-US" sz="1500" dirty="0"/>
              <a:t> is called, the driver state is changed to the Active State. When </a:t>
            </a:r>
            <a:r>
              <a:rPr lang="en-US" sz="1500" dirty="0" err="1"/>
              <a:t>R_IMRDRV_Stop</a:t>
            </a:r>
            <a:r>
              <a:rPr lang="en-US" sz="1500" dirty="0"/>
              <a:t> is called, the driver state is changed to Initialized State.</a:t>
            </a:r>
            <a:endParaRPr lang="en-US" dirty="0"/>
          </a:p>
          <a:p>
            <a:pPr marL="0" indent="0">
              <a:lnSpc>
                <a:spcPct val="113999"/>
              </a:lnSpc>
            </a:pPr>
            <a:r>
              <a:rPr lang="en-US" sz="1500" dirty="0"/>
              <a:t> 3.1.5</a:t>
            </a:r>
            <a:r>
              <a:rPr lang="en-US" sz="1500" b="1" dirty="0"/>
              <a:t> Active State</a:t>
            </a:r>
            <a:r>
              <a:rPr lang="en-US" sz="1500" dirty="0"/>
              <a:t> This state indicates that the channel is executing DL which is provided by </a:t>
            </a:r>
            <a:r>
              <a:rPr lang="en-US" sz="1500" dirty="0" err="1"/>
              <a:t>R_IMRDRV_Execute</a:t>
            </a:r>
            <a:r>
              <a:rPr lang="en-US" sz="1500" dirty="0"/>
              <a:t>. When the execution is completed, the driver state is changed to the Ready State. When the execution is interrupted by the TRAP, IER, WUPOVF and WUPERR interrupt, the driver state is changed to</a:t>
            </a:r>
            <a:endParaRPr lang="en-US" dirty="0"/>
          </a:p>
        </p:txBody>
      </p:sp>
      <p:pic>
        <p:nvPicPr>
          <p:cNvPr id="3" name="Hình ảnh 4">
            <a:extLst>
              <a:ext uri="{FF2B5EF4-FFF2-40B4-BE49-F238E27FC236}">
                <a16:creationId xmlns:a16="http://schemas.microsoft.com/office/drawing/2014/main" id="{6253D633-7F78-4EAD-B68B-559F2922222F}"/>
              </a:ext>
            </a:extLst>
          </p:cNvPr>
          <p:cNvPicPr>
            <a:picLocks noChangeAspect="1"/>
          </p:cNvPicPr>
          <p:nvPr/>
        </p:nvPicPr>
        <p:blipFill>
          <a:blip r:embed="rId3"/>
          <a:stretch>
            <a:fillRect/>
          </a:stretch>
        </p:blipFill>
        <p:spPr>
          <a:xfrm>
            <a:off x="6304429" y="808100"/>
            <a:ext cx="5668296" cy="5844748"/>
          </a:xfrm>
          <a:prstGeom prst="rect">
            <a:avLst/>
          </a:prstGeom>
        </p:spPr>
      </p:pic>
    </p:spTree>
    <p:extLst>
      <p:ext uri="{BB962C8B-B14F-4D97-AF65-F5344CB8AC3E}">
        <p14:creationId xmlns:p14="http://schemas.microsoft.com/office/powerpoint/2010/main" val="233660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IMR </a:t>
            </a:r>
            <a:r>
              <a:rPr lang="en-US" dirty="0"/>
              <a:t>- Basic Function Flow</a:t>
            </a:r>
          </a:p>
        </p:txBody>
      </p:sp>
      <p:pic>
        <p:nvPicPr>
          <p:cNvPr id="4" name="Picture 3"/>
          <p:cNvPicPr>
            <a:picLocks noChangeAspect="1"/>
          </p:cNvPicPr>
          <p:nvPr/>
        </p:nvPicPr>
        <p:blipFill>
          <a:blip r:embed="rId2"/>
          <a:stretch>
            <a:fillRect/>
          </a:stretch>
        </p:blipFill>
        <p:spPr>
          <a:xfrm>
            <a:off x="3942735" y="1179872"/>
            <a:ext cx="3762375" cy="5339529"/>
          </a:xfrm>
          <a:prstGeom prst="rect">
            <a:avLst/>
          </a:prstGeom>
        </p:spPr>
      </p:pic>
    </p:spTree>
    <p:extLst>
      <p:ext uri="{BB962C8B-B14F-4D97-AF65-F5344CB8AC3E}">
        <p14:creationId xmlns:p14="http://schemas.microsoft.com/office/powerpoint/2010/main" val="77725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50257" y="1002889"/>
            <a:ext cx="3084634" cy="5636878"/>
          </a:xfrm>
          <a:prstGeom prst="rect">
            <a:avLst/>
          </a:prstGeom>
        </p:spPr>
      </p:pic>
      <p:sp>
        <p:nvSpPr>
          <p:cNvPr id="4" name="Title 1"/>
          <p:cNvSpPr>
            <a:spLocks noGrp="1"/>
          </p:cNvSpPr>
          <p:nvPr>
            <p:ph type="title"/>
          </p:nvPr>
        </p:nvSpPr>
        <p:spPr>
          <a:xfrm>
            <a:off x="436605" y="255716"/>
            <a:ext cx="11310400" cy="837600"/>
          </a:xfrm>
        </p:spPr>
        <p:txBody>
          <a:bodyPr/>
          <a:lstStyle/>
          <a:p>
            <a:r>
              <a:rPr lang="en-US" dirty="0" smtClean="0"/>
              <a:t>IMR </a:t>
            </a:r>
            <a:r>
              <a:rPr lang="en-US" dirty="0"/>
              <a:t>- Basic Function Flow</a:t>
            </a:r>
          </a:p>
        </p:txBody>
      </p:sp>
    </p:spTree>
    <p:extLst>
      <p:ext uri="{BB962C8B-B14F-4D97-AF65-F5344CB8AC3E}">
        <p14:creationId xmlns:p14="http://schemas.microsoft.com/office/powerpoint/2010/main" val="104674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for input and output</a:t>
            </a:r>
            <a:endParaRPr lang="en-US" dirty="0"/>
          </a:p>
        </p:txBody>
      </p:sp>
      <p:pic>
        <p:nvPicPr>
          <p:cNvPr id="4" name="Picture 3"/>
          <p:cNvPicPr>
            <a:picLocks noChangeAspect="1"/>
          </p:cNvPicPr>
          <p:nvPr/>
        </p:nvPicPr>
        <p:blipFill>
          <a:blip r:embed="rId2"/>
          <a:stretch>
            <a:fillRect/>
          </a:stretch>
        </p:blipFill>
        <p:spPr>
          <a:xfrm>
            <a:off x="1068336" y="1296867"/>
            <a:ext cx="9544050" cy="4781550"/>
          </a:xfrm>
          <a:prstGeom prst="rect">
            <a:avLst/>
          </a:prstGeom>
        </p:spPr>
      </p:pic>
    </p:spTree>
    <p:extLst>
      <p:ext uri="{BB962C8B-B14F-4D97-AF65-F5344CB8AC3E}">
        <p14:creationId xmlns:p14="http://schemas.microsoft.com/office/powerpoint/2010/main" val="417222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main API</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315012" y="917165"/>
            <a:ext cx="9553575" cy="5810250"/>
          </a:xfrm>
          <a:prstGeom prst="rect">
            <a:avLst/>
          </a:prstGeom>
        </p:spPr>
      </p:pic>
    </p:spTree>
    <p:extLst>
      <p:ext uri="{BB962C8B-B14F-4D97-AF65-F5344CB8AC3E}">
        <p14:creationId xmlns:p14="http://schemas.microsoft.com/office/powerpoint/2010/main" val="238752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in source - </a:t>
            </a:r>
            <a:r>
              <a:rPr lang="en-US" dirty="0" err="1" smtClean="0"/>
              <a:t>init</a:t>
            </a:r>
            <a:endParaRPr lang="en-US" dirty="0"/>
          </a:p>
        </p:txBody>
      </p:sp>
      <p:sp>
        <p:nvSpPr>
          <p:cNvPr id="4" name="Rectangle 3"/>
          <p:cNvSpPr/>
          <p:nvPr/>
        </p:nvSpPr>
        <p:spPr>
          <a:xfrm>
            <a:off x="629980" y="1013900"/>
            <a:ext cx="10687664" cy="96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To </a:t>
            </a:r>
            <a:r>
              <a:rPr lang="en-US" dirty="0" err="1" smtClean="0"/>
              <a:t>init</a:t>
            </a:r>
            <a:r>
              <a:rPr lang="en-US" dirty="0" smtClean="0"/>
              <a:t> IMR for each channel.</a:t>
            </a:r>
          </a:p>
          <a:p>
            <a:r>
              <a:rPr lang="en-US" dirty="0" err="1" smtClean="0"/>
              <a:t>R_IMRDRV_Init</a:t>
            </a:r>
            <a:r>
              <a:rPr lang="en-US" dirty="0"/>
              <a:t>( &amp;</a:t>
            </a:r>
            <a:r>
              <a:rPr lang="en-US" dirty="0" err="1"/>
              <a:t>initdata</a:t>
            </a:r>
            <a:r>
              <a:rPr lang="en-US" dirty="0"/>
              <a:t>[channel</a:t>
            </a:r>
            <a:r>
              <a:rPr lang="en-US" dirty="0" smtClean="0"/>
              <a:t>], &amp;</a:t>
            </a:r>
            <a:r>
              <a:rPr lang="en-US" dirty="0" err="1"/>
              <a:t>os_config</a:t>
            </a:r>
            <a:r>
              <a:rPr lang="en-US" dirty="0"/>
              <a:t>[channel</a:t>
            </a:r>
            <a:r>
              <a:rPr lang="en-US" dirty="0" smtClean="0"/>
              <a:t>], </a:t>
            </a:r>
            <a:r>
              <a:rPr lang="en-US" dirty="0" err="1" smtClean="0"/>
              <a:t>callback_func</a:t>
            </a:r>
            <a:r>
              <a:rPr lang="en-US" dirty="0" smtClean="0"/>
              <a:t>, (</a:t>
            </a:r>
            <a:r>
              <a:rPr lang="en-US" dirty="0"/>
              <a:t>void*)&amp;</a:t>
            </a:r>
            <a:r>
              <a:rPr lang="en-US" dirty="0" err="1"/>
              <a:t>IMR_cond_handle</a:t>
            </a:r>
            <a:r>
              <a:rPr lang="en-US" dirty="0"/>
              <a:t>[channel</a:t>
            </a:r>
            <a:r>
              <a:rPr lang="en-US" dirty="0" smtClean="0"/>
              <a:t>], &amp;</a:t>
            </a:r>
            <a:r>
              <a:rPr lang="en-US" dirty="0" err="1"/>
              <a:t>ctrhandle</a:t>
            </a:r>
            <a:r>
              <a:rPr lang="en-US" dirty="0"/>
              <a:t>[channel] </a:t>
            </a:r>
            <a:r>
              <a:rPr lang="en-US" dirty="0" smtClean="0"/>
              <a:t>);</a:t>
            </a:r>
          </a:p>
          <a:p>
            <a:endParaRPr lang="en-US" dirty="0"/>
          </a:p>
        </p:txBody>
      </p:sp>
      <p:sp>
        <p:nvSpPr>
          <p:cNvPr id="5" name="Rectangle 4"/>
          <p:cNvSpPr/>
          <p:nvPr/>
        </p:nvSpPr>
        <p:spPr>
          <a:xfrm>
            <a:off x="629980" y="2053073"/>
            <a:ext cx="10687664" cy="760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To get DL for Y and UV part</a:t>
            </a:r>
          </a:p>
          <a:p>
            <a:r>
              <a:rPr lang="en-US" dirty="0" err="1"/>
              <a:t>p_dl_top</a:t>
            </a:r>
            <a:r>
              <a:rPr lang="en-US" dirty="0"/>
              <a:t> = </a:t>
            </a:r>
            <a:r>
              <a:rPr lang="en-US" dirty="0" err="1"/>
              <a:t>get_DL_addr</a:t>
            </a:r>
            <a:r>
              <a:rPr lang="en-US" dirty="0"/>
              <a:t>(</a:t>
            </a:r>
            <a:r>
              <a:rPr lang="en-US" dirty="0" err="1"/>
              <a:t>dl_sel_t</a:t>
            </a:r>
            <a:r>
              <a:rPr lang="en-US" dirty="0"/>
              <a:t>[channel][</a:t>
            </a:r>
            <a:r>
              <a:rPr lang="en-US" dirty="0" err="1"/>
              <a:t>i</a:t>
            </a:r>
            <a:r>
              <a:rPr lang="en-US" dirty="0"/>
              <a:t>], &amp;</a:t>
            </a:r>
            <a:r>
              <a:rPr lang="en-US" dirty="0" err="1"/>
              <a:t>dl_num</a:t>
            </a:r>
            <a:r>
              <a:rPr lang="en-US" dirty="0"/>
              <a:t>);</a:t>
            </a:r>
          </a:p>
          <a:p>
            <a:endParaRPr lang="en-US" dirty="0"/>
          </a:p>
        </p:txBody>
      </p:sp>
      <p:sp>
        <p:nvSpPr>
          <p:cNvPr id="7" name="Rectangle 6"/>
          <p:cNvSpPr/>
          <p:nvPr/>
        </p:nvSpPr>
        <p:spPr>
          <a:xfrm>
            <a:off x="629980" y="2889508"/>
            <a:ext cx="10687664" cy="760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Setup IMR device driver.</a:t>
            </a:r>
          </a:p>
          <a:p>
            <a:r>
              <a:rPr lang="en-US" dirty="0" err="1"/>
              <a:t>ret_imr</a:t>
            </a:r>
            <a:r>
              <a:rPr lang="en-US" dirty="0"/>
              <a:t> = </a:t>
            </a:r>
            <a:r>
              <a:rPr lang="en-US" dirty="0" err="1"/>
              <a:t>R_IMRDRV_Start</a:t>
            </a:r>
            <a:r>
              <a:rPr lang="en-US" dirty="0"/>
              <a:t>( </a:t>
            </a:r>
            <a:r>
              <a:rPr lang="en-US" dirty="0" err="1"/>
              <a:t>ctrhandle</a:t>
            </a:r>
            <a:r>
              <a:rPr lang="en-US" dirty="0"/>
              <a:t>[channel]);</a:t>
            </a:r>
          </a:p>
          <a:p>
            <a:endParaRPr lang="en-US" dirty="0"/>
          </a:p>
        </p:txBody>
      </p:sp>
      <p:sp>
        <p:nvSpPr>
          <p:cNvPr id="8" name="Rectangle 7"/>
          <p:cNvSpPr/>
          <p:nvPr/>
        </p:nvSpPr>
        <p:spPr>
          <a:xfrm>
            <a:off x="629980" y="3725943"/>
            <a:ext cx="10687664" cy="2969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err="1" smtClean="0"/>
              <a:t>Config</a:t>
            </a:r>
            <a:r>
              <a:rPr lang="en-US" dirty="0" smtClean="0"/>
              <a:t> color format for input and output.</a:t>
            </a:r>
            <a:endParaRPr lang="en-US" dirty="0"/>
          </a:p>
          <a:p>
            <a:r>
              <a:rPr lang="en-US" dirty="0"/>
              <a:t>        </a:t>
            </a:r>
            <a:r>
              <a:rPr lang="en-US" dirty="0" err="1"/>
              <a:t>imr_mem_info</a:t>
            </a:r>
            <a:r>
              <a:rPr lang="en-US" dirty="0"/>
              <a:t>[channel].</a:t>
            </a:r>
            <a:r>
              <a:rPr lang="en-US" dirty="0" err="1"/>
              <a:t>attr_param</a:t>
            </a:r>
            <a:r>
              <a:rPr lang="en-US" dirty="0"/>
              <a:t>[0].</a:t>
            </a:r>
            <a:r>
              <a:rPr lang="en-US" dirty="0" err="1"/>
              <a:t>src_data.bpp</a:t>
            </a:r>
            <a:r>
              <a:rPr lang="en-US" dirty="0"/>
              <a:t>    = IMRDRV_BPP_8;</a:t>
            </a:r>
          </a:p>
          <a:p>
            <a:r>
              <a:rPr lang="en-US" dirty="0"/>
              <a:t>        </a:t>
            </a:r>
            <a:r>
              <a:rPr lang="en-US" dirty="0" err="1"/>
              <a:t>imr_mem_info</a:t>
            </a:r>
            <a:r>
              <a:rPr lang="en-US" dirty="0"/>
              <a:t>[channel].</a:t>
            </a:r>
            <a:r>
              <a:rPr lang="en-US" dirty="0" err="1"/>
              <a:t>attr_param</a:t>
            </a:r>
            <a:r>
              <a:rPr lang="en-US" dirty="0"/>
              <a:t>[0].</a:t>
            </a:r>
            <a:r>
              <a:rPr lang="en-US" dirty="0" err="1"/>
              <a:t>src_data.stride</a:t>
            </a:r>
            <a:r>
              <a:rPr lang="en-US" dirty="0"/>
              <a:t> = IMRSMP_SRC_WIDTH</a:t>
            </a:r>
            <a:r>
              <a:rPr lang="en-US" dirty="0" smtClean="0"/>
              <a:t>;</a:t>
            </a:r>
            <a:r>
              <a:rPr lang="en-US" dirty="0"/>
              <a:t/>
            </a:r>
            <a:br>
              <a:rPr lang="en-US" dirty="0"/>
            </a:br>
            <a:r>
              <a:rPr lang="en-US" dirty="0"/>
              <a:t>        </a:t>
            </a:r>
            <a:r>
              <a:rPr lang="en-US" dirty="0" err="1"/>
              <a:t>imr_mem_info</a:t>
            </a:r>
            <a:r>
              <a:rPr lang="en-US" dirty="0"/>
              <a:t>[channel].</a:t>
            </a:r>
            <a:r>
              <a:rPr lang="en-US" dirty="0" err="1"/>
              <a:t>attr_param</a:t>
            </a:r>
            <a:r>
              <a:rPr lang="en-US" dirty="0"/>
              <a:t>[0].</a:t>
            </a:r>
            <a:r>
              <a:rPr lang="en-US" dirty="0" err="1"/>
              <a:t>dst_data.bpp</a:t>
            </a:r>
            <a:r>
              <a:rPr lang="en-US" dirty="0"/>
              <a:t>    = IMRDRV_BPP_8</a:t>
            </a:r>
            <a:r>
              <a:rPr lang="en-US" dirty="0" smtClean="0"/>
              <a:t>;</a:t>
            </a:r>
          </a:p>
          <a:p>
            <a:r>
              <a:rPr lang="en-US" dirty="0" smtClean="0"/>
              <a:t>        </a:t>
            </a:r>
            <a:r>
              <a:rPr lang="en-US" dirty="0" err="1" smtClean="0"/>
              <a:t>imr_mem_info</a:t>
            </a:r>
            <a:r>
              <a:rPr lang="en-US" dirty="0" smtClean="0"/>
              <a:t>[channel].</a:t>
            </a:r>
            <a:r>
              <a:rPr lang="en-US" dirty="0" err="1" smtClean="0"/>
              <a:t>attr_param</a:t>
            </a:r>
            <a:r>
              <a:rPr lang="en-US" dirty="0" smtClean="0"/>
              <a:t>[0].</a:t>
            </a:r>
            <a:r>
              <a:rPr lang="en-US" dirty="0" err="1" smtClean="0"/>
              <a:t>dst_data.stride</a:t>
            </a:r>
            <a:r>
              <a:rPr lang="en-US" dirty="0" smtClean="0"/>
              <a:t> = IMRSMP_DST_WIDTH;</a:t>
            </a:r>
            <a:r>
              <a:rPr lang="en-US" dirty="0"/>
              <a:t/>
            </a:r>
            <a:br>
              <a:rPr lang="en-US" dirty="0"/>
            </a:br>
            <a:r>
              <a:rPr lang="en-US" dirty="0"/>
              <a:t>        </a:t>
            </a:r>
            <a:r>
              <a:rPr lang="en-US" dirty="0" err="1"/>
              <a:t>imr_mem_info</a:t>
            </a:r>
            <a:r>
              <a:rPr lang="en-US" dirty="0"/>
              <a:t>[channel].</a:t>
            </a:r>
            <a:r>
              <a:rPr lang="en-US" dirty="0" err="1"/>
              <a:t>attr_param</a:t>
            </a:r>
            <a:r>
              <a:rPr lang="en-US" dirty="0"/>
              <a:t>[0].</a:t>
            </a:r>
            <a:r>
              <a:rPr lang="en-US" dirty="0" err="1"/>
              <a:t>src_data.color_format</a:t>
            </a:r>
            <a:r>
              <a:rPr lang="en-US" dirty="0"/>
              <a:t>   = IMRDRV_COLOR_FORM_SEP_Y</a:t>
            </a:r>
            <a:r>
              <a:rPr lang="en-US" dirty="0" smtClean="0"/>
              <a:t>;</a:t>
            </a:r>
            <a:r>
              <a:rPr lang="en-US" dirty="0"/>
              <a:t/>
            </a:r>
            <a:br>
              <a:rPr lang="en-US" dirty="0"/>
            </a:br>
            <a:r>
              <a:rPr lang="en-US" dirty="0"/>
              <a:t>        </a:t>
            </a:r>
            <a:r>
              <a:rPr lang="en-US" dirty="0" err="1"/>
              <a:t>imr_mem_info</a:t>
            </a:r>
            <a:r>
              <a:rPr lang="en-US" dirty="0"/>
              <a:t>[channel].</a:t>
            </a:r>
            <a:r>
              <a:rPr lang="en-US" dirty="0" err="1"/>
              <a:t>attr_param</a:t>
            </a:r>
            <a:r>
              <a:rPr lang="en-US" dirty="0"/>
              <a:t>[0].</a:t>
            </a:r>
            <a:r>
              <a:rPr lang="en-US" dirty="0" err="1"/>
              <a:t>dst_data.color_format</a:t>
            </a:r>
            <a:r>
              <a:rPr lang="en-US" dirty="0"/>
              <a:t>   = IMRDRV_COLOR_FORM_SEP_Y</a:t>
            </a:r>
            <a:r>
              <a:rPr lang="en-US" dirty="0" smtClean="0"/>
              <a:t>;</a:t>
            </a:r>
            <a:endParaRPr lang="en-US" dirty="0"/>
          </a:p>
        </p:txBody>
      </p:sp>
    </p:spTree>
    <p:extLst>
      <p:ext uri="{BB962C8B-B14F-4D97-AF65-F5344CB8AC3E}">
        <p14:creationId xmlns:p14="http://schemas.microsoft.com/office/powerpoint/2010/main" val="302807073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2821</TotalTime>
  <Words>342</Words>
  <Application>Microsoft Office PowerPoint</Application>
  <PresentationFormat>Widescreen</PresentationFormat>
  <Paragraphs>41</Paragraphs>
  <Slides>12</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Roboto Condensed</vt:lpstr>
      <vt:lpstr>1_Office Theme</vt:lpstr>
      <vt:lpstr>2_Office Theme</vt:lpstr>
      <vt:lpstr>IMR module</vt:lpstr>
      <vt:lpstr>IMR</vt:lpstr>
      <vt:lpstr>IMR</vt:lpstr>
      <vt:lpstr>IMR – finite state machine</vt:lpstr>
      <vt:lpstr>IMR - Basic Function Flow</vt:lpstr>
      <vt:lpstr>IMR - Basic Function Flow</vt:lpstr>
      <vt:lpstr>Specification for input and output</vt:lpstr>
      <vt:lpstr>Some main API</vt:lpstr>
      <vt:lpstr>Implement in source - init</vt:lpstr>
      <vt:lpstr>Implement in source - main</vt:lpstr>
      <vt:lpstr>Implement in source - deinit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Basic</dc:title>
  <dc:creator>Nguyen Trung Hieu</dc:creator>
  <cp:lastModifiedBy>Tran Phuc Thinh 2</cp:lastModifiedBy>
  <cp:revision>73</cp:revision>
  <dcterms:created xsi:type="dcterms:W3CDTF">2020-01-03T03:31:54Z</dcterms:created>
  <dcterms:modified xsi:type="dcterms:W3CDTF">2021-11-20T04:13:33Z</dcterms:modified>
</cp:coreProperties>
</file>