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55" r:id="rId2"/>
    <p:sldMasterId id="2147483659" r:id="rId3"/>
    <p:sldMasterId id="2147483660" r:id="rId4"/>
  </p:sldMasterIdLst>
  <p:notesMasterIdLst>
    <p:notesMasterId r:id="rId62"/>
  </p:notesMasterIdLst>
  <p:sldIdLst>
    <p:sldId id="257" r:id="rId5"/>
    <p:sldId id="258" r:id="rId6"/>
    <p:sldId id="269" r:id="rId7"/>
    <p:sldId id="270" r:id="rId8"/>
    <p:sldId id="271" r:id="rId9"/>
    <p:sldId id="274" r:id="rId10"/>
    <p:sldId id="275" r:id="rId11"/>
    <p:sldId id="276" r:id="rId12"/>
    <p:sldId id="277" r:id="rId13"/>
    <p:sldId id="278" r:id="rId14"/>
    <p:sldId id="279" r:id="rId15"/>
    <p:sldId id="280" r:id="rId16"/>
    <p:sldId id="281" r:id="rId17"/>
    <p:sldId id="282" r:id="rId18"/>
    <p:sldId id="283" r:id="rId19"/>
    <p:sldId id="286" r:id="rId20"/>
    <p:sldId id="287" r:id="rId21"/>
    <p:sldId id="288" r:id="rId22"/>
    <p:sldId id="289" r:id="rId23"/>
    <p:sldId id="290" r:id="rId24"/>
    <p:sldId id="291" r:id="rId25"/>
    <p:sldId id="292" r:id="rId26"/>
    <p:sldId id="293" r:id="rId27"/>
    <p:sldId id="294" r:id="rId28"/>
    <p:sldId id="300" r:id="rId29"/>
    <p:sldId id="301" r:id="rId30"/>
    <p:sldId id="303" r:id="rId31"/>
    <p:sldId id="302" r:id="rId32"/>
    <p:sldId id="304" r:id="rId33"/>
    <p:sldId id="305" r:id="rId34"/>
    <p:sldId id="295" r:id="rId35"/>
    <p:sldId id="296" r:id="rId36"/>
    <p:sldId id="297" r:id="rId37"/>
    <p:sldId id="310" r:id="rId38"/>
    <p:sldId id="311" r:id="rId39"/>
    <p:sldId id="313" r:id="rId40"/>
    <p:sldId id="312"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09" r:id="rId57"/>
    <p:sldId id="298" r:id="rId58"/>
    <p:sldId id="306" r:id="rId59"/>
    <p:sldId id="307" r:id="rId60"/>
    <p:sldId id="308" r:id="rId6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A5103-B66D-F616-B175-22F458C84A4B}" v="69" dt="2021-08-13T13:24:06.739"/>
    <p1510:client id="{0C711EEE-8CCC-5597-74D8-F7845A9D93F9}" v="276" dt="2021-08-14T15:24:44.643"/>
    <p1510:client id="{18FFB296-3507-752C-438A-345CD2FFDDAE}" v="219" dt="2021-08-16T16:17:00.263"/>
    <p1510:client id="{3C39F439-A781-0E11-7A5A-54BBF3543B4A}" v="539" dt="2021-08-16T10:31:17.723"/>
    <p1510:client id="{6F3E29AD-3EA7-F52B-02DA-31F670B37806}" v="295" dt="2021-08-17T11:00:11.124"/>
    <p1510:client id="{94CFCB29-91F7-43C3-BBC4-B7D9A3AD3204}" v="389" dt="2021-08-12T16:24:27.510"/>
    <p1510:client id="{E4740AF7-A73D-3681-2C33-D1ABF865ABDD}" v="600" dt="2021-08-13T09:49:44.958"/>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5" d="100"/>
          <a:sy n="85"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9B80E-515D-4F3D-A788-B4B07878D86E}" type="datetimeFigureOut">
              <a:rPr lang="vi-VN"/>
              <a:t>17/08/2021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6995B-2314-40F5-93B1-5C93115EF742}" type="slidenum">
              <a:rPr lang="vi-VN"/>
              <a:t>‹#›</a:t>
            </a:fld>
            <a:endParaRPr lang="vi-VN"/>
          </a:p>
        </p:txBody>
      </p:sp>
    </p:spTree>
    <p:extLst>
      <p:ext uri="{BB962C8B-B14F-4D97-AF65-F5344CB8AC3E}">
        <p14:creationId xmlns:p14="http://schemas.microsoft.com/office/powerpoint/2010/main" val="259882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qnx.com/developers/docs/6.5.0/topic/com.qnx.doc.neutrino_getting_started/s1_procs.html?cp=13_3_3#thread_att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684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734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719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036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655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992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876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182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770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55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When we create a new thread in a process, the new thread of execution gets its own stack (and hence local variables) but shares global variables, file descriptors, signal handlers, and its current directory state with the process that created it.</a:t>
            </a:r>
          </a:p>
          <a:p>
            <a:pPr marL="0" indent="0">
              <a:buNone/>
            </a:pPr>
            <a:r>
              <a:rPr lang="en-US"/>
              <a:t>Fork duplicates the current process, creating a new entry in the process table with many of the same attributes as the current process. </a:t>
            </a:r>
          </a:p>
          <a:p>
            <a:pPr marL="0" indent="0">
              <a:buNone/>
            </a:pPr>
            <a:r>
              <a:rPr lang="en-US"/>
              <a:t>The new process is almost identical to the original, executing the same code but with its own data space, environment, and file descriptors. This new process is scheduled independently, and (in general) executes almost independently of the process that created it. </a:t>
            </a: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848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671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795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1205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673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396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345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679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0599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462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90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443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7723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475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38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8144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004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6153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749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869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4910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332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203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907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682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83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6597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3412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1531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i="1"/>
              <a:t>attr</a:t>
            </a:r>
            <a:endParaRPr lang="vi-VN"/>
          </a:p>
          <a:p>
            <a:r>
              <a:rPr lang="en-US"/>
              <a:t>This is the attributes structure that's used during thread creation. We've already discussed this structure above (in </a:t>
            </a:r>
            <a:r>
              <a:rPr lang="en-US" dirty="0">
                <a:hlinkClick r:id="rId3"/>
              </a:rPr>
              <a:t>“The thread attributes structure”</a:t>
            </a:r>
            <a:r>
              <a:rPr lang="en-US"/>
              <a:t>). You'll recall that this is the structure that controls things about the newly created thread like priority, stack size, and so on.</a:t>
            </a:r>
          </a:p>
          <a:p>
            <a:r>
              <a:rPr lang="en-US" i="1"/>
              <a:t>lo_water</a:t>
            </a:r>
            <a:endParaRPr lang="en-US"/>
          </a:p>
          <a:p>
            <a:r>
              <a:rPr lang="en-US"/>
              <a:t>There should always be at least </a:t>
            </a:r>
            <a:r>
              <a:rPr lang="en-US" i="1"/>
              <a:t>lo_water</a:t>
            </a:r>
            <a:r>
              <a:rPr lang="en-US"/>
              <a:t> threads sitting in the blocking operation. In a typical server, this would be the number of threads waiting to receive a message, for example. If there are less than </a:t>
            </a:r>
            <a:r>
              <a:rPr lang="en-US" i="1"/>
              <a:t>lo_water</a:t>
            </a:r>
            <a:r>
              <a:rPr lang="en-US"/>
              <a:t> threads sitting in the blocking operation (because, for example, we just received a message and have started the processing operation on that message), then more threads are created, according to the </a:t>
            </a:r>
            <a:r>
              <a:rPr lang="en-US" i="1"/>
              <a:t>increment</a:t>
            </a:r>
            <a:r>
              <a:rPr lang="en-US"/>
              <a:t> parameter. This is represented in the diagram by the first step labeled “create thread.”</a:t>
            </a:r>
          </a:p>
          <a:p>
            <a:r>
              <a:rPr lang="en-US" i="1"/>
              <a:t>increment</a:t>
            </a:r>
            <a:endParaRPr lang="en-US"/>
          </a:p>
          <a:p>
            <a:r>
              <a:rPr lang="en-US"/>
              <a:t>Indicates how many threads should be created at once if the count of blocking operation threads ever drops under </a:t>
            </a:r>
            <a:r>
              <a:rPr lang="en-US" i="1"/>
              <a:t>lo_water</a:t>
            </a:r>
            <a:r>
              <a:rPr lang="en-US"/>
              <a:t>. In deciding how to choose a value for this, you'd most likely start with 1. This means that if the number of threads in the blocking operation drops under </a:t>
            </a:r>
            <a:r>
              <a:rPr lang="en-US" i="1"/>
              <a:t>lo_water</a:t>
            </a:r>
            <a:r>
              <a:rPr lang="en-US"/>
              <a:t>, exactly one more thread would be created by the thread pool. To fine-tune the number that you've selected for </a:t>
            </a:r>
            <a:r>
              <a:rPr lang="en-US" i="1"/>
              <a:t>increment</a:t>
            </a:r>
            <a:r>
              <a:rPr lang="en-US"/>
              <a:t>, you could observe the behavior of the process and determine whether this number needs to be anything other than one. If, for example, you notice that your process gets “bursts” of requests, then you might decide that once you've dropped below </a:t>
            </a:r>
            <a:r>
              <a:rPr lang="en-US" i="1"/>
              <a:t>lo_water</a:t>
            </a:r>
            <a:r>
              <a:rPr lang="en-US"/>
              <a:t> blocking operation threads, you're probably going to encounter this “burst” of requests, so you might decide to request the creation of more than one thread at a time.</a:t>
            </a:r>
          </a:p>
          <a:p>
            <a:r>
              <a:rPr lang="en-US" i="1"/>
              <a:t>hi_water</a:t>
            </a:r>
            <a:endParaRPr lang="en-US"/>
          </a:p>
          <a:p>
            <a:r>
              <a:rPr lang="en-US"/>
              <a:t>Indicates the upper limit on the number of threads that should be in the blocking operation. As threads complete their processing operations, they will normally return to the blocking operation. However, the thread pool library keeps count of how many threads are currently in the blocking operation, and if that number ever exceeds </a:t>
            </a:r>
            <a:r>
              <a:rPr lang="en-US" i="1"/>
              <a:t>hi_water</a:t>
            </a:r>
            <a:r>
              <a:rPr lang="en-US"/>
              <a:t>, the thread pool library will kill the thread that caused the overflow (i.e., the thread that had just finished and was about to go back to the blocking operation). This is shown in the diagram as the “split” out of the “processing operation” block, with one path going to the “blocking operation” and the other path going to “CF” to destroy the thread. The combination of </a:t>
            </a:r>
            <a:r>
              <a:rPr lang="en-US" i="1"/>
              <a:t>lo_water</a:t>
            </a:r>
            <a:r>
              <a:rPr lang="en-US"/>
              <a:t> and </a:t>
            </a:r>
            <a:r>
              <a:rPr lang="en-US" i="1"/>
              <a:t>hi_water</a:t>
            </a:r>
            <a:r>
              <a:rPr lang="en-US"/>
              <a:t>, therefore, allows you to specify a range indicating how many threads should be in the blocking operation.</a:t>
            </a:r>
          </a:p>
          <a:p>
            <a:r>
              <a:rPr lang="en-US" i="1"/>
              <a:t>maximum</a:t>
            </a:r>
            <a:endParaRPr lang="en-US"/>
          </a:p>
          <a:p>
            <a:r>
              <a:rPr lang="en-US"/>
              <a:t>Indicates the absolute maximum number of threads that will ever run concurrently as a result of the thread pool library. For example, if threads were being created as a result of an underflow of the </a:t>
            </a:r>
            <a:r>
              <a:rPr lang="en-US" i="1"/>
              <a:t>lo_water</a:t>
            </a:r>
            <a:r>
              <a:rPr lang="en-US"/>
              <a:t> mark, the </a:t>
            </a:r>
            <a:r>
              <a:rPr lang="en-US" i="1"/>
              <a:t>maximum</a:t>
            </a:r>
            <a:r>
              <a:rPr lang="en-US"/>
              <a:t> parameter would limit the total number of threads.</a:t>
            </a:r>
          </a:p>
          <a:p>
            <a:r>
              <a:rPr lang="en-US"/>
              <a:t>One other key parameter to controlling the threads is the </a:t>
            </a:r>
            <a:r>
              <a:rPr lang="en-US" i="1"/>
              <a:t>flags</a:t>
            </a:r>
            <a:r>
              <a:rPr lang="en-US"/>
              <a:t> parameter passed to the </a:t>
            </a:r>
            <a:r>
              <a:rPr lang="en-US" i="1"/>
              <a:t>thread_pool_create()</a:t>
            </a:r>
            <a:r>
              <a:rPr lang="en-US"/>
              <a:t> function. It can have one of the following values:</a:t>
            </a:r>
          </a:p>
          <a:p>
            <a:r>
              <a:rPr lang="en-US"/>
              <a:t>POOL_FLAG_EXIT_SELF</a:t>
            </a:r>
          </a:p>
          <a:p>
            <a:r>
              <a:rPr lang="en-US"/>
              <a:t>The </a:t>
            </a:r>
            <a:r>
              <a:rPr lang="en-US" i="1"/>
              <a:t>thread_pool_start()</a:t>
            </a:r>
            <a:r>
              <a:rPr lang="en-US"/>
              <a:t> function will not return, nor will the calling thread be incorporated into the pool of threads.</a:t>
            </a:r>
          </a:p>
          <a:p>
            <a:r>
              <a:rPr lang="en-US"/>
              <a:t>POOL_FLAG_USE_SELF</a:t>
            </a:r>
          </a:p>
          <a:p>
            <a:r>
              <a:rPr lang="en-US"/>
              <a:t>The </a:t>
            </a:r>
            <a:r>
              <a:rPr lang="en-US" i="1"/>
              <a:t>thread_pool_start()</a:t>
            </a:r>
            <a:r>
              <a:rPr lang="en-US"/>
              <a:t> function will not return, but the calling thread will be incorporated into the pool of threads.</a:t>
            </a:r>
          </a:p>
          <a:p>
            <a:r>
              <a:rPr lang="en-US"/>
              <a:t>0</a:t>
            </a:r>
          </a:p>
          <a:p>
            <a:r>
              <a:rPr lang="en-US"/>
              <a:t>The </a:t>
            </a:r>
            <a:r>
              <a:rPr lang="en-US" i="1"/>
              <a:t>thread_pool_start()</a:t>
            </a:r>
            <a:r>
              <a:rPr lang="en-US"/>
              <a:t> function will return, with new threads being created as required.</a:t>
            </a:r>
          </a:p>
          <a:p>
            <a:endParaRPr lang="en-US" dirty="0">
              <a:latin typeface="Calibri"/>
              <a:cs typeface="Calibri"/>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611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i="1" dirty="0">
              <a:latin typeface="Calibri"/>
              <a:cs typeface="Calibri"/>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815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i="1" dirty="0">
              <a:latin typeface="Calibri"/>
              <a:cs typeface="Calibri"/>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8359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i="1" dirty="0">
              <a:latin typeface="Calibri"/>
              <a:cs typeface="Calibri"/>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382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latin typeface="Calibri"/>
              <a:cs typeface="Calibri"/>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9110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i="1" dirty="0">
              <a:latin typeface="Calibri"/>
              <a:cs typeface="Calibri"/>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8631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i="1" dirty="0">
              <a:latin typeface="Calibri"/>
              <a:cs typeface="Calibri"/>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86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i="1" dirty="0">
              <a:latin typeface="Calibri"/>
              <a:cs typeface="Calibri"/>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263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12011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7731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891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71155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84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1896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23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3152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64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17/08/2021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17/08/2021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17/08/2021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Highlight 2">
  <p:cSld name="OBJECT_1_1_1">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1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900"/>
            </a:lvl2pPr>
            <a:lvl3pPr lvl="2" algn="l">
              <a:lnSpc>
                <a:spcPct val="100000"/>
              </a:lnSpc>
              <a:spcBef>
                <a:spcPts val="0"/>
              </a:spcBef>
              <a:spcAft>
                <a:spcPts val="0"/>
              </a:spcAft>
              <a:buSzPts val="1100"/>
              <a:buNone/>
              <a:defRPr sz="1900"/>
            </a:lvl3pPr>
            <a:lvl4pPr lvl="3" algn="l">
              <a:lnSpc>
                <a:spcPct val="100000"/>
              </a:lnSpc>
              <a:spcBef>
                <a:spcPts val="0"/>
              </a:spcBef>
              <a:spcAft>
                <a:spcPts val="0"/>
              </a:spcAft>
              <a:buSzPts val="1100"/>
              <a:buNone/>
              <a:defRPr sz="1900"/>
            </a:lvl4pPr>
            <a:lvl5pPr lvl="4" algn="l">
              <a:lnSpc>
                <a:spcPct val="100000"/>
              </a:lnSpc>
              <a:spcBef>
                <a:spcPts val="0"/>
              </a:spcBef>
              <a:spcAft>
                <a:spcPts val="0"/>
              </a:spcAft>
              <a:buSzPts val="1100"/>
              <a:buNone/>
              <a:defRPr sz="1900"/>
            </a:lvl5pPr>
            <a:lvl6pPr lvl="5" algn="l">
              <a:lnSpc>
                <a:spcPct val="100000"/>
              </a:lnSpc>
              <a:spcBef>
                <a:spcPts val="0"/>
              </a:spcBef>
              <a:spcAft>
                <a:spcPts val="0"/>
              </a:spcAft>
              <a:buSzPts val="1100"/>
              <a:buNone/>
              <a:defRPr sz="1900"/>
            </a:lvl6pPr>
            <a:lvl7pPr lvl="6" algn="l">
              <a:lnSpc>
                <a:spcPct val="100000"/>
              </a:lnSpc>
              <a:spcBef>
                <a:spcPts val="0"/>
              </a:spcBef>
              <a:spcAft>
                <a:spcPts val="0"/>
              </a:spcAft>
              <a:buSzPts val="1100"/>
              <a:buNone/>
              <a:defRPr sz="1900"/>
            </a:lvl7pPr>
            <a:lvl8pPr lvl="7" algn="l">
              <a:lnSpc>
                <a:spcPct val="100000"/>
              </a:lnSpc>
              <a:spcBef>
                <a:spcPts val="0"/>
              </a:spcBef>
              <a:spcAft>
                <a:spcPts val="0"/>
              </a:spcAft>
              <a:buSzPts val="1100"/>
              <a:buNone/>
              <a:defRPr sz="1900"/>
            </a:lvl8pPr>
            <a:lvl9pPr lvl="8" algn="l">
              <a:lnSpc>
                <a:spcPct val="100000"/>
              </a:lnSpc>
              <a:spcBef>
                <a:spcPts val="0"/>
              </a:spcBef>
              <a:spcAft>
                <a:spcPts val="0"/>
              </a:spcAft>
              <a:buSzPts val="1100"/>
              <a:buNone/>
              <a:defRPr sz="1900"/>
            </a:lvl9pPr>
          </a:lstStyle>
          <a:p>
            <a:endParaRPr/>
          </a:p>
        </p:txBody>
      </p:sp>
      <p:sp>
        <p:nvSpPr>
          <p:cNvPr id="14" name="Google Shape;14;p3"/>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609585" marR="0" lvl="0" indent="-304792"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1219170" marR="0" lvl="1" indent="-414856" algn="l">
              <a:lnSpc>
                <a:spcPct val="115000"/>
              </a:lnSpc>
              <a:spcBef>
                <a:spcPts val="1333"/>
              </a:spcBef>
              <a:spcAft>
                <a:spcPts val="0"/>
              </a:spcAft>
              <a:buClr>
                <a:schemeClr val="dk1"/>
              </a:buClr>
              <a:buSzPts val="1300"/>
              <a:buChar char="•"/>
              <a:defRPr sz="1700" i="0" u="none" strike="noStrike" cap="none">
                <a:solidFill>
                  <a:schemeClr val="dk1"/>
                </a:solidFill>
                <a:latin typeface="Roboto Condensed"/>
                <a:ea typeface="Roboto Condensed"/>
                <a:cs typeface="Roboto Condensed"/>
                <a:sym typeface="Roboto Condensed"/>
              </a:defRPr>
            </a:lvl2pPr>
            <a:lvl3pPr marL="1828754" marR="0" lvl="2" indent="-414856" algn="l">
              <a:lnSpc>
                <a:spcPct val="115000"/>
              </a:lnSpc>
              <a:spcBef>
                <a:spcPts val="667"/>
              </a:spcBef>
              <a:spcAft>
                <a:spcPts val="0"/>
              </a:spcAft>
              <a:buClr>
                <a:schemeClr val="dk1"/>
              </a:buClr>
              <a:buSzPts val="1300"/>
              <a:buChar char="•"/>
              <a:defRPr sz="1700" i="0" u="none" strike="noStrike" cap="none">
                <a:solidFill>
                  <a:schemeClr val="dk1"/>
                </a:solidFill>
                <a:latin typeface="Roboto Condensed"/>
                <a:ea typeface="Roboto Condensed"/>
                <a:cs typeface="Roboto Condensed"/>
                <a:sym typeface="Roboto Condensed"/>
              </a:defRPr>
            </a:lvl3pPr>
            <a:lvl4pPr marL="2438339" marR="0" lvl="3" indent="-414856" algn="l">
              <a:lnSpc>
                <a:spcPct val="115000"/>
              </a:lnSpc>
              <a:spcBef>
                <a:spcPts val="667"/>
              </a:spcBef>
              <a:spcAft>
                <a:spcPts val="0"/>
              </a:spcAft>
              <a:buClr>
                <a:schemeClr val="dk1"/>
              </a:buClr>
              <a:buSzPts val="1300"/>
              <a:buChar char="•"/>
              <a:defRPr sz="1700" i="0" u="none" strike="noStrike" cap="none">
                <a:solidFill>
                  <a:schemeClr val="dk1"/>
                </a:solidFill>
                <a:latin typeface="Roboto Condensed"/>
                <a:ea typeface="Roboto Condensed"/>
                <a:cs typeface="Roboto Condensed"/>
                <a:sym typeface="Roboto Condensed"/>
              </a:defRPr>
            </a:lvl4pPr>
            <a:lvl5pPr marL="3047924" marR="0" lvl="4" indent="-414856" algn="l">
              <a:lnSpc>
                <a:spcPct val="115000"/>
              </a:lnSpc>
              <a:spcBef>
                <a:spcPts val="667"/>
              </a:spcBef>
              <a:spcAft>
                <a:spcPts val="0"/>
              </a:spcAft>
              <a:buClr>
                <a:schemeClr val="dk1"/>
              </a:buClr>
              <a:buSzPts val="1300"/>
              <a:buChar char="•"/>
              <a:defRPr sz="1700" i="0" u="none" strike="noStrike" cap="none">
                <a:solidFill>
                  <a:schemeClr val="dk1"/>
                </a:solidFill>
                <a:latin typeface="Roboto Condensed"/>
                <a:ea typeface="Roboto Condensed"/>
                <a:cs typeface="Roboto Condensed"/>
                <a:sym typeface="Roboto Condensed"/>
              </a:defRPr>
            </a:lvl5pPr>
            <a:lvl6pPr marL="3657509" marR="0" lvl="5" indent="-414856" algn="l">
              <a:lnSpc>
                <a:spcPct val="115000"/>
              </a:lnSpc>
              <a:spcBef>
                <a:spcPts val="667"/>
              </a:spcBef>
              <a:spcAft>
                <a:spcPts val="0"/>
              </a:spcAft>
              <a:buClr>
                <a:schemeClr val="dk1"/>
              </a:buClr>
              <a:buSzPts val="1300"/>
              <a:buChar char="•"/>
              <a:defRPr sz="1700" i="0" u="none" strike="noStrike" cap="none">
                <a:solidFill>
                  <a:schemeClr val="dk1"/>
                </a:solidFill>
              </a:defRPr>
            </a:lvl6pPr>
            <a:lvl7pPr marL="4267093" marR="0" lvl="6" indent="-414856" algn="l">
              <a:lnSpc>
                <a:spcPct val="115000"/>
              </a:lnSpc>
              <a:spcBef>
                <a:spcPts val="667"/>
              </a:spcBef>
              <a:spcAft>
                <a:spcPts val="0"/>
              </a:spcAft>
              <a:buClr>
                <a:schemeClr val="dk1"/>
              </a:buClr>
              <a:buSzPts val="1300"/>
              <a:buChar char="•"/>
              <a:defRPr sz="1700" i="0" u="none" strike="noStrike" cap="none">
                <a:solidFill>
                  <a:schemeClr val="dk1"/>
                </a:solidFill>
              </a:defRPr>
            </a:lvl7pPr>
            <a:lvl8pPr marL="4876678" marR="0" lvl="7" indent="-414856" algn="l">
              <a:lnSpc>
                <a:spcPct val="115000"/>
              </a:lnSpc>
              <a:spcBef>
                <a:spcPts val="667"/>
              </a:spcBef>
              <a:spcAft>
                <a:spcPts val="0"/>
              </a:spcAft>
              <a:buClr>
                <a:schemeClr val="dk1"/>
              </a:buClr>
              <a:buSzPts val="1300"/>
              <a:buChar char="•"/>
              <a:defRPr sz="1700" i="0" u="none" strike="noStrike" cap="none">
                <a:solidFill>
                  <a:schemeClr val="dk1"/>
                </a:solidFill>
              </a:defRPr>
            </a:lvl8pPr>
            <a:lvl9pPr marL="5486263" marR="0" lvl="8" indent="-414856" algn="l">
              <a:lnSpc>
                <a:spcPct val="115000"/>
              </a:lnSpc>
              <a:spcBef>
                <a:spcPts val="667"/>
              </a:spcBef>
              <a:spcAft>
                <a:spcPts val="667"/>
              </a:spcAft>
              <a:buClr>
                <a:schemeClr val="dk1"/>
              </a:buClr>
              <a:buSzPts val="1300"/>
              <a:buChar char="•"/>
              <a:defRPr sz="1700" i="0" u="none" strike="noStrike" cap="none">
                <a:solidFill>
                  <a:schemeClr val="dk1"/>
                </a:solidFill>
              </a:defRPr>
            </a:lvl9pPr>
          </a:lstStyle>
          <a:p>
            <a:endParaRPr/>
          </a:p>
        </p:txBody>
      </p:sp>
      <p:sp>
        <p:nvSpPr>
          <p:cNvPr id="15" name="Google Shape;15;p3"/>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 name="Google Shape;11;p2"/>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300">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900">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8001" y="597228"/>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1" y="1424991"/>
            <a:ext cx="11244575"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7" y="6463075"/>
            <a:ext cx="732893" cy="261610"/>
          </a:xfrm>
          <a:prstGeom prst="rect">
            <a:avLst/>
          </a:prstGeom>
          <a:noFill/>
        </p:spPr>
        <p:txBody>
          <a:bodyPr wrap="none" rtlCol="0">
            <a:spAutoFit/>
          </a:bodyPr>
          <a:lstStyle/>
          <a:p>
            <a:r>
              <a:rPr kumimoji="1" lang="en-US" altLang="ja-JP" sz="1100" b="1" dirty="0">
                <a:solidFill>
                  <a:schemeClr val="tx2"/>
                </a:solidFill>
                <a:latin typeface="+mj-lt"/>
              </a:rPr>
              <a:t>Page </a:t>
            </a:r>
            <a:fld id="{7E07E68C-CA28-4DD4-ABB0-0D9CE8D6A15A}" type="slidenum">
              <a:rPr kumimoji="1" lang="ja-JP" altLang="en-US" sz="1100" b="1" smtClean="0">
                <a:solidFill>
                  <a:schemeClr val="tx2"/>
                </a:solidFill>
                <a:latin typeface="+mj-lt"/>
              </a:rPr>
              <a:t>‹#›</a:t>
            </a:fld>
            <a:endParaRPr kumimoji="1" lang="ja-JP" altLang="en-US" sz="1100" b="1" dirty="0">
              <a:solidFill>
                <a:schemeClr val="tx2"/>
              </a:solidFill>
              <a:latin typeface="+mj-lt"/>
            </a:endParaRPr>
          </a:p>
        </p:txBody>
      </p:sp>
    </p:spTree>
    <p:extLst>
      <p:ext uri="{BB962C8B-B14F-4D97-AF65-F5344CB8AC3E}">
        <p14:creationId xmlns:p14="http://schemas.microsoft.com/office/powerpoint/2010/main" val="409131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TWO_OBJECTS_1_1">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3"/>
          <p:cNvSpPr txBox="1">
            <a:spLocks noGrp="1"/>
          </p:cNvSpPr>
          <p:nvPr>
            <p:ph type="title"/>
          </p:nvPr>
        </p:nvSpPr>
        <p:spPr>
          <a:xfrm>
            <a:off x="705400" y="1020933"/>
            <a:ext cx="5368800" cy="2169200"/>
          </a:xfrm>
          <a:prstGeom prst="rect">
            <a:avLst/>
          </a:prstGeom>
          <a:noFill/>
          <a:ln>
            <a:noFill/>
          </a:ln>
        </p:spPr>
        <p:txBody>
          <a:bodyPr spcFirstLastPara="1" wrap="square" lIns="68575" tIns="34275" rIns="68575" bIns="34275" anchor="b" anchorCtr="0">
            <a:noAutofit/>
          </a:bodyPr>
          <a:lstStyle>
            <a:lvl1pPr marR="0" lvl="0" algn="ctr">
              <a:lnSpc>
                <a:spcPct val="90000"/>
              </a:lnSpc>
              <a:spcBef>
                <a:spcPts val="0"/>
              </a:spcBef>
              <a:spcAft>
                <a:spcPts val="0"/>
              </a:spcAft>
              <a:buClr>
                <a:srgbClr val="FFFFFF"/>
              </a:buClr>
              <a:buSzPts val="2800"/>
              <a:buFont typeface="Roboto Condensed"/>
              <a:buNone/>
              <a:defRPr sz="3700" b="1" i="0" u="none" strike="noStrike" cap="none">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sz="1900"/>
            </a:lvl2pPr>
            <a:lvl3pPr lvl="2" algn="ctr">
              <a:lnSpc>
                <a:spcPct val="100000"/>
              </a:lnSpc>
              <a:spcBef>
                <a:spcPts val="0"/>
              </a:spcBef>
              <a:spcAft>
                <a:spcPts val="0"/>
              </a:spcAft>
              <a:buSzPts val="1100"/>
              <a:buNone/>
              <a:defRPr sz="1900"/>
            </a:lvl3pPr>
            <a:lvl4pPr lvl="3" algn="ctr">
              <a:lnSpc>
                <a:spcPct val="100000"/>
              </a:lnSpc>
              <a:spcBef>
                <a:spcPts val="0"/>
              </a:spcBef>
              <a:spcAft>
                <a:spcPts val="0"/>
              </a:spcAft>
              <a:buSzPts val="1100"/>
              <a:buNone/>
              <a:defRPr sz="1900"/>
            </a:lvl4pPr>
            <a:lvl5pPr lvl="4" algn="ctr">
              <a:lnSpc>
                <a:spcPct val="100000"/>
              </a:lnSpc>
              <a:spcBef>
                <a:spcPts val="0"/>
              </a:spcBef>
              <a:spcAft>
                <a:spcPts val="0"/>
              </a:spcAft>
              <a:buSzPts val="1100"/>
              <a:buNone/>
              <a:defRPr sz="1900"/>
            </a:lvl5pPr>
            <a:lvl6pPr lvl="5" algn="ctr">
              <a:lnSpc>
                <a:spcPct val="100000"/>
              </a:lnSpc>
              <a:spcBef>
                <a:spcPts val="0"/>
              </a:spcBef>
              <a:spcAft>
                <a:spcPts val="0"/>
              </a:spcAft>
              <a:buSzPts val="1100"/>
              <a:buNone/>
              <a:defRPr sz="1900"/>
            </a:lvl6pPr>
            <a:lvl7pPr lvl="6" algn="ctr">
              <a:lnSpc>
                <a:spcPct val="100000"/>
              </a:lnSpc>
              <a:spcBef>
                <a:spcPts val="0"/>
              </a:spcBef>
              <a:spcAft>
                <a:spcPts val="0"/>
              </a:spcAft>
              <a:buSzPts val="1100"/>
              <a:buNone/>
              <a:defRPr sz="1900"/>
            </a:lvl7pPr>
            <a:lvl8pPr lvl="7" algn="ctr">
              <a:lnSpc>
                <a:spcPct val="100000"/>
              </a:lnSpc>
              <a:spcBef>
                <a:spcPts val="0"/>
              </a:spcBef>
              <a:spcAft>
                <a:spcPts val="0"/>
              </a:spcAft>
              <a:buSzPts val="1100"/>
              <a:buNone/>
              <a:defRPr sz="1900"/>
            </a:lvl8pPr>
            <a:lvl9pPr lvl="8" algn="ctr">
              <a:lnSpc>
                <a:spcPct val="100000"/>
              </a:lnSpc>
              <a:spcBef>
                <a:spcPts val="0"/>
              </a:spcBef>
              <a:spcAft>
                <a:spcPts val="0"/>
              </a:spcAft>
              <a:buSzPts val="1100"/>
              <a:buNone/>
              <a:defRPr sz="1900"/>
            </a:lvl9pPr>
          </a:lstStyle>
          <a:p>
            <a:endParaRPr/>
          </a:p>
        </p:txBody>
      </p:sp>
      <p:sp>
        <p:nvSpPr>
          <p:cNvPr id="15" name="Google Shape;15;p3"/>
          <p:cNvSpPr txBox="1">
            <a:spLocks noGrp="1"/>
          </p:cNvSpPr>
          <p:nvPr>
            <p:ph type="body" idx="1"/>
          </p:nvPr>
        </p:nvSpPr>
        <p:spPr>
          <a:xfrm>
            <a:off x="705400" y="3382567"/>
            <a:ext cx="5368800" cy="2047600"/>
          </a:xfrm>
          <a:prstGeom prst="rect">
            <a:avLst/>
          </a:prstGeom>
          <a:noFill/>
          <a:ln>
            <a:noFill/>
          </a:ln>
        </p:spPr>
        <p:txBody>
          <a:bodyPr spcFirstLastPara="1" wrap="square" lIns="68575" tIns="34275" rIns="68575" bIns="34275" anchor="t" anchorCtr="0">
            <a:noAutofit/>
          </a:bodyPr>
          <a:lstStyle>
            <a:lvl1pPr marL="609585" marR="0" lvl="0" indent="-304792" algn="ctr">
              <a:lnSpc>
                <a:spcPct val="114000"/>
              </a:lnSpc>
              <a:spcBef>
                <a:spcPts val="0"/>
              </a:spcBef>
              <a:spcAft>
                <a:spcPts val="0"/>
              </a:spcAft>
              <a:buClr>
                <a:srgbClr val="FFFFFF"/>
              </a:buClr>
              <a:buSzPts val="1100"/>
              <a:buFont typeface="Roboto Condensed"/>
              <a:buNone/>
              <a:defRPr sz="1500" i="0" u="none" strike="noStrike" cap="none">
                <a:solidFill>
                  <a:srgbClr val="FFFFFF"/>
                </a:solidFill>
                <a:latin typeface="Roboto Condensed"/>
                <a:ea typeface="Roboto Condensed"/>
                <a:cs typeface="Roboto Condensed"/>
                <a:sym typeface="Roboto Condensed"/>
              </a:defRPr>
            </a:lvl1pPr>
            <a:lvl2pPr marL="1219170" marR="0" lvl="1" indent="-397923" algn="ctr">
              <a:lnSpc>
                <a:spcPct val="114000"/>
              </a:lnSpc>
              <a:spcBef>
                <a:spcPts val="1333"/>
              </a:spcBef>
              <a:spcAft>
                <a:spcPts val="0"/>
              </a:spcAft>
              <a:buClr>
                <a:srgbClr val="FFFFFF"/>
              </a:buClr>
              <a:buSzPts val="1100"/>
              <a:buFont typeface="Roboto Condensed"/>
              <a:buChar char="•"/>
              <a:defRPr sz="1500" i="0" u="none" strike="noStrike" cap="none">
                <a:solidFill>
                  <a:srgbClr val="FFFFFF"/>
                </a:solidFill>
                <a:latin typeface="Roboto Condensed"/>
                <a:ea typeface="Roboto Condensed"/>
                <a:cs typeface="Roboto Condensed"/>
                <a:sym typeface="Roboto Condensed"/>
              </a:defRPr>
            </a:lvl2pPr>
            <a:lvl3pPr marL="1828754" marR="0" lvl="2" indent="-397923" algn="ctr">
              <a:lnSpc>
                <a:spcPct val="114000"/>
              </a:lnSpc>
              <a:spcBef>
                <a:spcPts val="1333"/>
              </a:spcBef>
              <a:spcAft>
                <a:spcPts val="0"/>
              </a:spcAft>
              <a:buClr>
                <a:srgbClr val="FFFFFF"/>
              </a:buClr>
              <a:buSzPts val="1100"/>
              <a:buFont typeface="Roboto Condensed"/>
              <a:buChar char="•"/>
              <a:defRPr sz="1500" i="0" u="none" strike="noStrike" cap="none">
                <a:solidFill>
                  <a:srgbClr val="FFFFFF"/>
                </a:solidFill>
                <a:latin typeface="Roboto Condensed"/>
                <a:ea typeface="Roboto Condensed"/>
                <a:cs typeface="Roboto Condensed"/>
                <a:sym typeface="Roboto Condensed"/>
              </a:defRPr>
            </a:lvl3pPr>
            <a:lvl4pPr marL="2438339" marR="0" lvl="3" indent="-397923" algn="ctr">
              <a:lnSpc>
                <a:spcPct val="114000"/>
              </a:lnSpc>
              <a:spcBef>
                <a:spcPts val="1333"/>
              </a:spcBef>
              <a:spcAft>
                <a:spcPts val="0"/>
              </a:spcAft>
              <a:buClr>
                <a:srgbClr val="FFFFFF"/>
              </a:buClr>
              <a:buSzPts val="1100"/>
              <a:buFont typeface="Roboto Condensed"/>
              <a:buChar char="•"/>
              <a:defRPr sz="1500" i="0" u="none" strike="noStrike" cap="none">
                <a:solidFill>
                  <a:srgbClr val="FFFFFF"/>
                </a:solidFill>
                <a:latin typeface="Roboto Condensed"/>
                <a:ea typeface="Roboto Condensed"/>
                <a:cs typeface="Roboto Condensed"/>
                <a:sym typeface="Roboto Condensed"/>
              </a:defRPr>
            </a:lvl4pPr>
            <a:lvl5pPr marL="3047924" marR="0" lvl="4" indent="-397923" algn="ctr">
              <a:lnSpc>
                <a:spcPct val="114000"/>
              </a:lnSpc>
              <a:spcBef>
                <a:spcPts val="1333"/>
              </a:spcBef>
              <a:spcAft>
                <a:spcPts val="0"/>
              </a:spcAft>
              <a:buClr>
                <a:srgbClr val="FFFFFF"/>
              </a:buClr>
              <a:buSzPts val="1100"/>
              <a:buFont typeface="Roboto Condensed"/>
              <a:buChar char="•"/>
              <a:defRPr sz="1500" i="0" u="none" strike="noStrike" cap="none">
                <a:solidFill>
                  <a:srgbClr val="FFFFFF"/>
                </a:solidFill>
                <a:latin typeface="Roboto Condensed"/>
                <a:ea typeface="Roboto Condensed"/>
                <a:cs typeface="Roboto Condensed"/>
                <a:sym typeface="Roboto Condensed"/>
              </a:defRPr>
            </a:lvl5pPr>
            <a:lvl6pPr marL="3657509" marR="0" lvl="5" indent="-397923" algn="ctr">
              <a:lnSpc>
                <a:spcPct val="114000"/>
              </a:lnSpc>
              <a:spcBef>
                <a:spcPts val="1333"/>
              </a:spcBef>
              <a:spcAft>
                <a:spcPts val="0"/>
              </a:spcAft>
              <a:buClr>
                <a:srgbClr val="FFFFFF"/>
              </a:buClr>
              <a:buSzPts val="1100"/>
              <a:buFont typeface="Roboto Condensed"/>
              <a:buChar char="•"/>
              <a:defRPr sz="1500" i="0" u="none" strike="noStrike" cap="none">
                <a:solidFill>
                  <a:srgbClr val="FFFFFF"/>
                </a:solidFill>
                <a:latin typeface="Roboto Condensed"/>
                <a:ea typeface="Roboto Condensed"/>
                <a:cs typeface="Roboto Condensed"/>
                <a:sym typeface="Roboto Condensed"/>
              </a:defRPr>
            </a:lvl6pPr>
            <a:lvl7pPr marL="4267093" marR="0" lvl="6" indent="-397923" algn="ctr">
              <a:lnSpc>
                <a:spcPct val="114000"/>
              </a:lnSpc>
              <a:spcBef>
                <a:spcPts val="1333"/>
              </a:spcBef>
              <a:spcAft>
                <a:spcPts val="0"/>
              </a:spcAft>
              <a:buClr>
                <a:srgbClr val="FFFFFF"/>
              </a:buClr>
              <a:buSzPts val="1100"/>
              <a:buFont typeface="Roboto Condensed"/>
              <a:buChar char="•"/>
              <a:defRPr sz="1500" i="0" u="none" strike="noStrike" cap="none">
                <a:solidFill>
                  <a:srgbClr val="FFFFFF"/>
                </a:solidFill>
                <a:latin typeface="Roboto Condensed"/>
                <a:ea typeface="Roboto Condensed"/>
                <a:cs typeface="Roboto Condensed"/>
                <a:sym typeface="Roboto Condensed"/>
              </a:defRPr>
            </a:lvl7pPr>
            <a:lvl8pPr marL="4876678" marR="0" lvl="7" indent="-397923" algn="ctr">
              <a:lnSpc>
                <a:spcPct val="114000"/>
              </a:lnSpc>
              <a:spcBef>
                <a:spcPts val="1333"/>
              </a:spcBef>
              <a:spcAft>
                <a:spcPts val="0"/>
              </a:spcAft>
              <a:buClr>
                <a:srgbClr val="FFFFFF"/>
              </a:buClr>
              <a:buSzPts val="1100"/>
              <a:buFont typeface="Roboto Condensed"/>
              <a:buChar char="•"/>
              <a:defRPr sz="1500" i="0" u="none" strike="noStrike" cap="none">
                <a:solidFill>
                  <a:srgbClr val="FFFFFF"/>
                </a:solidFill>
                <a:latin typeface="Roboto Condensed"/>
                <a:ea typeface="Roboto Condensed"/>
                <a:cs typeface="Roboto Condensed"/>
                <a:sym typeface="Roboto Condensed"/>
              </a:defRPr>
            </a:lvl8pPr>
            <a:lvl9pPr marL="5486263" marR="0" lvl="8" indent="-397923" algn="ctr">
              <a:lnSpc>
                <a:spcPct val="114000"/>
              </a:lnSpc>
              <a:spcBef>
                <a:spcPts val="1333"/>
              </a:spcBef>
              <a:spcAft>
                <a:spcPts val="1333"/>
              </a:spcAft>
              <a:buClr>
                <a:srgbClr val="FFFFFF"/>
              </a:buClr>
              <a:buSzPts val="1100"/>
              <a:buFont typeface="Roboto Condensed"/>
              <a:buChar char="•"/>
              <a:defRPr sz="1500" i="0" u="none" strike="noStrike" cap="none">
                <a:solidFill>
                  <a:srgbClr val="FFFFFF"/>
                </a:solidFill>
                <a:latin typeface="Roboto Condensed"/>
                <a:ea typeface="Roboto Condensed"/>
                <a:cs typeface="Roboto Condensed"/>
                <a:sym typeface="Roboto Condensed"/>
              </a:defRPr>
            </a:lvl9pPr>
          </a:lstStyle>
          <a:p>
            <a:endParaRPr/>
          </a:p>
        </p:txBody>
      </p:sp>
      <p:sp>
        <p:nvSpPr>
          <p:cNvPr id="16" name="Google Shape;16;p3"/>
          <p:cNvSpPr txBox="1">
            <a:spLocks noGrp="1"/>
          </p:cNvSpPr>
          <p:nvPr>
            <p:ph type="body" idx="2"/>
          </p:nvPr>
        </p:nvSpPr>
        <p:spPr>
          <a:xfrm>
            <a:off x="7416433" y="960133"/>
            <a:ext cx="4232400" cy="4624400"/>
          </a:xfrm>
          <a:prstGeom prst="rect">
            <a:avLst/>
          </a:prstGeom>
          <a:noFill/>
          <a:ln>
            <a:noFill/>
          </a:ln>
        </p:spPr>
        <p:txBody>
          <a:bodyPr spcFirstLastPara="1" wrap="square" lIns="91425" tIns="91425" rIns="91425" bIns="91425" anchor="t" anchorCtr="0">
            <a:noAutofit/>
          </a:bodyPr>
          <a:lstStyle>
            <a:lvl1pPr marL="609585" lvl="0" indent="-431789" algn="just">
              <a:lnSpc>
                <a:spcPct val="114000"/>
              </a:lnSpc>
              <a:spcBef>
                <a:spcPts val="0"/>
              </a:spcBef>
              <a:spcAft>
                <a:spcPts val="0"/>
              </a:spcAft>
              <a:buSzPts val="1500"/>
              <a:buFont typeface="Roboto Condensed"/>
              <a:buChar char="●"/>
              <a:defRPr sz="2000">
                <a:latin typeface="Roboto Condensed"/>
                <a:ea typeface="Roboto Condensed"/>
                <a:cs typeface="Roboto Condensed"/>
                <a:sym typeface="Roboto Condensed"/>
              </a:defRPr>
            </a:lvl1pPr>
            <a:lvl2pPr marL="1219170" lvl="1" indent="-414856" algn="just">
              <a:lnSpc>
                <a:spcPct val="114000"/>
              </a:lnSpc>
              <a:spcBef>
                <a:spcPts val="1333"/>
              </a:spcBef>
              <a:spcAft>
                <a:spcPts val="0"/>
              </a:spcAft>
              <a:buSzPts val="1300"/>
              <a:buFont typeface="Roboto Condensed"/>
              <a:buChar char="○"/>
              <a:defRPr sz="1700">
                <a:latin typeface="Roboto Condensed"/>
                <a:ea typeface="Roboto Condensed"/>
                <a:cs typeface="Roboto Condensed"/>
                <a:sym typeface="Roboto Condensed"/>
              </a:defRPr>
            </a:lvl2pPr>
            <a:lvl3pPr marL="1828754" lvl="2" indent="-414856" algn="just">
              <a:lnSpc>
                <a:spcPct val="114000"/>
              </a:lnSpc>
              <a:spcBef>
                <a:spcPts val="1333"/>
              </a:spcBef>
              <a:spcAft>
                <a:spcPts val="0"/>
              </a:spcAft>
              <a:buSzPts val="1300"/>
              <a:buFont typeface="Roboto Condensed"/>
              <a:buChar char="■"/>
              <a:defRPr sz="1700">
                <a:latin typeface="Roboto Condensed"/>
                <a:ea typeface="Roboto Condensed"/>
                <a:cs typeface="Roboto Condensed"/>
                <a:sym typeface="Roboto Condensed"/>
              </a:defRPr>
            </a:lvl3pPr>
            <a:lvl4pPr marL="2438339" lvl="3" indent="-414856" algn="just">
              <a:lnSpc>
                <a:spcPct val="114000"/>
              </a:lnSpc>
              <a:spcBef>
                <a:spcPts val="1333"/>
              </a:spcBef>
              <a:spcAft>
                <a:spcPts val="0"/>
              </a:spcAft>
              <a:buSzPts val="1300"/>
              <a:buFont typeface="Roboto Condensed"/>
              <a:buChar char="●"/>
              <a:defRPr sz="1700">
                <a:latin typeface="Roboto Condensed"/>
                <a:ea typeface="Roboto Condensed"/>
                <a:cs typeface="Roboto Condensed"/>
                <a:sym typeface="Roboto Condensed"/>
              </a:defRPr>
            </a:lvl4pPr>
            <a:lvl5pPr marL="3047924" lvl="4" indent="-414856" algn="just">
              <a:lnSpc>
                <a:spcPct val="114000"/>
              </a:lnSpc>
              <a:spcBef>
                <a:spcPts val="1333"/>
              </a:spcBef>
              <a:spcAft>
                <a:spcPts val="0"/>
              </a:spcAft>
              <a:buSzPts val="1300"/>
              <a:buFont typeface="Roboto Condensed"/>
              <a:buChar char="○"/>
              <a:defRPr sz="1700">
                <a:latin typeface="Roboto Condensed"/>
                <a:ea typeface="Roboto Condensed"/>
                <a:cs typeface="Roboto Condensed"/>
                <a:sym typeface="Roboto Condensed"/>
              </a:defRPr>
            </a:lvl5pPr>
            <a:lvl6pPr marL="3657509" lvl="5" indent="-414856" algn="just">
              <a:lnSpc>
                <a:spcPct val="114000"/>
              </a:lnSpc>
              <a:spcBef>
                <a:spcPts val="1333"/>
              </a:spcBef>
              <a:spcAft>
                <a:spcPts val="0"/>
              </a:spcAft>
              <a:buSzPts val="1300"/>
              <a:buFont typeface="Roboto Condensed"/>
              <a:buChar char="■"/>
              <a:defRPr sz="1700">
                <a:latin typeface="Roboto Condensed"/>
                <a:ea typeface="Roboto Condensed"/>
                <a:cs typeface="Roboto Condensed"/>
                <a:sym typeface="Roboto Condensed"/>
              </a:defRPr>
            </a:lvl6pPr>
            <a:lvl7pPr marL="4267093" lvl="6" indent="-414856" algn="just">
              <a:lnSpc>
                <a:spcPct val="114000"/>
              </a:lnSpc>
              <a:spcBef>
                <a:spcPts val="1333"/>
              </a:spcBef>
              <a:spcAft>
                <a:spcPts val="0"/>
              </a:spcAft>
              <a:buSzPts val="1300"/>
              <a:buFont typeface="Roboto Condensed"/>
              <a:buChar char="●"/>
              <a:defRPr sz="1700">
                <a:latin typeface="Roboto Condensed"/>
                <a:ea typeface="Roboto Condensed"/>
                <a:cs typeface="Roboto Condensed"/>
                <a:sym typeface="Roboto Condensed"/>
              </a:defRPr>
            </a:lvl7pPr>
            <a:lvl8pPr marL="4876678" lvl="7" indent="-414856" algn="just">
              <a:lnSpc>
                <a:spcPct val="114000"/>
              </a:lnSpc>
              <a:spcBef>
                <a:spcPts val="1333"/>
              </a:spcBef>
              <a:spcAft>
                <a:spcPts val="0"/>
              </a:spcAft>
              <a:buSzPts val="1300"/>
              <a:buFont typeface="Roboto Condensed"/>
              <a:buChar char="○"/>
              <a:defRPr sz="1700">
                <a:latin typeface="Roboto Condensed"/>
                <a:ea typeface="Roboto Condensed"/>
                <a:cs typeface="Roboto Condensed"/>
                <a:sym typeface="Roboto Condensed"/>
              </a:defRPr>
            </a:lvl8pPr>
            <a:lvl9pPr marL="5486263" lvl="8" indent="-414856" algn="just">
              <a:lnSpc>
                <a:spcPct val="114000"/>
              </a:lnSpc>
              <a:spcBef>
                <a:spcPts val="1333"/>
              </a:spcBef>
              <a:spcAft>
                <a:spcPts val="1333"/>
              </a:spcAft>
              <a:buSzPts val="1300"/>
              <a:buFont typeface="Roboto Condensed"/>
              <a:buChar char="■"/>
              <a:defRPr sz="17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BG]">
  <p:cSld name="OBJECT_1">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sz="45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900"/>
            </a:lvl2pPr>
            <a:lvl3pPr lvl="2" algn="l">
              <a:lnSpc>
                <a:spcPct val="100000"/>
              </a:lnSpc>
              <a:spcBef>
                <a:spcPts val="0"/>
              </a:spcBef>
              <a:spcAft>
                <a:spcPts val="0"/>
              </a:spcAft>
              <a:buSzPts val="1100"/>
              <a:buNone/>
              <a:defRPr sz="1900"/>
            </a:lvl3pPr>
            <a:lvl4pPr lvl="3" algn="l">
              <a:lnSpc>
                <a:spcPct val="100000"/>
              </a:lnSpc>
              <a:spcBef>
                <a:spcPts val="0"/>
              </a:spcBef>
              <a:spcAft>
                <a:spcPts val="0"/>
              </a:spcAft>
              <a:buSzPts val="1100"/>
              <a:buNone/>
              <a:defRPr sz="1900"/>
            </a:lvl4pPr>
            <a:lvl5pPr lvl="4" algn="l">
              <a:lnSpc>
                <a:spcPct val="100000"/>
              </a:lnSpc>
              <a:spcBef>
                <a:spcPts val="0"/>
              </a:spcBef>
              <a:spcAft>
                <a:spcPts val="0"/>
              </a:spcAft>
              <a:buSzPts val="1100"/>
              <a:buNone/>
              <a:defRPr sz="1900"/>
            </a:lvl5pPr>
            <a:lvl6pPr lvl="5" algn="l">
              <a:lnSpc>
                <a:spcPct val="100000"/>
              </a:lnSpc>
              <a:spcBef>
                <a:spcPts val="0"/>
              </a:spcBef>
              <a:spcAft>
                <a:spcPts val="0"/>
              </a:spcAft>
              <a:buSzPts val="1100"/>
              <a:buNone/>
              <a:defRPr sz="1900"/>
            </a:lvl6pPr>
            <a:lvl7pPr lvl="6" algn="l">
              <a:lnSpc>
                <a:spcPct val="100000"/>
              </a:lnSpc>
              <a:spcBef>
                <a:spcPts val="0"/>
              </a:spcBef>
              <a:spcAft>
                <a:spcPts val="0"/>
              </a:spcAft>
              <a:buSzPts val="1100"/>
              <a:buNone/>
              <a:defRPr sz="1900"/>
            </a:lvl7pPr>
            <a:lvl8pPr lvl="7" algn="l">
              <a:lnSpc>
                <a:spcPct val="100000"/>
              </a:lnSpc>
              <a:spcBef>
                <a:spcPts val="0"/>
              </a:spcBef>
              <a:spcAft>
                <a:spcPts val="0"/>
              </a:spcAft>
              <a:buSzPts val="1100"/>
              <a:buNone/>
              <a:defRPr sz="1900"/>
            </a:lvl8pPr>
            <a:lvl9pPr lvl="8" algn="l">
              <a:lnSpc>
                <a:spcPct val="100000"/>
              </a:lnSpc>
              <a:spcBef>
                <a:spcPts val="0"/>
              </a:spcBef>
              <a:spcAft>
                <a:spcPts val="0"/>
              </a:spcAft>
              <a:buSzPts val="1100"/>
              <a:buNone/>
              <a:defRPr sz="1900"/>
            </a:lvl9pPr>
          </a:lstStyle>
          <a:p>
            <a:endParaRPr/>
          </a:p>
        </p:txBody>
      </p:sp>
      <p:sp>
        <p:nvSpPr>
          <p:cNvPr id="21" name="Google Shape;21;p5"/>
          <p:cNvSpPr txBox="1">
            <a:spLocks noGrp="1"/>
          </p:cNvSpPr>
          <p:nvPr>
            <p:ph type="body" idx="1"/>
          </p:nvPr>
        </p:nvSpPr>
        <p:spPr>
          <a:xfrm>
            <a:off x="436600" y="1141233"/>
            <a:ext cx="11310400" cy="5190800"/>
          </a:xfrm>
          <a:prstGeom prst="rect">
            <a:avLst/>
          </a:prstGeom>
          <a:noFill/>
          <a:ln>
            <a:noFill/>
          </a:ln>
        </p:spPr>
        <p:txBody>
          <a:bodyPr spcFirstLastPara="1" wrap="square" lIns="68575" tIns="34275" rIns="68575" bIns="34275" anchor="t" anchorCtr="0">
            <a:noAutofit/>
          </a:bodyPr>
          <a:lstStyle>
            <a:lvl1pPr marL="609585" marR="0" lvl="0" indent="-304792" algn="l">
              <a:lnSpc>
                <a:spcPct val="115000"/>
              </a:lnSpc>
              <a:spcBef>
                <a:spcPts val="0"/>
              </a:spcBef>
              <a:spcAft>
                <a:spcPts val="0"/>
              </a:spcAft>
              <a:buClr>
                <a:schemeClr val="dk1"/>
              </a:buClr>
              <a:buSzPts val="1400"/>
              <a:buFont typeface="Roboto Condensed"/>
              <a:buNone/>
              <a:defRPr sz="1900" i="0" u="none" strike="noStrike" cap="none">
                <a:solidFill>
                  <a:schemeClr val="dk1"/>
                </a:solidFill>
              </a:defRPr>
            </a:lvl1pPr>
            <a:lvl2pPr marL="1219170" marR="0" lvl="1" indent="-406390" algn="l">
              <a:lnSpc>
                <a:spcPct val="115000"/>
              </a:lnSpc>
              <a:spcBef>
                <a:spcPts val="933"/>
              </a:spcBef>
              <a:spcAft>
                <a:spcPts val="0"/>
              </a:spcAft>
              <a:buClr>
                <a:schemeClr val="dk1"/>
              </a:buClr>
              <a:buSzPts val="1200"/>
              <a:buChar char="•"/>
              <a:defRPr sz="1600" i="0" u="none" strike="noStrike" cap="none">
                <a:solidFill>
                  <a:schemeClr val="dk1"/>
                </a:solidFill>
                <a:latin typeface="Roboto Condensed"/>
                <a:ea typeface="Roboto Condensed"/>
                <a:cs typeface="Roboto Condensed"/>
                <a:sym typeface="Roboto Condensed"/>
              </a:defRPr>
            </a:lvl2pPr>
            <a:lvl3pPr marL="1828754" marR="0" lvl="2" indent="-406390" algn="l">
              <a:lnSpc>
                <a:spcPct val="115000"/>
              </a:lnSpc>
              <a:spcBef>
                <a:spcPts val="667"/>
              </a:spcBef>
              <a:spcAft>
                <a:spcPts val="0"/>
              </a:spcAft>
              <a:buClr>
                <a:schemeClr val="dk1"/>
              </a:buClr>
              <a:buSzPts val="1200"/>
              <a:buChar char="•"/>
              <a:defRPr sz="1600" i="0" u="none" strike="noStrike" cap="none">
                <a:solidFill>
                  <a:schemeClr val="dk1"/>
                </a:solidFill>
                <a:latin typeface="Roboto Condensed"/>
                <a:ea typeface="Roboto Condensed"/>
                <a:cs typeface="Roboto Condensed"/>
                <a:sym typeface="Roboto Condensed"/>
              </a:defRPr>
            </a:lvl3pPr>
            <a:lvl4pPr marL="2438339" marR="0" lvl="3" indent="-406390" algn="l">
              <a:lnSpc>
                <a:spcPct val="115000"/>
              </a:lnSpc>
              <a:spcBef>
                <a:spcPts val="667"/>
              </a:spcBef>
              <a:spcAft>
                <a:spcPts val="0"/>
              </a:spcAft>
              <a:buClr>
                <a:schemeClr val="dk1"/>
              </a:buClr>
              <a:buSzPts val="1200"/>
              <a:buChar char="•"/>
              <a:defRPr sz="1600" i="0" u="none" strike="noStrike" cap="none">
                <a:solidFill>
                  <a:schemeClr val="dk1"/>
                </a:solidFill>
                <a:latin typeface="Roboto Condensed"/>
                <a:ea typeface="Roboto Condensed"/>
                <a:cs typeface="Roboto Condensed"/>
                <a:sym typeface="Roboto Condensed"/>
              </a:defRPr>
            </a:lvl4pPr>
            <a:lvl5pPr marL="3047924" marR="0" lvl="4" indent="-406390" algn="l">
              <a:lnSpc>
                <a:spcPct val="115000"/>
              </a:lnSpc>
              <a:spcBef>
                <a:spcPts val="667"/>
              </a:spcBef>
              <a:spcAft>
                <a:spcPts val="0"/>
              </a:spcAft>
              <a:buClr>
                <a:schemeClr val="dk1"/>
              </a:buClr>
              <a:buSzPts val="1200"/>
              <a:buChar char="•"/>
              <a:defRPr sz="1600" i="0" u="none" strike="noStrike" cap="none">
                <a:solidFill>
                  <a:schemeClr val="dk1"/>
                </a:solidFill>
                <a:latin typeface="Roboto Condensed"/>
                <a:ea typeface="Roboto Condensed"/>
                <a:cs typeface="Roboto Condensed"/>
                <a:sym typeface="Roboto Condensed"/>
              </a:defRPr>
            </a:lvl5pPr>
            <a:lvl6pPr marL="3657509" marR="0" lvl="5" indent="-406390" algn="l">
              <a:lnSpc>
                <a:spcPct val="115000"/>
              </a:lnSpc>
              <a:spcBef>
                <a:spcPts val="667"/>
              </a:spcBef>
              <a:spcAft>
                <a:spcPts val="0"/>
              </a:spcAft>
              <a:buClr>
                <a:schemeClr val="dk1"/>
              </a:buClr>
              <a:buSzPts val="1200"/>
              <a:buChar char="•"/>
              <a:defRPr sz="1600" i="0" u="none" strike="noStrike" cap="none">
                <a:solidFill>
                  <a:schemeClr val="dk1"/>
                </a:solidFill>
              </a:defRPr>
            </a:lvl6pPr>
            <a:lvl7pPr marL="4267093" marR="0" lvl="6" indent="-406390" algn="l">
              <a:lnSpc>
                <a:spcPct val="115000"/>
              </a:lnSpc>
              <a:spcBef>
                <a:spcPts val="667"/>
              </a:spcBef>
              <a:spcAft>
                <a:spcPts val="0"/>
              </a:spcAft>
              <a:buClr>
                <a:schemeClr val="dk1"/>
              </a:buClr>
              <a:buSzPts val="1200"/>
              <a:buChar char="•"/>
              <a:defRPr sz="1600" i="0" u="none" strike="noStrike" cap="none">
                <a:solidFill>
                  <a:schemeClr val="dk1"/>
                </a:solidFill>
              </a:defRPr>
            </a:lvl7pPr>
            <a:lvl8pPr marL="4876678" marR="0" lvl="7" indent="-406390" algn="l">
              <a:lnSpc>
                <a:spcPct val="115000"/>
              </a:lnSpc>
              <a:spcBef>
                <a:spcPts val="667"/>
              </a:spcBef>
              <a:spcAft>
                <a:spcPts val="0"/>
              </a:spcAft>
              <a:buClr>
                <a:schemeClr val="dk1"/>
              </a:buClr>
              <a:buSzPts val="1200"/>
              <a:buChar char="•"/>
              <a:defRPr sz="1600" i="0" u="none" strike="noStrike" cap="none">
                <a:solidFill>
                  <a:schemeClr val="dk1"/>
                </a:solidFill>
              </a:defRPr>
            </a:lvl8pPr>
            <a:lvl9pPr marL="5486263" marR="0" lvl="8" indent="-406390" algn="l">
              <a:lnSpc>
                <a:spcPct val="115000"/>
              </a:lnSpc>
              <a:spcBef>
                <a:spcPts val="667"/>
              </a:spcBef>
              <a:spcAft>
                <a:spcPts val="667"/>
              </a:spcAft>
              <a:buClr>
                <a:schemeClr val="dk1"/>
              </a:buClr>
              <a:buSzPts val="1200"/>
              <a:buChar char="•"/>
              <a:defRPr sz="1600" i="0" u="none" strike="noStrike" cap="none">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17/08/2021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17/08/2021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17/08/2021</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17/08/2021</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17/08/2021</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17/08/2021</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17/08/2021</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17/08/2021</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17/08/2021</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67" r:id="rId3"/>
    <p:sldLayoutId id="2147483652" r:id="rId4"/>
    <p:sldLayoutId id="2147483653" r:id="rId5"/>
    <p:sldLayoutId id="2147483654" r:id="rId6"/>
    <p:sldLayoutId id="2147483666" r:id="rId7"/>
    <p:sldLayoutId id="2147483656" r:id="rId8"/>
    <p:sldLayoutId id="2147483657" r:id="rId9"/>
    <p:sldLayoutId id="2147483658"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36600" y="1141233"/>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1pPr>
            <a:lvl2pPr marL="914400" marR="0" lvl="1" indent="-304800" algn="just" rtl="0">
              <a:lnSpc>
                <a:spcPct val="115000"/>
              </a:lnSpc>
              <a:spcBef>
                <a:spcPts val="7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2pPr>
            <a:lvl3pPr marL="1371600" marR="0" lvl="2"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3pPr>
            <a:lvl4pPr marL="1828800" marR="0" lvl="3"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4pPr>
            <a:lvl5pPr marL="2286000" marR="0" lvl="4"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5pPr>
            <a:lvl6pPr marL="2743200" marR="0" lvl="5"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6pPr>
            <a:lvl7pPr marL="3200400" marR="0" lvl="6"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7pPr>
            <a:lvl8pPr marL="3657600" marR="0" lvl="7"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8pPr>
            <a:lvl9pPr marL="4114800" marR="0" lvl="8" indent="-304800" algn="just" rtl="0">
              <a:lnSpc>
                <a:spcPct val="115000"/>
              </a:lnSpc>
              <a:spcBef>
                <a:spcPts val="500"/>
              </a:spcBef>
              <a:spcAft>
                <a:spcPts val="50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qnx.com/developers/docs/6.5.0/topic/com.qnx.doc.neutrino_lib_ref/o/open.html" TargetMode="External"/><Relationship Id="rId7" Type="http://schemas.openxmlformats.org/officeDocument/2006/relationships/hyperlink" Target="http://www.qnx.com/developers/docs/6.5.0/topic/com.qnx.doc.neutrino_lib_ref/l/lseek.html"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www.qnx.com/developers/docs/6.5.0/topic/com.qnx.doc.neutrino_lib_ref/w/write.html" TargetMode="External"/><Relationship Id="rId5" Type="http://schemas.openxmlformats.org/officeDocument/2006/relationships/hyperlink" Target="http://www.qnx.com/developers/docs/6.5.0/topic/com.qnx.doc.neutrino_lib_ref/r/read.html" TargetMode="External"/><Relationship Id="rId4" Type="http://schemas.openxmlformats.org/officeDocument/2006/relationships/hyperlink" Target="http://www.qnx.com/developers/docs/6.5.0/topic/com.qnx.doc.neutrino_lib_ref/c/close.html" TargetMode="Externa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www.qnx.com/developers/docs/6.5.0/topic/com.qnx.doc.neutrino_utilities/u/umount.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www.qnx.com/developers/docs/6.5.0/topic/com.qnx.doc.neutrino_utilities/i/io-pkt.html"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qnx.com/developers/docs/6.5.0/index.jsp?topic=%2Fcom.qnx.doc.neutrino_sys_arch%2Fabout.html"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www.qnx.com/"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www.qnx.com/developers/docs/6.5.0/topic/com.qnx.doc.neutrino_user_guide/using_cvs.html"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hyperlink" Target="http://www.qnx.com/developers/docs/6.5.0/topic/com.qnx.doc.ide.userguide/topic/cvs_Base_.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qnx.com/developers/docs/6.5.0/topic/com.qnx.doc.neutrino_user_guide/qnet.html"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hyperlink" Target="http://www.qnx.com/developers/docs/6.5.0/topic/com.qnx.doc.neutrino_user_guide/fsystems.html" TargetMode="External"/><Relationship Id="rId4" Type="http://schemas.openxmlformats.org/officeDocument/2006/relationships/hyperlink" Target="http://www.qnx.com/developers/docs/6.5.0/topic/com.qnx.doc.neutrino_user_guide/tcpip.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qnx.com/developers/docs/6.5.0/topic/com.qnx.doc.neutrino_user_guide/about.html"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hyperlink" Target="http://www.qnx.com/developers/docs/6.5.0/topic/com.qnx.doc.ide.userguide/topic/about_howtouseguide_.html" TargetMode="External"/><Relationship Id="rId4" Type="http://schemas.openxmlformats.org/officeDocument/2006/relationships/hyperlink" Target="http://www.qnx.com/developers/docs/6.5.0/topic/com.qnx.doc.neutrino_prog/about.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hyperlink" Target="http://www.qnx.com/developers/docs/6.5.0/topic/com.qnx.doc.neutrino_utilities/q/qconfig.html" TargetMode="External"/><Relationship Id="rId4" Type="http://schemas.openxmlformats.org/officeDocument/2006/relationships/hyperlink" Target="http://www.qnx.com/developers/docs/6.5.0/topic/com.qnx.doc.neutrino_utilities/q/qwincfg.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www.qnx.com/developers/docs/6.5.0/index.jsp?topic=%2Fcom.qnx.doc.momentics_welcome%2Fstart.html"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hyperlink" Target="http://www.qnx.com/developers/docs/6.5.0/topic/com.qnx.doc.neutrino_getting_started/about.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www.qnx.com/developers/docs/6.5.0/topic/com.qnx.doc.neutrino_lib_ref/f/fork.html"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hyperlink" Target="http://www.qnx.com/developers/docs/6.5.0/topic/com.qnx.doc.neutrino_lib_ref/p/pthread_create.html" TargetMode="External"/><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hyperlink" Target="http://www.qnx.com/developers/docs/6.5.0/topic/com.qnx.doc.neutrino_lib_ref/p/pthread_attr_setinheritsched.html" TargetMode="External"/><Relationship Id="rId13" Type="http://schemas.openxmlformats.org/officeDocument/2006/relationships/hyperlink" Target="http://www.qnx.com/developers/docs/6.5.0/topic/com.qnx.doc.neutrino_lib_ref/p/pthread_attr_getstackaddr.html" TargetMode="External"/><Relationship Id="rId18" Type="http://schemas.openxmlformats.org/officeDocument/2006/relationships/hyperlink" Target="http://www.qnx.com/developers/docs/6.5.0/topic/com.qnx.doc.neutrino_lib_ref/p/pthread_attr_setstacklazy.html" TargetMode="External"/><Relationship Id="rId3" Type="http://schemas.openxmlformats.org/officeDocument/2006/relationships/hyperlink" Target="http://www.qnx.com/developers/docs/6.5.0/topic/com.qnx.doc.neutrino_lib_ref/p/pthread_attr_destroy.html" TargetMode="External"/><Relationship Id="rId21" Type="http://schemas.openxmlformats.org/officeDocument/2006/relationships/hyperlink" Target="http://www.qnx.com/developers/docs/6.5.0/topic/com.qnx.doc.neutrino_lib_ref/p/pthread_attr_getschedpolicy.html" TargetMode="External"/><Relationship Id="rId7" Type="http://schemas.openxmlformats.org/officeDocument/2006/relationships/hyperlink" Target="http://www.qnx.com/developers/docs/6.5.0/topic/com.qnx.doc.neutrino_lib_ref/p/pthread_attr_getinheritsched.html" TargetMode="External"/><Relationship Id="rId12" Type="http://schemas.openxmlformats.org/officeDocument/2006/relationships/hyperlink" Target="http://www.qnx.com/developers/docs/6.5.0/topic/com.qnx.doc.neutrino_lib_ref/p/pthread_attr_setguardsize.html" TargetMode="External"/><Relationship Id="rId17" Type="http://schemas.openxmlformats.org/officeDocument/2006/relationships/hyperlink" Target="http://www.qnx.com/developers/docs/6.5.0/topic/com.qnx.doc.neutrino_lib_ref/p/pthread_attr_getstacklazy.html" TargetMode="External"/><Relationship Id="rId2" Type="http://schemas.openxmlformats.org/officeDocument/2006/relationships/notesSlide" Target="../notesSlides/notesSlide40.xml"/><Relationship Id="rId16" Type="http://schemas.openxmlformats.org/officeDocument/2006/relationships/hyperlink" Target="http://www.qnx.com/developers/docs/6.5.0/topic/com.qnx.doc.neutrino_lib_ref/p/pthread_attr_setstacksize.html" TargetMode="External"/><Relationship Id="rId20" Type="http://schemas.openxmlformats.org/officeDocument/2006/relationships/hyperlink" Target="http://www.qnx.com/developers/docs/6.5.0/topic/com.qnx.doc.neutrino_lib_ref/p/pthread_attr_setschedparam.html" TargetMode="External"/><Relationship Id="rId1" Type="http://schemas.openxmlformats.org/officeDocument/2006/relationships/slideLayout" Target="../slideLayouts/slideLayout12.xml"/><Relationship Id="rId6" Type="http://schemas.openxmlformats.org/officeDocument/2006/relationships/hyperlink" Target="http://www.qnx.com/developers/docs/6.5.0/topic/com.qnx.doc.neutrino_lib_ref/p/pthread_attr_setdetachstate.html" TargetMode="External"/><Relationship Id="rId11" Type="http://schemas.openxmlformats.org/officeDocument/2006/relationships/hyperlink" Target="http://www.qnx.com/developers/docs/6.5.0/topic/com.qnx.doc.neutrino_lib_ref/p/pthread_attr_getguardsize.html" TargetMode="External"/><Relationship Id="rId5" Type="http://schemas.openxmlformats.org/officeDocument/2006/relationships/hyperlink" Target="http://www.qnx.com/developers/docs/6.5.0/topic/com.qnx.doc.neutrino_lib_ref/p/pthread_attr_getdetachstate.html" TargetMode="External"/><Relationship Id="rId15" Type="http://schemas.openxmlformats.org/officeDocument/2006/relationships/hyperlink" Target="http://www.qnx.com/developers/docs/6.5.0/topic/com.qnx.doc.neutrino_lib_ref/p/pthread_attr_getstacksize.html" TargetMode="External"/><Relationship Id="rId10" Type="http://schemas.openxmlformats.org/officeDocument/2006/relationships/hyperlink" Target="http://www.qnx.com/developers/docs/6.5.0/topic/com.qnx.doc.neutrino_lib_ref/p/pthread_attr_setscope.html" TargetMode="External"/><Relationship Id="rId19" Type="http://schemas.openxmlformats.org/officeDocument/2006/relationships/hyperlink" Target="http://www.qnx.com/developers/docs/6.5.0/topic/com.qnx.doc.neutrino_lib_ref/p/pthread_attr_getschedparam.html" TargetMode="External"/><Relationship Id="rId4" Type="http://schemas.openxmlformats.org/officeDocument/2006/relationships/hyperlink" Target="http://www.qnx.com/developers/docs/6.5.0/topic/com.qnx.doc.neutrino_lib_ref/p/pthread_attr_init.html" TargetMode="External"/><Relationship Id="rId9" Type="http://schemas.openxmlformats.org/officeDocument/2006/relationships/hyperlink" Target="http://www.qnx.com/developers/docs/6.5.0/topic/com.qnx.doc.neutrino_lib_ref/p/pthread_attr_getscope.html" TargetMode="External"/><Relationship Id="rId14" Type="http://schemas.openxmlformats.org/officeDocument/2006/relationships/hyperlink" Target="http://www.qnx.com/developers/docs/6.5.0/topic/com.qnx.doc.neutrino_lib_ref/p/pthread_attr_setstackaddr.html" TargetMode="External"/><Relationship Id="rId22" Type="http://schemas.openxmlformats.org/officeDocument/2006/relationships/hyperlink" Target="http://www.qnx.com/developers/docs/6.5.0/topic/com.qnx.doc.neutrino_lib_ref/p/pthread_attr_setschedpolicy.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www.qnx.com/developers/docs/6.5.0/topic/com.qnx.doc.neutrino_lib_ref/p/pthread_join.html"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www.qnx.com/developers/docs/6.5.0/topic/com.qnx.doc.neutrino_lib_ref/p/pthread_cond_wait.html"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hyperlink" Target="http://www.qnx.com/developers/docs/6.5.0/topic/com.qnx.doc.neutrino_lib_ref/p/pthread_sleepon_wait.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3" Type="http://schemas.openxmlformats.org/officeDocument/2006/relationships/hyperlink" Target="http://www.qnx.com/developers/docs/6.5.0/topic/com.qnx.doc.neutrino_lib_ref/t/threadctl.html" TargetMode="External"/><Relationship Id="rId18" Type="http://schemas.openxmlformats.org/officeDocument/2006/relationships/hyperlink" Target="http://www.qnx.com/developers/docs/6.5.0/topic/com.qnx.doc.neutrino_lib_ref/p/pthread_mutex_lock.html" TargetMode="External"/><Relationship Id="rId26" Type="http://schemas.openxmlformats.org/officeDocument/2006/relationships/hyperlink" Target="http://www.qnx.com/developers/docs/6.5.0/topic/com.qnx.doc.neutrino_lib_ref/s/synccondvarwait.html" TargetMode="External"/><Relationship Id="rId21" Type="http://schemas.openxmlformats.org/officeDocument/2006/relationships/hyperlink" Target="http://www.qnx.com/developers/docs/6.5.0/topic/com.qnx.doc.neutrino_lib_ref/p/pthread_mutex_unlock.html" TargetMode="External"/><Relationship Id="rId34" Type="http://schemas.openxmlformats.org/officeDocument/2006/relationships/hyperlink" Target="http://www.qnx.com/developers/docs/6.5.0/topic/com.qnx.doc.neutrino_lib_ref/s/schedset.html" TargetMode="External"/><Relationship Id="rId7" Type="http://schemas.openxmlformats.org/officeDocument/2006/relationships/hyperlink" Target="http://www.qnx.com/developers/docs/6.5.0/topic/com.qnx.doc.neutrino_lib_ref/p/pthread_detach.html" TargetMode="External"/><Relationship Id="rId12" Type="http://schemas.openxmlformats.org/officeDocument/2006/relationships/hyperlink" Target="http://www.qnx.com/developers/docs/6.5.0/topic/com.qnx.doc.neutrino_lib_ref/t/threadcancel.html" TargetMode="External"/><Relationship Id="rId17" Type="http://schemas.openxmlformats.org/officeDocument/2006/relationships/hyperlink" Target="http://www.qnx.com/developers/docs/6.5.0/topic/com.qnx.doc.neutrino_lib_ref/s/syncdestroy.html" TargetMode="External"/><Relationship Id="rId25" Type="http://schemas.openxmlformats.org/officeDocument/2006/relationships/hyperlink" Target="http://www.qnx.com/developers/docs/6.5.0/topic/com.qnx.doc.neutrino_lib_ref/p/pthread_cond_wait.html" TargetMode="External"/><Relationship Id="rId33" Type="http://schemas.openxmlformats.org/officeDocument/2006/relationships/hyperlink" Target="http://www.qnx.com/developers/docs/6.5.0/topic/com.qnx.doc.neutrino_lib_ref/p/pthread_setschedprio.html" TargetMode="External"/><Relationship Id="rId38" Type="http://schemas.openxmlformats.org/officeDocument/2006/relationships/hyperlink" Target="http://www.qnx.com/developers/docs/6.5.0/topic/com.qnx.doc.neutrino_lib_ref/s/signalkill.html" TargetMode="External"/><Relationship Id="rId2" Type="http://schemas.openxmlformats.org/officeDocument/2006/relationships/notesSlide" Target="../notesSlides/notesSlide5.xml"/><Relationship Id="rId16" Type="http://schemas.openxmlformats.org/officeDocument/2006/relationships/hyperlink" Target="http://www.qnx.com/developers/docs/6.5.0/topic/com.qnx.doc.neutrino_lib_ref/p/pthread_mutex_destroy.html" TargetMode="External"/><Relationship Id="rId20" Type="http://schemas.openxmlformats.org/officeDocument/2006/relationships/hyperlink" Target="http://www.qnx.com/developers/docs/6.5.0/topic/com.qnx.doc.neutrino_lib_ref/p/pthread_mutex_trylock.html" TargetMode="External"/><Relationship Id="rId29" Type="http://schemas.openxmlformats.org/officeDocument/2006/relationships/hyperlink" Target="http://www.qnx.com/developers/docs/6.5.0/topic/com.qnx.doc.neutrino_lib_ref/p/pthread_cond_broadcast.html" TargetMode="External"/><Relationship Id="rId1" Type="http://schemas.openxmlformats.org/officeDocument/2006/relationships/slideLayout" Target="../slideLayouts/slideLayout12.xml"/><Relationship Id="rId6" Type="http://schemas.openxmlformats.org/officeDocument/2006/relationships/hyperlink" Target="http://www.qnx.com/developers/docs/6.5.0/topic/com.qnx.doc.neutrino_lib_ref/t/threaddestroy.html" TargetMode="External"/><Relationship Id="rId11" Type="http://schemas.openxmlformats.org/officeDocument/2006/relationships/hyperlink" Target="http://www.qnx.com/developers/docs/6.5.0/topic/com.qnx.doc.neutrino_lib_ref/p/pthread_cancel.html" TargetMode="External"/><Relationship Id="rId24" Type="http://schemas.openxmlformats.org/officeDocument/2006/relationships/hyperlink" Target="http://www.qnx.com/developers/docs/6.5.0/topic/com.qnx.doc.neutrino_lib_ref/p/pthread_cond_destroy.html" TargetMode="External"/><Relationship Id="rId32" Type="http://schemas.openxmlformats.org/officeDocument/2006/relationships/hyperlink" Target="http://www.qnx.com/developers/docs/6.5.0/topic/com.qnx.doc.neutrino_lib_ref/p/pthread_setschedparam.html" TargetMode="External"/><Relationship Id="rId37" Type="http://schemas.openxmlformats.org/officeDocument/2006/relationships/hyperlink" Target="http://www.qnx.com/developers/docs/6.5.0/topic/com.qnx.doc.neutrino_lib_ref/p/pthread_kill.html" TargetMode="External"/><Relationship Id="rId5" Type="http://schemas.openxmlformats.org/officeDocument/2006/relationships/hyperlink" Target="http://www.qnx.com/developers/docs/6.5.0/topic/com.qnx.doc.neutrino_lib_ref/p/pthread_exit.html" TargetMode="External"/><Relationship Id="rId15" Type="http://schemas.openxmlformats.org/officeDocument/2006/relationships/hyperlink" Target="http://www.qnx.com/developers/docs/6.5.0/topic/com.qnx.doc.neutrino_lib_ref/s/synctypecreate.html" TargetMode="External"/><Relationship Id="rId23" Type="http://schemas.openxmlformats.org/officeDocument/2006/relationships/hyperlink" Target="http://www.qnx.com/developers/docs/6.5.0/topic/com.qnx.doc.neutrino_lib_ref/p/pthread_cond_init.html" TargetMode="External"/><Relationship Id="rId28" Type="http://schemas.openxmlformats.org/officeDocument/2006/relationships/hyperlink" Target="http://www.qnx.com/developers/docs/6.5.0/topic/com.qnx.doc.neutrino_lib_ref/s/synccondvarsignal.html" TargetMode="External"/><Relationship Id="rId36" Type="http://schemas.openxmlformats.org/officeDocument/2006/relationships/hyperlink" Target="http://www.qnx.com/developers/docs/6.5.0/topic/com.qnx.doc.neutrino_lib_ref/s/signalprocmask.html" TargetMode="External"/><Relationship Id="rId10" Type="http://schemas.openxmlformats.org/officeDocument/2006/relationships/hyperlink" Target="http://www.qnx.com/developers/docs/6.5.0/topic/com.qnx.doc.neutrino_lib_ref/t/threadjoin.html" TargetMode="External"/><Relationship Id="rId19" Type="http://schemas.openxmlformats.org/officeDocument/2006/relationships/hyperlink" Target="http://www.qnx.com/developers/docs/6.5.0/topic/com.qnx.doc.neutrino_lib_ref/s/syncmutexlock.html" TargetMode="External"/><Relationship Id="rId31" Type="http://schemas.openxmlformats.org/officeDocument/2006/relationships/hyperlink" Target="http://www.qnx.com/developers/docs/6.5.0/topic/com.qnx.doc.neutrino_lib_ref/s/schedget.html" TargetMode="External"/><Relationship Id="rId4" Type="http://schemas.openxmlformats.org/officeDocument/2006/relationships/hyperlink" Target="http://www.qnx.com/developers/docs/6.5.0/topic/com.qnx.doc.neutrino_lib_ref/t/threadcreate.html" TargetMode="External"/><Relationship Id="rId9" Type="http://schemas.openxmlformats.org/officeDocument/2006/relationships/hyperlink" Target="http://www.qnx.com/developers/docs/6.5.0/topic/com.qnx.doc.neutrino_lib_ref/p/pthread_join.html" TargetMode="External"/><Relationship Id="rId14" Type="http://schemas.openxmlformats.org/officeDocument/2006/relationships/hyperlink" Target="http://www.qnx.com/developers/docs/6.5.0/topic/com.qnx.doc.neutrino_lib_ref/p/pthread_mutex_init.html" TargetMode="External"/><Relationship Id="rId22" Type="http://schemas.openxmlformats.org/officeDocument/2006/relationships/hyperlink" Target="http://www.qnx.com/developers/docs/6.5.0/topic/com.qnx.doc.neutrino_lib_ref/s/syncmutexunlock.html" TargetMode="External"/><Relationship Id="rId27" Type="http://schemas.openxmlformats.org/officeDocument/2006/relationships/hyperlink" Target="http://www.qnx.com/developers/docs/6.5.0/topic/com.qnx.doc.neutrino_lib_ref/p/pthread_cond_signal.html" TargetMode="External"/><Relationship Id="rId30" Type="http://schemas.openxmlformats.org/officeDocument/2006/relationships/hyperlink" Target="http://www.qnx.com/developers/docs/6.5.0/topic/com.qnx.doc.neutrino_lib_ref/p/pthread_getschedparam.html" TargetMode="External"/><Relationship Id="rId35" Type="http://schemas.openxmlformats.org/officeDocument/2006/relationships/hyperlink" Target="http://www.qnx.com/developers/docs/6.5.0/topic/com.qnx.doc.neutrino_lib_ref/p/pthread_sigmask.html" TargetMode="External"/><Relationship Id="rId8" Type="http://schemas.openxmlformats.org/officeDocument/2006/relationships/hyperlink" Target="http://www.qnx.com/developers/docs/6.5.0/topic/com.qnx.doc.neutrino_lib_ref/t/threaddetach.html" TargetMode="External"/><Relationship Id="rId3" Type="http://schemas.openxmlformats.org/officeDocument/2006/relationships/hyperlink" Target="http://www.qnx.com/developers/docs/6.5.0/topic/com.qnx.doc.neutrino_lib_ref/p/pthread_create.html"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hyperlink" Target="http://www.qnx.com/developers/docs/6.5.0/topic/com.qnx.doc.neutrino_sys_arch/ipc.html?cp=13_9_3_9#Shared_memory" TargetMode="External"/><Relationship Id="rId3" Type="http://schemas.openxmlformats.org/officeDocument/2006/relationships/hyperlink" Target="http://www.qnx.com/developers/docs/6.5.0/topic/com.qnx.doc.neutrino_sys_arch/ipc.html?cp=13_9_3_0#Sync_messaging" TargetMode="External"/><Relationship Id="rId7" Type="http://schemas.openxmlformats.org/officeDocument/2006/relationships/hyperlink" Target="http://www.qnx.com/developers/docs/6.5.0/topic/com.qnx.doc.neutrino_sys_arch/ipc.html?cp=13_9_3_8#Message_queue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www.qnx.com/developers/docs/6.5.0/topic/com.qnx.doc.neutrino_sys_arch/ipc.html?cp=13_9_3_7#Signals" TargetMode="External"/><Relationship Id="rId11" Type="http://schemas.openxmlformats.org/officeDocument/2006/relationships/image" Target="../media/image7.png"/><Relationship Id="rId5" Type="http://schemas.openxmlformats.org/officeDocument/2006/relationships/hyperlink" Target="http://www.qnx.com/developers/docs/6.5.0/topic/com.qnx.doc.neutrino_sys_arch/ipc.html?cp=13_9_3_6#Events" TargetMode="External"/><Relationship Id="rId10" Type="http://schemas.openxmlformats.org/officeDocument/2006/relationships/hyperlink" Target="http://www.qnx.com/developers/docs/6.5.0/topic/com.qnx.doc.neutrino_sys_arch/ipc.html?cp=13_9_3_11#Pipes_FIFOs" TargetMode="External"/><Relationship Id="rId4" Type="http://schemas.openxmlformats.org/officeDocument/2006/relationships/hyperlink" Target="http://www.qnx.com/developers/docs/6.5.0/topic/com.qnx.doc.neutrino_sys_arch/ipc.html?cp=13_9_3_3#Channels" TargetMode="External"/><Relationship Id="rId9" Type="http://schemas.openxmlformats.org/officeDocument/2006/relationships/hyperlink" Target="http://www.qnx.com/developers/docs/6.5.0/topic/com.qnx.doc.neutrino_sys_arch/ipc.html?cp=13_9_3_10#Typed_memo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9"/>
          <p:cNvSpPr txBox="1">
            <a:spLocks noGrp="1"/>
          </p:cNvSpPr>
          <p:nvPr>
            <p:ph type="ctrTitle"/>
          </p:nvPr>
        </p:nvSpPr>
        <p:spPr>
          <a:xfrm>
            <a:off x="4520240" y="4898876"/>
            <a:ext cx="7661320" cy="705200"/>
          </a:xfrm>
          <a:prstGeom prst="rect">
            <a:avLst/>
          </a:prstGeom>
          <a:noFill/>
          <a:ln>
            <a:noFill/>
          </a:ln>
        </p:spPr>
        <p:txBody>
          <a:bodyPr spcFirstLastPara="1" wrap="square" lIns="91433" tIns="45700" rIns="91433" bIns="45700" anchor="b" anchorCtr="0">
            <a:noAutofit/>
          </a:bodyPr>
          <a:lstStyle/>
          <a:p>
            <a:r>
              <a:rPr lang="en-US" sz="4300" b="0" dirty="0"/>
              <a:t>QNX OS</a:t>
            </a:r>
            <a:endParaRPr lang="vi-VN" dirty="0"/>
          </a:p>
        </p:txBody>
      </p:sp>
      <p:sp>
        <p:nvSpPr>
          <p:cNvPr id="34" name="Google Shape;34;p9"/>
          <p:cNvSpPr txBox="1">
            <a:spLocks noGrp="1"/>
          </p:cNvSpPr>
          <p:nvPr>
            <p:ph type="subTitle" idx="1"/>
          </p:nvPr>
        </p:nvSpPr>
        <p:spPr>
          <a:xfrm>
            <a:off x="4146683" y="5518711"/>
            <a:ext cx="7125600" cy="450800"/>
          </a:xfrm>
          <a:prstGeom prst="rect">
            <a:avLst/>
          </a:prstGeom>
          <a:noFill/>
          <a:ln>
            <a:noFill/>
          </a:ln>
        </p:spPr>
        <p:txBody>
          <a:bodyPr spcFirstLastPara="1" wrap="square" lIns="91433" tIns="45700" rIns="91433" bIns="45700" anchor="ctr" anchorCtr="0">
            <a:noAutofit/>
          </a:bodyPr>
          <a:lstStyle/>
          <a:p>
            <a:pPr marL="0" indent="0"/>
            <a:r>
              <a:rPr lang="en-US"/>
              <a:t>Jan, 2021</a:t>
            </a:r>
            <a:endParaRPr/>
          </a:p>
        </p:txBody>
      </p:sp>
    </p:spTree>
    <p:extLst>
      <p:ext uri="{BB962C8B-B14F-4D97-AF65-F5344CB8AC3E}">
        <p14:creationId xmlns:p14="http://schemas.microsoft.com/office/powerpoint/2010/main" val="196279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6861304"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The term </a:t>
            </a:r>
            <a:r>
              <a:rPr lang="en-US" i="1"/>
              <a:t>statically linked</a:t>
            </a:r>
            <a:r>
              <a:rPr lang="en-US"/>
              <a:t> means that the program and the particular library that it's linked against are combined together by the linker at linktime</a:t>
            </a:r>
            <a:endParaRPr lang="vi-VN"/>
          </a:p>
          <a:p>
            <a:pPr marL="608965" indent="-304165">
              <a:lnSpc>
                <a:spcPct val="113999"/>
              </a:lnSpc>
              <a:buFont typeface="Arial"/>
              <a:buChar char="•"/>
            </a:pPr>
            <a:r>
              <a:rPr lang="en-US"/>
              <a:t>The term </a:t>
            </a:r>
            <a:r>
              <a:rPr lang="en-US" i="1"/>
              <a:t>dynamically linked</a:t>
            </a:r>
            <a:r>
              <a:rPr lang="en-US"/>
              <a:t> means that the program and the particular library it references are </a:t>
            </a:r>
            <a:r>
              <a:rPr lang="en-US" i="1"/>
              <a:t>not</a:t>
            </a:r>
            <a:r>
              <a:rPr lang="en-US"/>
              <a:t> combined together by the linker at linktime</a:t>
            </a:r>
            <a:endParaRPr lang="en-US" dirty="0"/>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Dymamic linking</a:t>
            </a:r>
            <a:endParaRPr lang="vi-VN"/>
          </a:p>
        </p:txBody>
      </p:sp>
      <p:pic>
        <p:nvPicPr>
          <p:cNvPr id="3" name="Hình ảnh 4">
            <a:extLst>
              <a:ext uri="{FF2B5EF4-FFF2-40B4-BE49-F238E27FC236}">
                <a16:creationId xmlns:a16="http://schemas.microsoft.com/office/drawing/2014/main" id="{4796A9F0-F78E-4CFC-BCA0-974A49D50977}"/>
              </a:ext>
            </a:extLst>
          </p:cNvPr>
          <p:cNvPicPr>
            <a:picLocks noChangeAspect="1"/>
          </p:cNvPicPr>
          <p:nvPr/>
        </p:nvPicPr>
        <p:blipFill>
          <a:blip r:embed="rId3"/>
          <a:stretch>
            <a:fillRect/>
          </a:stretch>
        </p:blipFill>
        <p:spPr>
          <a:xfrm>
            <a:off x="7293077" y="1512819"/>
            <a:ext cx="4451554" cy="3977679"/>
          </a:xfrm>
          <a:prstGeom prst="rect">
            <a:avLst/>
          </a:prstGeom>
        </p:spPr>
      </p:pic>
    </p:spTree>
    <p:extLst>
      <p:ext uri="{BB962C8B-B14F-4D97-AF65-F5344CB8AC3E}">
        <p14:creationId xmlns:p14="http://schemas.microsoft.com/office/powerpoint/2010/main" val="135041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7352917"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 The OS allows user-written processes to act as </a:t>
            </a:r>
            <a:r>
              <a:rPr lang="en-US" i="1"/>
              <a:t>resource managers</a:t>
            </a:r>
            <a:r>
              <a:rPr lang="en-US"/>
              <a:t> that can be started and stopped dynamically.</a:t>
            </a:r>
            <a:endParaRPr lang="vi-VN"/>
          </a:p>
          <a:p>
            <a:pPr marL="608965" indent="-304165">
              <a:lnSpc>
                <a:spcPct val="113999"/>
              </a:lnSpc>
            </a:pPr>
            <a:r>
              <a:rPr lang="en-US"/>
              <a:t>Resource managers are typically responsible for presenting an interface to various types of devices. This may involve managing actual hardware devices (like serial ports, parallel ports, network cards, and disk drives) or virtual devices (like </a:t>
            </a:r>
            <a:r>
              <a:rPr lang="en-US">
                <a:latin typeface="Consolas"/>
              </a:rPr>
              <a:t>/dev/null</a:t>
            </a:r>
            <a:r>
              <a:rPr lang="en-US"/>
              <a:t>, a network filesystem, and pseudo-ttys).</a:t>
            </a:r>
          </a:p>
          <a:p>
            <a:pPr marL="304800" indent="0">
              <a:lnSpc>
                <a:spcPct val="113999"/>
              </a:lnSpc>
            </a:pPr>
            <a:br>
              <a:rPr lang="en-US" dirty="0"/>
            </a:br>
            <a:br>
              <a:rPr lang="en-US" dirty="0"/>
            </a:br>
            <a:endParaRPr lang="en-US"/>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Resource managers</a:t>
            </a:r>
            <a:endParaRPr lang="vi-VN"/>
          </a:p>
        </p:txBody>
      </p:sp>
    </p:spTree>
    <p:extLst>
      <p:ext uri="{BB962C8B-B14F-4D97-AF65-F5344CB8AC3E}">
        <p14:creationId xmlns:p14="http://schemas.microsoft.com/office/powerpoint/2010/main" val="81953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Each filesystem adopts a portion of the pathname space (called a </a:t>
            </a:r>
            <a:r>
              <a:rPr lang="en-US" i="1"/>
              <a:t>mountpoint</a:t>
            </a:r>
            <a:r>
              <a:rPr lang="en-US"/>
              <a:t>) and provides filesystem services through the standard POSIX API (</a:t>
            </a:r>
            <a:r>
              <a:rPr lang="en-US" i="1" dirty="0">
                <a:hlinkClick r:id="rId3"/>
              </a:rPr>
              <a:t>open()</a:t>
            </a:r>
            <a:r>
              <a:rPr lang="en-US"/>
              <a:t>, </a:t>
            </a:r>
            <a:r>
              <a:rPr lang="en-US" i="1" dirty="0">
                <a:hlinkClick r:id="rId4"/>
              </a:rPr>
              <a:t>close()</a:t>
            </a:r>
            <a:r>
              <a:rPr lang="en-US"/>
              <a:t>, </a:t>
            </a:r>
            <a:r>
              <a:rPr lang="en-US" i="1" dirty="0">
                <a:hlinkClick r:id="rId5"/>
              </a:rPr>
              <a:t>read()</a:t>
            </a:r>
            <a:r>
              <a:rPr lang="en-US"/>
              <a:t>, </a:t>
            </a:r>
            <a:r>
              <a:rPr lang="en-US" i="1" dirty="0">
                <a:hlinkClick r:id="rId6"/>
              </a:rPr>
              <a:t>write()</a:t>
            </a:r>
            <a:r>
              <a:rPr lang="en-US"/>
              <a:t>, </a:t>
            </a:r>
            <a:r>
              <a:rPr lang="en-US" i="1" dirty="0">
                <a:hlinkClick r:id="rId7"/>
              </a:rPr>
              <a:t>lseek()</a:t>
            </a:r>
            <a:r>
              <a:rPr lang="en-US"/>
              <a:t>, etc.). Filesystem resource managers take over a mountpoint and manage the directory structure below it. They also check the individual pathname components for permissions and for access authorizations.</a:t>
            </a:r>
            <a:endParaRPr lang="vi-VN"/>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Filesystems</a:t>
            </a:r>
            <a:endParaRPr lang="vi-VN"/>
          </a:p>
        </p:txBody>
      </p:sp>
      <p:pic>
        <p:nvPicPr>
          <p:cNvPr id="2" name="Hình ảnh 2">
            <a:extLst>
              <a:ext uri="{FF2B5EF4-FFF2-40B4-BE49-F238E27FC236}">
                <a16:creationId xmlns:a16="http://schemas.microsoft.com/office/drawing/2014/main" id="{2B1F66A9-8D4C-4E4D-93AB-CEF001817F29}"/>
              </a:ext>
            </a:extLst>
          </p:cNvPr>
          <p:cNvPicPr>
            <a:picLocks noChangeAspect="1"/>
          </p:cNvPicPr>
          <p:nvPr/>
        </p:nvPicPr>
        <p:blipFill>
          <a:blip r:embed="rId8"/>
          <a:stretch>
            <a:fillRect/>
          </a:stretch>
        </p:blipFill>
        <p:spPr>
          <a:xfrm>
            <a:off x="508819" y="3279127"/>
            <a:ext cx="4967746" cy="3384616"/>
          </a:xfrm>
          <a:prstGeom prst="rect">
            <a:avLst/>
          </a:prstGeom>
        </p:spPr>
      </p:pic>
      <p:pic>
        <p:nvPicPr>
          <p:cNvPr id="3" name="Hình ảnh 4">
            <a:extLst>
              <a:ext uri="{FF2B5EF4-FFF2-40B4-BE49-F238E27FC236}">
                <a16:creationId xmlns:a16="http://schemas.microsoft.com/office/drawing/2014/main" id="{A5E375B5-6C77-4A20-999F-C53EB008D9FB}"/>
              </a:ext>
            </a:extLst>
          </p:cNvPr>
          <p:cNvPicPr>
            <a:picLocks noChangeAspect="1"/>
          </p:cNvPicPr>
          <p:nvPr/>
        </p:nvPicPr>
        <p:blipFill>
          <a:blip r:embed="rId9"/>
          <a:stretch>
            <a:fillRect/>
          </a:stretch>
        </p:blipFill>
        <p:spPr>
          <a:xfrm>
            <a:off x="5732206" y="3280321"/>
            <a:ext cx="6196780" cy="3271616"/>
          </a:xfrm>
          <a:prstGeom prst="rect">
            <a:avLst/>
          </a:prstGeom>
        </p:spPr>
      </p:pic>
    </p:spTree>
    <p:extLst>
      <p:ext uri="{BB962C8B-B14F-4D97-AF65-F5344CB8AC3E}">
        <p14:creationId xmlns:p14="http://schemas.microsoft.com/office/powerpoint/2010/main" val="2041821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A thread can be thought of as the minimum “unit of execution,” the unit of scheduling and execution in the microkernel. A process, on the other hand, can be thought of as a “container” for threads, defining the “address space” within which threads will execute. A process will always contain at least one thread.</a:t>
            </a:r>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PPS</a:t>
            </a:r>
            <a:endParaRPr lang="vi-VN"/>
          </a:p>
        </p:txBody>
      </p:sp>
      <p:pic>
        <p:nvPicPr>
          <p:cNvPr id="5" name="Hình ảnh 5">
            <a:extLst>
              <a:ext uri="{FF2B5EF4-FFF2-40B4-BE49-F238E27FC236}">
                <a16:creationId xmlns:a16="http://schemas.microsoft.com/office/drawing/2014/main" id="{FBB386D3-7669-467A-90E5-321171842C08}"/>
              </a:ext>
            </a:extLst>
          </p:cNvPr>
          <p:cNvPicPr>
            <a:picLocks noChangeAspect="1"/>
          </p:cNvPicPr>
          <p:nvPr/>
        </p:nvPicPr>
        <p:blipFill>
          <a:blip r:embed="rId3"/>
          <a:stretch>
            <a:fillRect/>
          </a:stretch>
        </p:blipFill>
        <p:spPr>
          <a:xfrm>
            <a:off x="1123335" y="4067055"/>
            <a:ext cx="6381135" cy="1599825"/>
          </a:xfrm>
          <a:prstGeom prst="rect">
            <a:avLst/>
          </a:prstGeom>
        </p:spPr>
      </p:pic>
    </p:spTree>
    <p:extLst>
      <p:ext uri="{BB962C8B-B14F-4D97-AF65-F5344CB8AC3E}">
        <p14:creationId xmlns:p14="http://schemas.microsoft.com/office/powerpoint/2010/main" val="335346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9595901"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pPr>
            <a:endParaRPr lang="en-US" dirty="0"/>
          </a:p>
          <a:p>
            <a:pPr marL="608965" indent="-304165">
              <a:lnSpc>
                <a:spcPct val="113999"/>
              </a:lnSpc>
            </a:pPr>
            <a:r>
              <a:rPr lang="en-US"/>
              <a:t>Programs access character devices using the standard open(), close(), read(), and write() API functions. Additional functions are available for manipulating other aspects of the character device, such as baud rate, parity, flow control, etc.</a:t>
            </a:r>
            <a:endParaRPr lang="vi-VN"/>
          </a:p>
          <a:p>
            <a:pPr marL="608965" indent="-304165">
              <a:lnSpc>
                <a:spcPct val="113999"/>
              </a:lnSpc>
            </a:pPr>
            <a:endParaRPr lang="en-US"/>
          </a:p>
          <a:p>
            <a:pPr marL="608965" indent="-304165">
              <a:lnSpc>
                <a:spcPct val="113999"/>
              </a:lnSpc>
            </a:pP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Character I/O</a:t>
            </a:r>
            <a:endParaRPr lang="vi-VN"/>
          </a:p>
        </p:txBody>
      </p:sp>
      <p:pic>
        <p:nvPicPr>
          <p:cNvPr id="3" name="Hình ảnh 4">
            <a:extLst>
              <a:ext uri="{FF2B5EF4-FFF2-40B4-BE49-F238E27FC236}">
                <a16:creationId xmlns:a16="http://schemas.microsoft.com/office/drawing/2014/main" id="{7F8A2E2A-55E7-42B4-8D63-D9D43EA4E2A7}"/>
              </a:ext>
            </a:extLst>
          </p:cNvPr>
          <p:cNvPicPr>
            <a:picLocks noChangeAspect="1"/>
          </p:cNvPicPr>
          <p:nvPr/>
        </p:nvPicPr>
        <p:blipFill>
          <a:blip r:embed="rId3"/>
          <a:stretch>
            <a:fillRect/>
          </a:stretch>
        </p:blipFill>
        <p:spPr>
          <a:xfrm>
            <a:off x="305595" y="4026174"/>
            <a:ext cx="4188541" cy="2730601"/>
          </a:xfrm>
          <a:prstGeom prst="rect">
            <a:avLst/>
          </a:prstGeom>
        </p:spPr>
      </p:pic>
    </p:spTree>
    <p:extLst>
      <p:ext uri="{BB962C8B-B14F-4D97-AF65-F5344CB8AC3E}">
        <p14:creationId xmlns:p14="http://schemas.microsoft.com/office/powerpoint/2010/main" val="315514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To unload a legacy </a:t>
            </a:r>
            <a:r>
              <a:rPr lang="en-US">
                <a:latin typeface="Consolas"/>
              </a:rPr>
              <a:t>io-net</a:t>
            </a:r>
            <a:r>
              <a:rPr lang="en-US"/>
              <a:t> driver, you can use the </a:t>
            </a:r>
            <a:r>
              <a:rPr lang="en-US" dirty="0">
                <a:latin typeface="Consolas"/>
                <a:hlinkClick r:id="rId3"/>
              </a:rPr>
              <a:t>umount</a:t>
            </a:r>
            <a:r>
              <a:rPr lang="en-US"/>
              <a:t> command. For example:</a:t>
            </a:r>
            <a:endParaRPr lang="vi-VN"/>
          </a:p>
          <a:p>
            <a:pPr marL="1218565" lvl="1" indent="-304165">
              <a:lnSpc>
                <a:spcPct val="113999"/>
              </a:lnSpc>
              <a:buFont typeface="Arial"/>
              <a:buChar char="•"/>
            </a:pPr>
            <a:r>
              <a:rPr lang="en-US">
                <a:latin typeface="Consolas"/>
              </a:rPr>
              <a:t>umount /dev/io-net/en0</a:t>
            </a:r>
          </a:p>
          <a:p>
            <a:pPr marL="0" indent="0">
              <a:lnSpc>
                <a:spcPct val="113999"/>
              </a:lnSpc>
            </a:pPr>
            <a:br>
              <a:rPr lang="en-US" dirty="0"/>
            </a:br>
            <a:r>
              <a:rPr lang="en-US"/>
              <a:t>     To unload a new-style driver or a legacy io-net driver, use the ifconfig destroy command:</a:t>
            </a:r>
            <a:endParaRPr lang="en-US" dirty="0"/>
          </a:p>
          <a:p>
            <a:pPr marL="608965" indent="-304165">
              <a:lnSpc>
                <a:spcPct val="113999"/>
              </a:lnSpc>
            </a:pPr>
            <a:endParaRPr lang="en-US"/>
          </a:p>
          <a:p>
            <a:pPr marL="304800" indent="0">
              <a:lnSpc>
                <a:spcPct val="113999"/>
              </a:lnSpc>
            </a:pPr>
            <a:r>
              <a:rPr lang="en-US"/>
              <a:t>             ifconfig bge0 destroy</a:t>
            </a:r>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Networking architecture</a:t>
            </a:r>
            <a:endParaRPr lang="vi-VN"/>
          </a:p>
        </p:txBody>
      </p:sp>
    </p:spTree>
    <p:extLst>
      <p:ext uri="{BB962C8B-B14F-4D97-AF65-F5344CB8AC3E}">
        <p14:creationId xmlns:p14="http://schemas.microsoft.com/office/powerpoint/2010/main" val="5609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7438949" cy="3256882"/>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Access your remote filesystem.</a:t>
            </a:r>
            <a:endParaRPr lang="vi-VN"/>
          </a:p>
          <a:p>
            <a:pPr marL="608965" indent="-304165">
              <a:lnSpc>
                <a:spcPct val="113999"/>
              </a:lnSpc>
              <a:buFont typeface="Arial"/>
              <a:buChar char="•"/>
            </a:pPr>
            <a:r>
              <a:rPr lang="en-US"/>
              <a:t>Scale your application with unprecedented ease.</a:t>
            </a:r>
          </a:p>
          <a:p>
            <a:pPr marL="608965" indent="-304165">
              <a:lnSpc>
                <a:spcPct val="113999"/>
              </a:lnSpc>
              <a:buFont typeface="Arial"/>
              <a:buChar char="•"/>
            </a:pPr>
            <a:r>
              <a:rPr lang="en-US"/>
              <a:t>Write applications using a collection of cooperating processes that communicate transparently with each other using Neutrino message-passing.</a:t>
            </a:r>
          </a:p>
          <a:p>
            <a:pPr marL="608965" indent="-304165">
              <a:lnSpc>
                <a:spcPct val="113999"/>
              </a:lnSpc>
              <a:buFont typeface="Arial"/>
              <a:buChar char="•"/>
            </a:pPr>
            <a:r>
              <a:rPr lang="en-US"/>
              <a:t>Extend your application easily beyond a single processor or SMP machine to several single-processor machines and distribute your processes among those CPUs.</a:t>
            </a:r>
          </a:p>
          <a:p>
            <a:pPr marL="608965" indent="-304165">
              <a:lnSpc>
                <a:spcPct val="113999"/>
              </a:lnSpc>
              <a:buFont typeface="Arial"/>
              <a:buChar char="•"/>
            </a:pPr>
            <a:r>
              <a:rPr lang="en-US"/>
              <a:t>Divide your large application into several processes, where each process can perform different functions. These processes coordinate their work using message passing.</a:t>
            </a:r>
          </a:p>
          <a:p>
            <a:pPr marL="608965" indent="-304165">
              <a:lnSpc>
                <a:spcPct val="113999"/>
              </a:lnSpc>
              <a:buFont typeface="Arial"/>
              <a:buChar char="•"/>
            </a:pPr>
            <a:r>
              <a:rPr lang="en-US"/>
              <a:t>Take advantage of Qnet's inherent remote procedure call functionality.</a:t>
            </a:r>
          </a:p>
          <a:p>
            <a:pPr marL="608965" indent="-304165">
              <a:lnSpc>
                <a:spcPct val="113999"/>
              </a:lnSpc>
              <a:buFont typeface="Arial"/>
              <a:buChar char="•"/>
            </a:pPr>
            <a:endParaRPr lang="en-US" dirty="0"/>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Native Networking(Qnet)</a:t>
            </a:r>
          </a:p>
        </p:txBody>
      </p:sp>
      <p:pic>
        <p:nvPicPr>
          <p:cNvPr id="2" name="Hình ảnh 2">
            <a:extLst>
              <a:ext uri="{FF2B5EF4-FFF2-40B4-BE49-F238E27FC236}">
                <a16:creationId xmlns:a16="http://schemas.microsoft.com/office/drawing/2014/main" id="{EFEC1251-E10A-4DA0-8A33-516139A20AC3}"/>
              </a:ext>
            </a:extLst>
          </p:cNvPr>
          <p:cNvPicPr>
            <a:picLocks noChangeAspect="1"/>
          </p:cNvPicPr>
          <p:nvPr/>
        </p:nvPicPr>
        <p:blipFill>
          <a:blip r:embed="rId3"/>
          <a:stretch>
            <a:fillRect/>
          </a:stretch>
        </p:blipFill>
        <p:spPr>
          <a:xfrm>
            <a:off x="7869639" y="2536325"/>
            <a:ext cx="3935360" cy="2422999"/>
          </a:xfrm>
          <a:prstGeom prst="rect">
            <a:avLst/>
          </a:prstGeom>
        </p:spPr>
      </p:pic>
    </p:spTree>
    <p:extLst>
      <p:ext uri="{BB962C8B-B14F-4D97-AF65-F5344CB8AC3E}">
        <p14:creationId xmlns:p14="http://schemas.microsoft.com/office/powerpoint/2010/main" val="375027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6455724"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Structure of the TCP/IP manager:</a:t>
            </a:r>
            <a:endParaRPr lang="vi-VN"/>
          </a:p>
          <a:p>
            <a:pPr marL="304800" indent="0">
              <a:lnSpc>
                <a:spcPct val="113999"/>
              </a:lnSpc>
            </a:pPr>
            <a:r>
              <a:rPr lang="en-US"/>
              <a:t>As a resource manager, </a:t>
            </a:r>
            <a:r>
              <a:rPr lang="en-US" dirty="0">
                <a:latin typeface="Consolas"/>
                <a:hlinkClick r:id="rId3"/>
              </a:rPr>
              <a:t>io-pkt*</a:t>
            </a:r>
            <a:r>
              <a:rPr lang="en-US"/>
              <a:t> benefits from the code savings and standard interface that all native resource managers enjoy. Due to the natural priority inheritance of QNX Neutrino IPC, clients will be dealt with in priority and time order, which leads to a more natural allocation of CPU resources.</a:t>
            </a:r>
          </a:p>
          <a:p>
            <a:pPr marL="608965" indent="-304165">
              <a:lnSpc>
                <a:spcPct val="113999"/>
              </a:lnSpc>
              <a:buFont typeface="Arial"/>
              <a:buChar char="•"/>
            </a:pPr>
            <a:endParaRPr lang="en-US" dirty="0"/>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ea typeface="+mn-lt"/>
                <a:cs typeface="+mn-lt"/>
              </a:rPr>
              <a:t>TCP/IP Networking</a:t>
            </a:r>
          </a:p>
        </p:txBody>
      </p:sp>
      <p:pic>
        <p:nvPicPr>
          <p:cNvPr id="3" name="Hình ảnh 4">
            <a:extLst>
              <a:ext uri="{FF2B5EF4-FFF2-40B4-BE49-F238E27FC236}">
                <a16:creationId xmlns:a16="http://schemas.microsoft.com/office/drawing/2014/main" id="{B96AD191-6CE0-4BDD-985C-992ACE532544}"/>
              </a:ext>
            </a:extLst>
          </p:cNvPr>
          <p:cNvPicPr>
            <a:picLocks noChangeAspect="1"/>
          </p:cNvPicPr>
          <p:nvPr/>
        </p:nvPicPr>
        <p:blipFill>
          <a:blip r:embed="rId4"/>
          <a:stretch>
            <a:fillRect/>
          </a:stretch>
        </p:blipFill>
        <p:spPr>
          <a:xfrm>
            <a:off x="7417065" y="1950159"/>
            <a:ext cx="4328651" cy="3673412"/>
          </a:xfrm>
          <a:prstGeom prst="rect">
            <a:avLst/>
          </a:prstGeom>
        </p:spPr>
      </p:pic>
    </p:spTree>
    <p:extLst>
      <p:ext uri="{BB962C8B-B14F-4D97-AF65-F5344CB8AC3E}">
        <p14:creationId xmlns:p14="http://schemas.microsoft.com/office/powerpoint/2010/main" val="409708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9369253"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The </a:t>
            </a:r>
            <a:r>
              <a:rPr lang="en-US" i="1"/>
              <a:t>ha_attach</a:t>
            </a:r>
            <a:r>
              <a:rPr lang="en-US"/>
              <a:t> functions allow the client to provide a custom recovery function that's automatically invoked by the cover-function library</a:t>
            </a:r>
            <a:endParaRPr lang="vi-VN"/>
          </a:p>
          <a:p>
            <a:pPr marL="304800" indent="0">
              <a:lnSpc>
                <a:spcPct val="113999"/>
              </a:lnSpc>
            </a:pPr>
            <a:br>
              <a:rPr lang="en-US" dirty="0"/>
            </a:br>
            <a:r>
              <a:rPr lang="en-US" sz="1200" dirty="0">
                <a:latin typeface="Consolas"/>
              </a:rPr>
              <a:t>int recover_conn(int oldfd, void *hdl)
</a:t>
            </a:r>
            <a:r>
              <a:rPr lang="en-US" sz="1200">
                <a:latin typeface="Consolas"/>
              </a:rPr>
              <a:t>{</a:t>
            </a:r>
            <a:r>
              <a:rPr lang="en-US" sz="1200" dirty="0">
                <a:latin typeface="Consolas"/>
              </a:rPr>
              <a:t>
</a:t>
            </a:r>
            <a:r>
              <a:rPr lang="en-US" sz="1200">
                <a:latin typeface="Consolas"/>
              </a:rPr>
              <a:t>  int newfd;</a:t>
            </a:r>
            <a:r>
              <a:rPr lang="en-US" sz="1200" dirty="0">
                <a:latin typeface="Consolas"/>
              </a:rPr>
              <a:t>
</a:t>
            </a:r>
            <a:r>
              <a:rPr lang="en-US" sz="1200">
                <a:latin typeface="Consolas"/>
              </a:rPr>
              <a:t>  Handle *thdl;</a:t>
            </a:r>
            <a:r>
              <a:rPr lang="en-US" sz="1200" dirty="0">
                <a:latin typeface="Consolas"/>
              </a:rPr>
              <a:t>
</a:t>
            </a:r>
            <a:r>
              <a:rPr lang="en-US" sz="1200">
                <a:latin typeface="Consolas"/>
              </a:rPr>
              <a:t>  thdl = (Handle *)hdl;</a:t>
            </a:r>
            <a:r>
              <a:rPr lang="en-US" sz="1200" dirty="0">
                <a:latin typeface="Consolas"/>
              </a:rPr>
              <a:t>
</a:t>
            </a:r>
            <a:r>
              <a:rPr lang="en-US" sz="1200">
                <a:latin typeface="Consolas"/>
              </a:rPr>
              <a:t>  newfd = ha_reopen(oldfd, TESTFILE, O_RDONLY);</a:t>
            </a:r>
            <a:r>
              <a:rPr lang="en-US" sz="1200" dirty="0">
                <a:latin typeface="Consolas"/>
              </a:rPr>
              <a:t>
</a:t>
            </a:r>
            <a:r>
              <a:rPr lang="en-US" sz="1200">
                <a:latin typeface="Consolas"/>
              </a:rPr>
              <a:t>  if (newfd &gt;= 0) {</a:t>
            </a:r>
            <a:r>
              <a:rPr lang="en-US" sz="1200" dirty="0">
                <a:latin typeface="Consolas"/>
              </a:rPr>
              <a:t>
</a:t>
            </a:r>
            <a:r>
              <a:rPr lang="en-US" sz="1200">
                <a:latin typeface="Consolas"/>
              </a:rPr>
              <a:t>    // adjust file offset to previously known point</a:t>
            </a:r>
            <a:r>
              <a:rPr lang="en-US" sz="1200" dirty="0">
                <a:latin typeface="Consolas"/>
              </a:rPr>
              <a:t>
</a:t>
            </a:r>
            <a:r>
              <a:rPr lang="en-US" sz="1200">
                <a:latin typeface="Consolas"/>
              </a:rPr>
              <a:t>    lseek(newfd, thdl-&gt;curr_offset, SEEK_SET); </a:t>
            </a:r>
            <a:r>
              <a:rPr lang="en-US" sz="1200" dirty="0">
                <a:latin typeface="Consolas"/>
              </a:rPr>
              <a:t>
</a:t>
            </a:r>
            <a:r>
              <a:rPr lang="en-US" sz="1200">
                <a:latin typeface="Consolas"/>
              </a:rPr>
              <a:t>    // increment our count of successful recoveries</a:t>
            </a:r>
            <a:r>
              <a:rPr lang="en-US" sz="1200" dirty="0">
                <a:latin typeface="Consolas"/>
              </a:rPr>
              <a:t>
</a:t>
            </a:r>
            <a:r>
              <a:rPr lang="en-US" sz="1200">
                <a:latin typeface="Consolas"/>
              </a:rPr>
              <a:t>    (thdl-&gt;nr)++;</a:t>
            </a:r>
            <a:r>
              <a:rPr lang="en-US" sz="1200" dirty="0">
                <a:latin typeface="Consolas"/>
              </a:rPr>
              <a:t>
</a:t>
            </a:r>
            <a:r>
              <a:rPr lang="en-US" sz="1200">
                <a:latin typeface="Consolas"/>
              </a:rPr>
              <a:t>  }</a:t>
            </a:r>
            <a:r>
              <a:rPr lang="en-US" sz="1200" dirty="0">
                <a:latin typeface="Consolas"/>
              </a:rPr>
              <a:t>
</a:t>
            </a:r>
            <a:r>
              <a:rPr lang="en-US" sz="1200">
                <a:latin typeface="Consolas"/>
              </a:rPr>
              <a:t>  return(newfd);</a:t>
            </a:r>
            <a:r>
              <a:rPr lang="en-US" sz="1200" dirty="0">
                <a:latin typeface="Consolas"/>
              </a:rPr>
              <a:t>
</a:t>
            </a:r>
            <a:r>
              <a:rPr lang="en-US" sz="1200">
                <a:latin typeface="Consolas"/>
              </a:rPr>
              <a:t>}</a:t>
            </a:r>
            <a:endParaRPr lang="en-US" sz="1200" dirty="0"/>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ea typeface="+mn-lt"/>
                <a:cs typeface="+mn-lt"/>
              </a:rPr>
              <a:t>High Availability</a:t>
            </a:r>
            <a:endParaRPr lang="vi-VN"/>
          </a:p>
        </p:txBody>
      </p:sp>
    </p:spTree>
    <p:extLst>
      <p:ext uri="{BB962C8B-B14F-4D97-AF65-F5344CB8AC3E}">
        <p14:creationId xmlns:p14="http://schemas.microsoft.com/office/powerpoint/2010/main" val="181622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5917842"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 Some systems use virtual walls, called </a:t>
            </a:r>
            <a:r>
              <a:rPr lang="en-US" i="1"/>
              <a:t>partitions</a:t>
            </a:r>
            <a:r>
              <a:rPr lang="en-US"/>
              <a:t>, around a set of applications to ensure that each partition is given an engineered set of resources. The primary resource considered is CPU time, but can also include any shared resource, such as memory and file space (disk or flash).</a:t>
            </a:r>
            <a:endParaRPr lang="vi-VN"/>
          </a:p>
          <a:p>
            <a:pPr marL="304800" indent="0">
              <a:lnSpc>
                <a:spcPct val="113999"/>
              </a:lnSpc>
            </a:pPr>
            <a:br>
              <a:rPr lang="en-US" dirty="0"/>
            </a:br>
            <a:endParaRPr lang="en-US" sz="1200">
              <a:latin typeface="Consolas"/>
            </a:endParaRP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ea typeface="+mn-lt"/>
                <a:cs typeface="Arial"/>
              </a:rPr>
              <a:t>Adaptive Partitioning</a:t>
            </a:r>
            <a:endParaRPr lang="vi-VN"/>
          </a:p>
        </p:txBody>
      </p:sp>
      <p:pic>
        <p:nvPicPr>
          <p:cNvPr id="2" name="Hình ảnh 2">
            <a:extLst>
              <a:ext uri="{FF2B5EF4-FFF2-40B4-BE49-F238E27FC236}">
                <a16:creationId xmlns:a16="http://schemas.microsoft.com/office/drawing/2014/main" id="{16699036-62A0-44D7-8679-E9EF7B96D181}"/>
              </a:ext>
            </a:extLst>
          </p:cNvPr>
          <p:cNvPicPr>
            <a:picLocks noChangeAspect="1"/>
          </p:cNvPicPr>
          <p:nvPr/>
        </p:nvPicPr>
        <p:blipFill>
          <a:blip r:embed="rId3"/>
          <a:stretch>
            <a:fillRect/>
          </a:stretch>
        </p:blipFill>
        <p:spPr>
          <a:xfrm>
            <a:off x="6754111" y="1393771"/>
            <a:ext cx="5225845" cy="3205797"/>
          </a:xfrm>
          <a:prstGeom prst="rect">
            <a:avLst/>
          </a:prstGeom>
        </p:spPr>
      </p:pic>
    </p:spTree>
    <p:extLst>
      <p:ext uri="{BB962C8B-B14F-4D97-AF65-F5344CB8AC3E}">
        <p14:creationId xmlns:p14="http://schemas.microsoft.com/office/powerpoint/2010/main" val="238278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36605" y="255716"/>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092624"/>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dirty="0"/>
              <a:t>The guide describes the philosophy of QNX Neutrino and the architecture used to robustly implement the OS. It covers message-passing services, followed by the details of the microkernel, the process manager, resource managers, the Photon </a:t>
            </a:r>
            <a:r>
              <a:rPr lang="en-US" dirty="0" err="1"/>
              <a:t>microGUI</a:t>
            </a:r>
            <a:r>
              <a:rPr lang="en-US" dirty="0"/>
              <a:t>, and other aspects of QNX Neutrino.</a:t>
            </a:r>
            <a:endParaRPr lang="vi-VN" dirty="0"/>
          </a:p>
          <a:p>
            <a:pPr marL="608965" indent="-304165">
              <a:lnSpc>
                <a:spcPct val="113999"/>
              </a:lnSpc>
              <a:buFont typeface="Arial"/>
              <a:buChar char="•"/>
            </a:pPr>
            <a:r>
              <a:rPr lang="en-US" dirty="0"/>
              <a:t>Some advantages of QNX OS: </a:t>
            </a:r>
          </a:p>
          <a:p>
            <a:pPr marL="608965" indent="-304165">
              <a:lnSpc>
                <a:spcPct val="113999"/>
              </a:lnSpc>
              <a:buFont typeface="Arial"/>
              <a:buChar char="•"/>
            </a:pPr>
            <a:r>
              <a:rPr lang="en-US" dirty="0"/>
              <a:t>+ portable application code (between product-line members)</a:t>
            </a:r>
          </a:p>
          <a:p>
            <a:pPr marL="608965" indent="-304165">
              <a:lnSpc>
                <a:spcPct val="113999"/>
              </a:lnSpc>
              <a:buFont typeface="Arial"/>
              <a:buChar char="•"/>
            </a:pPr>
            <a:r>
              <a:rPr lang="en-US" dirty="0"/>
              <a:t>+ common tools used to develop the entire product line</a:t>
            </a:r>
          </a:p>
          <a:p>
            <a:pPr marL="608965" indent="-304165">
              <a:lnSpc>
                <a:spcPct val="113999"/>
              </a:lnSpc>
              <a:buFont typeface="Arial"/>
              <a:buChar char="•"/>
            </a:pPr>
            <a:r>
              <a:rPr lang="en-US" dirty="0"/>
              <a:t>+ portable skill sets of development staff</a:t>
            </a:r>
          </a:p>
          <a:p>
            <a:pPr marL="608965" indent="-304165">
              <a:lnSpc>
                <a:spcPct val="113999"/>
              </a:lnSpc>
              <a:buFont typeface="Arial"/>
              <a:buChar char="•"/>
            </a:pPr>
            <a:r>
              <a:rPr lang="en-US" dirty="0"/>
              <a:t>+ reduced time-to-market.</a:t>
            </a:r>
          </a:p>
          <a:p>
            <a:pPr marL="608965" indent="-304165">
              <a:lnSpc>
                <a:spcPct val="113999"/>
              </a:lnSpc>
              <a:buFont typeface="Arial"/>
              <a:buChar char="•"/>
            </a:pPr>
            <a:r>
              <a:rPr lang="en-US" dirty="0"/>
              <a:t>Source documentation: </a:t>
            </a:r>
            <a:r>
              <a:rPr lang="en-US" dirty="0">
                <a:hlinkClick r:id="rId3"/>
              </a:rPr>
              <a:t>http://www.qnx.com/developers/docs/6.5.0/index.jsp?topic=%2Fcom.qnx.doc.neutrino_sys_arch%2Fabout.html</a:t>
            </a:r>
            <a:endParaRPr lang="en-US" dirty="0"/>
          </a:p>
          <a:p>
            <a:pPr marL="685165" indent="-380365">
              <a:lnSpc>
                <a:spcPct val="150000"/>
              </a:lnSpc>
              <a:buChar char="❑"/>
            </a:pPr>
            <a:br>
              <a:rPr lang="en-US" dirty="0"/>
            </a:br>
            <a:endParaRPr lang="en-US" dirty="0"/>
          </a:p>
          <a:p>
            <a:pPr marL="1294765" lvl="1" indent="-389255">
              <a:lnSpc>
                <a:spcPct val="150000"/>
              </a:lnSpc>
              <a:buSzPts val="1400"/>
              <a:buChar char="o"/>
            </a:pPr>
            <a:endParaRPr lang="en-US" sz="1900"/>
          </a:p>
        </p:txBody>
      </p:sp>
    </p:spTree>
    <p:extLst>
      <p:ext uri="{BB962C8B-B14F-4D97-AF65-F5344CB8AC3E}">
        <p14:creationId xmlns:p14="http://schemas.microsoft.com/office/powerpoint/2010/main" val="133475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9369253"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The </a:t>
            </a:r>
            <a:r>
              <a:rPr lang="en-US" i="1"/>
              <a:t>ha_attach</a:t>
            </a:r>
            <a:r>
              <a:rPr lang="en-US"/>
              <a:t> functions allow the client to provide a custom recovery function that's automatically invoked by the cover-function library</a:t>
            </a:r>
            <a:endParaRPr lang="vi-VN"/>
          </a:p>
          <a:p>
            <a:pPr marL="304800" indent="0">
              <a:lnSpc>
                <a:spcPct val="113999"/>
              </a:lnSpc>
            </a:pPr>
            <a:br>
              <a:rPr lang="en-US" dirty="0"/>
            </a:br>
            <a:r>
              <a:rPr lang="en-US" sz="1200" dirty="0">
                <a:latin typeface="Consolas"/>
              </a:rPr>
              <a:t>int recover_conn(int oldfd, void *hdl)
</a:t>
            </a:r>
            <a:r>
              <a:rPr lang="en-US" sz="1200">
                <a:latin typeface="Consolas"/>
              </a:rPr>
              <a:t>{</a:t>
            </a:r>
            <a:r>
              <a:rPr lang="en-US" sz="1200" dirty="0">
                <a:latin typeface="Consolas"/>
              </a:rPr>
              <a:t>
</a:t>
            </a:r>
            <a:r>
              <a:rPr lang="en-US" sz="1200">
                <a:latin typeface="Consolas"/>
              </a:rPr>
              <a:t>  int newfd;</a:t>
            </a:r>
            <a:r>
              <a:rPr lang="en-US" sz="1200" dirty="0">
                <a:latin typeface="Consolas"/>
              </a:rPr>
              <a:t>
</a:t>
            </a:r>
            <a:r>
              <a:rPr lang="en-US" sz="1200">
                <a:latin typeface="Consolas"/>
              </a:rPr>
              <a:t>  Handle *thdl;</a:t>
            </a:r>
            <a:r>
              <a:rPr lang="en-US" sz="1200" dirty="0">
                <a:latin typeface="Consolas"/>
              </a:rPr>
              <a:t>
</a:t>
            </a:r>
            <a:r>
              <a:rPr lang="en-US" sz="1200">
                <a:latin typeface="Consolas"/>
              </a:rPr>
              <a:t>  thdl = (Handle *)hdl;</a:t>
            </a:r>
            <a:r>
              <a:rPr lang="en-US" sz="1200" dirty="0">
                <a:latin typeface="Consolas"/>
              </a:rPr>
              <a:t>
</a:t>
            </a:r>
            <a:r>
              <a:rPr lang="en-US" sz="1200">
                <a:latin typeface="Consolas"/>
              </a:rPr>
              <a:t>  newfd = ha_reopen(oldfd, TESTFILE, O_RDONLY);</a:t>
            </a:r>
            <a:r>
              <a:rPr lang="en-US" sz="1200" dirty="0">
                <a:latin typeface="Consolas"/>
              </a:rPr>
              <a:t>
</a:t>
            </a:r>
            <a:r>
              <a:rPr lang="en-US" sz="1200">
                <a:latin typeface="Consolas"/>
              </a:rPr>
              <a:t>  if (newfd &gt;= 0) {</a:t>
            </a:r>
            <a:r>
              <a:rPr lang="en-US" sz="1200" dirty="0">
                <a:latin typeface="Consolas"/>
              </a:rPr>
              <a:t>
</a:t>
            </a:r>
            <a:r>
              <a:rPr lang="en-US" sz="1200">
                <a:latin typeface="Consolas"/>
              </a:rPr>
              <a:t>    // adjust file offset to previously known point</a:t>
            </a:r>
            <a:r>
              <a:rPr lang="en-US" sz="1200" dirty="0">
                <a:latin typeface="Consolas"/>
              </a:rPr>
              <a:t>
</a:t>
            </a:r>
            <a:r>
              <a:rPr lang="en-US" sz="1200">
                <a:latin typeface="Consolas"/>
              </a:rPr>
              <a:t>    lseek(newfd, thdl-&gt;curr_offset, SEEK_SET); </a:t>
            </a:r>
            <a:r>
              <a:rPr lang="en-US" sz="1200" dirty="0">
                <a:latin typeface="Consolas"/>
              </a:rPr>
              <a:t>
</a:t>
            </a:r>
            <a:r>
              <a:rPr lang="en-US" sz="1200">
                <a:latin typeface="Consolas"/>
              </a:rPr>
              <a:t>    // increment our count of successful recoveries</a:t>
            </a:r>
            <a:r>
              <a:rPr lang="en-US" sz="1200" dirty="0">
                <a:latin typeface="Consolas"/>
              </a:rPr>
              <a:t>
</a:t>
            </a:r>
            <a:r>
              <a:rPr lang="en-US" sz="1200">
                <a:latin typeface="Consolas"/>
              </a:rPr>
              <a:t>    (thdl-&gt;nr)++;</a:t>
            </a:r>
            <a:r>
              <a:rPr lang="en-US" sz="1200" dirty="0">
                <a:latin typeface="Consolas"/>
              </a:rPr>
              <a:t>
</a:t>
            </a:r>
            <a:r>
              <a:rPr lang="en-US" sz="1200">
                <a:latin typeface="Consolas"/>
              </a:rPr>
              <a:t>  }</a:t>
            </a:r>
            <a:r>
              <a:rPr lang="en-US" sz="1200" dirty="0">
                <a:latin typeface="Consolas"/>
              </a:rPr>
              <a:t>
</a:t>
            </a:r>
            <a:r>
              <a:rPr lang="en-US" sz="1200">
                <a:latin typeface="Consolas"/>
              </a:rPr>
              <a:t>  return(newfd);</a:t>
            </a:r>
            <a:r>
              <a:rPr lang="en-US" sz="1200" dirty="0">
                <a:latin typeface="Consolas"/>
              </a:rPr>
              <a:t>
</a:t>
            </a:r>
            <a:r>
              <a:rPr lang="en-US" sz="1200">
                <a:latin typeface="Consolas"/>
              </a:rPr>
              <a:t>}</a:t>
            </a:r>
            <a:endParaRPr lang="en-US" sz="1200" dirty="0"/>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576955" y="1178056"/>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The Photon microGUI</a:t>
            </a:r>
            <a:endParaRPr lang="vi-VN" dirty="0">
              <a:latin typeface="Arial"/>
              <a:cs typeface="Arial"/>
            </a:endParaRPr>
          </a:p>
        </p:txBody>
      </p:sp>
    </p:spTree>
    <p:extLst>
      <p:ext uri="{BB962C8B-B14F-4D97-AF65-F5344CB8AC3E}">
        <p14:creationId xmlns:p14="http://schemas.microsoft.com/office/powerpoint/2010/main" val="162279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4784963" cy="4633398"/>
          </a:xfrm>
          <a:prstGeom prst="rect">
            <a:avLst/>
          </a:prstGeom>
          <a:noFill/>
          <a:ln>
            <a:noFill/>
          </a:ln>
        </p:spPr>
        <p:txBody>
          <a:bodyPr spcFirstLastPara="1" wrap="square" lIns="91433" tIns="45700" rIns="91433" bIns="45700" anchor="t" anchorCtr="0">
            <a:noAutofit/>
          </a:bodyPr>
          <a:lstStyle/>
          <a:p>
            <a:pPr marL="0" indent="0">
              <a:lnSpc>
                <a:spcPct val="113999"/>
              </a:lnSpc>
            </a:pPr>
            <a:br>
              <a:rPr lang="en-US" dirty="0"/>
            </a:br>
            <a:r>
              <a:rPr lang="en-US" dirty="0"/>
              <a:t>The major component of the multimedia core package is the </a:t>
            </a:r>
            <a:r>
              <a:rPr lang="en-US" dirty="0" err="1"/>
              <a:t>MultiMedia</a:t>
            </a:r>
            <a:r>
              <a:rPr lang="en-US" dirty="0"/>
              <a:t> Engine (MME). The MME provides the main interfaces for configuring and controlling your multimedia applications. The MME provides consumer-product developers a component-based solution that reduces the work required to develop and deliver multimedia products to their end customers.</a:t>
            </a:r>
            <a:endParaRPr lang="en-US" sz="1200">
              <a:latin typeface="Consolas"/>
            </a:endParaRPr>
          </a:p>
          <a:p>
            <a:pPr marL="304800" indent="0">
              <a:lnSpc>
                <a:spcPct val="113999"/>
              </a:lnSpc>
            </a:pPr>
            <a:br>
              <a:rPr lang="en-US" dirty="0"/>
            </a:br>
            <a:endParaRPr lang="en-US" dirty="0"/>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latin typeface="Arial"/>
                <a:ea typeface="+mn-lt"/>
                <a:cs typeface="Arial"/>
              </a:rPr>
              <a:t>Multimedia</a:t>
            </a:r>
            <a:endParaRPr lang="vi-VN" dirty="0" err="1"/>
          </a:p>
        </p:txBody>
      </p:sp>
      <p:pic>
        <p:nvPicPr>
          <p:cNvPr id="2" name="Hình ảnh 2">
            <a:extLst>
              <a:ext uri="{FF2B5EF4-FFF2-40B4-BE49-F238E27FC236}">
                <a16:creationId xmlns:a16="http://schemas.microsoft.com/office/drawing/2014/main" id="{9F018519-D9A9-4582-91A1-CF86DEB553B9}"/>
              </a:ext>
            </a:extLst>
          </p:cNvPr>
          <p:cNvPicPr>
            <a:picLocks noChangeAspect="1"/>
          </p:cNvPicPr>
          <p:nvPr/>
        </p:nvPicPr>
        <p:blipFill>
          <a:blip r:embed="rId3"/>
          <a:stretch>
            <a:fillRect/>
          </a:stretch>
        </p:blipFill>
        <p:spPr>
          <a:xfrm>
            <a:off x="5363497" y="2068426"/>
            <a:ext cx="6245941" cy="3765825"/>
          </a:xfrm>
          <a:prstGeom prst="rect">
            <a:avLst/>
          </a:prstGeom>
        </p:spPr>
      </p:pic>
    </p:spTree>
    <p:extLst>
      <p:ext uri="{BB962C8B-B14F-4D97-AF65-F5344CB8AC3E}">
        <p14:creationId xmlns:p14="http://schemas.microsoft.com/office/powerpoint/2010/main" val="272169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9"/>
          <p:cNvSpPr txBox="1">
            <a:spLocks noGrp="1"/>
          </p:cNvSpPr>
          <p:nvPr>
            <p:ph type="ctrTitle"/>
          </p:nvPr>
        </p:nvSpPr>
        <p:spPr>
          <a:xfrm>
            <a:off x="4520240" y="4898876"/>
            <a:ext cx="7661320" cy="705200"/>
          </a:xfrm>
          <a:prstGeom prst="rect">
            <a:avLst/>
          </a:prstGeom>
          <a:noFill/>
          <a:ln>
            <a:noFill/>
          </a:ln>
        </p:spPr>
        <p:txBody>
          <a:bodyPr spcFirstLastPara="1" wrap="square" lIns="91433" tIns="45700" rIns="91433" bIns="45700" anchor="b" anchorCtr="0">
            <a:noAutofit/>
          </a:bodyPr>
          <a:lstStyle/>
          <a:p>
            <a:r>
              <a:rPr lang="en-US" sz="4300" b="0"/>
              <a:t>QNX getting stated</a:t>
            </a:r>
            <a:endParaRPr lang="vi-VN" dirty="0"/>
          </a:p>
        </p:txBody>
      </p:sp>
      <p:sp>
        <p:nvSpPr>
          <p:cNvPr id="34" name="Google Shape;34;p9"/>
          <p:cNvSpPr txBox="1">
            <a:spLocks noGrp="1"/>
          </p:cNvSpPr>
          <p:nvPr>
            <p:ph type="subTitle" idx="1"/>
          </p:nvPr>
        </p:nvSpPr>
        <p:spPr>
          <a:xfrm>
            <a:off x="4146683" y="5518711"/>
            <a:ext cx="7125600" cy="450800"/>
          </a:xfrm>
          <a:prstGeom prst="rect">
            <a:avLst/>
          </a:prstGeom>
          <a:noFill/>
          <a:ln>
            <a:noFill/>
          </a:ln>
        </p:spPr>
        <p:txBody>
          <a:bodyPr spcFirstLastPara="1" wrap="square" lIns="91433" tIns="45700" rIns="91433" bIns="45700" anchor="ctr" anchorCtr="0">
            <a:noAutofit/>
          </a:bodyPr>
          <a:lstStyle/>
          <a:p>
            <a:pPr marL="0" indent="0"/>
            <a:r>
              <a:rPr lang="en-US"/>
              <a:t>Jan, 2021</a:t>
            </a:r>
            <a:endParaRPr/>
          </a:p>
        </p:txBody>
      </p:sp>
    </p:spTree>
    <p:extLst>
      <p:ext uri="{BB962C8B-B14F-4D97-AF65-F5344CB8AC3E}">
        <p14:creationId xmlns:p14="http://schemas.microsoft.com/office/powerpoint/2010/main" val="1121125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STARTED</a:t>
            </a:r>
            <a:endParaRPr lang="vi-VN" dirty="0"/>
          </a:p>
        </p:txBody>
      </p:sp>
      <p:sp>
        <p:nvSpPr>
          <p:cNvPr id="113" name="Google Shape;113;p19"/>
          <p:cNvSpPr txBox="1">
            <a:spLocks noGrp="1"/>
          </p:cNvSpPr>
          <p:nvPr>
            <p:ph type="body" idx="1"/>
          </p:nvPr>
        </p:nvSpPr>
        <p:spPr>
          <a:xfrm>
            <a:off x="436600" y="1711485"/>
            <a:ext cx="11310038"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The QNX Momentics Tool Suite is organized around these two main areas: Host-related and Target-related </a:t>
            </a:r>
            <a:endParaRPr lang="vi-VN"/>
          </a:p>
          <a:p>
            <a:pPr marL="304800" indent="0">
              <a:lnSpc>
                <a:spcPct val="113999"/>
              </a:lnSpc>
            </a:pPr>
            <a:r>
              <a:rPr lang="en-US"/>
              <a:t>Host-related                                                                                                           Target-related</a:t>
            </a:r>
            <a:br>
              <a:rPr lang="en-US" dirty="0"/>
            </a:br>
            <a:endParaRPr lang="en-US" dirty="0"/>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39337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ea typeface="+mn-lt"/>
                <a:cs typeface="Arial"/>
              </a:rPr>
              <a:t>How QNX momentics is </a:t>
            </a:r>
            <a:r>
              <a:rPr lang="vi-VN">
                <a:latin typeface="Arial"/>
                <a:ea typeface="+mn-lt"/>
                <a:cs typeface="Arial"/>
              </a:rPr>
              <a:t>organized</a:t>
            </a:r>
            <a:endParaRPr lang="vi-VN"/>
          </a:p>
        </p:txBody>
      </p:sp>
      <p:pic>
        <p:nvPicPr>
          <p:cNvPr id="2" name="Hình ảnh 2">
            <a:extLst>
              <a:ext uri="{FF2B5EF4-FFF2-40B4-BE49-F238E27FC236}">
                <a16:creationId xmlns:a16="http://schemas.microsoft.com/office/drawing/2014/main" id="{169DF2FC-3983-4C02-BD83-4AC1E6DFC4B2}"/>
              </a:ext>
            </a:extLst>
          </p:cNvPr>
          <p:cNvPicPr>
            <a:picLocks noChangeAspect="1"/>
          </p:cNvPicPr>
          <p:nvPr/>
        </p:nvPicPr>
        <p:blipFill>
          <a:blip r:embed="rId3"/>
          <a:stretch>
            <a:fillRect/>
          </a:stretch>
        </p:blipFill>
        <p:spPr>
          <a:xfrm>
            <a:off x="432185" y="2645626"/>
            <a:ext cx="4549877" cy="3642369"/>
          </a:xfrm>
          <a:prstGeom prst="rect">
            <a:avLst/>
          </a:prstGeom>
        </p:spPr>
      </p:pic>
      <p:pic>
        <p:nvPicPr>
          <p:cNvPr id="3" name="Hình ảnh 4">
            <a:extLst>
              <a:ext uri="{FF2B5EF4-FFF2-40B4-BE49-F238E27FC236}">
                <a16:creationId xmlns:a16="http://schemas.microsoft.com/office/drawing/2014/main" id="{EF84D42C-D157-4B94-9BA8-FBFF046E4C37}"/>
              </a:ext>
            </a:extLst>
          </p:cNvPr>
          <p:cNvPicPr>
            <a:picLocks noChangeAspect="1"/>
          </p:cNvPicPr>
          <p:nvPr/>
        </p:nvPicPr>
        <p:blipFill>
          <a:blip r:embed="rId4"/>
          <a:stretch>
            <a:fillRect/>
          </a:stretch>
        </p:blipFill>
        <p:spPr>
          <a:xfrm>
            <a:off x="5572432" y="2645042"/>
            <a:ext cx="6479457" cy="3644980"/>
          </a:xfrm>
          <a:prstGeom prst="rect">
            <a:avLst/>
          </a:prstGeom>
        </p:spPr>
      </p:pic>
    </p:spTree>
    <p:extLst>
      <p:ext uri="{BB962C8B-B14F-4D97-AF65-F5344CB8AC3E}">
        <p14:creationId xmlns:p14="http://schemas.microsoft.com/office/powerpoint/2010/main" val="3739569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STARTED</a:t>
            </a:r>
            <a:endParaRPr lang="vi-VN" dirty="0"/>
          </a:p>
        </p:txBody>
      </p:sp>
      <p:sp>
        <p:nvSpPr>
          <p:cNvPr id="113" name="Google Shape;113;p19"/>
          <p:cNvSpPr txBox="1">
            <a:spLocks noGrp="1"/>
          </p:cNvSpPr>
          <p:nvPr>
            <p:ph type="body" idx="1"/>
          </p:nvPr>
        </p:nvSpPr>
        <p:spPr>
          <a:xfrm>
            <a:off x="436600" y="1711485"/>
            <a:ext cx="4784963" cy="4633398"/>
          </a:xfrm>
          <a:prstGeom prst="rect">
            <a:avLst/>
          </a:prstGeom>
          <a:noFill/>
          <a:ln>
            <a:noFill/>
          </a:ln>
        </p:spPr>
        <p:txBody>
          <a:bodyPr spcFirstLastPara="1" wrap="square" lIns="91433" tIns="45700" rIns="91433" bIns="45700" anchor="t" anchorCtr="0">
            <a:noAutofit/>
          </a:bodyPr>
          <a:lstStyle/>
          <a:p>
            <a:pPr marL="0" indent="0">
              <a:lnSpc>
                <a:spcPct val="113999"/>
              </a:lnSpc>
            </a:pPr>
            <a:br>
              <a:rPr lang="en-US" dirty="0"/>
            </a:br>
            <a:endParaRPr lang="en-US"/>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3742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ea typeface="+mn-lt"/>
                <a:cs typeface="Arial"/>
              </a:rPr>
              <a:t>How QNX momentics is </a:t>
            </a:r>
            <a:r>
              <a:rPr lang="vi-VN">
                <a:latin typeface="Arial"/>
                <a:ea typeface="+mn-lt"/>
                <a:cs typeface="Arial"/>
              </a:rPr>
              <a:t>organized</a:t>
            </a:r>
            <a:endParaRPr lang="vi-VN"/>
          </a:p>
        </p:txBody>
      </p:sp>
      <p:graphicFrame>
        <p:nvGraphicFramePr>
          <p:cNvPr id="5" name="Bảng 4">
            <a:extLst>
              <a:ext uri="{FF2B5EF4-FFF2-40B4-BE49-F238E27FC236}">
                <a16:creationId xmlns:a16="http://schemas.microsoft.com/office/drawing/2014/main" id="{6D3A10F7-333E-4A03-BA71-0BF83F1588F6}"/>
              </a:ext>
            </a:extLst>
          </p:cNvPr>
          <p:cNvGraphicFramePr>
            <a:graphicFrameLocks noGrp="1"/>
          </p:cNvGraphicFramePr>
          <p:nvPr>
            <p:extLst>
              <p:ext uri="{D42A27DB-BD31-4B8C-83A1-F6EECF244321}">
                <p14:modId xmlns:p14="http://schemas.microsoft.com/office/powerpoint/2010/main" val="4160423212"/>
              </p:ext>
            </p:extLst>
          </p:nvPr>
        </p:nvGraphicFramePr>
        <p:xfrm>
          <a:off x="798870" y="1536290"/>
          <a:ext cx="10950645" cy="5099290"/>
        </p:xfrm>
        <a:graphic>
          <a:graphicData uri="http://schemas.openxmlformats.org/drawingml/2006/table">
            <a:tbl>
              <a:tblPr firstRow="1" bandRow="1">
                <a:tableStyleId>{5C22544A-7EE6-4342-B048-85BDC9FD1C3A}</a:tableStyleId>
              </a:tblPr>
              <a:tblGrid>
                <a:gridCol w="3024673">
                  <a:extLst>
                    <a:ext uri="{9D8B030D-6E8A-4147-A177-3AD203B41FA5}">
                      <a16:colId xmlns:a16="http://schemas.microsoft.com/office/drawing/2014/main" val="921232224"/>
                    </a:ext>
                  </a:extLst>
                </a:gridCol>
                <a:gridCol w="7925972">
                  <a:extLst>
                    <a:ext uri="{9D8B030D-6E8A-4147-A177-3AD203B41FA5}">
                      <a16:colId xmlns:a16="http://schemas.microsoft.com/office/drawing/2014/main" val="1562467368"/>
                    </a:ext>
                  </a:extLst>
                </a:gridCol>
              </a:tblGrid>
              <a:tr h="417120">
                <a:tc>
                  <a:txBody>
                    <a:bodyPr/>
                    <a:lstStyle/>
                    <a:p>
                      <a:r>
                        <a:rPr lang="vi-VN">
                          <a:effectLst/>
                        </a:rPr>
                        <a:t>Component</a:t>
                      </a:r>
                    </a:p>
                  </a:txBody>
                  <a:tcPr marL="47625" marR="47625" marT="47625" marB="47625" anchor="ctr"/>
                </a:tc>
                <a:tc>
                  <a:txBody>
                    <a:bodyPr/>
                    <a:lstStyle/>
                    <a:p>
                      <a:r>
                        <a:rPr lang="vi-VN">
                          <a:effectLst/>
                        </a:rPr>
                        <a:t>Location</a:t>
                      </a:r>
                    </a:p>
                  </a:txBody>
                  <a:tcPr marL="47625" marR="47625" marT="47625" marB="47625" anchor="ctr"/>
                </a:tc>
                <a:extLst>
                  <a:ext uri="{0D108BD9-81ED-4DB2-BD59-A6C34878D82A}">
                    <a16:rowId xmlns:a16="http://schemas.microsoft.com/office/drawing/2014/main" val="1521192242"/>
                  </a:ext>
                </a:extLst>
              </a:tr>
              <a:tr h="417120">
                <a:tc>
                  <a:txBody>
                    <a:bodyPr/>
                    <a:lstStyle/>
                    <a:p>
                      <a:r>
                        <a:rPr lang="vi-VN">
                          <a:effectLst/>
                        </a:rPr>
                        <a:t>Buildfiles</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$QNX_TARGET/platform/boot/build/boardname.build</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976321633"/>
                  </a:ext>
                </a:extLst>
              </a:tr>
              <a:tr h="1042799">
                <a:tc>
                  <a:txBody>
                    <a:bodyPr/>
                    <a:lstStyle/>
                    <a:p>
                      <a:r>
                        <a:rPr lang="vi-VN">
                          <a:effectLst/>
                        </a:rPr>
                        <a:t>Command-line utilities</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For the host: $QNX_HOST/usr/bin and $QNX_HOST/platform/binFor the target: $QNX_TARGET/bin and $QNX_TARGET/platform/bin and $QNX_TARGET/platform/sbin</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2045745203"/>
                  </a:ext>
                </a:extLst>
              </a:tr>
              <a:tr h="417120">
                <a:tc>
                  <a:txBody>
                    <a:bodyPr/>
                    <a:lstStyle/>
                    <a:p>
                      <a:r>
                        <a:rPr lang="vi-VN">
                          <a:effectLst/>
                        </a:rPr>
                        <a:t>Device drivers (binaries)</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$QNX_TARGET/platform/sbin</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499477069"/>
                  </a:ext>
                </a:extLst>
              </a:tr>
              <a:tr h="417120">
                <a:tc>
                  <a:txBody>
                    <a:bodyPr/>
                    <a:lstStyle/>
                    <a:p>
                      <a:r>
                        <a:rPr lang="vi-VN">
                          <a:effectLst/>
                        </a:rPr>
                        <a:t>Device drivers (DLLs)</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$QNX_TARGET/platform/lib/dll</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1965334991"/>
                  </a:ext>
                </a:extLst>
              </a:tr>
              <a:tr h="417120">
                <a:tc>
                  <a:txBody>
                    <a:bodyPr/>
                    <a:lstStyle/>
                    <a:p>
                      <a:r>
                        <a:rPr lang="vi-VN">
                          <a:effectLst/>
                        </a:rPr>
                        <a:t>Filesystems</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$QNX_TARGET/platform/sbin</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1144115084"/>
                  </a:ext>
                </a:extLst>
              </a:tr>
              <a:tr h="417120">
                <a:tc>
                  <a:txBody>
                    <a:bodyPr/>
                    <a:lstStyle/>
                    <a:p>
                      <a:r>
                        <a:rPr lang="vi-VN">
                          <a:effectLst/>
                        </a:rPr>
                        <a:t>GUI-related</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$QNX_TARGET/usr/photon</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2284923405"/>
                  </a:ext>
                </a:extLst>
              </a:tr>
              <a:tr h="406691">
                <a:tc>
                  <a:txBody>
                    <a:bodyPr/>
                    <a:lstStyle/>
                    <a:p>
                      <a:r>
                        <a:rPr lang="vi-VN">
                          <a:effectLst/>
                        </a:rPr>
                        <a:t>Shared libraries</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$QNX_TARGET/platform/lib</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3610912840"/>
                  </a:ext>
                </a:extLst>
              </a:tr>
              <a:tr h="417120">
                <a:tc>
                  <a:txBody>
                    <a:bodyPr/>
                    <a:lstStyle/>
                    <a:p>
                      <a:r>
                        <a:rPr lang="vi-VN">
                          <a:effectLst/>
                        </a:rPr>
                        <a:t>System header files</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$QNX_TARGET/usr/include</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2143954559"/>
                  </a:ext>
                </a:extLst>
              </a:tr>
              <a:tr h="729960">
                <a:tc>
                  <a:txBody>
                    <a:bodyPr/>
                    <a:lstStyle/>
                    <a:p>
                      <a:r>
                        <a:rPr lang="vi-VN">
                          <a:effectLst/>
                        </a:rPr>
                        <a:t>Documentation</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Eclipse plugin directory, also in $QNX_TARGET/usr/help/product on self-hosted Neutrino systems</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782213325"/>
                  </a:ext>
                </a:extLst>
              </a:tr>
            </a:tbl>
          </a:graphicData>
        </a:graphic>
      </p:graphicFrame>
    </p:spTree>
    <p:extLst>
      <p:ext uri="{BB962C8B-B14F-4D97-AF65-F5344CB8AC3E}">
        <p14:creationId xmlns:p14="http://schemas.microsoft.com/office/powerpoint/2010/main" val="1308409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STARTED</a:t>
            </a:r>
            <a:endParaRPr lang="vi-VN" dirty="0"/>
          </a:p>
        </p:txBody>
      </p:sp>
      <p:sp>
        <p:nvSpPr>
          <p:cNvPr id="113" name="Google Shape;113;p19"/>
          <p:cNvSpPr txBox="1">
            <a:spLocks noGrp="1"/>
          </p:cNvSpPr>
          <p:nvPr>
            <p:ph type="body" idx="1"/>
          </p:nvPr>
        </p:nvSpPr>
        <p:spPr>
          <a:xfrm>
            <a:off x="436600" y="1711485"/>
            <a:ext cx="10488757" cy="4510133"/>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b="1"/>
              <a:t>Windows</a:t>
            </a:r>
            <a:endParaRPr lang="vi-VN" b="1"/>
          </a:p>
          <a:p>
            <a:pPr marL="608965" indent="-304165">
              <a:lnSpc>
                <a:spcPct val="113999"/>
              </a:lnSpc>
            </a:pPr>
            <a:r>
              <a:rPr lang="en-US"/>
              <a:t>You can start the IDE by clicking its icon on the desktop:</a:t>
            </a:r>
          </a:p>
          <a:p>
            <a:pPr marL="608965" indent="-304165">
              <a:lnSpc>
                <a:spcPct val="113999"/>
              </a:lnSpc>
            </a:pPr>
            <a:r>
              <a:rPr lang="en-US"/>
              <a:t>IDE icon or by choosing QNX Momentics IDE from the Start--&gt;All Programs--&gt;QNX Software Development Platform menu. This menu also lets you add or activate licenses, configure your machine to build for a specific version of QNX Neutrino, run Phindows, and start the IDE.</a:t>
            </a:r>
          </a:p>
          <a:p>
            <a:pPr marL="608965" indent="-304165">
              <a:lnSpc>
                <a:spcPct val="113999"/>
              </a:lnSpc>
            </a:pPr>
            <a:r>
              <a:rPr lang="en-US" b="1"/>
              <a:t>Linux</a:t>
            </a:r>
          </a:p>
          <a:p>
            <a:pPr marL="608965" indent="-304165">
              <a:lnSpc>
                <a:spcPct val="113999"/>
              </a:lnSpc>
            </a:pPr>
            <a:r>
              <a:rPr lang="en-US"/>
              <a:t>The Start--&gt;Programming menu lets you add or activate licenses, and start the IDE. You can also start the IDE by running the qde command.</a:t>
            </a:r>
          </a:p>
          <a:p>
            <a:pPr marL="608965" indent="-304165">
              <a:lnSpc>
                <a:spcPct val="113999"/>
              </a:lnSpc>
            </a:pPr>
            <a:r>
              <a:rPr lang="en-US" b="1"/>
              <a:t>Neutrino</a:t>
            </a:r>
          </a:p>
          <a:p>
            <a:pPr marL="0" indent="0">
              <a:lnSpc>
                <a:spcPct val="113999"/>
              </a:lnSpc>
            </a:pPr>
            <a:r>
              <a:rPr lang="en-US"/>
              <a:t>The Launch--&gt;Configure menu lets you add and activate licenses. The Help item in the Launch menu and on the shelf starts the Helpviewer, where you'll find the documentation.</a:t>
            </a:r>
            <a:br>
              <a:rPr lang="en-US" dirty="0"/>
            </a:br>
            <a:endParaRPr lang="en-US"/>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37426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What's on my desktop?</a:t>
            </a:r>
          </a:p>
          <a:p>
            <a:endParaRPr lang="vi-VN" dirty="0">
              <a:latin typeface="Arial"/>
              <a:cs typeface="Arial"/>
            </a:endParaRPr>
          </a:p>
        </p:txBody>
      </p:sp>
    </p:spTree>
    <p:extLst>
      <p:ext uri="{BB962C8B-B14F-4D97-AF65-F5344CB8AC3E}">
        <p14:creationId xmlns:p14="http://schemas.microsoft.com/office/powerpoint/2010/main" val="2493147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STARTED</a:t>
            </a:r>
            <a:endParaRPr lang="vi-VN" dirty="0"/>
          </a:p>
        </p:txBody>
      </p:sp>
      <p:sp>
        <p:nvSpPr>
          <p:cNvPr id="113" name="Google Shape;113;p19"/>
          <p:cNvSpPr txBox="1">
            <a:spLocks noGrp="1"/>
          </p:cNvSpPr>
          <p:nvPr>
            <p:ph type="body" idx="1"/>
          </p:nvPr>
        </p:nvSpPr>
        <p:spPr>
          <a:xfrm>
            <a:off x="436600" y="1711485"/>
            <a:ext cx="10331874" cy="4521340"/>
          </a:xfrm>
          <a:prstGeom prst="rect">
            <a:avLst/>
          </a:prstGeom>
          <a:noFill/>
          <a:ln>
            <a:noFill/>
          </a:ln>
        </p:spPr>
        <p:txBody>
          <a:bodyPr spcFirstLastPara="1" wrap="square" lIns="91433" tIns="45700" rIns="91433" bIns="45700" anchor="t" anchorCtr="0">
            <a:noAutofit/>
          </a:bodyPr>
          <a:lstStyle/>
          <a:p>
            <a:pPr marL="285750" indent="-285750">
              <a:lnSpc>
                <a:spcPct val="113999"/>
              </a:lnSpc>
              <a:buFont typeface="Arial"/>
              <a:buChar char="•"/>
            </a:pPr>
            <a:r>
              <a:rPr lang="en-US"/>
              <a:t>Go to the QNX Software Systems website (</a:t>
            </a:r>
            <a:r>
              <a:rPr lang="en-US" dirty="0">
                <a:latin typeface="Consolas"/>
                <a:hlinkClick r:id="rId3"/>
              </a:rPr>
              <a:t>http://www.qnx.com</a:t>
            </a:r>
            <a:r>
              <a:rPr lang="en-US"/>
              <a:t>) and log into your myQNX account. If you don't already have a myQNX account, please register now.</a:t>
            </a:r>
            <a:endParaRPr lang="vi-VN"/>
          </a:p>
          <a:p>
            <a:pPr marL="285750" indent="-285750">
              <a:lnSpc>
                <a:spcPct val="113999"/>
              </a:lnSpc>
              <a:buFont typeface="Arial"/>
              <a:buChar char="•"/>
            </a:pPr>
            <a:r>
              <a:rPr lang="en-US"/>
              <a:t>Follow the instructions for registering your product. You'll need the Product Registration serial number and password, which you'll find in the box that contains the installation disks.</a:t>
            </a:r>
          </a:p>
          <a:p>
            <a:pPr marL="608965" indent="0">
              <a:lnSpc>
                <a:spcPct val="113999"/>
              </a:lnSpc>
            </a:pPr>
            <a:r>
              <a:rPr lang="en-US"/>
              <a:t>For more information about setting up your myQNX account, see </a:t>
            </a:r>
            <a:r>
              <a:rPr lang="en-US" i="1"/>
              <a:t>Accessing Online Technical Support</a:t>
            </a:r>
            <a:r>
              <a:rPr lang="en-US"/>
              <a:t>. There's a printed copy in the QNX Software Development Platform box, and a PDF version on the DVD and on our website.</a:t>
            </a:r>
          </a:p>
          <a:p>
            <a:pPr marL="285750" indent="-285750">
              <a:lnSpc>
                <a:spcPct val="113999"/>
              </a:lnSpc>
              <a:buFont typeface="Arial"/>
              <a:buChar char="•"/>
            </a:pPr>
            <a:r>
              <a:rPr lang="en-US"/>
              <a:t>Go to the Download area.</a:t>
            </a:r>
          </a:p>
          <a:p>
            <a:pPr marL="285750" indent="-285750">
              <a:lnSpc>
                <a:spcPct val="113999"/>
              </a:lnSpc>
              <a:buFont typeface="Arial"/>
              <a:buChar char="•"/>
            </a:pPr>
            <a:r>
              <a:rPr lang="en-US"/>
              <a:t>Select the product (e.g. “QNX Software Development Platform”) or search by keywords</a:t>
            </a:r>
          </a:p>
          <a:p>
            <a:pPr marL="0" indent="0">
              <a:lnSpc>
                <a:spcPct val="113999"/>
              </a:lnSpc>
            </a:pPr>
            <a:br>
              <a:rPr lang="en-US" dirty="0"/>
            </a:br>
            <a:endParaRPr lang="en-US"/>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3742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ea typeface="+mn-lt"/>
                <a:cs typeface="Arial"/>
              </a:rPr>
              <a:t>Upgrading software</a:t>
            </a:r>
            <a:endParaRPr lang="vi-VN"/>
          </a:p>
        </p:txBody>
      </p:sp>
    </p:spTree>
    <p:extLst>
      <p:ext uri="{BB962C8B-B14F-4D97-AF65-F5344CB8AC3E}">
        <p14:creationId xmlns:p14="http://schemas.microsoft.com/office/powerpoint/2010/main" val="297150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STARTED</a:t>
            </a:r>
            <a:endParaRPr lang="vi-VN" dirty="0"/>
          </a:p>
        </p:txBody>
      </p:sp>
      <p:sp>
        <p:nvSpPr>
          <p:cNvPr id="113" name="Google Shape;113;p19"/>
          <p:cNvSpPr txBox="1">
            <a:spLocks noGrp="1"/>
          </p:cNvSpPr>
          <p:nvPr>
            <p:ph type="body" idx="1"/>
          </p:nvPr>
        </p:nvSpPr>
        <p:spPr>
          <a:xfrm>
            <a:off x="436600" y="1711485"/>
            <a:ext cx="10331874" cy="4521340"/>
          </a:xfrm>
          <a:prstGeom prst="rect">
            <a:avLst/>
          </a:prstGeom>
          <a:noFill/>
          <a:ln>
            <a:noFill/>
          </a:ln>
        </p:spPr>
        <p:txBody>
          <a:bodyPr spcFirstLastPara="1" wrap="square" lIns="91433" tIns="45700" rIns="91433" bIns="45700" anchor="t" anchorCtr="0">
            <a:noAutofit/>
          </a:bodyPr>
          <a:lstStyle/>
          <a:p>
            <a:pPr marL="285750" indent="-285750">
              <a:lnSpc>
                <a:spcPct val="113999"/>
              </a:lnSpc>
              <a:buFont typeface="Arial"/>
              <a:buChar char="•"/>
            </a:pPr>
            <a:endParaRPr lang="en-US" dirty="0"/>
          </a:p>
          <a:p>
            <a:pPr marL="0" indent="0">
              <a:lnSpc>
                <a:spcPct val="113999"/>
              </a:lnSpc>
            </a:pPr>
            <a:br>
              <a:rPr lang="en-US" dirty="0"/>
            </a:br>
            <a:endParaRPr lang="en-US"/>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3742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ea typeface="+mn-lt"/>
                <a:cs typeface="Arial"/>
              </a:rPr>
              <a:t>Managing source code</a:t>
            </a:r>
            <a:endParaRPr lang="vi-VN"/>
          </a:p>
        </p:txBody>
      </p:sp>
      <p:graphicFrame>
        <p:nvGraphicFramePr>
          <p:cNvPr id="3" name="Bảng 2">
            <a:extLst>
              <a:ext uri="{FF2B5EF4-FFF2-40B4-BE49-F238E27FC236}">
                <a16:creationId xmlns:a16="http://schemas.microsoft.com/office/drawing/2014/main" id="{6343E952-0549-4C69-8E4E-6406E4EC3418}"/>
              </a:ext>
            </a:extLst>
          </p:cNvPr>
          <p:cNvGraphicFramePr>
            <a:graphicFrameLocks noGrp="1"/>
          </p:cNvGraphicFramePr>
          <p:nvPr>
            <p:extLst>
              <p:ext uri="{D42A27DB-BD31-4B8C-83A1-F6EECF244321}">
                <p14:modId xmlns:p14="http://schemas.microsoft.com/office/powerpoint/2010/main" val="1634186133"/>
              </p:ext>
            </p:extLst>
          </p:nvPr>
        </p:nvGraphicFramePr>
        <p:xfrm>
          <a:off x="442451" y="1818967"/>
          <a:ext cx="11208854" cy="4413130"/>
        </p:xfrm>
        <a:graphic>
          <a:graphicData uri="http://schemas.openxmlformats.org/drawingml/2006/table">
            <a:tbl>
              <a:tblPr firstRow="1" bandRow="1">
                <a:tableStyleId>{5C22544A-7EE6-4342-B048-85BDC9FD1C3A}</a:tableStyleId>
              </a:tblPr>
              <a:tblGrid>
                <a:gridCol w="5604427">
                  <a:extLst>
                    <a:ext uri="{9D8B030D-6E8A-4147-A177-3AD203B41FA5}">
                      <a16:colId xmlns:a16="http://schemas.microsoft.com/office/drawing/2014/main" val="1997637065"/>
                    </a:ext>
                  </a:extLst>
                </a:gridCol>
                <a:gridCol w="5604427">
                  <a:extLst>
                    <a:ext uri="{9D8B030D-6E8A-4147-A177-3AD203B41FA5}">
                      <a16:colId xmlns:a16="http://schemas.microsoft.com/office/drawing/2014/main" val="2008225512"/>
                    </a:ext>
                  </a:extLst>
                </a:gridCol>
              </a:tblGrid>
              <a:tr h="655820">
                <a:tc>
                  <a:txBody>
                    <a:bodyPr/>
                    <a:lstStyle/>
                    <a:p>
                      <a:r>
                        <a:rPr lang="vi-VN">
                          <a:effectLst/>
                        </a:rPr>
                        <a:t>For information about:</a:t>
                      </a:r>
                    </a:p>
                  </a:txBody>
                  <a:tcPr marL="47625" marR="47625" marT="47625" marB="47625" anchor="ctr"/>
                </a:tc>
                <a:tc>
                  <a:txBody>
                    <a:bodyPr/>
                    <a:lstStyle/>
                    <a:p>
                      <a:r>
                        <a:rPr lang="vi-VN">
                          <a:effectLst/>
                        </a:rPr>
                        <a:t>See:</a:t>
                      </a:r>
                    </a:p>
                  </a:txBody>
                  <a:tcPr marL="47625" marR="47625" marT="47625" marB="47625" anchor="ctr"/>
                </a:tc>
                <a:extLst>
                  <a:ext uri="{0D108BD9-81ED-4DB2-BD59-A6C34878D82A}">
                    <a16:rowId xmlns:a16="http://schemas.microsoft.com/office/drawing/2014/main" val="3950508043"/>
                  </a:ext>
                </a:extLst>
              </a:tr>
              <a:tr h="1639553">
                <a:tc>
                  <a:txBody>
                    <a:bodyPr/>
                    <a:lstStyle/>
                    <a:p>
                      <a:r>
                        <a:rPr lang="vi-VN">
                          <a:effectLst/>
                        </a:rPr>
                        <a:t>CVS (Concurrent Versions System)</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hlinkClick r:id="rId3"/>
                        </a:rPr>
                        <a:t>Using CVS</a:t>
                      </a:r>
                      <a:r>
                        <a:rPr lang="vi-VN">
                          <a:effectLst/>
                        </a:rPr>
                        <a:t> in the Neutrino User's Guide, and </a:t>
                      </a:r>
                      <a:r>
                        <a:rPr lang="vi-VN">
                          <a:effectLst/>
                          <a:hlinkClick r:id="rId4"/>
                        </a:rPr>
                        <a:t>Managing Source Code</a:t>
                      </a:r>
                      <a:r>
                        <a:rPr lang="vi-VN">
                          <a:effectLst/>
                        </a:rPr>
                        <a:t> in the IDE User's Guide.</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4172978875"/>
                  </a:ext>
                </a:extLst>
              </a:tr>
              <a:tr h="2117757">
                <a:tc>
                  <a:txBody>
                    <a:bodyPr/>
                    <a:lstStyle/>
                    <a:p>
                      <a:r>
                        <a:rPr lang="vi-VN">
                          <a:effectLst/>
                        </a:rPr>
                        <a:t>Subversion (svn)</a:t>
                      </a:r>
                      <a:endParaRPr lang="vi-VN">
                        <a:solidFill>
                          <a:srgbClr val="333333"/>
                        </a:solidFill>
                        <a:effectLst/>
                        <a:latin typeface="verdana" panose="020B0604030504040204" pitchFamily="34" charset="0"/>
                      </a:endParaRPr>
                    </a:p>
                  </a:txBody>
                  <a:tcPr marL="47625" marR="47625" marT="47625" marB="47625" anchor="ctr"/>
                </a:tc>
                <a:tc>
                  <a:txBody>
                    <a:bodyPr/>
                    <a:lstStyle/>
                    <a:p>
                      <a:r>
                        <a:rPr lang="vi-VN">
                          <a:effectLst/>
                        </a:rPr>
                        <a:t>Collins-Sussman, Ben, Fitzpatrick, Brian W., Pilato, C. Michael. 2004. Version Control with Subversion. Sebastopol, CA: O'Reilly &amp; Associates. ISBN: 9780596004484</a:t>
                      </a:r>
                      <a:endParaRPr lang="vi-VN">
                        <a:solidFill>
                          <a:srgbClr val="333333"/>
                        </a:solidFill>
                        <a:effectLst/>
                        <a:latin typeface="verdana" panose="020B0604030504040204" pitchFamily="34" charset="0"/>
                      </a:endParaRPr>
                    </a:p>
                  </a:txBody>
                  <a:tcPr marL="47625" marR="47625" marT="47625" marB="47625" anchor="ctr"/>
                </a:tc>
                <a:extLst>
                  <a:ext uri="{0D108BD9-81ED-4DB2-BD59-A6C34878D82A}">
                    <a16:rowId xmlns:a16="http://schemas.microsoft.com/office/drawing/2014/main" val="1561639681"/>
                  </a:ext>
                </a:extLst>
              </a:tr>
            </a:tbl>
          </a:graphicData>
        </a:graphic>
      </p:graphicFrame>
    </p:spTree>
    <p:extLst>
      <p:ext uri="{BB962C8B-B14F-4D97-AF65-F5344CB8AC3E}">
        <p14:creationId xmlns:p14="http://schemas.microsoft.com/office/powerpoint/2010/main" val="1344457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STARTED</a:t>
            </a:r>
            <a:endParaRPr lang="vi-VN" dirty="0"/>
          </a:p>
        </p:txBody>
      </p:sp>
      <p:sp>
        <p:nvSpPr>
          <p:cNvPr id="113" name="Google Shape;113;p19"/>
          <p:cNvSpPr txBox="1">
            <a:spLocks noGrp="1"/>
          </p:cNvSpPr>
          <p:nvPr>
            <p:ph type="body" idx="1"/>
          </p:nvPr>
        </p:nvSpPr>
        <p:spPr>
          <a:xfrm>
            <a:off x="436600" y="2264549"/>
            <a:ext cx="10331874" cy="3968276"/>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You can access resources — such as files, directories, and processes — on other Neutrino machines as if the resources were on your own computer; see </a:t>
            </a:r>
            <a:r>
              <a:rPr lang="en-US" dirty="0">
                <a:hlinkClick r:id="rId3"/>
              </a:rPr>
              <a:t>Using Qnet for Transparent Distributed Processing</a:t>
            </a:r>
            <a:r>
              <a:rPr lang="en-US" dirty="0"/>
              <a:t> </a:t>
            </a:r>
            <a:r>
              <a:rPr lang="en-US"/>
              <a:t>in the Neutrino </a:t>
            </a:r>
            <a:r>
              <a:rPr lang="en-US" i="1"/>
              <a:t>User's Guide</a:t>
            </a:r>
            <a:r>
              <a:rPr lang="en-US"/>
              <a:t>.</a:t>
            </a:r>
            <a:endParaRPr lang="vi-VN"/>
          </a:p>
          <a:p>
            <a:pPr marL="608965" indent="-304165">
              <a:lnSpc>
                <a:spcPct val="113999"/>
              </a:lnSpc>
              <a:buFont typeface="Arial"/>
              <a:buChar char="•"/>
            </a:pPr>
            <a:r>
              <a:rPr lang="en-US"/>
              <a:t>You can use TCP/IP; see </a:t>
            </a:r>
            <a:r>
              <a:rPr lang="en-US" dirty="0">
                <a:hlinkClick r:id="rId4"/>
              </a:rPr>
              <a:t>TCP/IP Networking</a:t>
            </a:r>
            <a:r>
              <a:rPr lang="en-US"/>
              <a:t> in the Neutrino </a:t>
            </a:r>
            <a:r>
              <a:rPr lang="en-US" i="1"/>
              <a:t>User's Guide</a:t>
            </a:r>
            <a:r>
              <a:rPr lang="en-US"/>
              <a:t>.</a:t>
            </a:r>
          </a:p>
          <a:p>
            <a:pPr marL="608965" indent="-304165">
              <a:lnSpc>
                <a:spcPct val="113999"/>
              </a:lnSpc>
              <a:buFont typeface="Arial"/>
              <a:buChar char="•"/>
            </a:pPr>
            <a:r>
              <a:rPr lang="en-US"/>
              <a:t>You can mount DOS and Linux filesystems right on your Neutrino box, or use CIFS or NFS to mount filesystems across a network; see </a:t>
            </a:r>
            <a:r>
              <a:rPr lang="en-US" dirty="0">
                <a:hlinkClick r:id="rId5"/>
              </a:rPr>
              <a:t>Working with Filesystems</a:t>
            </a:r>
            <a:r>
              <a:rPr lang="en-US"/>
              <a:t> in the Neutrino </a:t>
            </a:r>
            <a:r>
              <a:rPr lang="en-US" i="1"/>
              <a:t>User's Guide</a:t>
            </a:r>
            <a:r>
              <a:rPr lang="en-US"/>
              <a:t>.</a:t>
            </a:r>
          </a:p>
          <a:p>
            <a:pPr marL="285750" indent="-285750">
              <a:lnSpc>
                <a:spcPct val="113999"/>
              </a:lnSpc>
              <a:buFont typeface="Arial"/>
              <a:buChar char="•"/>
            </a:pPr>
            <a:endParaRPr lang="en-US" dirty="0"/>
          </a:p>
          <a:p>
            <a:pPr marL="0" indent="0">
              <a:lnSpc>
                <a:spcPct val="113999"/>
              </a:lnSpc>
            </a:pPr>
            <a:br>
              <a:rPr lang="en-US" dirty="0"/>
            </a:br>
            <a:endParaRPr lang="en-US"/>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829991" y="1144438"/>
            <a:ext cx="52666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Mixing a self-hosted machine with other hosts</a:t>
            </a:r>
          </a:p>
          <a:p>
            <a:endParaRPr lang="vi-VN" dirty="0">
              <a:latin typeface="Arial"/>
              <a:cs typeface="Arial"/>
            </a:endParaRPr>
          </a:p>
        </p:txBody>
      </p:sp>
    </p:spTree>
    <p:extLst>
      <p:ext uri="{BB962C8B-B14F-4D97-AF65-F5344CB8AC3E}">
        <p14:creationId xmlns:p14="http://schemas.microsoft.com/office/powerpoint/2010/main" val="3497420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STARTED</a:t>
            </a:r>
            <a:endParaRPr lang="vi-VN" dirty="0"/>
          </a:p>
        </p:txBody>
      </p:sp>
      <p:sp>
        <p:nvSpPr>
          <p:cNvPr id="113" name="Google Shape;113;p19"/>
          <p:cNvSpPr txBox="1">
            <a:spLocks noGrp="1"/>
          </p:cNvSpPr>
          <p:nvPr>
            <p:ph type="body" idx="1"/>
          </p:nvPr>
        </p:nvSpPr>
        <p:spPr>
          <a:xfrm>
            <a:off x="436600" y="1711485"/>
            <a:ext cx="10331874" cy="1829760"/>
          </a:xfrm>
          <a:prstGeom prst="rect">
            <a:avLst/>
          </a:prstGeom>
          <a:noFill/>
          <a:ln>
            <a:noFill/>
          </a:ln>
        </p:spPr>
        <p:txBody>
          <a:bodyPr spcFirstLastPara="1" wrap="square" lIns="91433" tIns="45700" rIns="91433" bIns="45700" anchor="t" anchorCtr="0">
            <a:noAutofit/>
          </a:bodyPr>
          <a:lstStyle/>
          <a:p>
            <a:pPr marL="285750" indent="-285750">
              <a:lnSpc>
                <a:spcPct val="113999"/>
              </a:lnSpc>
              <a:buFont typeface="Arial"/>
              <a:buChar char="•"/>
            </a:pPr>
            <a:r>
              <a:rPr lang="en-US"/>
              <a:t>You can develop software on a self-hosted QNX Neutrino system. For more information on working with Neutrino, see the </a:t>
            </a:r>
            <a:r>
              <a:rPr lang="en-US" dirty="0">
                <a:hlinkClick r:id="rId3"/>
              </a:rPr>
              <a:t>Neutrino </a:t>
            </a:r>
            <a:r>
              <a:rPr lang="en-US" i="1" dirty="0">
                <a:hlinkClick r:id="rId4"/>
              </a:rPr>
              <a:t>User's Guide</a:t>
            </a:r>
            <a:r>
              <a:rPr lang="en-US"/>
              <a:t>; for information on developing software on Neutrino, see the </a:t>
            </a:r>
            <a:r>
              <a:rPr lang="en-US" dirty="0">
                <a:hlinkClick r:id="rId4"/>
              </a:rPr>
              <a:t>Neutrino </a:t>
            </a:r>
            <a:r>
              <a:rPr lang="en-US" i="1" dirty="0">
                <a:hlinkClick r:id="rId4"/>
              </a:rPr>
              <a:t>Programmer's Guide</a:t>
            </a:r>
            <a:r>
              <a:rPr lang="en-US"/>
              <a:t> and the </a:t>
            </a:r>
            <a:r>
              <a:rPr lang="en-US" dirty="0">
                <a:hlinkClick r:id="rId5"/>
              </a:rPr>
              <a:t>IDE </a:t>
            </a:r>
            <a:r>
              <a:rPr lang="en-US" i="1" dirty="0">
                <a:hlinkClick r:id="rId5"/>
              </a:rPr>
              <a:t>User's Guide</a:t>
            </a:r>
            <a:r>
              <a:rPr lang="en-US"/>
              <a:t>.</a:t>
            </a:r>
            <a:endParaRPr lang="vi-VN"/>
          </a:p>
          <a:p>
            <a:pPr marL="0" indent="0">
              <a:lnSpc>
                <a:spcPct val="113999"/>
              </a:lnSpc>
            </a:pPr>
            <a:br>
              <a:rPr lang="en-US" dirty="0"/>
            </a:br>
            <a:endParaRPr lang="en-US"/>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40991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Running QNX Neutrino self-hosted</a:t>
            </a:r>
          </a:p>
          <a:p>
            <a:endParaRPr lang="vi-VN" dirty="0">
              <a:latin typeface="Arial"/>
              <a:cs typeface="Arial"/>
            </a:endParaRPr>
          </a:p>
        </p:txBody>
      </p:sp>
    </p:spTree>
    <p:extLst>
      <p:ext uri="{BB962C8B-B14F-4D97-AF65-F5344CB8AC3E}">
        <p14:creationId xmlns:p14="http://schemas.microsoft.com/office/powerpoint/2010/main" val="350768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36605" y="255716"/>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 The microkernel contains a few fundamental objects and the highly tuned routines that manipulate them. The OS is built from this foundation.</a:t>
            </a:r>
            <a:br>
              <a:rPr lang="en-US" dirty="0"/>
            </a:br>
            <a:br>
              <a:rPr lang="en-US" dirty="0"/>
            </a:br>
            <a:endParaRPr lang="en-US"/>
          </a:p>
          <a:p>
            <a:pPr marL="1294765" lvl="1" indent="-389255">
              <a:lnSpc>
                <a:spcPct val="150000"/>
              </a:lnSpc>
              <a:buSzPts val="1400"/>
              <a:buChar char="o"/>
            </a:pPr>
            <a:endParaRPr lang="en-US" sz="1900"/>
          </a:p>
        </p:txBody>
      </p:sp>
      <p:pic>
        <p:nvPicPr>
          <p:cNvPr id="2" name="Hình ảnh 2">
            <a:extLst>
              <a:ext uri="{FF2B5EF4-FFF2-40B4-BE49-F238E27FC236}">
                <a16:creationId xmlns:a16="http://schemas.microsoft.com/office/drawing/2014/main" id="{88A24FF9-C6FC-4539-B473-138E3C9D6490}"/>
              </a:ext>
            </a:extLst>
          </p:cNvPr>
          <p:cNvPicPr>
            <a:picLocks noChangeAspect="1"/>
          </p:cNvPicPr>
          <p:nvPr/>
        </p:nvPicPr>
        <p:blipFill>
          <a:blip r:embed="rId3"/>
          <a:stretch>
            <a:fillRect/>
          </a:stretch>
        </p:blipFill>
        <p:spPr>
          <a:xfrm>
            <a:off x="1093694" y="2668465"/>
            <a:ext cx="3873909" cy="3782488"/>
          </a:xfrm>
          <a:prstGeom prst="rect">
            <a:avLst/>
          </a:prstGeom>
        </p:spPr>
      </p:pic>
      <p:pic>
        <p:nvPicPr>
          <p:cNvPr id="3" name="Hình ảnh 3">
            <a:extLst>
              <a:ext uri="{FF2B5EF4-FFF2-40B4-BE49-F238E27FC236}">
                <a16:creationId xmlns:a16="http://schemas.microsoft.com/office/drawing/2014/main" id="{FA07BFD2-395C-437E-B73D-8973F265567C}"/>
              </a:ext>
            </a:extLst>
          </p:cNvPr>
          <p:cNvPicPr>
            <a:picLocks noChangeAspect="1"/>
          </p:cNvPicPr>
          <p:nvPr/>
        </p:nvPicPr>
        <p:blipFill>
          <a:blip r:embed="rId4"/>
          <a:stretch>
            <a:fillRect/>
          </a:stretch>
        </p:blipFill>
        <p:spPr>
          <a:xfrm>
            <a:off x="5407959" y="2957421"/>
            <a:ext cx="5455023" cy="3206744"/>
          </a:xfrm>
          <a:prstGeom prst="rect">
            <a:avLst/>
          </a:prstGeom>
        </p:spPr>
      </p:pic>
    </p:spTree>
    <p:extLst>
      <p:ext uri="{BB962C8B-B14F-4D97-AF65-F5344CB8AC3E}">
        <p14:creationId xmlns:p14="http://schemas.microsoft.com/office/powerpoint/2010/main" val="4004892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STARTED</a:t>
            </a:r>
            <a:endParaRPr lang="vi-VN"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670217" y="1107567"/>
            <a:ext cx="6778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Can different versions of QNX Momentics coexist?</a:t>
            </a:r>
            <a:endParaRPr lang="en-US"/>
          </a:p>
        </p:txBody>
      </p:sp>
      <p:pic>
        <p:nvPicPr>
          <p:cNvPr id="5" name="Hình ảnh 5">
            <a:extLst>
              <a:ext uri="{FF2B5EF4-FFF2-40B4-BE49-F238E27FC236}">
                <a16:creationId xmlns:a16="http://schemas.microsoft.com/office/drawing/2014/main" id="{1F53B94C-A7DB-45BD-B603-E05E0CABD9BF}"/>
              </a:ext>
            </a:extLst>
          </p:cNvPr>
          <p:cNvPicPr>
            <a:picLocks noChangeAspect="1"/>
          </p:cNvPicPr>
          <p:nvPr/>
        </p:nvPicPr>
        <p:blipFill>
          <a:blip r:embed="rId3"/>
          <a:stretch>
            <a:fillRect/>
          </a:stretch>
        </p:blipFill>
        <p:spPr>
          <a:xfrm>
            <a:off x="5976937" y="3281362"/>
            <a:ext cx="238125" cy="295275"/>
          </a:xfrm>
          <a:prstGeom prst="rect">
            <a:avLst/>
          </a:prstGeom>
        </p:spPr>
      </p:pic>
      <p:sp>
        <p:nvSpPr>
          <p:cNvPr id="6" name="Hộp Văn bản 5">
            <a:extLst>
              <a:ext uri="{FF2B5EF4-FFF2-40B4-BE49-F238E27FC236}">
                <a16:creationId xmlns:a16="http://schemas.microsoft.com/office/drawing/2014/main" id="{6E34CC2C-5860-4F0E-9DA2-B436D977FFAB}"/>
              </a:ext>
            </a:extLst>
          </p:cNvPr>
          <p:cNvSpPr txBox="1"/>
          <p:nvPr/>
        </p:nvSpPr>
        <p:spPr>
          <a:xfrm>
            <a:off x="406521" y="2023782"/>
            <a:ext cx="1112519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verdana"/>
                <a:ea typeface="verdana"/>
              </a:rPr>
              <a:t>When you install QNX Momentics, you get a set of configuration files that indicate where you've installed the software. The </a:t>
            </a:r>
            <a:r>
              <a:rPr lang="en-US" b="1">
                <a:solidFill>
                  <a:srgbClr val="333333"/>
                </a:solidFill>
                <a:latin typeface="verdana"/>
                <a:ea typeface="verdana"/>
              </a:rPr>
              <a:t>QNX_CONFIGURATION</a:t>
            </a:r>
            <a:r>
              <a:rPr lang="en-US">
                <a:solidFill>
                  <a:srgbClr val="333333"/>
                </a:solidFill>
                <a:latin typeface="verdana"/>
                <a:ea typeface="verdana"/>
              </a:rPr>
              <a:t> environment variable stores the location of the configuration files for the installed versions of Neutrino; on a self-hosted Neutrino machine, the default is /etc/qnx.</a:t>
            </a:r>
          </a:p>
          <a:p>
            <a:r>
              <a:rPr lang="en-US" b="1">
                <a:latin typeface="Consolas"/>
                <a:ea typeface="verdana"/>
              </a:rPr>
              <a:t>QWinCfg</a:t>
            </a:r>
            <a:r>
              <a:rPr lang="en-US" b="1"/>
              <a:t> for Windows hosts</a:t>
            </a:r>
            <a:endParaRPr lang="en-US"/>
          </a:p>
          <a:p>
            <a:r>
              <a:rPr lang="en-US">
                <a:ea typeface="+mn-lt"/>
                <a:cs typeface="+mn-lt"/>
              </a:rPr>
              <a:t>On Windows hosts, you'll find a configuration program called </a:t>
            </a:r>
            <a:r>
              <a:rPr lang="en-US">
                <a:latin typeface="Consolas"/>
                <a:ea typeface="verdana"/>
              </a:rPr>
              <a:t>QWinCfg</a:t>
            </a:r>
            <a:r>
              <a:rPr lang="en-US">
                <a:ea typeface="+mn-lt"/>
                <a:cs typeface="+mn-lt"/>
              </a:rPr>
              <a:t> for switching between versions of QNX Momentics. You launch </a:t>
            </a:r>
            <a:r>
              <a:rPr lang="en-US">
                <a:latin typeface="Consolas"/>
                <a:ea typeface="verdana"/>
              </a:rPr>
              <a:t>QWinCfg</a:t>
            </a:r>
            <a:r>
              <a:rPr lang="en-US">
                <a:ea typeface="+mn-lt"/>
                <a:cs typeface="+mn-lt"/>
              </a:rPr>
              <a:t> via the start menu (e.g. </a:t>
            </a:r>
            <a:r>
              <a:rPr lang="en-US" b="1">
                <a:ea typeface="+mn-lt"/>
                <a:cs typeface="+mn-lt"/>
              </a:rPr>
              <a:t>All Programs</a:t>
            </a:r>
            <a:r>
              <a:rPr lang="en-US">
                <a:ea typeface="+mn-lt"/>
                <a:cs typeface="+mn-lt"/>
              </a:rPr>
              <a:t>--&gt;</a:t>
            </a:r>
            <a:r>
              <a:rPr lang="en-US" b="1">
                <a:ea typeface="+mn-lt"/>
                <a:cs typeface="+mn-lt"/>
              </a:rPr>
              <a:t>QNX Software Development Platform 6.5.0</a:t>
            </a:r>
            <a:r>
              <a:rPr lang="en-US">
                <a:ea typeface="+mn-lt"/>
                <a:cs typeface="+mn-lt"/>
              </a:rPr>
              <a:t>--&gt;</a:t>
            </a:r>
            <a:r>
              <a:rPr lang="en-US" b="1">
                <a:ea typeface="+mn-lt"/>
                <a:cs typeface="+mn-lt"/>
              </a:rPr>
              <a:t>Configuration</a:t>
            </a:r>
            <a:r>
              <a:rPr lang="en-US">
                <a:ea typeface="+mn-lt"/>
                <a:cs typeface="+mn-lt"/>
              </a:rPr>
              <a:t>).</a:t>
            </a:r>
            <a:endParaRPr lang="en-US"/>
          </a:p>
          <a:p>
            <a:r>
              <a:rPr lang="en-US">
                <a:ea typeface="+mn-lt"/>
                <a:cs typeface="+mn-lt"/>
              </a:rPr>
              <a:t>For details on using </a:t>
            </a:r>
            <a:r>
              <a:rPr lang="en-US" dirty="0">
                <a:latin typeface="Consolas"/>
                <a:ea typeface="verdana"/>
                <a:hlinkClick r:id="rId4"/>
              </a:rPr>
              <a:t>QWinCfg</a:t>
            </a:r>
            <a:r>
              <a:rPr lang="en-US">
                <a:ea typeface="+mn-lt"/>
                <a:cs typeface="+mn-lt"/>
              </a:rPr>
              <a:t>, see its entry in the </a:t>
            </a:r>
            <a:r>
              <a:rPr lang="en-US" i="1">
                <a:ea typeface="+mn-lt"/>
                <a:cs typeface="+mn-lt"/>
              </a:rPr>
              <a:t>Utilities Reference</a:t>
            </a:r>
            <a:r>
              <a:rPr lang="en-US">
                <a:ea typeface="+mn-lt"/>
                <a:cs typeface="+mn-lt"/>
              </a:rPr>
              <a:t>.</a:t>
            </a:r>
            <a:endParaRPr lang="en-US"/>
          </a:p>
          <a:p>
            <a:r>
              <a:rPr lang="en-US" b="1">
                <a:latin typeface="Consolas"/>
                <a:ea typeface="verdana"/>
              </a:rPr>
              <a:t>qconfig</a:t>
            </a:r>
            <a:r>
              <a:rPr lang="en-US" b="1"/>
              <a:t> utility for non-Windows hosts</a:t>
            </a:r>
            <a:endParaRPr lang="en-US"/>
          </a:p>
          <a:p>
            <a:r>
              <a:rPr lang="en-US">
                <a:ea typeface="+mn-lt"/>
                <a:cs typeface="+mn-lt"/>
              </a:rPr>
              <a:t>If you're using the command-line tools, use the </a:t>
            </a:r>
            <a:r>
              <a:rPr lang="en-US" dirty="0">
                <a:latin typeface="Consolas"/>
                <a:ea typeface="verdana"/>
                <a:hlinkClick r:id="rId5"/>
              </a:rPr>
              <a:t>qconfig</a:t>
            </a:r>
            <a:r>
              <a:rPr lang="en-US">
                <a:ea typeface="+mn-lt"/>
                <a:cs typeface="+mn-lt"/>
              </a:rPr>
              <a:t> utility to configure your machine to use a specific version of Neutrino:</a:t>
            </a:r>
            <a:endParaRPr lang="en-US"/>
          </a:p>
          <a:p>
            <a:r>
              <a:rPr lang="en-US">
                <a:ea typeface="+mn-lt"/>
                <a:cs typeface="+mn-lt"/>
              </a:rPr>
              <a:t>If you run it without any options, </a:t>
            </a:r>
            <a:r>
              <a:rPr lang="en-US">
                <a:latin typeface="Consolas"/>
                <a:ea typeface="verdana"/>
              </a:rPr>
              <a:t>qconfig</a:t>
            </a:r>
            <a:r>
              <a:rPr lang="en-US">
                <a:ea typeface="+mn-lt"/>
                <a:cs typeface="+mn-lt"/>
              </a:rPr>
              <a:t> lists the versions that are installed on your machine.</a:t>
            </a:r>
            <a:endParaRPr lang="en-US"/>
          </a:p>
          <a:p>
            <a:r>
              <a:rPr lang="en-US">
                <a:ea typeface="+mn-lt"/>
                <a:cs typeface="+mn-lt"/>
              </a:rPr>
              <a:t>If you specify the </a:t>
            </a:r>
            <a:r>
              <a:rPr lang="en-US" b="1">
                <a:latin typeface="Consolas"/>
                <a:ea typeface="verdana"/>
              </a:rPr>
              <a:t>-e</a:t>
            </a:r>
            <a:r>
              <a:rPr lang="en-US">
                <a:ea typeface="+mn-lt"/>
                <a:cs typeface="+mn-lt"/>
              </a:rPr>
              <a:t> option, you can set up the environment for building software for a specific version of the OS. For example, if you're using the Korn shell (</a:t>
            </a:r>
            <a:r>
              <a:rPr lang="en-US">
                <a:latin typeface="Consolas"/>
                <a:ea typeface="verdana"/>
              </a:rPr>
              <a:t>ksh</a:t>
            </a:r>
            <a:r>
              <a:rPr lang="en-US">
                <a:ea typeface="+mn-lt"/>
                <a:cs typeface="+mn-lt"/>
              </a:rPr>
              <a:t>), you can configure your machine like this:</a:t>
            </a:r>
            <a:endParaRPr lang="en-US"/>
          </a:p>
          <a:p>
            <a:r>
              <a:rPr lang="en-US">
                <a:latin typeface="Consolas"/>
                <a:ea typeface="verdana"/>
                <a:cs typeface="Arial"/>
              </a:rPr>
              <a:t>eval `qconfig -n "QNX Software Development Platform 6.5.0" -e`</a:t>
            </a:r>
            <a:endParaRPr lang="en-US"/>
          </a:p>
          <a:p>
            <a:endParaRPr lang="en-US" dirty="0">
              <a:solidFill>
                <a:srgbClr val="333333"/>
              </a:solidFill>
              <a:latin typeface="verdana"/>
              <a:ea typeface="verdana"/>
            </a:endParaRPr>
          </a:p>
        </p:txBody>
      </p:sp>
    </p:spTree>
    <p:extLst>
      <p:ext uri="{BB962C8B-B14F-4D97-AF65-F5344CB8AC3E}">
        <p14:creationId xmlns:p14="http://schemas.microsoft.com/office/powerpoint/2010/main" val="4015469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QUICK START GUIDE</a:t>
            </a:r>
            <a:endParaRPr lang="vi-VN" dirty="0"/>
          </a:p>
        </p:txBody>
      </p:sp>
      <p:sp>
        <p:nvSpPr>
          <p:cNvPr id="113" name="Google Shape;113;p19"/>
          <p:cNvSpPr txBox="1">
            <a:spLocks noGrp="1"/>
          </p:cNvSpPr>
          <p:nvPr>
            <p:ph type="body" idx="1"/>
          </p:nvPr>
        </p:nvSpPr>
        <p:spPr>
          <a:xfrm>
            <a:off x="436600" y="1711485"/>
            <a:ext cx="4784963" cy="4633398"/>
          </a:xfrm>
          <a:prstGeom prst="rect">
            <a:avLst/>
          </a:prstGeom>
          <a:noFill/>
          <a:ln>
            <a:noFill/>
          </a:ln>
        </p:spPr>
        <p:txBody>
          <a:bodyPr spcFirstLastPara="1" wrap="square" lIns="91433" tIns="45700" rIns="91433" bIns="45700" anchor="t" anchorCtr="0">
            <a:noAutofit/>
          </a:bodyPr>
          <a:lstStyle/>
          <a:p>
            <a:pPr marL="0" indent="0">
              <a:lnSpc>
                <a:spcPct val="113999"/>
              </a:lnSpc>
            </a:pPr>
            <a:r>
              <a:rPr lang="en-US"/>
              <a:t> First thing you need is the QNX Software </a:t>
            </a:r>
            <a:r>
              <a:rPr lang="en-US" dirty="0"/>
              <a:t>Development Platform (SDP). This includes the QNX Momentics Tool Suite, which contains everything you need to develop programs that run under the QNX Neutrino RTOS: compiler, linker, libraries and other QNX Neutrino components, precompiled for all CPU architectures that QNX Neutrino supports. On Microsoft Windows and Linux, the tool suite features an extensive Integrated Development Environment (IDE).</a:t>
            </a:r>
            <a:endParaRPr lang="vi-VN" dirty="0"/>
          </a:p>
          <a:p>
            <a:pPr marL="304800" indent="0">
              <a:lnSpc>
                <a:spcPct val="113999"/>
              </a:lnSpc>
            </a:pPr>
            <a:br>
              <a:rPr lang="en-US" dirty="0"/>
            </a:br>
            <a:endParaRPr lang="en-US" dirty="0"/>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ea typeface="+mn-lt"/>
                <a:cs typeface="Arial"/>
              </a:rPr>
              <a:t>Requirements</a:t>
            </a:r>
            <a:endParaRPr lang="vi-VN" dirty="0" err="1"/>
          </a:p>
        </p:txBody>
      </p:sp>
      <p:pic>
        <p:nvPicPr>
          <p:cNvPr id="3" name="Hình ảnh 4">
            <a:extLst>
              <a:ext uri="{FF2B5EF4-FFF2-40B4-BE49-F238E27FC236}">
                <a16:creationId xmlns:a16="http://schemas.microsoft.com/office/drawing/2014/main" id="{47DBEA86-21BF-4823-A58B-96851CD5A8F5}"/>
              </a:ext>
            </a:extLst>
          </p:cNvPr>
          <p:cNvPicPr>
            <a:picLocks noChangeAspect="1"/>
          </p:cNvPicPr>
          <p:nvPr/>
        </p:nvPicPr>
        <p:blipFill>
          <a:blip r:embed="rId3"/>
          <a:stretch>
            <a:fillRect/>
          </a:stretch>
        </p:blipFill>
        <p:spPr>
          <a:xfrm>
            <a:off x="6457336" y="1657227"/>
            <a:ext cx="3947651" cy="1663126"/>
          </a:xfrm>
          <a:prstGeom prst="rect">
            <a:avLst/>
          </a:prstGeom>
        </p:spPr>
      </p:pic>
      <p:pic>
        <p:nvPicPr>
          <p:cNvPr id="5" name="Hình ảnh 5">
            <a:extLst>
              <a:ext uri="{FF2B5EF4-FFF2-40B4-BE49-F238E27FC236}">
                <a16:creationId xmlns:a16="http://schemas.microsoft.com/office/drawing/2014/main" id="{533CDA84-812B-48ED-ACE5-E8DFE3AD66A4}"/>
              </a:ext>
            </a:extLst>
          </p:cNvPr>
          <p:cNvPicPr>
            <a:picLocks noChangeAspect="1"/>
          </p:cNvPicPr>
          <p:nvPr/>
        </p:nvPicPr>
        <p:blipFill>
          <a:blip r:embed="rId4"/>
          <a:stretch>
            <a:fillRect/>
          </a:stretch>
        </p:blipFill>
        <p:spPr>
          <a:xfrm>
            <a:off x="6162368" y="3595802"/>
            <a:ext cx="4426974" cy="2112169"/>
          </a:xfrm>
          <a:prstGeom prst="rect">
            <a:avLst/>
          </a:prstGeom>
        </p:spPr>
      </p:pic>
    </p:spTree>
    <p:extLst>
      <p:ext uri="{BB962C8B-B14F-4D97-AF65-F5344CB8AC3E}">
        <p14:creationId xmlns:p14="http://schemas.microsoft.com/office/powerpoint/2010/main" val="424041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711485"/>
            <a:ext cx="11037845" cy="4633398"/>
          </a:xfrm>
          <a:prstGeom prst="rect">
            <a:avLst/>
          </a:prstGeom>
          <a:noFill/>
          <a:ln>
            <a:noFill/>
          </a:ln>
        </p:spPr>
        <p:txBody>
          <a:bodyPr spcFirstLastPara="1" wrap="square" lIns="91433" tIns="45700" rIns="91433" bIns="45700" anchor="t" anchorCtr="0">
            <a:noAutofit/>
          </a:bodyPr>
          <a:lstStyle/>
          <a:p>
            <a:pPr marL="0" indent="0">
              <a:lnSpc>
                <a:spcPct val="113999"/>
              </a:lnSpc>
            </a:pPr>
            <a:br>
              <a:rPr lang="en-US" dirty="0"/>
            </a:br>
            <a:r>
              <a:rPr lang="en-US" b="1"/>
              <a:t>PC target:</a:t>
            </a:r>
            <a:r>
              <a:rPr lang="en-US"/>
              <a:t> You can install the QNX Neutrino-hosted version of the development platform on a normal PC that has a free partition of about 3.0 GB.</a:t>
            </a:r>
            <a:endParaRPr lang="en-US" sz="1200">
              <a:latin typeface="Consolas"/>
            </a:endParaRPr>
          </a:p>
          <a:p>
            <a:pPr marL="0" indent="0">
              <a:lnSpc>
                <a:spcPct val="113999"/>
              </a:lnSpc>
            </a:pPr>
            <a:r>
              <a:rPr lang="en-US" b="1"/>
              <a:t>Other hardware:</a:t>
            </a:r>
            <a:r>
              <a:rPr lang="en-US"/>
              <a:t> You can run QNX Neutrino on a </a:t>
            </a:r>
            <a:r>
              <a:rPr lang="en-US" i="1"/>
              <a:t>reference platform</a:t>
            </a:r>
            <a:r>
              <a:rPr lang="en-US"/>
              <a:t>, a reference design made by a CPU vendor (with a PPC, ARM, MIPS, or SH CPU). You'll need a QNX Board Support Package for your platform. </a:t>
            </a:r>
            <a:r>
              <a:rPr lang="en-US" b="1"/>
              <a:t>Virtual machine:</a:t>
            </a:r>
            <a:r>
              <a:rPr lang="en-US"/>
              <a:t> You can install and run QNX Neutrino as a virtual machine in a VMware session.</a:t>
            </a:r>
            <a:endParaRPr lang="en-US" sz="1200">
              <a:latin typeface="Consolas"/>
            </a:endParaRPr>
          </a:p>
          <a:p>
            <a:pPr marL="0" indent="0">
              <a:lnSpc>
                <a:spcPct val="113999"/>
              </a:lnSpc>
            </a:pPr>
            <a:endParaRPr lang="en-US" dirty="0"/>
          </a:p>
          <a:p>
            <a:pPr marL="304800" indent="0">
              <a:lnSpc>
                <a:spcPct val="113999"/>
              </a:lnSpc>
            </a:pPr>
            <a:br>
              <a:rPr lang="en-US" dirty="0"/>
            </a:br>
            <a:endParaRPr lang="en-US" dirty="0"/>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ea typeface="+mn-lt"/>
                <a:cs typeface="Arial"/>
              </a:rPr>
              <a:t>Target system that will run the QNX Neutrino RTOS:</a:t>
            </a:r>
          </a:p>
        </p:txBody>
      </p:sp>
    </p:spTree>
    <p:extLst>
      <p:ext uri="{BB962C8B-B14F-4D97-AF65-F5344CB8AC3E}">
        <p14:creationId xmlns:p14="http://schemas.microsoft.com/office/powerpoint/2010/main" val="3907733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711485"/>
            <a:ext cx="11037845" cy="4633398"/>
          </a:xfrm>
          <a:prstGeom prst="rect">
            <a:avLst/>
          </a:prstGeom>
          <a:noFill/>
          <a:ln>
            <a:noFill/>
          </a:ln>
        </p:spPr>
        <p:txBody>
          <a:bodyPr spcFirstLastPara="1" wrap="square" lIns="91433" tIns="45700" rIns="91433" bIns="45700" anchor="t" anchorCtr="0">
            <a:noAutofit/>
          </a:bodyPr>
          <a:lstStyle/>
          <a:p>
            <a:pPr marL="0" indent="0">
              <a:lnSpc>
                <a:spcPct val="113999"/>
              </a:lnSpc>
            </a:pPr>
            <a:br>
              <a:rPr lang="en-US" dirty="0"/>
            </a:br>
            <a:r>
              <a:rPr lang="en-US" b="1"/>
              <a:t>PC target:</a:t>
            </a:r>
            <a:r>
              <a:rPr lang="en-US"/>
              <a:t> You can install the QNX Neutrino-hosted version of the development platform on a normal PC that has a free partition of about 3.0 GB.</a:t>
            </a:r>
            <a:endParaRPr lang="en-US" sz="1200">
              <a:latin typeface="Consolas"/>
            </a:endParaRPr>
          </a:p>
          <a:p>
            <a:pPr marL="0" indent="0">
              <a:lnSpc>
                <a:spcPct val="113999"/>
              </a:lnSpc>
            </a:pPr>
            <a:r>
              <a:rPr lang="en-US" b="1"/>
              <a:t>Other hardware:</a:t>
            </a:r>
            <a:r>
              <a:rPr lang="en-US"/>
              <a:t> You can run QNX Neutrino on a </a:t>
            </a:r>
            <a:r>
              <a:rPr lang="en-US" i="1"/>
              <a:t>reference platform</a:t>
            </a:r>
            <a:r>
              <a:rPr lang="en-US"/>
              <a:t>, a reference design made by a CPU vendor (with a PPC, ARM, MIPS, or SH CPU). You'll need a QNX Board Support Package for your platform. </a:t>
            </a:r>
            <a:r>
              <a:rPr lang="en-US" b="1"/>
              <a:t>Virtual machine:</a:t>
            </a:r>
            <a:r>
              <a:rPr lang="en-US"/>
              <a:t> You can install and run QNX Neutrino as a virtual machine in a VMware session.</a:t>
            </a:r>
            <a:endParaRPr lang="en-US" sz="1200">
              <a:latin typeface="Consolas"/>
            </a:endParaRPr>
          </a:p>
          <a:p>
            <a:pPr marL="0" indent="0">
              <a:lnSpc>
                <a:spcPct val="113999"/>
              </a:lnSpc>
            </a:pPr>
            <a:endParaRPr lang="en-US" dirty="0"/>
          </a:p>
          <a:p>
            <a:pPr marL="304800" indent="0">
              <a:lnSpc>
                <a:spcPct val="113999"/>
              </a:lnSpc>
            </a:pPr>
            <a:r>
              <a:rPr lang="en-US"/>
              <a:t>Following steps at: </a:t>
            </a:r>
            <a:endParaRPr lang="en-US" dirty="0"/>
          </a:p>
          <a:p>
            <a:pPr marL="304800" indent="0">
              <a:lnSpc>
                <a:spcPct val="113999"/>
              </a:lnSpc>
            </a:pPr>
            <a:r>
              <a:rPr lang="en-US" dirty="0">
                <a:hlinkClick r:id="rId3"/>
              </a:rPr>
              <a:t>http://www.qnx.com/developers/docs/6.5.0/index.jsp?topic=%2Fcom.qnx.doc.momentics_welcome%2Fstart.html</a:t>
            </a:r>
          </a:p>
          <a:p>
            <a:pPr marL="304800" indent="0">
              <a:lnSpc>
                <a:spcPct val="113999"/>
              </a:lnSpc>
            </a:pPr>
            <a:r>
              <a:rPr lang="en-US"/>
              <a:t>(develoment platform)</a:t>
            </a:r>
            <a:endParaRPr lang="en-US" dirty="0"/>
          </a:p>
          <a:p>
            <a:pPr marL="304800" indent="0">
              <a:lnSpc>
                <a:spcPct val="113999"/>
              </a:lnSpc>
            </a:pPr>
            <a:r>
              <a:rPr lang="en-US" dirty="0">
                <a:hlinkClick r:id="rId4"/>
              </a:rPr>
              <a:t>http://www.qnx.com/developers/docs/6.5.0/topic/com.qnx.doc.neutrino_getting_started/about.html</a:t>
            </a:r>
          </a:p>
          <a:p>
            <a:pPr marL="304800" indent="0">
              <a:lnSpc>
                <a:spcPct val="113999"/>
              </a:lnSpc>
            </a:pPr>
            <a:r>
              <a:rPr lang="en-US"/>
              <a:t>(QNX neutrino for RT Programmer)</a:t>
            </a:r>
            <a:endParaRPr lang="en-US" dirty="0"/>
          </a:p>
          <a:p>
            <a:pPr marL="304800" indent="0">
              <a:lnSpc>
                <a:spcPct val="113999"/>
              </a:lnSpc>
            </a:pPr>
            <a:br>
              <a:rPr lang="en-US" dirty="0"/>
            </a:br>
            <a:endParaRPr lang="en-US" dirty="0"/>
          </a:p>
          <a:p>
            <a:pPr marL="1294765" lvl="1" indent="-389255">
              <a:lnSpc>
                <a:spcPct val="150000"/>
              </a:lnSpc>
              <a:buSzPts val="1400"/>
              <a:buChar char="o"/>
            </a:pPr>
            <a:endParaRPr lang="en-US" sz="1200"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ea typeface="+mn-lt"/>
                <a:cs typeface="Arial"/>
              </a:rPr>
              <a:t>Target system that will run the QNX Neutrino RTOS:</a:t>
            </a:r>
          </a:p>
        </p:txBody>
      </p:sp>
    </p:spTree>
    <p:extLst>
      <p:ext uri="{BB962C8B-B14F-4D97-AF65-F5344CB8AC3E}">
        <p14:creationId xmlns:p14="http://schemas.microsoft.com/office/powerpoint/2010/main" val="680414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711485"/>
            <a:ext cx="11037845" cy="4633398"/>
          </a:xfrm>
          <a:prstGeom prst="rect">
            <a:avLst/>
          </a:prstGeom>
          <a:noFill/>
          <a:ln>
            <a:noFill/>
          </a:ln>
        </p:spPr>
        <p:txBody>
          <a:bodyPr spcFirstLastPara="1" wrap="square" lIns="91433" tIns="45700" rIns="91433" bIns="45700" anchor="t" anchorCtr="0">
            <a:noAutofit/>
          </a:bodyPr>
          <a:lstStyle/>
          <a:p>
            <a:pPr marL="0" indent="0">
              <a:lnSpc>
                <a:spcPct val="113999"/>
              </a:lnSpc>
            </a:pPr>
            <a:r>
              <a:rPr lang="en-US" b="1" dirty="0"/>
              <a:t>Process</a:t>
            </a:r>
            <a:r>
              <a:rPr lang="en-US" dirty="0"/>
              <a:t>: have all resource for thread contain memory, io...</a:t>
            </a:r>
          </a:p>
          <a:p>
            <a:pPr marL="0" indent="0">
              <a:lnSpc>
                <a:spcPct val="113999"/>
              </a:lnSpc>
            </a:pPr>
            <a:r>
              <a:rPr lang="en-US" b="1" dirty="0"/>
              <a:t>Multithread</a:t>
            </a:r>
            <a:r>
              <a:rPr lang="en-US" dirty="0"/>
              <a:t>: many thread run on a process and shared resource.  If the process allocates memory, this new memory is available to all the threads as well.</a:t>
            </a:r>
          </a:p>
          <a:p>
            <a:pPr marL="0" indent="0">
              <a:lnSpc>
                <a:spcPct val="113999"/>
              </a:lnSpc>
            </a:pPr>
            <a:r>
              <a:rPr lang="en-US" b="1" dirty="0"/>
              <a:t>Mutual </a:t>
            </a:r>
            <a:r>
              <a:rPr lang="en-US" b="1" dirty="0" err="1"/>
              <a:t>exclution</a:t>
            </a:r>
            <a:r>
              <a:rPr lang="en-US" dirty="0"/>
              <a:t>: a number of threads are mutually exclusive when it comes to a particular resource.</a:t>
            </a:r>
          </a:p>
          <a:p>
            <a:pPr marL="0" indent="0">
              <a:lnSpc>
                <a:spcPct val="113999"/>
              </a:lnSpc>
            </a:pPr>
            <a:r>
              <a:rPr lang="en-US" b="1" dirty="0"/>
              <a:t>Mutex</a:t>
            </a:r>
            <a:r>
              <a:rPr lang="en-US" dirty="0"/>
              <a:t>: A thread uses an object called a </a:t>
            </a:r>
            <a:r>
              <a:rPr lang="en-US" i="1" dirty="0"/>
              <a:t>mutex</a:t>
            </a:r>
            <a:r>
              <a:rPr lang="en-US" dirty="0"/>
              <a:t> (an acronym for </a:t>
            </a:r>
            <a:r>
              <a:rPr lang="en-US" i="1" dirty="0" err="1"/>
              <a:t>MUT</a:t>
            </a:r>
            <a:r>
              <a:rPr lang="en-US" dirty="0" err="1"/>
              <a:t>ual</a:t>
            </a:r>
            <a:r>
              <a:rPr lang="en-US" dirty="0"/>
              <a:t> </a:t>
            </a:r>
            <a:r>
              <a:rPr lang="en-US" i="1" dirty="0" err="1"/>
              <a:t>EX</a:t>
            </a:r>
            <a:r>
              <a:rPr lang="en-US" dirty="0" err="1"/>
              <a:t>clusion</a:t>
            </a:r>
            <a:r>
              <a:rPr lang="en-US" dirty="0"/>
              <a:t>). This object is like the lock on a door — once a thread has the mutex locked, no other thread can get the mutex, until the owning thread releases (unlocks).</a:t>
            </a:r>
          </a:p>
          <a:p>
            <a:pPr marL="0" indent="0">
              <a:lnSpc>
                <a:spcPct val="113999"/>
              </a:lnSpc>
            </a:pPr>
            <a:r>
              <a:rPr lang="en-US" b="1" dirty="0"/>
              <a:t>Priorities: </a:t>
            </a:r>
            <a:r>
              <a:rPr lang="en-US" dirty="0"/>
              <a:t>If have multiple thread want to get resource a same time, thread with higher priority will get resource first.</a:t>
            </a:r>
          </a:p>
          <a:p>
            <a:pPr marL="0" indent="0">
              <a:lnSpc>
                <a:spcPct val="113999"/>
              </a:lnSpc>
            </a:pPr>
            <a:r>
              <a:rPr lang="en-US" b="1" dirty="0" err="1"/>
              <a:t>Sermaphore</a:t>
            </a:r>
            <a:r>
              <a:rPr lang="en-US" b="1" dirty="0"/>
              <a:t>: </a:t>
            </a:r>
            <a:r>
              <a:rPr lang="en-US" dirty="0"/>
              <a:t>With threads, this is accomplished via a semaphore. A “plain” semaphore works just like a mutex — you either own the mutex, in which case you have access to the resource, or you don't, in which case you don't have access. counting semaphore — it keeps track of the count (by the number of keys available to the threads).</a:t>
            </a:r>
          </a:p>
          <a:p>
            <a:pPr marL="0" indent="0">
              <a:lnSpc>
                <a:spcPct val="113999"/>
              </a:lnSpc>
            </a:pPr>
            <a:endParaRPr lang="en-US" dirty="0"/>
          </a:p>
          <a:p>
            <a:pPr marL="0" indent="0">
              <a:lnSpc>
                <a:spcPct val="113999"/>
              </a:lnSpc>
            </a:pPr>
            <a:endParaRPr lang="en-US" dirty="0"/>
          </a:p>
          <a:p>
            <a:pPr marL="0" indent="0">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Process and thread concept</a:t>
            </a:r>
            <a:endParaRPr lang="vi-VN" dirty="0">
              <a:latin typeface="Arial"/>
              <a:cs typeface="Arial"/>
            </a:endParaRPr>
          </a:p>
        </p:txBody>
      </p:sp>
    </p:spTree>
    <p:extLst>
      <p:ext uri="{BB962C8B-B14F-4D97-AF65-F5344CB8AC3E}">
        <p14:creationId xmlns:p14="http://schemas.microsoft.com/office/powerpoint/2010/main" val="74043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711485"/>
            <a:ext cx="11037845" cy="4633398"/>
          </a:xfrm>
          <a:prstGeom prst="rect">
            <a:avLst/>
          </a:prstGeom>
          <a:noFill/>
          <a:ln>
            <a:noFill/>
          </a:ln>
        </p:spPr>
        <p:txBody>
          <a:bodyPr spcFirstLastPara="1" wrap="square" lIns="91433" tIns="45700" rIns="91433" bIns="45700" anchor="t" anchorCtr="0">
            <a:noAutofit/>
          </a:bodyPr>
          <a:lstStyle/>
          <a:p>
            <a:pPr marL="0" indent="0">
              <a:lnSpc>
                <a:spcPct val="113999"/>
              </a:lnSpc>
            </a:pPr>
            <a:r>
              <a:rPr lang="en-US" b="1"/>
              <a:t>Scheduling: </a:t>
            </a:r>
            <a:r>
              <a:rPr lang="en-US"/>
              <a:t>For a multiple-CPU system, the rules are the same, except that multiple CPUs can run multiple threads concurrently. The order that the threads run (i.e., which threads get to run on the multiple CPUs) is determined in the exact same way as with a single CPU — the highest-priority READY thread will run on a CPU. For lower-priority or longer-waiting threads, the kernel has some flexibility as to when to schedule them to avoid inefficiency in the use of the cache. For more information about SMP, see the Multicore Processing User's Guide.</a:t>
            </a:r>
            <a:endParaRPr lang="en-US" b="1" dirty="0"/>
          </a:p>
          <a:p>
            <a:pPr>
              <a:lnSpc>
                <a:spcPct val="113999"/>
              </a:lnSpc>
            </a:pPr>
            <a:r>
              <a:rPr lang="en-US"/>
              <a:t>The important thing to keep in mind is that when a thread is blocked, regardless of which state it's blocked in, it consumes no CPU. Conversely, the only state in which a thread consumes CPU is in the RUNNING state.</a:t>
            </a:r>
          </a:p>
          <a:p>
            <a:pPr>
              <a:lnSpc>
                <a:spcPct val="113999"/>
              </a:lnSpc>
            </a:pPr>
            <a:endParaRPr lang="en-US"/>
          </a:p>
          <a:p>
            <a:pPr marL="0" indent="0">
              <a:lnSpc>
                <a:spcPct val="113999"/>
              </a:lnSpc>
            </a:pPr>
            <a:endParaRPr lang="en-US" dirty="0"/>
          </a:p>
          <a:p>
            <a:pPr marL="0" indent="0">
              <a:lnSpc>
                <a:spcPct val="113999"/>
              </a:lnSpc>
            </a:pPr>
            <a:endParaRPr lang="en-US" dirty="0"/>
          </a:p>
          <a:p>
            <a:pPr marL="0" indent="0">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Process and thread concept</a:t>
            </a:r>
            <a:endParaRPr lang="vi-VN" dirty="0">
              <a:latin typeface="Arial"/>
              <a:cs typeface="Arial"/>
            </a:endParaRPr>
          </a:p>
        </p:txBody>
      </p:sp>
    </p:spTree>
    <p:extLst>
      <p:ext uri="{BB962C8B-B14F-4D97-AF65-F5344CB8AC3E}">
        <p14:creationId xmlns:p14="http://schemas.microsoft.com/office/powerpoint/2010/main" val="939631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576292"/>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Let's take a look at the functions that Neutrino provides for starting up other processes (or transforming into a different program):</a:t>
            </a:r>
            <a:endParaRPr lang="vi-VN"/>
          </a:p>
          <a:p>
            <a:pPr marL="608965" indent="-304165">
              <a:lnSpc>
                <a:spcPct val="113999"/>
              </a:lnSpc>
            </a:pPr>
            <a:r>
              <a:rPr lang="en-US"/>
              <a:t>system()</a:t>
            </a:r>
          </a:p>
          <a:p>
            <a:pPr marL="608965" indent="-304165">
              <a:lnSpc>
                <a:spcPct val="113999"/>
              </a:lnSpc>
            </a:pPr>
            <a:r>
              <a:rPr lang="en-US"/>
              <a:t>exec() family of functions</a:t>
            </a:r>
          </a:p>
          <a:p>
            <a:pPr marL="608965" indent="-304165">
              <a:lnSpc>
                <a:spcPct val="113999"/>
              </a:lnSpc>
            </a:pPr>
            <a:r>
              <a:rPr lang="en-US"/>
              <a:t>spawn() family of functions</a:t>
            </a:r>
          </a:p>
          <a:p>
            <a:pPr marL="608965" indent="-304165">
              <a:lnSpc>
                <a:spcPct val="113999"/>
              </a:lnSpc>
            </a:pPr>
            <a:r>
              <a:rPr lang="en-US"/>
              <a:t>fork()</a:t>
            </a:r>
          </a:p>
          <a:p>
            <a:pPr marL="608965" indent="-304165">
              <a:lnSpc>
                <a:spcPct val="113999"/>
              </a:lnSpc>
            </a:pPr>
            <a:r>
              <a:rPr lang="en-US"/>
              <a:t>vfork()</a:t>
            </a:r>
          </a:p>
          <a:p>
            <a:pPr marL="608965" indent="-304165">
              <a:lnSpc>
                <a:spcPct val="113999"/>
              </a:lnSpc>
            </a:pPr>
            <a:r>
              <a:rPr lang="en-US"/>
              <a:t>Which function you use depends on two requirements: portability and functionality. As usual, there's a trade-off between the two.</a:t>
            </a:r>
          </a:p>
          <a:p>
            <a:pPr marL="0" indent="0">
              <a:lnSpc>
                <a:spcPct val="113999"/>
              </a:lnSpc>
            </a:pPr>
            <a:r>
              <a:rPr lang="en-US"/>
              <a:t>The common thing that happens in all the calls that create a new process is the following. A thread in the original process calls one of the above functions. Eventually, the function gets the process manager to create an address space for a new process. Then, the kernel starts a thread in the new process. This thread executes a few instructions, and calls main(). (In the case of fork() and vfork(), of course, the new thread begins execution in the new process by returning from the fork() or vfork(); we'll see how to deal with this shortly.)</a:t>
            </a: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Starting a process</a:t>
            </a:r>
            <a:endParaRPr lang="vi-VN"/>
          </a:p>
        </p:txBody>
      </p:sp>
    </p:spTree>
    <p:extLst>
      <p:ext uri="{BB962C8B-B14F-4D97-AF65-F5344CB8AC3E}">
        <p14:creationId xmlns:p14="http://schemas.microsoft.com/office/powerpoint/2010/main" val="782747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576292"/>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In fact, </a:t>
            </a:r>
            <a:r>
              <a:rPr lang="en-US" i="1"/>
              <a:t>system()</a:t>
            </a:r>
            <a:r>
              <a:rPr lang="en-US" dirty="0"/>
              <a:t> </a:t>
            </a:r>
            <a:r>
              <a:rPr lang="en-US"/>
              <a:t>actually starts up a shell to handle the command that you want to perform.</a:t>
            </a:r>
            <a:endParaRPr lang="vi-VN"/>
          </a:p>
          <a:p>
            <a:pPr marL="608965" indent="-304165">
              <a:lnSpc>
                <a:spcPct val="113999"/>
              </a:lnSpc>
            </a:pPr>
            <a:br>
              <a:rPr lang="en-US" dirty="0"/>
            </a:b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r>
              <a:rPr lang="en-US"/>
              <a:t>Beside system() we have exec() and spawn():</a:t>
            </a:r>
            <a:endParaRPr lang="en-US" dirty="0"/>
          </a:p>
          <a:p>
            <a:pPr marL="608965" indent="-304165">
              <a:lnSpc>
                <a:spcPct val="113999"/>
              </a:lnSpc>
            </a:pPr>
            <a:r>
              <a:rPr lang="en-US"/>
              <a:t>The exec() family transforms the current process into another one. What I mean by that is that when a process issues an exec() function call, that process ceases to run the current program and begins to run another program. The process ID doesn't change — that process changed into another program. What happened to all the threads in the process? We'll come back to that when we look at fork().</a:t>
            </a:r>
          </a:p>
          <a:p>
            <a:pPr marL="608965" indent="-304165">
              <a:lnSpc>
                <a:spcPct val="113999"/>
              </a:lnSpc>
            </a:pPr>
            <a:r>
              <a:rPr lang="en-US"/>
              <a:t>The spawn() family, on the other hand, doesn't do that. Calling a member of the spawn() family creates another process (with a new process ID) that corresponds to the program specified in the function's arguments.</a:t>
            </a: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Starting a process with the system() call</a:t>
            </a:r>
            <a:endParaRPr lang="vi-VN"/>
          </a:p>
        </p:txBody>
      </p:sp>
      <p:pic>
        <p:nvPicPr>
          <p:cNvPr id="2" name="Hình ảnh 2">
            <a:extLst>
              <a:ext uri="{FF2B5EF4-FFF2-40B4-BE49-F238E27FC236}">
                <a16:creationId xmlns:a16="http://schemas.microsoft.com/office/drawing/2014/main" id="{E4B2804A-2E74-4255-9486-48BC6DABCAB3}"/>
              </a:ext>
            </a:extLst>
          </p:cNvPr>
          <p:cNvPicPr>
            <a:picLocks noChangeAspect="1"/>
          </p:cNvPicPr>
          <p:nvPr/>
        </p:nvPicPr>
        <p:blipFill>
          <a:blip r:embed="rId3"/>
          <a:stretch>
            <a:fillRect/>
          </a:stretch>
        </p:blipFill>
        <p:spPr>
          <a:xfrm>
            <a:off x="754626" y="2152940"/>
            <a:ext cx="7892845" cy="696282"/>
          </a:xfrm>
          <a:prstGeom prst="rect">
            <a:avLst/>
          </a:prstGeom>
        </p:spPr>
      </p:pic>
    </p:spTree>
    <p:extLst>
      <p:ext uri="{BB962C8B-B14F-4D97-AF65-F5344CB8AC3E}">
        <p14:creationId xmlns:p14="http://schemas.microsoft.com/office/powerpoint/2010/main" val="3138724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576292"/>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 The </a:t>
            </a:r>
            <a:r>
              <a:rPr lang="en-US" i="1" dirty="0">
                <a:hlinkClick r:id="rId3"/>
              </a:rPr>
              <a:t>fork()</a:t>
            </a:r>
            <a:r>
              <a:rPr lang="en-US"/>
              <a:t> function, which duplicates the current process. All the code is the same, and the data is the </a:t>
            </a:r>
            <a:r>
              <a:rPr lang="en-US" dirty="0"/>
              <a:t>same as the creating (or </a:t>
            </a:r>
            <a:r>
              <a:rPr lang="en-US" i="1" dirty="0"/>
              <a:t>parent</a:t>
            </a:r>
            <a:r>
              <a:rPr lang="en-US"/>
              <a:t>) process's data.</a:t>
            </a:r>
            <a:endParaRPr lang="en-US" dirty="0"/>
          </a:p>
          <a:p>
            <a:pPr marL="608965" indent="-304165">
              <a:lnSpc>
                <a:spcPct val="113999"/>
              </a:lnSpc>
            </a:pPr>
            <a:r>
              <a:rPr lang="en-US"/>
              <a:t>Startting a xample code with fork():</a:t>
            </a:r>
            <a:endParaRPr lang="en-US" dirty="0"/>
          </a:p>
          <a:p>
            <a:pPr marL="608965" indent="-304165">
              <a:lnSpc>
                <a:spcPct val="113999"/>
              </a:lnSpc>
            </a:pPr>
            <a:endParaRPr lang="en-US" dirty="0"/>
          </a:p>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t>Starting a process with the </a:t>
            </a:r>
            <a:r>
              <a:rPr lang="vi-VN" b="1" i="1"/>
              <a:t>fork()</a:t>
            </a:r>
            <a:r>
              <a:rPr lang="vi-VN" b="1"/>
              <a:t> call</a:t>
            </a:r>
          </a:p>
        </p:txBody>
      </p:sp>
      <p:pic>
        <p:nvPicPr>
          <p:cNvPr id="2" name="Hình ảnh 2" descr="Ảnh có chứa văn bản&#10;&#10;Mô tả được tự động tạo">
            <a:extLst>
              <a:ext uri="{FF2B5EF4-FFF2-40B4-BE49-F238E27FC236}">
                <a16:creationId xmlns:a16="http://schemas.microsoft.com/office/drawing/2014/main" id="{F32101A4-B095-451C-991C-482DBB7E1996}"/>
              </a:ext>
            </a:extLst>
          </p:cNvPr>
          <p:cNvPicPr>
            <a:picLocks noChangeAspect="1"/>
          </p:cNvPicPr>
          <p:nvPr/>
        </p:nvPicPr>
        <p:blipFill>
          <a:blip r:embed="rId4"/>
          <a:stretch>
            <a:fillRect/>
          </a:stretch>
        </p:blipFill>
        <p:spPr>
          <a:xfrm>
            <a:off x="1354683" y="2669116"/>
            <a:ext cx="5299587" cy="2845678"/>
          </a:xfrm>
          <a:prstGeom prst="rect">
            <a:avLst/>
          </a:prstGeom>
        </p:spPr>
      </p:pic>
      <p:pic>
        <p:nvPicPr>
          <p:cNvPr id="3" name="Hình ảnh 4" descr="Ảnh có chứa văn bản&#10;&#10;Mô tả được tự động tạo">
            <a:extLst>
              <a:ext uri="{FF2B5EF4-FFF2-40B4-BE49-F238E27FC236}">
                <a16:creationId xmlns:a16="http://schemas.microsoft.com/office/drawing/2014/main" id="{9E30B2B4-B282-475F-8FB2-6E7CBFC1BF31}"/>
              </a:ext>
            </a:extLst>
          </p:cNvPr>
          <p:cNvPicPr>
            <a:picLocks noChangeAspect="1"/>
          </p:cNvPicPr>
          <p:nvPr/>
        </p:nvPicPr>
        <p:blipFill>
          <a:blip r:embed="rId5"/>
          <a:stretch>
            <a:fillRect/>
          </a:stretch>
        </p:blipFill>
        <p:spPr>
          <a:xfrm>
            <a:off x="1356851" y="5650471"/>
            <a:ext cx="4734232" cy="1063121"/>
          </a:xfrm>
          <a:prstGeom prst="rect">
            <a:avLst/>
          </a:prstGeom>
        </p:spPr>
      </p:pic>
    </p:spTree>
    <p:extLst>
      <p:ext uri="{BB962C8B-B14F-4D97-AF65-F5344CB8AC3E}">
        <p14:creationId xmlns:p14="http://schemas.microsoft.com/office/powerpoint/2010/main" val="703935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Any thread can create another thread in the same process; there are no restrictions (short of memory space, of course!). The most common way of doing this is via the POSIX </a:t>
            </a:r>
            <a:r>
              <a:rPr lang="en-US" i="1" dirty="0">
                <a:hlinkClick r:id="rId3"/>
              </a:rPr>
              <a:t>pthread_create()</a:t>
            </a:r>
            <a:r>
              <a:rPr lang="en-US"/>
              <a:t> call:</a:t>
            </a:r>
            <a:endParaRPr lang="vi-VN"/>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ea typeface="+mn-lt"/>
                <a:cs typeface="+mn-lt"/>
              </a:rPr>
              <a:t>Starting a thread</a:t>
            </a:r>
            <a:endParaRPr lang="vi-VN"/>
          </a:p>
        </p:txBody>
      </p:sp>
      <p:pic>
        <p:nvPicPr>
          <p:cNvPr id="2" name="Hình ảnh 2" descr="Ảnh có chứa văn bản&#10;&#10;Mô tả được tự động tạo">
            <a:extLst>
              <a:ext uri="{FF2B5EF4-FFF2-40B4-BE49-F238E27FC236}">
                <a16:creationId xmlns:a16="http://schemas.microsoft.com/office/drawing/2014/main" id="{C9386081-3066-4CB0-8EA7-450543B81FB4}"/>
              </a:ext>
            </a:extLst>
          </p:cNvPr>
          <p:cNvPicPr>
            <a:picLocks noChangeAspect="1"/>
          </p:cNvPicPr>
          <p:nvPr/>
        </p:nvPicPr>
        <p:blipFill>
          <a:blip r:embed="rId4"/>
          <a:stretch>
            <a:fillRect/>
          </a:stretch>
        </p:blipFill>
        <p:spPr>
          <a:xfrm>
            <a:off x="760048" y="2537243"/>
            <a:ext cx="4709651" cy="1790020"/>
          </a:xfrm>
          <a:prstGeom prst="rect">
            <a:avLst/>
          </a:prstGeom>
        </p:spPr>
      </p:pic>
    </p:spTree>
    <p:extLst>
      <p:ext uri="{BB962C8B-B14F-4D97-AF65-F5344CB8AC3E}">
        <p14:creationId xmlns:p14="http://schemas.microsoft.com/office/powerpoint/2010/main" val="349181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A thread can be thought of as the minimum “unit of execution,” the unit of scheduling and execution in the microkernel. A process, on the other hand, can be thought of as a “container” for threads, defining the “address space” within which threads will execute. A process will always contain at least one thread.</a:t>
            </a:r>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Thread and process(IPC)</a:t>
            </a:r>
            <a:endParaRPr lang="vi-VN"/>
          </a:p>
        </p:txBody>
      </p:sp>
      <p:pic>
        <p:nvPicPr>
          <p:cNvPr id="2" name="Hình ảnh 2">
            <a:extLst>
              <a:ext uri="{FF2B5EF4-FFF2-40B4-BE49-F238E27FC236}">
                <a16:creationId xmlns:a16="http://schemas.microsoft.com/office/drawing/2014/main" id="{64672579-7E0A-4746-A43C-BA0B033F4AD0}"/>
              </a:ext>
            </a:extLst>
          </p:cNvPr>
          <p:cNvPicPr>
            <a:picLocks noChangeAspect="1"/>
          </p:cNvPicPr>
          <p:nvPr/>
        </p:nvPicPr>
        <p:blipFill>
          <a:blip r:embed="rId3"/>
          <a:stretch>
            <a:fillRect/>
          </a:stretch>
        </p:blipFill>
        <p:spPr>
          <a:xfrm>
            <a:off x="2875429" y="3019017"/>
            <a:ext cx="6754905" cy="3419732"/>
          </a:xfrm>
          <a:prstGeom prst="rect">
            <a:avLst/>
          </a:prstGeom>
        </p:spPr>
      </p:pic>
    </p:spTree>
    <p:extLst>
      <p:ext uri="{BB962C8B-B14F-4D97-AF65-F5344CB8AC3E}">
        <p14:creationId xmlns:p14="http://schemas.microsoft.com/office/powerpoint/2010/main" val="2549090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4339620" cy="4313849"/>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Attribute administration</a:t>
            </a:r>
            <a:endParaRPr lang="vi-VN"/>
          </a:p>
          <a:p>
            <a:pPr marL="608965" indent="-304165">
              <a:lnSpc>
                <a:spcPct val="113999"/>
              </a:lnSpc>
            </a:pPr>
            <a:r>
              <a:rPr lang="en-US" i="1" dirty="0">
                <a:hlinkClick r:id="rId3"/>
              </a:rPr>
              <a:t>pthread_attr_destroy()</a:t>
            </a:r>
            <a:br>
              <a:rPr lang="en-US" i="1" dirty="0"/>
            </a:br>
            <a:r>
              <a:rPr lang="en-US" i="1" dirty="0">
                <a:hlinkClick r:id="rId4"/>
              </a:rPr>
              <a:t>pthread_attr_init()</a:t>
            </a:r>
            <a:endParaRPr lang="en-US"/>
          </a:p>
          <a:p>
            <a:pPr marL="608965" indent="-304165">
              <a:lnSpc>
                <a:spcPct val="113999"/>
              </a:lnSpc>
            </a:pPr>
            <a:r>
              <a:rPr lang="en-US"/>
              <a:t>Flags (Boolean characteristics)</a:t>
            </a:r>
          </a:p>
          <a:p>
            <a:pPr marL="608965" indent="-304165">
              <a:lnSpc>
                <a:spcPct val="113999"/>
              </a:lnSpc>
            </a:pPr>
            <a:r>
              <a:rPr lang="en-US" i="1" dirty="0">
                <a:hlinkClick r:id="rId5"/>
              </a:rPr>
              <a:t>pthread_attr_getdetachstate()</a:t>
            </a:r>
            <a:br>
              <a:rPr lang="en-US" i="1" dirty="0"/>
            </a:br>
            <a:r>
              <a:rPr lang="en-US" i="1" dirty="0">
                <a:hlinkClick r:id="rId6"/>
              </a:rPr>
              <a:t>pthread_attr_setdetachstate()</a:t>
            </a:r>
            <a:br>
              <a:rPr lang="en-US" i="1" dirty="0"/>
            </a:br>
            <a:r>
              <a:rPr lang="en-US" i="1" dirty="0">
                <a:hlinkClick r:id="rId7"/>
              </a:rPr>
              <a:t>pthread_attr_getinheritsched()</a:t>
            </a:r>
            <a:br>
              <a:rPr lang="en-US" i="1" dirty="0"/>
            </a:br>
            <a:r>
              <a:rPr lang="en-US" i="1" dirty="0">
                <a:hlinkClick r:id="rId8"/>
              </a:rPr>
              <a:t>pthread_attr_setinheritsched()</a:t>
            </a:r>
            <a:br>
              <a:rPr lang="en-US" i="1" dirty="0"/>
            </a:br>
            <a:r>
              <a:rPr lang="en-US" i="1" dirty="0">
                <a:hlinkClick r:id="rId9"/>
              </a:rPr>
              <a:t>pthread_attr_getscope()</a:t>
            </a:r>
            <a:br>
              <a:rPr lang="en-US" i="1" dirty="0"/>
            </a:br>
            <a:r>
              <a:rPr lang="en-US" i="1" dirty="0">
                <a:hlinkClick r:id="rId10"/>
              </a:rPr>
              <a:t>pthread_attr_setscope()</a:t>
            </a:r>
            <a:endParaRPr lang="en-US"/>
          </a:p>
          <a:p>
            <a:pPr marL="608965" indent="-304165">
              <a:lnSpc>
                <a:spcPct val="113999"/>
              </a:lnSpc>
            </a:pPr>
            <a:endParaRPr lang="en-US" dirty="0"/>
          </a:p>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t>The thread attributes structure</a:t>
            </a:r>
            <a:endParaRPr lang="vi-VN"/>
          </a:p>
        </p:txBody>
      </p:sp>
      <p:sp>
        <p:nvSpPr>
          <p:cNvPr id="3" name="Google Shape;113;p19">
            <a:extLst>
              <a:ext uri="{FF2B5EF4-FFF2-40B4-BE49-F238E27FC236}">
                <a16:creationId xmlns:a16="http://schemas.microsoft.com/office/drawing/2014/main" id="{36C76FFF-9293-4C80-8770-A26C0576C42D}"/>
              </a:ext>
            </a:extLst>
          </p:cNvPr>
          <p:cNvSpPr txBox="1">
            <a:spLocks/>
          </p:cNvSpPr>
          <p:nvPr/>
        </p:nvSpPr>
        <p:spPr>
          <a:xfrm>
            <a:off x="6414612" y="1359982"/>
            <a:ext cx="4339620" cy="5125010"/>
          </a:xfrm>
          <a:prstGeom prst="rect">
            <a:avLst/>
          </a:prstGeom>
          <a:noFill/>
          <a:ln>
            <a:noFill/>
          </a:ln>
        </p:spPr>
        <p:txBody>
          <a:bodyPr spcFirstLastPara="1" wrap="square" lIns="91433" tIns="45700" rIns="91433" bIns="45700" anchor="t" anchorCtr="0">
            <a:noAutofit/>
          </a:bodyPr>
          <a:lstStyle>
            <a:defPPr marR="0" lvl="0" algn="l" rtl="0">
              <a:lnSpc>
                <a:spcPct val="100000"/>
              </a:lnSpc>
              <a:spcBef>
                <a:spcPts val="0"/>
              </a:spcBef>
              <a:spcAft>
                <a:spcPts val="0"/>
              </a:spcAft>
            </a:defPPr>
            <a:lvl1pPr marL="609585" marR="0" lvl="0" indent="-304792" algn="l" rtl="0">
              <a:lnSpc>
                <a:spcPct val="114000"/>
              </a:lnSpc>
              <a:spcBef>
                <a:spcPts val="0"/>
              </a:spcBef>
              <a:spcAft>
                <a:spcPts val="0"/>
              </a:spcAft>
              <a:buClr>
                <a:schemeClr val="dk1"/>
              </a:buClr>
              <a:buSzPts val="1500"/>
              <a:buFont typeface="Roboto Condensed"/>
              <a:buNone/>
              <a:defRPr sz="2000" b="0" i="0" u="none" strike="noStrike" cap="none">
                <a:solidFill>
                  <a:schemeClr val="dk1"/>
                </a:solidFill>
                <a:latin typeface="Roboto Condensed"/>
                <a:ea typeface="Roboto Condensed"/>
                <a:cs typeface="Roboto Condensed"/>
                <a:sym typeface="Roboto Condensed"/>
              </a:defRPr>
            </a:lvl1pPr>
            <a:lvl2pPr marL="1219170" marR="0" lvl="1" indent="-414856" algn="l" rtl="0">
              <a:lnSpc>
                <a:spcPct val="115000"/>
              </a:lnSpc>
              <a:spcBef>
                <a:spcPts val="1333"/>
              </a:spcBef>
              <a:spcAft>
                <a:spcPts val="0"/>
              </a:spcAft>
              <a:buClr>
                <a:schemeClr val="dk1"/>
              </a:buClr>
              <a:buSzPts val="1300"/>
              <a:buFont typeface="Roboto Condensed"/>
              <a:buChar char="•"/>
              <a:defRPr sz="1700" b="0" i="0" u="none" strike="noStrike" cap="none">
                <a:solidFill>
                  <a:schemeClr val="dk1"/>
                </a:solidFill>
                <a:latin typeface="Roboto Condensed"/>
                <a:ea typeface="Roboto Condensed"/>
                <a:cs typeface="Roboto Condensed"/>
                <a:sym typeface="Roboto Condensed"/>
              </a:defRPr>
            </a:lvl2pPr>
            <a:lvl3pPr marL="1828754" marR="0" lvl="2" indent="-414856" algn="l" rtl="0">
              <a:lnSpc>
                <a:spcPct val="115000"/>
              </a:lnSpc>
              <a:spcBef>
                <a:spcPts val="667"/>
              </a:spcBef>
              <a:spcAft>
                <a:spcPts val="0"/>
              </a:spcAft>
              <a:buClr>
                <a:schemeClr val="dk1"/>
              </a:buClr>
              <a:buSzPts val="1300"/>
              <a:buFont typeface="Roboto Condensed"/>
              <a:buChar char="•"/>
              <a:defRPr sz="1700" b="0" i="0" u="none" strike="noStrike" cap="none">
                <a:solidFill>
                  <a:schemeClr val="dk1"/>
                </a:solidFill>
                <a:latin typeface="Roboto Condensed"/>
                <a:ea typeface="Roboto Condensed"/>
                <a:cs typeface="Roboto Condensed"/>
                <a:sym typeface="Roboto Condensed"/>
              </a:defRPr>
            </a:lvl3pPr>
            <a:lvl4pPr marL="2438339" marR="0" lvl="3" indent="-414856" algn="l" rtl="0">
              <a:lnSpc>
                <a:spcPct val="115000"/>
              </a:lnSpc>
              <a:spcBef>
                <a:spcPts val="667"/>
              </a:spcBef>
              <a:spcAft>
                <a:spcPts val="0"/>
              </a:spcAft>
              <a:buClr>
                <a:schemeClr val="dk1"/>
              </a:buClr>
              <a:buSzPts val="1300"/>
              <a:buFont typeface="Roboto Condensed"/>
              <a:buChar char="•"/>
              <a:defRPr sz="1700" b="0" i="0" u="none" strike="noStrike" cap="none">
                <a:solidFill>
                  <a:schemeClr val="dk1"/>
                </a:solidFill>
                <a:latin typeface="Roboto Condensed"/>
                <a:ea typeface="Roboto Condensed"/>
                <a:cs typeface="Roboto Condensed"/>
                <a:sym typeface="Roboto Condensed"/>
              </a:defRPr>
            </a:lvl4pPr>
            <a:lvl5pPr marL="3047924" marR="0" lvl="4" indent="-414856" algn="l" rtl="0">
              <a:lnSpc>
                <a:spcPct val="115000"/>
              </a:lnSpc>
              <a:spcBef>
                <a:spcPts val="667"/>
              </a:spcBef>
              <a:spcAft>
                <a:spcPts val="0"/>
              </a:spcAft>
              <a:buClr>
                <a:schemeClr val="dk1"/>
              </a:buClr>
              <a:buSzPts val="1300"/>
              <a:buFont typeface="Roboto Condensed"/>
              <a:buChar char="•"/>
              <a:defRPr sz="1700" b="0" i="0" u="none" strike="noStrike" cap="none">
                <a:solidFill>
                  <a:schemeClr val="dk1"/>
                </a:solidFill>
                <a:latin typeface="Roboto Condensed"/>
                <a:ea typeface="Roboto Condensed"/>
                <a:cs typeface="Roboto Condensed"/>
                <a:sym typeface="Roboto Condensed"/>
              </a:defRPr>
            </a:lvl5pPr>
            <a:lvl6pPr marL="3657509" marR="0" lvl="5" indent="-414856" algn="l" rtl="0">
              <a:lnSpc>
                <a:spcPct val="115000"/>
              </a:lnSpc>
              <a:spcBef>
                <a:spcPts val="667"/>
              </a:spcBef>
              <a:spcAft>
                <a:spcPts val="0"/>
              </a:spcAft>
              <a:buClr>
                <a:schemeClr val="dk1"/>
              </a:buClr>
              <a:buSzPts val="1300"/>
              <a:buFont typeface="Roboto Condensed"/>
              <a:buChar char="•"/>
              <a:defRPr sz="1700" b="0" i="0" u="none" strike="noStrike" cap="none">
                <a:solidFill>
                  <a:schemeClr val="dk1"/>
                </a:solidFill>
                <a:latin typeface="Roboto Condensed"/>
                <a:ea typeface="Roboto Condensed"/>
                <a:cs typeface="Roboto Condensed"/>
                <a:sym typeface="Roboto Condensed"/>
              </a:defRPr>
            </a:lvl6pPr>
            <a:lvl7pPr marL="4267093" marR="0" lvl="6" indent="-414856" algn="l" rtl="0">
              <a:lnSpc>
                <a:spcPct val="115000"/>
              </a:lnSpc>
              <a:spcBef>
                <a:spcPts val="667"/>
              </a:spcBef>
              <a:spcAft>
                <a:spcPts val="0"/>
              </a:spcAft>
              <a:buClr>
                <a:schemeClr val="dk1"/>
              </a:buClr>
              <a:buSzPts val="1300"/>
              <a:buFont typeface="Roboto Condensed"/>
              <a:buChar char="•"/>
              <a:defRPr sz="1700" b="0" i="0" u="none" strike="noStrike" cap="none">
                <a:solidFill>
                  <a:schemeClr val="dk1"/>
                </a:solidFill>
                <a:latin typeface="Roboto Condensed"/>
                <a:ea typeface="Roboto Condensed"/>
                <a:cs typeface="Roboto Condensed"/>
                <a:sym typeface="Roboto Condensed"/>
              </a:defRPr>
            </a:lvl7pPr>
            <a:lvl8pPr marL="4876678" marR="0" lvl="7" indent="-414856" algn="l" rtl="0">
              <a:lnSpc>
                <a:spcPct val="115000"/>
              </a:lnSpc>
              <a:spcBef>
                <a:spcPts val="667"/>
              </a:spcBef>
              <a:spcAft>
                <a:spcPts val="0"/>
              </a:spcAft>
              <a:buClr>
                <a:schemeClr val="dk1"/>
              </a:buClr>
              <a:buSzPts val="1300"/>
              <a:buFont typeface="Roboto Condensed"/>
              <a:buChar char="•"/>
              <a:defRPr sz="1700" b="0" i="0" u="none" strike="noStrike" cap="none">
                <a:solidFill>
                  <a:schemeClr val="dk1"/>
                </a:solidFill>
                <a:latin typeface="Roboto Condensed"/>
                <a:ea typeface="Roboto Condensed"/>
                <a:cs typeface="Roboto Condensed"/>
                <a:sym typeface="Roboto Condensed"/>
              </a:defRPr>
            </a:lvl8pPr>
            <a:lvl9pPr marL="5486263" marR="0" lvl="8" indent="-414856" algn="l" rtl="0">
              <a:lnSpc>
                <a:spcPct val="115000"/>
              </a:lnSpc>
              <a:spcBef>
                <a:spcPts val="667"/>
              </a:spcBef>
              <a:spcAft>
                <a:spcPts val="667"/>
              </a:spcAft>
              <a:buClr>
                <a:schemeClr val="dk1"/>
              </a:buClr>
              <a:buSzPts val="1300"/>
              <a:buFont typeface="Roboto Condensed"/>
              <a:buChar char="•"/>
              <a:defRPr sz="1700" b="0" i="0" u="none" strike="noStrike" cap="none">
                <a:solidFill>
                  <a:schemeClr val="dk1"/>
                </a:solidFill>
                <a:latin typeface="Roboto Condensed"/>
                <a:ea typeface="Roboto Condensed"/>
                <a:cs typeface="Roboto Condensed"/>
                <a:sym typeface="Roboto Condensed"/>
              </a:defRPr>
            </a:lvl9pPr>
          </a:lstStyle>
          <a:p>
            <a:pPr marL="608965" indent="-304165">
              <a:lnSpc>
                <a:spcPct val="113999"/>
              </a:lnSpc>
            </a:pPr>
            <a:r>
              <a:rPr lang="en-US" kern="0"/>
              <a:t>Stack related</a:t>
            </a:r>
            <a:endParaRPr lang="vi-VN"/>
          </a:p>
          <a:p>
            <a:pPr>
              <a:lnSpc>
                <a:spcPct val="113999"/>
              </a:lnSpc>
            </a:pPr>
            <a:r>
              <a:rPr lang="en-US" i="1" kern="0" dirty="0">
                <a:hlinkClick r:id="rId11"/>
              </a:rPr>
              <a:t>pthread_attr_getguardsize()</a:t>
            </a:r>
            <a:br>
              <a:rPr lang="en-US" i="1" kern="0" dirty="0"/>
            </a:br>
            <a:r>
              <a:rPr lang="en-US" i="1" kern="0" dirty="0">
                <a:hlinkClick r:id="rId12"/>
              </a:rPr>
              <a:t>pthread_attr_setguardsize()</a:t>
            </a:r>
            <a:br>
              <a:rPr lang="en-US" i="1" kern="0" dirty="0"/>
            </a:br>
            <a:r>
              <a:rPr lang="en-US" i="1" kern="0" dirty="0">
                <a:hlinkClick r:id="rId13"/>
              </a:rPr>
              <a:t>pthread_attr_getstackaddr()</a:t>
            </a:r>
            <a:br>
              <a:rPr lang="en-US" i="1" kern="0" dirty="0"/>
            </a:br>
            <a:r>
              <a:rPr lang="en-US" i="1" kern="0" dirty="0">
                <a:hlinkClick r:id="rId14"/>
              </a:rPr>
              <a:t>pthread_attr_setstackaddr()</a:t>
            </a:r>
            <a:br>
              <a:rPr lang="en-US" i="1" kern="0" dirty="0"/>
            </a:br>
            <a:r>
              <a:rPr lang="en-US" i="1" kern="0" dirty="0">
                <a:hlinkClick r:id="rId15"/>
              </a:rPr>
              <a:t>pthread_attr_getstacksize()</a:t>
            </a:r>
            <a:br>
              <a:rPr lang="en-US" i="1" kern="0" dirty="0"/>
            </a:br>
            <a:r>
              <a:rPr lang="en-US" i="1" kern="0" dirty="0">
                <a:hlinkClick r:id="rId16"/>
              </a:rPr>
              <a:t>pthread_attr_setstacksize()</a:t>
            </a:r>
            <a:br>
              <a:rPr lang="en-US" i="1" kern="0" dirty="0"/>
            </a:br>
            <a:r>
              <a:rPr lang="en-US" i="1" kern="0" dirty="0">
                <a:hlinkClick r:id="rId17"/>
              </a:rPr>
              <a:t>pthread_attr_getstacklazy()</a:t>
            </a:r>
            <a:br>
              <a:rPr lang="en-US" i="1" kern="0" dirty="0"/>
            </a:br>
            <a:r>
              <a:rPr lang="en-US" i="1" kern="0" dirty="0">
                <a:hlinkClick r:id="rId18"/>
              </a:rPr>
              <a:t>pthread_attr_setstacklazy()</a:t>
            </a:r>
            <a:endParaRPr lang="en-US"/>
          </a:p>
          <a:p>
            <a:pPr marL="608965" indent="-304165">
              <a:lnSpc>
                <a:spcPct val="113999"/>
              </a:lnSpc>
            </a:pPr>
            <a:r>
              <a:rPr lang="en-US" kern="0"/>
              <a:t>Scheduling related</a:t>
            </a:r>
            <a:endParaRPr lang="en-US"/>
          </a:p>
          <a:p>
            <a:pPr>
              <a:lnSpc>
                <a:spcPct val="113999"/>
              </a:lnSpc>
            </a:pPr>
            <a:r>
              <a:rPr lang="en-US" i="1" kern="0" dirty="0">
                <a:hlinkClick r:id="rId19"/>
              </a:rPr>
              <a:t>pthread_attr_getschedparam()</a:t>
            </a:r>
            <a:br>
              <a:rPr lang="en-US" i="1" kern="0" dirty="0"/>
            </a:br>
            <a:r>
              <a:rPr lang="en-US" i="1" kern="0" dirty="0">
                <a:hlinkClick r:id="rId20"/>
              </a:rPr>
              <a:t>pthread_attr_setschedparam()</a:t>
            </a:r>
            <a:br>
              <a:rPr lang="en-US" i="1" kern="0" dirty="0"/>
            </a:br>
            <a:r>
              <a:rPr lang="en-US" i="1" kern="0" dirty="0">
                <a:hlinkClick r:id="rId21"/>
              </a:rPr>
              <a:t>pthread_attr_getschedpolicy()</a:t>
            </a:r>
            <a:br>
              <a:rPr lang="en-US" i="1" kern="0" dirty="0"/>
            </a:br>
            <a:r>
              <a:rPr lang="en-US" i="1" kern="0" dirty="0">
                <a:hlinkClick r:id="rId22"/>
              </a:rPr>
              <a:t>pthread_attr_setschedpolicy()</a:t>
            </a:r>
            <a:endParaRPr lang="en-US">
              <a:hlinkClick r:id="rId22"/>
            </a:endParaRPr>
          </a:p>
          <a:p>
            <a:pPr marL="608965" indent="-304165">
              <a:lnSpc>
                <a:spcPct val="113999"/>
              </a:lnSpc>
            </a:pPr>
            <a:endParaRPr lang="en-US" kern="0" dirty="0"/>
          </a:p>
          <a:p>
            <a:pPr marL="608965" indent="-304165">
              <a:lnSpc>
                <a:spcPct val="113999"/>
              </a:lnSpc>
            </a:pPr>
            <a:endParaRPr lang="en-US" kern="0" dirty="0"/>
          </a:p>
          <a:p>
            <a:pPr marL="608965" indent="-304165">
              <a:lnSpc>
                <a:spcPct val="113999"/>
              </a:lnSpc>
            </a:pPr>
            <a:endParaRPr lang="en-US" kern="0" dirty="0"/>
          </a:p>
        </p:txBody>
      </p:sp>
    </p:spTree>
    <p:extLst>
      <p:ext uri="{BB962C8B-B14F-4D97-AF65-F5344CB8AC3E}">
        <p14:creationId xmlns:p14="http://schemas.microsoft.com/office/powerpoint/2010/main" val="1175481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b="1"/>
              <a:t>Synchronizing to the termination of a thread</a:t>
            </a:r>
            <a:endParaRPr lang="vi-VN" b="1"/>
          </a:p>
          <a:p>
            <a:pPr marL="608965" indent="-304165">
              <a:lnSpc>
                <a:spcPct val="113999"/>
              </a:lnSpc>
            </a:pPr>
            <a:r>
              <a:rPr lang="en-US"/>
              <a:t>The simplest method of synchronization is to </a:t>
            </a:r>
            <a:r>
              <a:rPr lang="en-US" i="1"/>
              <a:t>join</a:t>
            </a:r>
            <a:r>
              <a:rPr lang="en-US"/>
              <a:t> the threads as they terminate. Joining really means waiting for termination.</a:t>
            </a:r>
            <a:endParaRPr lang="vi-VN"/>
          </a:p>
          <a:p>
            <a:pPr marL="608965" indent="-304165">
              <a:lnSpc>
                <a:spcPct val="113999"/>
              </a:lnSpc>
            </a:pPr>
            <a:r>
              <a:rPr lang="en-US"/>
              <a:t>+Joining is accomplished by one thread waiting for the termination of another thread. The waiting thread calls </a:t>
            </a:r>
            <a:r>
              <a:rPr lang="en-US" i="1" dirty="0">
                <a:hlinkClick r:id="rId3"/>
              </a:rPr>
              <a:t>pthread_join()</a:t>
            </a:r>
            <a:r>
              <a:rPr lang="en-US" dirty="0"/>
              <a:t>:</a:t>
            </a:r>
          </a:p>
          <a:p>
            <a:pPr marL="608965" indent="-304165">
              <a:lnSpc>
                <a:spcPct val="113999"/>
              </a:lnSpc>
            </a:pPr>
            <a:r>
              <a:rPr lang="en-US"/>
              <a:t>+With the </a:t>
            </a:r>
            <a:r>
              <a:rPr lang="en-US" i="1"/>
              <a:t>barrier</a:t>
            </a:r>
            <a:r>
              <a:rPr lang="en-US"/>
              <a:t>, we're waiting for a certain number of threads to rendezvous at the barrier. Then, when the requisite number are present, we unblock </a:t>
            </a:r>
            <a:r>
              <a:rPr lang="en-US" i="1"/>
              <a:t>all of them</a:t>
            </a:r>
            <a:r>
              <a:rPr lang="en-US"/>
              <a:t>. (Note that the threads continue to run.).The main thread needs to wait until all the worker threads have completed, and only then can the next part of the program begin.</a:t>
            </a:r>
          </a:p>
          <a:p>
            <a:pPr marL="608965" indent="-304165">
              <a:lnSpc>
                <a:spcPct val="113999"/>
              </a:lnSpc>
            </a:pPr>
            <a:endParaRPr lang="en-US" dirty="0"/>
          </a:p>
          <a:p>
            <a:pPr marL="608965" indent="-304165">
              <a:lnSpc>
                <a:spcPct val="113999"/>
              </a:lnSpc>
            </a:pPr>
            <a:endParaRPr lang="en-US" dirty="0"/>
          </a:p>
          <a:p>
            <a:pPr marL="608965" indent="-304165">
              <a:lnSpc>
                <a:spcPct val="113999"/>
              </a:lnSpc>
            </a:pPr>
            <a:r>
              <a:rPr lang="en-US"/>
              <a:t>Example:</a:t>
            </a: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t>Coding for SMP or single processor</a:t>
            </a:r>
            <a:endParaRPr lang="vi-VN"/>
          </a:p>
        </p:txBody>
      </p:sp>
      <p:pic>
        <p:nvPicPr>
          <p:cNvPr id="2" name="Hình ảnh 2" descr="Ảnh có chứa văn bản&#10;&#10;Mô tả được tự động tạo">
            <a:extLst>
              <a:ext uri="{FF2B5EF4-FFF2-40B4-BE49-F238E27FC236}">
                <a16:creationId xmlns:a16="http://schemas.microsoft.com/office/drawing/2014/main" id="{4D3A1B9A-1566-4ECF-A7A2-816C36FCE70D}"/>
              </a:ext>
            </a:extLst>
          </p:cNvPr>
          <p:cNvPicPr>
            <a:picLocks noChangeAspect="1"/>
          </p:cNvPicPr>
          <p:nvPr/>
        </p:nvPicPr>
        <p:blipFill>
          <a:blip r:embed="rId4"/>
          <a:stretch>
            <a:fillRect/>
          </a:stretch>
        </p:blipFill>
        <p:spPr>
          <a:xfrm>
            <a:off x="3790335" y="4596588"/>
            <a:ext cx="2743200" cy="2261404"/>
          </a:xfrm>
          <a:prstGeom prst="rect">
            <a:avLst/>
          </a:prstGeom>
        </p:spPr>
      </p:pic>
    </p:spTree>
    <p:extLst>
      <p:ext uri="{BB962C8B-B14F-4D97-AF65-F5344CB8AC3E}">
        <p14:creationId xmlns:p14="http://schemas.microsoft.com/office/powerpoint/2010/main" val="3738240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b="1"/>
              <a:t>Readers/writer locks</a:t>
            </a:r>
            <a:endParaRPr lang="vi-VN"/>
          </a:p>
          <a:p>
            <a:pPr marL="608965" indent="-304165">
              <a:lnSpc>
                <a:spcPct val="113999"/>
              </a:lnSpc>
            </a:pPr>
            <a:r>
              <a:rPr lang="en-US"/>
              <a:t>Readers and writer locks are used for exactly what their name implies: multiple readers can be using a resource, with no writers, or one writer can be using a resource with no other writers or readers.</a:t>
            </a:r>
          </a:p>
          <a:p>
            <a:pPr marL="608965" indent="-304165">
              <a:lnSpc>
                <a:spcPct val="113999"/>
              </a:lnSpc>
            </a:pPr>
            <a:endParaRPr lang="en-US" dirty="0"/>
          </a:p>
          <a:p>
            <a:pPr marL="608965" indent="-304165">
              <a:lnSpc>
                <a:spcPct val="113999"/>
              </a:lnSpc>
            </a:pPr>
            <a:r>
              <a:rPr lang="en-US"/>
              <a:t>The pthread_rwlock_init() function takes the lock argument (of type pthread_rwlock_t) and initializes it based on the attributes specified by attr. We're just going to use an attribute of NULL in our examples, which means, “Use the defaults.” For detailed information about the attributes, see the library reference pages for pthread_rwlockattr_init(), pthread_rwlockattr_destroy(), pthread_rwlockattr_getpshared(), and pthread_rwlockattr_setpshared().</a:t>
            </a: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latin typeface="Arial"/>
                <a:cs typeface="Arial"/>
              </a:rPr>
              <a:t>More on synchronization</a:t>
            </a:r>
          </a:p>
        </p:txBody>
      </p:sp>
    </p:spTree>
    <p:extLst>
      <p:ext uri="{BB962C8B-B14F-4D97-AF65-F5344CB8AC3E}">
        <p14:creationId xmlns:p14="http://schemas.microsoft.com/office/powerpoint/2010/main" val="2922797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endParaRPr lang="en-US" b="1" dirty="0"/>
          </a:p>
          <a:p>
            <a:pPr marL="608965" indent="-304165">
              <a:lnSpc>
                <a:spcPct val="113999"/>
              </a:lnSpc>
            </a:pPr>
            <a:r>
              <a:rPr lang="en-US"/>
              <a:t>Readers and writer locks are used for exactly what their name implies: multiple readers can be using a resource, with no writers, or one writer can be using a resource with no other writers or readers.</a:t>
            </a:r>
          </a:p>
          <a:p>
            <a:pPr marL="608965" indent="-304165">
              <a:lnSpc>
                <a:spcPct val="113999"/>
              </a:lnSpc>
            </a:pPr>
            <a:endParaRPr lang="en-US" dirty="0"/>
          </a:p>
          <a:p>
            <a:pPr marL="608965" indent="-304165">
              <a:lnSpc>
                <a:spcPct val="113999"/>
              </a:lnSpc>
            </a:pPr>
            <a:r>
              <a:rPr lang="en-US"/>
              <a:t>The pthread_rwlock_init() function takes the lock argument (of type pthread_rwlock_t) and initializes it based on the attributes specified by attr. We're just going to use an attribute of NULL in our examples, which means, “Use the defaults.” For detailed information about the attributes, see the library reference pages for pthread_rwlockattr_init(), pthread_rwlockattr_destroy(), pthread_rwlockattr_getpshared(), and pthread_rwlockattr_setpshared().</a:t>
            </a: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latin typeface="Arial"/>
                <a:cs typeface="Arial"/>
              </a:rPr>
              <a:t>More on synchronization</a:t>
            </a:r>
          </a:p>
        </p:txBody>
      </p:sp>
    </p:spTree>
    <p:extLst>
      <p:ext uri="{BB962C8B-B14F-4D97-AF65-F5344CB8AC3E}">
        <p14:creationId xmlns:p14="http://schemas.microsoft.com/office/powerpoint/2010/main" val="2310555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b="1"/>
              <a:t>Sleepon locks</a:t>
            </a:r>
            <a:endParaRPr lang="vi-VN"/>
          </a:p>
          <a:p>
            <a:pPr marL="608965" indent="-304165">
              <a:lnSpc>
                <a:spcPct val="113999"/>
              </a:lnSpc>
            </a:pPr>
            <a:r>
              <a:rPr lang="en-US"/>
              <a:t>Readers and writer locks are used for exactly what their name implies: multiple readers can be using a resource, with no writers, or one writer can be using a resource with no other writers or readers.</a:t>
            </a:r>
          </a:p>
          <a:p>
            <a:pPr marL="608965" indent="-304165">
              <a:lnSpc>
                <a:spcPct val="113999"/>
              </a:lnSpc>
            </a:pPr>
            <a:endParaRPr lang="en-US" dirty="0"/>
          </a:p>
          <a:p>
            <a:pPr marL="608965" indent="-304165">
              <a:lnSpc>
                <a:spcPct val="113999"/>
              </a:lnSpc>
            </a:pPr>
            <a:r>
              <a:rPr lang="en-US"/>
              <a:t>The pthread_rwlock_init() function takes the lock argument (of type pthread_rwlock_t) and initializes it based on the attributes specified by attr. We're just going to use an attribute of NULL in our examples, which means, “Use the defaults.” For detailed information about the attributes, see the library reference pages for pthread_rwlockattr_init(), pthread_rwlockattr_destroy(), pthread_rwlockattr_getpshared(), and pthread_rwlockattr_setpshared().</a:t>
            </a:r>
          </a:p>
          <a:p>
            <a:pPr marL="608965" indent="-304165">
              <a:lnSpc>
                <a:spcPct val="113999"/>
              </a:lnSpc>
            </a:pPr>
            <a:endParaRPr lang="en-US" dirty="0"/>
          </a:p>
          <a:p>
            <a:pPr>
              <a:lnSpc>
                <a:spcPct val="113999"/>
              </a:lnSpc>
            </a:pPr>
            <a:r>
              <a:rPr lang="en-US"/>
              <a:t>The </a:t>
            </a:r>
            <a:r>
              <a:rPr lang="en-US" i="1"/>
              <a:t>pthread_sleepon_wait()</a:t>
            </a:r>
            <a:r>
              <a:rPr lang="en-US"/>
              <a:t> actually does three distinct steps!</a:t>
            </a:r>
          </a:p>
          <a:p>
            <a:pPr marL="285750" indent="-285750">
              <a:lnSpc>
                <a:spcPct val="113999"/>
              </a:lnSpc>
              <a:buFont typeface="Arial"/>
              <a:buChar char="•"/>
            </a:pPr>
            <a:r>
              <a:rPr lang="en-US"/>
              <a:t>Unlock the sleepon library mutex.</a:t>
            </a:r>
          </a:p>
          <a:p>
            <a:pPr marL="285750" indent="-285750">
              <a:lnSpc>
                <a:spcPct val="113999"/>
              </a:lnSpc>
              <a:buFont typeface="Arial"/>
              <a:buChar char="•"/>
            </a:pPr>
            <a:r>
              <a:rPr lang="en-US"/>
              <a:t>Perform the waiting operation.</a:t>
            </a:r>
          </a:p>
          <a:p>
            <a:pPr marL="285750" indent="-285750">
              <a:lnSpc>
                <a:spcPct val="113999"/>
              </a:lnSpc>
              <a:buFont typeface="Arial"/>
              <a:buChar char="•"/>
            </a:pPr>
            <a:r>
              <a:rPr lang="en-US"/>
              <a:t>Re-lock the sleepon library mutex.</a:t>
            </a:r>
          </a:p>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latin typeface="Arial"/>
                <a:cs typeface="Arial"/>
              </a:rPr>
              <a:t>More on synchronization</a:t>
            </a:r>
          </a:p>
        </p:txBody>
      </p:sp>
    </p:spTree>
    <p:extLst>
      <p:ext uri="{BB962C8B-B14F-4D97-AF65-F5344CB8AC3E}">
        <p14:creationId xmlns:p14="http://schemas.microsoft.com/office/powerpoint/2010/main" val="1422694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br>
              <a:rPr lang="en-US" dirty="0"/>
            </a:br>
            <a:r>
              <a:rPr lang="en-US"/>
              <a:t>Condition variables (or “condvars”) are remarkably similar to the sleepon locks we just saw above. In fact, sleepon locks are built on top of condvars, which is why we had a state of CONDVAR in the explanation table for the sleepon example. It bears repeating that the </a:t>
            </a:r>
            <a:r>
              <a:rPr lang="en-US" i="1" dirty="0">
                <a:hlinkClick r:id="rId3"/>
              </a:rPr>
              <a:t>pthread_cond_wait()</a:t>
            </a:r>
            <a:r>
              <a:rPr lang="en-US"/>
              <a:t> function releases the mutex, waits, and then reacquires the mutex, just like the </a:t>
            </a:r>
            <a:r>
              <a:rPr lang="en-US" i="1" dirty="0">
                <a:hlinkClick r:id="rId4"/>
              </a:rPr>
              <a:t>pthread_sleepon_wait()</a:t>
            </a:r>
            <a:r>
              <a:rPr lang="en-US"/>
              <a:t> function did.</a:t>
            </a:r>
          </a:p>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latin typeface="Arial"/>
                <a:cs typeface="Arial"/>
              </a:rPr>
              <a:t>Condition variable</a:t>
            </a:r>
            <a:endParaRPr lang="vi-VN"/>
          </a:p>
        </p:txBody>
      </p:sp>
    </p:spTree>
    <p:extLst>
      <p:ext uri="{BB962C8B-B14F-4D97-AF65-F5344CB8AC3E}">
        <p14:creationId xmlns:p14="http://schemas.microsoft.com/office/powerpoint/2010/main" val="2085799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The following diagram illustrates the relationship of the </a:t>
            </a:r>
            <a:r>
              <a:rPr lang="en-US" i="1"/>
              <a:t>lo_water</a:t>
            </a:r>
            <a:r>
              <a:rPr lang="en-US"/>
              <a:t>, </a:t>
            </a:r>
            <a:r>
              <a:rPr lang="en-US" i="1"/>
              <a:t>hi_water</a:t>
            </a:r>
            <a:r>
              <a:rPr lang="en-US"/>
              <a:t>, and </a:t>
            </a:r>
            <a:r>
              <a:rPr lang="en-US" i="1"/>
              <a:t>maximum</a:t>
            </a:r>
            <a:r>
              <a:rPr lang="en-US"/>
              <a:t> parameters:</a:t>
            </a:r>
            <a:endParaRPr lang="vi-VN"/>
          </a:p>
          <a:p>
            <a:pPr marL="608965" indent="-304165">
              <a:lnSpc>
                <a:spcPct val="113999"/>
              </a:lnSpc>
            </a:pPr>
            <a:br>
              <a:rPr lang="en-US" dirty="0"/>
            </a:b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t>Controlling the number of threads</a:t>
            </a:r>
            <a:endParaRPr lang="vi-VN"/>
          </a:p>
          <a:p>
            <a:br>
              <a:rPr lang="en-US" dirty="0"/>
            </a:br>
            <a:endParaRPr lang="en-US" dirty="0"/>
          </a:p>
        </p:txBody>
      </p:sp>
      <p:pic>
        <p:nvPicPr>
          <p:cNvPr id="2" name="Hình ảnh 2">
            <a:extLst>
              <a:ext uri="{FF2B5EF4-FFF2-40B4-BE49-F238E27FC236}">
                <a16:creationId xmlns:a16="http://schemas.microsoft.com/office/drawing/2014/main" id="{3D32632E-4AD8-49E2-BB36-F3B1CF0DB92D}"/>
              </a:ext>
            </a:extLst>
          </p:cNvPr>
          <p:cNvPicPr>
            <a:picLocks noChangeAspect="1"/>
          </p:cNvPicPr>
          <p:nvPr/>
        </p:nvPicPr>
        <p:blipFill>
          <a:blip r:embed="rId3"/>
          <a:stretch>
            <a:fillRect/>
          </a:stretch>
        </p:blipFill>
        <p:spPr>
          <a:xfrm>
            <a:off x="2016192" y="2850627"/>
            <a:ext cx="7192295" cy="2387224"/>
          </a:xfrm>
          <a:prstGeom prst="rect">
            <a:avLst/>
          </a:prstGeom>
        </p:spPr>
      </p:pic>
    </p:spTree>
    <p:extLst>
      <p:ext uri="{BB962C8B-B14F-4D97-AF65-F5344CB8AC3E}">
        <p14:creationId xmlns:p14="http://schemas.microsoft.com/office/powerpoint/2010/main" val="2646648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The following diagram illustrates the relationship of the </a:t>
            </a:r>
            <a:r>
              <a:rPr lang="en-US" i="1"/>
              <a:t>lo_water</a:t>
            </a:r>
            <a:r>
              <a:rPr lang="en-US"/>
              <a:t>, </a:t>
            </a:r>
            <a:r>
              <a:rPr lang="en-US" i="1"/>
              <a:t>hi_water</a:t>
            </a:r>
            <a:r>
              <a:rPr lang="en-US"/>
              <a:t>, and </a:t>
            </a:r>
            <a:r>
              <a:rPr lang="en-US" i="1"/>
              <a:t>maximum</a:t>
            </a:r>
            <a:r>
              <a:rPr lang="en-US"/>
              <a:t> parameters:</a:t>
            </a:r>
            <a:endParaRPr lang="vi-VN"/>
          </a:p>
          <a:p>
            <a:pPr marL="0" indent="0">
              <a:lnSpc>
                <a:spcPct val="113999"/>
              </a:lnSpc>
            </a:pPr>
            <a:br>
              <a:rPr lang="en-US" dirty="0"/>
            </a:br>
            <a:r>
              <a:rPr lang="en-US"/>
              <a:t>Threads can use any of the following synchronization methods:</a:t>
            </a:r>
            <a:endParaRPr lang="en-US" dirty="0"/>
          </a:p>
          <a:p>
            <a:pPr marL="608965" indent="-304165">
              <a:lnSpc>
                <a:spcPct val="113999"/>
              </a:lnSpc>
            </a:pPr>
            <a:r>
              <a:rPr lang="en-US"/>
              <a:t>mutexes — allow only one thread to own the mutex at a given point in time.</a:t>
            </a:r>
          </a:p>
          <a:p>
            <a:pPr marL="608965" indent="-304165">
              <a:lnSpc>
                <a:spcPct val="113999"/>
              </a:lnSpc>
            </a:pPr>
            <a:r>
              <a:rPr lang="en-US"/>
              <a:t>semaphores — allow a fixed number of threads to “own” the semaphore.</a:t>
            </a:r>
          </a:p>
          <a:p>
            <a:pPr marL="608965" indent="-304165">
              <a:lnSpc>
                <a:spcPct val="113999"/>
              </a:lnSpc>
            </a:pPr>
            <a:r>
              <a:rPr lang="en-US"/>
              <a:t>sleepons — allow a number of threads to block on a number of objects, while allocating the underlying condvars dynamically to the blocked threads.</a:t>
            </a:r>
          </a:p>
          <a:p>
            <a:pPr marL="608965" indent="-304165">
              <a:lnSpc>
                <a:spcPct val="113999"/>
              </a:lnSpc>
            </a:pPr>
            <a:r>
              <a:rPr lang="en-US"/>
              <a:t>condvars — similar to sleepons except that the allocation of the condvars is controlled by the programmer.</a:t>
            </a:r>
          </a:p>
          <a:p>
            <a:pPr marL="608965" indent="-304165">
              <a:lnSpc>
                <a:spcPct val="113999"/>
              </a:lnSpc>
            </a:pPr>
            <a:r>
              <a:rPr lang="en-US"/>
              <a:t>joining — allows a thread to synchronize to the termination of another thread.</a:t>
            </a:r>
          </a:p>
          <a:p>
            <a:pPr marL="608965" indent="-304165">
              <a:lnSpc>
                <a:spcPct val="113999"/>
              </a:lnSpc>
            </a:pPr>
            <a:r>
              <a:rPr lang="en-US"/>
              <a:t>barriers — allows threads to wait until a number of threads have reached the synchronization point.</a:t>
            </a:r>
          </a:p>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Scheduling and the real world</a:t>
            </a:r>
            <a:endParaRPr lang="en-US"/>
          </a:p>
        </p:txBody>
      </p:sp>
    </p:spTree>
    <p:extLst>
      <p:ext uri="{BB962C8B-B14F-4D97-AF65-F5344CB8AC3E}">
        <p14:creationId xmlns:p14="http://schemas.microsoft.com/office/powerpoint/2010/main" val="2926504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MESSAGE PASSING</a:t>
            </a:r>
            <a:endParaRPr lang="vi-VN"/>
          </a:p>
        </p:txBody>
      </p:sp>
    </p:spTree>
    <p:extLst>
      <p:ext uri="{BB962C8B-B14F-4D97-AF65-F5344CB8AC3E}">
        <p14:creationId xmlns:p14="http://schemas.microsoft.com/office/powerpoint/2010/main" val="4119208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CLOCKS, TIMERS</a:t>
            </a:r>
            <a:endParaRPr lang="vi-VN"/>
          </a:p>
        </p:txBody>
      </p:sp>
    </p:spTree>
    <p:extLst>
      <p:ext uri="{BB962C8B-B14F-4D97-AF65-F5344CB8AC3E}">
        <p14:creationId xmlns:p14="http://schemas.microsoft.com/office/powerpoint/2010/main" val="276167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36605" y="255716"/>
            <a:ext cx="11310400" cy="449412"/>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633398"/>
          </a:xfrm>
          <a:prstGeom prst="rect">
            <a:avLst/>
          </a:prstGeom>
          <a:noFill/>
          <a:ln>
            <a:noFill/>
          </a:ln>
        </p:spPr>
        <p:txBody>
          <a:bodyPr spcFirstLastPara="1" wrap="square" lIns="91433" tIns="45700" rIns="91433" bIns="45700" anchor="t" anchorCtr="0">
            <a:noAutofit/>
          </a:bodyPr>
          <a:lstStyle/>
          <a:p>
            <a:pPr marL="1294765" lvl="1" indent="-389255">
              <a:lnSpc>
                <a:spcPct val="150000"/>
              </a:lnSpc>
              <a:buSzPts val="1400"/>
              <a:buFont typeface="Roboto Condensed"/>
              <a:buChar char="o"/>
            </a:pPr>
            <a:endParaRPr lang="en-US" sz="1900"/>
          </a:p>
        </p:txBody>
      </p:sp>
      <p:graphicFrame>
        <p:nvGraphicFramePr>
          <p:cNvPr id="5" name="Bảng 4">
            <a:extLst>
              <a:ext uri="{FF2B5EF4-FFF2-40B4-BE49-F238E27FC236}">
                <a16:creationId xmlns:a16="http://schemas.microsoft.com/office/drawing/2014/main" id="{DDDEB95A-A93A-4398-9E03-C1785949D35D}"/>
              </a:ext>
            </a:extLst>
          </p:cNvPr>
          <p:cNvGraphicFramePr>
            <a:graphicFrameLocks noGrp="1"/>
          </p:cNvGraphicFramePr>
          <p:nvPr>
            <p:extLst>
              <p:ext uri="{D42A27DB-BD31-4B8C-83A1-F6EECF244321}">
                <p14:modId xmlns:p14="http://schemas.microsoft.com/office/powerpoint/2010/main" val="3192033902"/>
              </p:ext>
            </p:extLst>
          </p:nvPr>
        </p:nvGraphicFramePr>
        <p:xfrm>
          <a:off x="115018" y="718867"/>
          <a:ext cx="11810991" cy="6023610"/>
        </p:xfrm>
        <a:graphic>
          <a:graphicData uri="http://schemas.openxmlformats.org/drawingml/2006/table">
            <a:tbl>
              <a:tblPr firstRow="1" bandRow="1">
                <a:tableStyleId>{5C22544A-7EE6-4342-B048-85BDC9FD1C3A}</a:tableStyleId>
              </a:tblPr>
              <a:tblGrid>
                <a:gridCol w="3936997">
                  <a:extLst>
                    <a:ext uri="{9D8B030D-6E8A-4147-A177-3AD203B41FA5}">
                      <a16:colId xmlns:a16="http://schemas.microsoft.com/office/drawing/2014/main" val="2380306048"/>
                    </a:ext>
                  </a:extLst>
                </a:gridCol>
                <a:gridCol w="3936997">
                  <a:extLst>
                    <a:ext uri="{9D8B030D-6E8A-4147-A177-3AD203B41FA5}">
                      <a16:colId xmlns:a16="http://schemas.microsoft.com/office/drawing/2014/main" val="1984981331"/>
                    </a:ext>
                  </a:extLst>
                </a:gridCol>
                <a:gridCol w="3936997">
                  <a:extLst>
                    <a:ext uri="{9D8B030D-6E8A-4147-A177-3AD203B41FA5}">
                      <a16:colId xmlns:a16="http://schemas.microsoft.com/office/drawing/2014/main" val="2019417245"/>
                    </a:ext>
                  </a:extLst>
                </a:gridCol>
              </a:tblGrid>
              <a:tr h="238086">
                <a:tc>
                  <a:txBody>
                    <a:bodyPr/>
                    <a:lstStyle/>
                    <a:p>
                      <a:r>
                        <a:rPr lang="vi-VN" sz="1200">
                          <a:effectLst/>
                        </a:rPr>
                        <a:t>POSIX call</a:t>
                      </a:r>
                    </a:p>
                  </a:txBody>
                  <a:tcPr marL="47625" marR="47625" marT="47625" marB="47625" anchor="ctr"/>
                </a:tc>
                <a:tc>
                  <a:txBody>
                    <a:bodyPr/>
                    <a:lstStyle/>
                    <a:p>
                      <a:r>
                        <a:rPr lang="vi-VN" sz="1200">
                          <a:effectLst/>
                        </a:rPr>
                        <a:t>Microkernel call</a:t>
                      </a:r>
                    </a:p>
                  </a:txBody>
                  <a:tcPr marL="47625" marR="47625" marT="47625" marB="47625" anchor="ctr"/>
                </a:tc>
                <a:tc>
                  <a:txBody>
                    <a:bodyPr/>
                    <a:lstStyle/>
                    <a:p>
                      <a:r>
                        <a:rPr lang="vi-VN" sz="1200">
                          <a:effectLst/>
                        </a:rPr>
                        <a:t>Description</a:t>
                      </a:r>
                    </a:p>
                  </a:txBody>
                  <a:tcPr marL="47625" marR="47625" marT="47625" marB="47625" anchor="ctr"/>
                </a:tc>
                <a:extLst>
                  <a:ext uri="{0D108BD9-81ED-4DB2-BD59-A6C34878D82A}">
                    <a16:rowId xmlns:a16="http://schemas.microsoft.com/office/drawing/2014/main" val="3493192610"/>
                  </a:ext>
                </a:extLst>
              </a:tr>
              <a:tr h="238086">
                <a:tc>
                  <a:txBody>
                    <a:bodyPr/>
                    <a:lstStyle/>
                    <a:p>
                      <a:r>
                        <a:rPr lang="vi-VN" sz="1200" dirty="0">
                          <a:effectLst/>
                          <a:hlinkClick r:id="rId3"/>
                        </a:rPr>
                        <a:t>pthread_create()</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4"/>
                        </a:rPr>
                        <a:t>ThreadCreate()</a:t>
                      </a:r>
                      <a:endParaRPr lang="vi-VN" sz="1200" dirty="0">
                        <a:solidFill>
                          <a:srgbClr val="333333"/>
                        </a:solidFill>
                        <a:effectLst/>
                        <a:latin typeface="verdana"/>
                      </a:endParaRPr>
                    </a:p>
                  </a:txBody>
                  <a:tcPr marL="47625" marR="47625" marT="47625" marB="47625" anchor="ctr"/>
                </a:tc>
                <a:tc>
                  <a:txBody>
                    <a:bodyPr/>
                    <a:lstStyle/>
                    <a:p>
                      <a:r>
                        <a:rPr lang="vi-VN" sz="1200">
                          <a:effectLst/>
                        </a:rPr>
                        <a:t>Create a new thread of execution.</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1674947083"/>
                  </a:ext>
                </a:extLst>
              </a:tr>
              <a:tr h="238086">
                <a:tc>
                  <a:txBody>
                    <a:bodyPr/>
                    <a:lstStyle/>
                    <a:p>
                      <a:r>
                        <a:rPr lang="vi-VN" sz="1200" dirty="0">
                          <a:effectLst/>
                          <a:hlinkClick r:id="rId5"/>
                        </a:rPr>
                        <a:t>pthread_exit()</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6"/>
                        </a:rPr>
                        <a:t>ThreadDestroy()</a:t>
                      </a:r>
                      <a:endParaRPr lang="vi-VN" sz="1200" dirty="0">
                        <a:solidFill>
                          <a:srgbClr val="333333"/>
                        </a:solidFill>
                        <a:effectLst/>
                        <a:latin typeface="verdana"/>
                      </a:endParaRPr>
                    </a:p>
                  </a:txBody>
                  <a:tcPr marL="47625" marR="47625" marT="47625" marB="47625" anchor="ctr"/>
                </a:tc>
                <a:tc>
                  <a:txBody>
                    <a:bodyPr/>
                    <a:lstStyle/>
                    <a:p>
                      <a:r>
                        <a:rPr lang="vi-VN" sz="1200">
                          <a:effectLst/>
                        </a:rPr>
                        <a:t>Destroy a thread.</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1668742617"/>
                  </a:ext>
                </a:extLst>
              </a:tr>
              <a:tr h="238086">
                <a:tc>
                  <a:txBody>
                    <a:bodyPr/>
                    <a:lstStyle/>
                    <a:p>
                      <a:r>
                        <a:rPr lang="vi-VN" sz="1200" dirty="0">
                          <a:effectLst/>
                          <a:hlinkClick r:id="rId7"/>
                        </a:rPr>
                        <a:t>pthread_detach()</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8"/>
                        </a:rPr>
                        <a:t>ThreadDetach()</a:t>
                      </a:r>
                      <a:endParaRPr lang="vi-VN" sz="1200" dirty="0">
                        <a:solidFill>
                          <a:srgbClr val="333333"/>
                        </a:solidFill>
                        <a:effectLst/>
                        <a:latin typeface="verdana"/>
                      </a:endParaRPr>
                    </a:p>
                  </a:txBody>
                  <a:tcPr marL="47625" marR="47625" marT="47625" marB="47625" anchor="ctr"/>
                </a:tc>
                <a:tc>
                  <a:txBody>
                    <a:bodyPr/>
                    <a:lstStyle/>
                    <a:p>
                      <a:r>
                        <a:rPr lang="vi-VN" sz="1200">
                          <a:effectLst/>
                        </a:rPr>
                        <a:t>Detach a thread so it doesn't need to be joined.</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226881023"/>
                  </a:ext>
                </a:extLst>
              </a:tr>
              <a:tr h="238086">
                <a:tc>
                  <a:txBody>
                    <a:bodyPr/>
                    <a:lstStyle/>
                    <a:p>
                      <a:r>
                        <a:rPr lang="vi-VN" sz="1200" dirty="0">
                          <a:effectLst/>
                          <a:hlinkClick r:id="rId9"/>
                        </a:rPr>
                        <a:t>pthread_join()</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10"/>
                        </a:rPr>
                        <a:t>ThreadJoin()</a:t>
                      </a:r>
                      <a:endParaRPr lang="vi-VN" sz="1200" dirty="0">
                        <a:solidFill>
                          <a:srgbClr val="333333"/>
                        </a:solidFill>
                        <a:effectLst/>
                        <a:latin typeface="verdana"/>
                      </a:endParaRPr>
                    </a:p>
                  </a:txBody>
                  <a:tcPr marL="47625" marR="47625" marT="47625" marB="47625" anchor="ctr"/>
                </a:tc>
                <a:tc>
                  <a:txBody>
                    <a:bodyPr/>
                    <a:lstStyle/>
                    <a:p>
                      <a:r>
                        <a:rPr lang="vi-VN" sz="1200">
                          <a:effectLst/>
                        </a:rPr>
                        <a:t>Join a thread waiting for its exit status.</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3142579273"/>
                  </a:ext>
                </a:extLst>
              </a:tr>
              <a:tr h="250617">
                <a:tc>
                  <a:txBody>
                    <a:bodyPr/>
                    <a:lstStyle/>
                    <a:p>
                      <a:r>
                        <a:rPr lang="vi-VN" sz="1200" dirty="0">
                          <a:effectLst/>
                          <a:hlinkClick r:id="rId11"/>
                        </a:rPr>
                        <a:t>pthread_cancel()</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12"/>
                        </a:rPr>
                        <a:t>ThreadCancel()</a:t>
                      </a:r>
                      <a:endParaRPr lang="vi-VN" sz="1200" dirty="0">
                        <a:solidFill>
                          <a:srgbClr val="333333"/>
                        </a:solidFill>
                        <a:effectLst/>
                        <a:latin typeface="verdana"/>
                      </a:endParaRPr>
                    </a:p>
                  </a:txBody>
                  <a:tcPr marL="47625" marR="47625" marT="47625" marB="47625" anchor="ctr"/>
                </a:tc>
                <a:tc>
                  <a:txBody>
                    <a:bodyPr/>
                    <a:lstStyle/>
                    <a:p>
                      <a:r>
                        <a:rPr lang="vi-VN" sz="1200">
                          <a:effectLst/>
                        </a:rPr>
                        <a:t>Cancel a thread at the next cancellation point.</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3139070066"/>
                  </a:ext>
                </a:extLst>
              </a:tr>
              <a:tr h="375926">
                <a:tc>
                  <a:txBody>
                    <a:bodyPr/>
                    <a:lstStyle/>
                    <a:p>
                      <a:r>
                        <a:rPr lang="vi-VN" sz="1200">
                          <a:effectLst/>
                        </a:rPr>
                        <a:t>N/A</a:t>
                      </a:r>
                      <a:endParaRPr lang="vi-VN" sz="1200">
                        <a:solidFill>
                          <a:srgbClr val="333333"/>
                        </a:solidFill>
                        <a:effectLst/>
                        <a:latin typeface="verdana"/>
                      </a:endParaRPr>
                    </a:p>
                  </a:txBody>
                  <a:tcPr marL="47625" marR="47625" marT="47625" marB="47625" anchor="ctr"/>
                </a:tc>
                <a:tc>
                  <a:txBody>
                    <a:bodyPr/>
                    <a:lstStyle/>
                    <a:p>
                      <a:r>
                        <a:rPr lang="vi-VN" sz="1200" dirty="0">
                          <a:effectLst/>
                          <a:hlinkClick r:id="rId13"/>
                        </a:rPr>
                        <a:t>ThreadCtl()</a:t>
                      </a:r>
                      <a:endParaRPr lang="vi-VN" sz="1200" dirty="0">
                        <a:solidFill>
                          <a:srgbClr val="333333"/>
                        </a:solidFill>
                        <a:effectLst/>
                        <a:latin typeface="verdana"/>
                      </a:endParaRPr>
                    </a:p>
                  </a:txBody>
                  <a:tcPr marL="47625" marR="47625" marT="47625" marB="47625" anchor="ctr"/>
                </a:tc>
                <a:tc>
                  <a:txBody>
                    <a:bodyPr/>
                    <a:lstStyle/>
                    <a:p>
                      <a:r>
                        <a:rPr lang="vi-VN" sz="1200">
                          <a:effectLst/>
                        </a:rPr>
                        <a:t>Change a thread's Neutrino-specific thread characteristics.</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1913731066"/>
                  </a:ext>
                </a:extLst>
              </a:tr>
              <a:tr h="238086">
                <a:tc>
                  <a:txBody>
                    <a:bodyPr/>
                    <a:lstStyle/>
                    <a:p>
                      <a:r>
                        <a:rPr lang="vi-VN" sz="1200" dirty="0">
                          <a:effectLst/>
                          <a:hlinkClick r:id="rId14"/>
                        </a:rPr>
                        <a:t>pthread_mutex_init()</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15"/>
                        </a:rPr>
                        <a:t>SyncTypeCreate()</a:t>
                      </a:r>
                      <a:endParaRPr lang="vi-VN" sz="1200" dirty="0">
                        <a:solidFill>
                          <a:srgbClr val="333333"/>
                        </a:solidFill>
                        <a:effectLst/>
                        <a:latin typeface="verdana"/>
                      </a:endParaRPr>
                    </a:p>
                  </a:txBody>
                  <a:tcPr marL="47625" marR="47625" marT="47625" marB="47625" anchor="ctr"/>
                </a:tc>
                <a:tc>
                  <a:txBody>
                    <a:bodyPr/>
                    <a:lstStyle/>
                    <a:p>
                      <a:r>
                        <a:rPr lang="vi-VN" sz="1200">
                          <a:effectLst/>
                        </a:rPr>
                        <a:t>Create a mutex.</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3210974047"/>
                  </a:ext>
                </a:extLst>
              </a:tr>
              <a:tr h="250617">
                <a:tc>
                  <a:txBody>
                    <a:bodyPr/>
                    <a:lstStyle/>
                    <a:p>
                      <a:r>
                        <a:rPr lang="vi-VN" sz="1200" dirty="0">
                          <a:effectLst/>
                          <a:hlinkClick r:id="rId16"/>
                        </a:rPr>
                        <a:t>pthread_mutex_destroy()</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17"/>
                        </a:rPr>
                        <a:t>SyncDestroy()</a:t>
                      </a:r>
                      <a:endParaRPr lang="vi-VN" sz="1200" dirty="0">
                        <a:solidFill>
                          <a:srgbClr val="333333"/>
                        </a:solidFill>
                        <a:effectLst/>
                        <a:latin typeface="verdana"/>
                      </a:endParaRPr>
                    </a:p>
                  </a:txBody>
                  <a:tcPr marL="47625" marR="47625" marT="47625" marB="47625" anchor="ctr"/>
                </a:tc>
                <a:tc>
                  <a:txBody>
                    <a:bodyPr/>
                    <a:lstStyle/>
                    <a:p>
                      <a:r>
                        <a:rPr lang="vi-VN" sz="1200">
                          <a:effectLst/>
                        </a:rPr>
                        <a:t>Destroy a mutex.</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1158457715"/>
                  </a:ext>
                </a:extLst>
              </a:tr>
              <a:tr h="238086">
                <a:tc>
                  <a:txBody>
                    <a:bodyPr/>
                    <a:lstStyle/>
                    <a:p>
                      <a:r>
                        <a:rPr lang="vi-VN" sz="1200" dirty="0">
                          <a:effectLst/>
                          <a:hlinkClick r:id="rId18"/>
                        </a:rPr>
                        <a:t>pthread_mutex_lock()</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19"/>
                        </a:rPr>
                        <a:t>SyncMutexLock()</a:t>
                      </a:r>
                      <a:endParaRPr lang="vi-VN" sz="1200" dirty="0">
                        <a:solidFill>
                          <a:srgbClr val="333333"/>
                        </a:solidFill>
                        <a:effectLst/>
                        <a:latin typeface="verdana"/>
                      </a:endParaRPr>
                    </a:p>
                  </a:txBody>
                  <a:tcPr marL="47625" marR="47625" marT="47625" marB="47625" anchor="ctr"/>
                </a:tc>
                <a:tc>
                  <a:txBody>
                    <a:bodyPr/>
                    <a:lstStyle/>
                    <a:p>
                      <a:r>
                        <a:rPr lang="vi-VN" sz="1200">
                          <a:effectLst/>
                        </a:rPr>
                        <a:t>Lock a mutex.</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3142831457"/>
                  </a:ext>
                </a:extLst>
              </a:tr>
              <a:tr h="238086">
                <a:tc>
                  <a:txBody>
                    <a:bodyPr/>
                    <a:lstStyle/>
                    <a:p>
                      <a:r>
                        <a:rPr lang="vi-VN" sz="1200" dirty="0">
                          <a:effectLst/>
                          <a:hlinkClick r:id="rId20"/>
                        </a:rPr>
                        <a:t>pthread_mutex_trylock()</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19"/>
                        </a:rPr>
                        <a:t>SyncMutexLock()</a:t>
                      </a:r>
                      <a:endParaRPr lang="vi-VN" sz="1200" dirty="0">
                        <a:solidFill>
                          <a:srgbClr val="333333"/>
                        </a:solidFill>
                        <a:effectLst/>
                        <a:latin typeface="verdana"/>
                      </a:endParaRPr>
                    </a:p>
                  </a:txBody>
                  <a:tcPr marL="47625" marR="47625" marT="47625" marB="47625" anchor="ctr"/>
                </a:tc>
                <a:tc>
                  <a:txBody>
                    <a:bodyPr/>
                    <a:lstStyle/>
                    <a:p>
                      <a:r>
                        <a:rPr lang="vi-VN" sz="1200">
                          <a:effectLst/>
                        </a:rPr>
                        <a:t>Conditionally lock a mutex.</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2383273379"/>
                  </a:ext>
                </a:extLst>
              </a:tr>
              <a:tr h="238086">
                <a:tc>
                  <a:txBody>
                    <a:bodyPr/>
                    <a:lstStyle/>
                    <a:p>
                      <a:r>
                        <a:rPr lang="vi-VN" sz="1200" dirty="0">
                          <a:effectLst/>
                          <a:hlinkClick r:id="rId21"/>
                        </a:rPr>
                        <a:t>pthread_mutex_unlock()</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22"/>
                        </a:rPr>
                        <a:t>SyncMutexUnlock()</a:t>
                      </a:r>
                      <a:endParaRPr lang="vi-VN" sz="1200" dirty="0">
                        <a:solidFill>
                          <a:srgbClr val="333333"/>
                        </a:solidFill>
                        <a:effectLst/>
                        <a:latin typeface="verdana"/>
                      </a:endParaRPr>
                    </a:p>
                  </a:txBody>
                  <a:tcPr marL="47625" marR="47625" marT="47625" marB="47625" anchor="ctr"/>
                </a:tc>
                <a:tc>
                  <a:txBody>
                    <a:bodyPr/>
                    <a:lstStyle/>
                    <a:p>
                      <a:r>
                        <a:rPr lang="vi-VN" sz="1200">
                          <a:effectLst/>
                        </a:rPr>
                        <a:t>Unlock a mutex.</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2459579036"/>
                  </a:ext>
                </a:extLst>
              </a:tr>
              <a:tr h="238086">
                <a:tc>
                  <a:txBody>
                    <a:bodyPr/>
                    <a:lstStyle/>
                    <a:p>
                      <a:r>
                        <a:rPr lang="vi-VN" sz="1200" dirty="0">
                          <a:effectLst/>
                          <a:hlinkClick r:id="rId23"/>
                        </a:rPr>
                        <a:t>pthread_cond_init()</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15"/>
                        </a:rPr>
                        <a:t>SyncTypeCreate()</a:t>
                      </a:r>
                      <a:endParaRPr lang="vi-VN" sz="1200" dirty="0">
                        <a:solidFill>
                          <a:srgbClr val="333333"/>
                        </a:solidFill>
                        <a:effectLst/>
                        <a:latin typeface="verdana"/>
                      </a:endParaRPr>
                    </a:p>
                  </a:txBody>
                  <a:tcPr marL="47625" marR="47625" marT="47625" marB="47625" anchor="ctr"/>
                </a:tc>
                <a:tc>
                  <a:txBody>
                    <a:bodyPr/>
                    <a:lstStyle/>
                    <a:p>
                      <a:r>
                        <a:rPr lang="vi-VN" sz="1200">
                          <a:effectLst/>
                        </a:rPr>
                        <a:t>Create a condition variable.</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1301380885"/>
                  </a:ext>
                </a:extLst>
              </a:tr>
              <a:tr h="250617">
                <a:tc>
                  <a:txBody>
                    <a:bodyPr/>
                    <a:lstStyle/>
                    <a:p>
                      <a:r>
                        <a:rPr lang="vi-VN" sz="1200" dirty="0">
                          <a:effectLst/>
                          <a:hlinkClick r:id="rId24"/>
                        </a:rPr>
                        <a:t>pthread_cond_destroy()</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17"/>
                        </a:rPr>
                        <a:t>SyncDestroy()</a:t>
                      </a:r>
                      <a:endParaRPr lang="vi-VN" sz="1200" dirty="0">
                        <a:solidFill>
                          <a:srgbClr val="333333"/>
                        </a:solidFill>
                        <a:effectLst/>
                        <a:latin typeface="verdana"/>
                      </a:endParaRPr>
                    </a:p>
                  </a:txBody>
                  <a:tcPr marL="47625" marR="47625" marT="47625" marB="47625" anchor="ctr"/>
                </a:tc>
                <a:tc>
                  <a:txBody>
                    <a:bodyPr/>
                    <a:lstStyle/>
                    <a:p>
                      <a:r>
                        <a:rPr lang="vi-VN" sz="1200">
                          <a:effectLst/>
                        </a:rPr>
                        <a:t>Destroy a condition variable.</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867779594"/>
                  </a:ext>
                </a:extLst>
              </a:tr>
              <a:tr h="238086">
                <a:tc>
                  <a:txBody>
                    <a:bodyPr/>
                    <a:lstStyle/>
                    <a:p>
                      <a:r>
                        <a:rPr lang="vi-VN" sz="1200" dirty="0">
                          <a:effectLst/>
                          <a:hlinkClick r:id="rId25"/>
                        </a:rPr>
                        <a:t>pthread_cond_wait()</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26"/>
                        </a:rPr>
                        <a:t>SyncCondvarWait()</a:t>
                      </a:r>
                      <a:endParaRPr lang="vi-VN" sz="1200" dirty="0">
                        <a:solidFill>
                          <a:srgbClr val="333333"/>
                        </a:solidFill>
                        <a:effectLst/>
                        <a:latin typeface="verdana"/>
                      </a:endParaRPr>
                    </a:p>
                  </a:txBody>
                  <a:tcPr marL="47625" marR="47625" marT="47625" marB="47625" anchor="ctr"/>
                </a:tc>
                <a:tc>
                  <a:txBody>
                    <a:bodyPr/>
                    <a:lstStyle/>
                    <a:p>
                      <a:r>
                        <a:rPr lang="vi-VN" sz="1200">
                          <a:effectLst/>
                        </a:rPr>
                        <a:t>Wait on a condition variable.</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1431893093"/>
                  </a:ext>
                </a:extLst>
              </a:tr>
              <a:tr h="238086">
                <a:tc>
                  <a:txBody>
                    <a:bodyPr/>
                    <a:lstStyle/>
                    <a:p>
                      <a:r>
                        <a:rPr lang="vi-VN" sz="1200" dirty="0">
                          <a:effectLst/>
                          <a:hlinkClick r:id="rId27"/>
                        </a:rPr>
                        <a:t>pthread_cond_signal()</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28"/>
                        </a:rPr>
                        <a:t>SyncCondvarSignal()</a:t>
                      </a:r>
                      <a:endParaRPr lang="vi-VN" sz="1200" dirty="0">
                        <a:solidFill>
                          <a:srgbClr val="333333"/>
                        </a:solidFill>
                        <a:effectLst/>
                        <a:latin typeface="verdana"/>
                      </a:endParaRPr>
                    </a:p>
                  </a:txBody>
                  <a:tcPr marL="47625" marR="47625" marT="47625" marB="47625" anchor="ctr"/>
                </a:tc>
                <a:tc>
                  <a:txBody>
                    <a:bodyPr/>
                    <a:lstStyle/>
                    <a:p>
                      <a:r>
                        <a:rPr lang="vi-VN" sz="1200">
                          <a:effectLst/>
                        </a:rPr>
                        <a:t>Signal a condition variable.</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493529799"/>
                  </a:ext>
                </a:extLst>
              </a:tr>
              <a:tr h="238086">
                <a:tc>
                  <a:txBody>
                    <a:bodyPr/>
                    <a:lstStyle/>
                    <a:p>
                      <a:r>
                        <a:rPr lang="vi-VN" sz="1200" dirty="0">
                          <a:effectLst/>
                          <a:hlinkClick r:id="rId29"/>
                        </a:rPr>
                        <a:t>pthread_cond_broadcast()</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28"/>
                        </a:rPr>
                        <a:t>SyncCondvarSignal()</a:t>
                      </a:r>
                      <a:endParaRPr lang="vi-VN" sz="1200" dirty="0">
                        <a:solidFill>
                          <a:srgbClr val="333333"/>
                        </a:solidFill>
                        <a:effectLst/>
                        <a:latin typeface="verdana"/>
                      </a:endParaRPr>
                    </a:p>
                  </a:txBody>
                  <a:tcPr marL="47625" marR="47625" marT="47625" marB="47625" anchor="ctr"/>
                </a:tc>
                <a:tc>
                  <a:txBody>
                    <a:bodyPr/>
                    <a:lstStyle/>
                    <a:p>
                      <a:r>
                        <a:rPr lang="vi-VN" sz="1200">
                          <a:effectLst/>
                        </a:rPr>
                        <a:t>Broadcast a condition variable.</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1617077583"/>
                  </a:ext>
                </a:extLst>
              </a:tr>
              <a:tr h="250617">
                <a:tc>
                  <a:txBody>
                    <a:bodyPr/>
                    <a:lstStyle/>
                    <a:p>
                      <a:r>
                        <a:rPr lang="vi-VN" sz="1200" dirty="0">
                          <a:effectLst/>
                          <a:hlinkClick r:id="rId30"/>
                        </a:rPr>
                        <a:t>pthread_getschedparam()</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31"/>
                        </a:rPr>
                        <a:t>SchedGet()</a:t>
                      </a:r>
                      <a:endParaRPr lang="vi-VN" sz="1200" dirty="0">
                        <a:solidFill>
                          <a:srgbClr val="333333"/>
                        </a:solidFill>
                        <a:effectLst/>
                        <a:latin typeface="verdana"/>
                      </a:endParaRPr>
                    </a:p>
                  </a:txBody>
                  <a:tcPr marL="47625" marR="47625" marT="47625" marB="47625" anchor="ctr"/>
                </a:tc>
                <a:tc>
                  <a:txBody>
                    <a:bodyPr/>
                    <a:lstStyle/>
                    <a:p>
                      <a:r>
                        <a:rPr lang="vi-VN" sz="1200">
                          <a:effectLst/>
                        </a:rPr>
                        <a:t>Get the scheduling parameters and policy of a thread.</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1623350704"/>
                  </a:ext>
                </a:extLst>
              </a:tr>
              <a:tr h="238086">
                <a:tc>
                  <a:txBody>
                    <a:bodyPr/>
                    <a:lstStyle/>
                    <a:p>
                      <a:r>
                        <a:rPr lang="vi-VN" sz="1200" dirty="0">
                          <a:effectLst/>
                          <a:hlinkClick r:id="rId32"/>
                        </a:rPr>
                        <a:t>pthread_setschedparam()</a:t>
                      </a:r>
                      <a:r>
                        <a:rPr lang="vi-VN" sz="1200">
                          <a:effectLst/>
                        </a:rPr>
                        <a:t>, </a:t>
                      </a:r>
                      <a:r>
                        <a:rPr lang="vi-VN" sz="1200" dirty="0">
                          <a:effectLst/>
                          <a:hlinkClick r:id="rId33"/>
                        </a:rPr>
                        <a:t>pthread_setschedprio()</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34"/>
                        </a:rPr>
                        <a:t>SchedSet()</a:t>
                      </a:r>
                      <a:endParaRPr lang="vi-VN" sz="1200" dirty="0">
                        <a:solidFill>
                          <a:srgbClr val="333333"/>
                        </a:solidFill>
                        <a:effectLst/>
                        <a:latin typeface="verdana"/>
                      </a:endParaRPr>
                    </a:p>
                  </a:txBody>
                  <a:tcPr marL="47625" marR="47625" marT="47625" marB="47625" anchor="ctr"/>
                </a:tc>
                <a:tc>
                  <a:txBody>
                    <a:bodyPr/>
                    <a:lstStyle/>
                    <a:p>
                      <a:r>
                        <a:rPr lang="vi-VN" sz="1200">
                          <a:effectLst/>
                        </a:rPr>
                        <a:t>Set the scheduling parameters and policy of a thread.</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2328023780"/>
                  </a:ext>
                </a:extLst>
              </a:tr>
              <a:tr h="238086">
                <a:tc>
                  <a:txBody>
                    <a:bodyPr/>
                    <a:lstStyle/>
                    <a:p>
                      <a:r>
                        <a:rPr lang="vi-VN" sz="1200" dirty="0">
                          <a:effectLst/>
                          <a:hlinkClick r:id="rId35"/>
                        </a:rPr>
                        <a:t>pthread_sigmask()</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36"/>
                        </a:rPr>
                        <a:t>SignalProcmask()</a:t>
                      </a:r>
                      <a:endParaRPr lang="vi-VN" sz="1200" dirty="0">
                        <a:solidFill>
                          <a:srgbClr val="333333"/>
                        </a:solidFill>
                        <a:effectLst/>
                        <a:latin typeface="verdana"/>
                      </a:endParaRPr>
                    </a:p>
                  </a:txBody>
                  <a:tcPr marL="47625" marR="47625" marT="47625" marB="47625" anchor="ctr"/>
                </a:tc>
                <a:tc>
                  <a:txBody>
                    <a:bodyPr/>
                    <a:lstStyle/>
                    <a:p>
                      <a:r>
                        <a:rPr lang="vi-VN" sz="1200">
                          <a:effectLst/>
                        </a:rPr>
                        <a:t>Examine or set a thread's signal mask.</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2534728040"/>
                  </a:ext>
                </a:extLst>
              </a:tr>
              <a:tr h="238086">
                <a:tc>
                  <a:txBody>
                    <a:bodyPr/>
                    <a:lstStyle/>
                    <a:p>
                      <a:r>
                        <a:rPr lang="vi-VN" sz="1200" dirty="0">
                          <a:effectLst/>
                          <a:hlinkClick r:id="rId37"/>
                        </a:rPr>
                        <a:t>pthread_kill()</a:t>
                      </a:r>
                      <a:endParaRPr lang="vi-VN" sz="1200" dirty="0">
                        <a:solidFill>
                          <a:srgbClr val="333333"/>
                        </a:solidFill>
                        <a:effectLst/>
                        <a:latin typeface="verdana"/>
                      </a:endParaRPr>
                    </a:p>
                  </a:txBody>
                  <a:tcPr marL="47625" marR="47625" marT="47625" marB="47625" anchor="ctr"/>
                </a:tc>
                <a:tc>
                  <a:txBody>
                    <a:bodyPr/>
                    <a:lstStyle/>
                    <a:p>
                      <a:r>
                        <a:rPr lang="vi-VN" sz="1200" dirty="0">
                          <a:effectLst/>
                          <a:hlinkClick r:id="rId38"/>
                        </a:rPr>
                        <a:t>SignalKill()</a:t>
                      </a:r>
                      <a:endParaRPr lang="vi-VN" sz="1200" dirty="0">
                        <a:solidFill>
                          <a:srgbClr val="333333"/>
                        </a:solidFill>
                        <a:effectLst/>
                        <a:latin typeface="verdana"/>
                      </a:endParaRPr>
                    </a:p>
                  </a:txBody>
                  <a:tcPr marL="47625" marR="47625" marT="47625" marB="47625" anchor="ctr"/>
                </a:tc>
                <a:tc>
                  <a:txBody>
                    <a:bodyPr/>
                    <a:lstStyle/>
                    <a:p>
                      <a:r>
                        <a:rPr lang="vi-VN" sz="1200">
                          <a:effectLst/>
                        </a:rPr>
                        <a:t>Send a signal to a specific thread.</a:t>
                      </a:r>
                      <a:endParaRPr lang="vi-VN" sz="1200">
                        <a:solidFill>
                          <a:srgbClr val="333333"/>
                        </a:solidFill>
                        <a:effectLst/>
                        <a:latin typeface="verdana"/>
                      </a:endParaRPr>
                    </a:p>
                  </a:txBody>
                  <a:tcPr marL="47625" marR="47625" marT="47625" marB="47625" anchor="ctr"/>
                </a:tc>
                <a:extLst>
                  <a:ext uri="{0D108BD9-81ED-4DB2-BD59-A6C34878D82A}">
                    <a16:rowId xmlns:a16="http://schemas.microsoft.com/office/drawing/2014/main" val="906984142"/>
                  </a:ext>
                </a:extLst>
              </a:tr>
            </a:tbl>
          </a:graphicData>
        </a:graphic>
      </p:graphicFrame>
    </p:spTree>
    <p:extLst>
      <p:ext uri="{BB962C8B-B14F-4D97-AF65-F5344CB8AC3E}">
        <p14:creationId xmlns:p14="http://schemas.microsoft.com/office/powerpoint/2010/main" val="3453598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INTERRUPT</a:t>
            </a:r>
            <a:endParaRPr lang="vi-VN"/>
          </a:p>
        </p:txBody>
      </p:sp>
    </p:spTree>
    <p:extLst>
      <p:ext uri="{BB962C8B-B14F-4D97-AF65-F5344CB8AC3E}">
        <p14:creationId xmlns:p14="http://schemas.microsoft.com/office/powerpoint/2010/main" val="4184618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RESOURCE MANAGER</a:t>
            </a:r>
            <a:endParaRPr lang="vi-VN"/>
          </a:p>
        </p:txBody>
      </p:sp>
    </p:spTree>
    <p:extLst>
      <p:ext uri="{BB962C8B-B14F-4D97-AF65-F5344CB8AC3E}">
        <p14:creationId xmlns:p14="http://schemas.microsoft.com/office/powerpoint/2010/main" val="1696395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GETTING STATED</a:t>
            </a:r>
            <a:endParaRPr lang="vi-VN" dirty="0"/>
          </a:p>
        </p:txBody>
      </p:sp>
      <p:sp>
        <p:nvSpPr>
          <p:cNvPr id="113" name="Google Shape;113;p19"/>
          <p:cNvSpPr txBox="1">
            <a:spLocks noGrp="1"/>
          </p:cNvSpPr>
          <p:nvPr>
            <p:ph type="body" idx="1"/>
          </p:nvPr>
        </p:nvSpPr>
        <p:spPr>
          <a:xfrm>
            <a:off x="436600" y="1613163"/>
            <a:ext cx="11037845" cy="5186461"/>
          </a:xfrm>
          <a:prstGeom prst="rect">
            <a:avLst/>
          </a:prstGeom>
          <a:noFill/>
          <a:ln>
            <a:noFill/>
          </a:ln>
        </p:spPr>
        <p:txBody>
          <a:bodyPr spcFirstLastPara="1" wrap="square" lIns="91433" tIns="45700" rIns="91433" bIns="45700" anchor="t" anchorCtr="0">
            <a:noAutofit/>
          </a:bodyPr>
          <a:lstStyle/>
          <a:p>
            <a:pPr marL="608965" indent="-304165">
              <a:lnSpc>
                <a:spcPct val="113999"/>
              </a:lnSpc>
            </a:pPr>
            <a:endParaRPr lang="en-US" dirty="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19858"/>
            <a:ext cx="55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SAMPLE PROGRAMS</a:t>
            </a:r>
            <a:endParaRPr lang="vi-VN"/>
          </a:p>
        </p:txBody>
      </p:sp>
    </p:spTree>
    <p:extLst>
      <p:ext uri="{BB962C8B-B14F-4D97-AF65-F5344CB8AC3E}">
        <p14:creationId xmlns:p14="http://schemas.microsoft.com/office/powerpoint/2010/main" val="3968409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9"/>
          <p:cNvSpPr txBox="1">
            <a:spLocks noGrp="1"/>
          </p:cNvSpPr>
          <p:nvPr>
            <p:ph type="ctrTitle"/>
          </p:nvPr>
        </p:nvSpPr>
        <p:spPr>
          <a:xfrm>
            <a:off x="4520240" y="4898876"/>
            <a:ext cx="7661320" cy="705200"/>
          </a:xfrm>
          <a:prstGeom prst="rect">
            <a:avLst/>
          </a:prstGeom>
          <a:noFill/>
          <a:ln>
            <a:noFill/>
          </a:ln>
        </p:spPr>
        <p:txBody>
          <a:bodyPr spcFirstLastPara="1" wrap="square" lIns="91433" tIns="45700" rIns="91433" bIns="45700" anchor="b" anchorCtr="0">
            <a:noAutofit/>
          </a:bodyPr>
          <a:lstStyle/>
          <a:p>
            <a:r>
              <a:rPr lang="en-US" sz="4300" b="0"/>
              <a:t>QNX TECHNICAL ARTICLES</a:t>
            </a:r>
            <a:endParaRPr lang="vi-VN" dirty="0"/>
          </a:p>
        </p:txBody>
      </p:sp>
      <p:sp>
        <p:nvSpPr>
          <p:cNvPr id="34" name="Google Shape;34;p9"/>
          <p:cNvSpPr txBox="1">
            <a:spLocks noGrp="1"/>
          </p:cNvSpPr>
          <p:nvPr>
            <p:ph type="subTitle" idx="1"/>
          </p:nvPr>
        </p:nvSpPr>
        <p:spPr>
          <a:xfrm>
            <a:off x="4146683" y="5518711"/>
            <a:ext cx="7125600" cy="450800"/>
          </a:xfrm>
          <a:prstGeom prst="rect">
            <a:avLst/>
          </a:prstGeom>
          <a:noFill/>
          <a:ln>
            <a:noFill/>
          </a:ln>
        </p:spPr>
        <p:txBody>
          <a:bodyPr spcFirstLastPara="1" wrap="square" lIns="91433" tIns="45700" rIns="91433" bIns="45700" anchor="ctr" anchorCtr="0">
            <a:noAutofit/>
          </a:bodyPr>
          <a:lstStyle/>
          <a:p>
            <a:pPr marL="0" indent="0"/>
            <a:r>
              <a:rPr lang="en-US"/>
              <a:t>Jan, 2021</a:t>
            </a:r>
            <a:endParaRPr/>
          </a:p>
        </p:txBody>
      </p:sp>
    </p:spTree>
    <p:extLst>
      <p:ext uri="{BB962C8B-B14F-4D97-AF65-F5344CB8AC3E}">
        <p14:creationId xmlns:p14="http://schemas.microsoft.com/office/powerpoint/2010/main" val="2731633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TECHNICAL ARTICLES</a:t>
            </a:r>
            <a:endParaRPr lang="vi-VN" dirty="0"/>
          </a:p>
        </p:txBody>
      </p:sp>
      <p:sp>
        <p:nvSpPr>
          <p:cNvPr id="113" name="Google Shape;113;p19"/>
          <p:cNvSpPr txBox="1">
            <a:spLocks noGrp="1"/>
          </p:cNvSpPr>
          <p:nvPr>
            <p:ph type="body" idx="1"/>
          </p:nvPr>
        </p:nvSpPr>
        <p:spPr>
          <a:xfrm>
            <a:off x="436600" y="1711485"/>
            <a:ext cx="9525051"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QNX Software Center on the following development hosts:</a:t>
            </a:r>
            <a:endParaRPr lang="vi-VN"/>
          </a:p>
          <a:p>
            <a:pPr marL="608965" indent="-304165">
              <a:lnSpc>
                <a:spcPct val="113999"/>
              </a:lnSpc>
            </a:pPr>
            <a:r>
              <a:rPr lang="en-US"/>
              <a:t>+Microsoft Windows 10 Pro 64-bit or Windows 8.1 Pro 64-bit</a:t>
            </a:r>
          </a:p>
          <a:p>
            <a:pPr marL="608965" indent="-304165">
              <a:lnSpc>
                <a:spcPct val="113999"/>
              </a:lnSpc>
            </a:pPr>
            <a:r>
              <a:rPr lang="en-US"/>
              <a:t>+Ubuntu 18 LTS 64-bit or Ubuntu 20 LTS 64-bit or Linux Red Hat Enterprise Linux 7.7 64-bit, on x86_64 processors (The QNX Software Center doesn't run on ARM-based Linux hosts.)</a:t>
            </a:r>
          </a:p>
          <a:p>
            <a:pPr marL="608965" indent="-304165">
              <a:lnSpc>
                <a:spcPct val="113999"/>
              </a:lnSpc>
            </a:pPr>
            <a:r>
              <a:rPr lang="en-US"/>
              <a:t>+MacOS 10.14 or macOS 10.15</a:t>
            </a: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t>QNX® Software Center 1.7: Installation Note</a:t>
            </a:r>
            <a:endParaRPr lang="vi-VN"/>
          </a:p>
        </p:txBody>
      </p:sp>
    </p:spTree>
    <p:extLst>
      <p:ext uri="{BB962C8B-B14F-4D97-AF65-F5344CB8AC3E}">
        <p14:creationId xmlns:p14="http://schemas.microsoft.com/office/powerpoint/2010/main" val="3857760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TECHNICAL ARTICLES</a:t>
            </a:r>
            <a:endParaRPr lang="vi-VN" dirty="0"/>
          </a:p>
        </p:txBody>
      </p:sp>
      <p:sp>
        <p:nvSpPr>
          <p:cNvPr id="113" name="Google Shape;113;p19"/>
          <p:cNvSpPr txBox="1">
            <a:spLocks noGrp="1"/>
          </p:cNvSpPr>
          <p:nvPr>
            <p:ph type="body" idx="1"/>
          </p:nvPr>
        </p:nvSpPr>
        <p:spPr>
          <a:xfrm>
            <a:off x="436600" y="1711485"/>
            <a:ext cx="9525051"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In previous releases, the installer for the QNX Software Center also installed the following components:</a:t>
            </a:r>
            <a:endParaRPr lang="vi-VN"/>
          </a:p>
          <a:p>
            <a:pPr marL="608965" indent="-304165">
              <a:lnSpc>
                <a:spcPct val="113999"/>
              </a:lnSpc>
            </a:pPr>
            <a:endParaRPr lang="en-US"/>
          </a:p>
          <a:p>
            <a:pPr marL="608965" indent="-304165">
              <a:lnSpc>
                <a:spcPct val="113999"/>
              </a:lnSpc>
            </a:pPr>
            <a:r>
              <a:rPr lang="en-US"/>
              <a:t>QNX Momentics IDE</a:t>
            </a:r>
          </a:p>
          <a:p>
            <a:pPr marL="608965" indent="-304165">
              <a:lnSpc>
                <a:spcPct val="113999"/>
              </a:lnSpc>
            </a:pPr>
            <a:r>
              <a:rPr lang="en-US"/>
              <a:t>Floating license tools</a:t>
            </a:r>
          </a:p>
          <a:p>
            <a:pPr marL="608965" indent="-304165">
              <a:lnSpc>
                <a:spcPct val="113999"/>
              </a:lnSpc>
            </a:pPr>
            <a:r>
              <a:rPr lang="en-US"/>
              <a:t>These components are available as packages from the QNX Software Center; they're no longer included in the installer. To install the QNX Momentics IDE, see the QNX Software Center User's Guide. To install the Floating license tools, see the Floating License Management Guide.</a:t>
            </a: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t>Installing the QNX Software Center</a:t>
            </a:r>
            <a:endParaRPr lang="vi-VN"/>
          </a:p>
        </p:txBody>
      </p:sp>
    </p:spTree>
    <p:extLst>
      <p:ext uri="{BB962C8B-B14F-4D97-AF65-F5344CB8AC3E}">
        <p14:creationId xmlns:p14="http://schemas.microsoft.com/office/powerpoint/2010/main" val="4209261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TECHNICAL ARTICLES</a:t>
            </a:r>
            <a:endParaRPr lang="vi-VN" dirty="0"/>
          </a:p>
        </p:txBody>
      </p:sp>
      <p:sp>
        <p:nvSpPr>
          <p:cNvPr id="113" name="Google Shape;113;p19"/>
          <p:cNvSpPr txBox="1">
            <a:spLocks noGrp="1"/>
          </p:cNvSpPr>
          <p:nvPr>
            <p:ph type="body" idx="1"/>
          </p:nvPr>
        </p:nvSpPr>
        <p:spPr>
          <a:xfrm>
            <a:off x="436600" y="1711485"/>
            <a:ext cx="9525051" cy="4633398"/>
          </a:xfrm>
          <a:prstGeom prst="rect">
            <a:avLst/>
          </a:prstGeom>
          <a:noFill/>
          <a:ln>
            <a:noFill/>
          </a:ln>
        </p:spPr>
        <p:txBody>
          <a:bodyPr spcFirstLastPara="1" wrap="square" lIns="91433" tIns="45700" rIns="91433" bIns="45700" anchor="t" anchorCtr="0">
            <a:noAutofit/>
          </a:bodyPr>
          <a:lstStyle/>
          <a:p>
            <a:pPr>
              <a:lnSpc>
                <a:spcPct val="113999"/>
              </a:lnSpc>
            </a:pPr>
            <a:r>
              <a:rPr lang="en-US"/>
              <a:t>To install the QNX Software Center on a Windows development host:</a:t>
            </a:r>
            <a:endParaRPr lang="vi-VN"/>
          </a:p>
          <a:p>
            <a:pPr>
              <a:lnSpc>
                <a:spcPct val="113999"/>
              </a:lnSpc>
            </a:pPr>
            <a:endParaRPr lang="en-US"/>
          </a:p>
          <a:p>
            <a:pPr marL="608965" indent="-304165">
              <a:lnSpc>
                <a:spcPct val="113999"/>
              </a:lnSpc>
            </a:pPr>
            <a:r>
              <a:rPr lang="en-US"/>
              <a:t>+Log in to your myQNX account on the QNX website, select the Developers tab at the top of the page, then click the QNX Software Center link.</a:t>
            </a:r>
          </a:p>
          <a:p>
            <a:pPr marL="608965" indent="-304165">
              <a:lnSpc>
                <a:spcPct val="113999"/>
              </a:lnSpc>
            </a:pPr>
            <a:r>
              <a:rPr lang="en-US"/>
              <a:t>+Click the link for Windows hosts and download the QNX Software Center installer, qnx-setup-nnnnnnnnnnnn-win.exe, where nnnnnnnnnnnn is a build number.</a:t>
            </a:r>
          </a:p>
          <a:p>
            <a:pPr marL="608965" indent="-304165">
              <a:lnSpc>
                <a:spcPct val="113999"/>
              </a:lnSpc>
            </a:pPr>
            <a:r>
              <a:rPr lang="en-US"/>
              <a:t>+Run the installer and follow the instructions on your screen. We recommend you accept the default installation directory: C:QNX</a:t>
            </a: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latin typeface="Arial"/>
                <a:cs typeface="Arial"/>
              </a:rPr>
              <a:t>Window Host</a:t>
            </a:r>
            <a:endParaRPr lang="vi-VN"/>
          </a:p>
        </p:txBody>
      </p:sp>
    </p:spTree>
    <p:extLst>
      <p:ext uri="{BB962C8B-B14F-4D97-AF65-F5344CB8AC3E}">
        <p14:creationId xmlns:p14="http://schemas.microsoft.com/office/powerpoint/2010/main" val="887996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a:t>QNX TECHNICAL ARTICLES</a:t>
            </a:r>
            <a:endParaRPr lang="vi-VN" dirty="0"/>
          </a:p>
        </p:txBody>
      </p:sp>
      <p:sp>
        <p:nvSpPr>
          <p:cNvPr id="113" name="Google Shape;113;p19"/>
          <p:cNvSpPr txBox="1">
            <a:spLocks noGrp="1"/>
          </p:cNvSpPr>
          <p:nvPr>
            <p:ph type="body" idx="1"/>
          </p:nvPr>
        </p:nvSpPr>
        <p:spPr>
          <a:xfrm>
            <a:off x="436600" y="1711485"/>
            <a:ext cx="9525051"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pPr>
            <a:r>
              <a:rPr lang="en-US"/>
              <a:t>If you also intend to uninstall QNX SDP 7.* and any products that depend on it, perform these steps before uninstalling the QNX Software Center:</a:t>
            </a:r>
            <a:endParaRPr lang="vi-VN"/>
          </a:p>
          <a:p>
            <a:pPr marL="608965" indent="-304165">
              <a:lnSpc>
                <a:spcPct val="113999"/>
              </a:lnSpc>
            </a:pPr>
            <a:endParaRPr lang="en-US" dirty="0"/>
          </a:p>
          <a:p>
            <a:pPr marL="608965" indent="-304165">
              <a:lnSpc>
                <a:spcPct val="113999"/>
              </a:lnSpc>
            </a:pPr>
            <a:r>
              <a:rPr lang="en-US"/>
              <a:t>Use the QNX Software Center to deactivate any products governed by a named user license. This will enable you to transfer the licenses to another workstation or user. (The QNX Software Center User's Guide describes how to deactivate and transfer licenses.)</a:t>
            </a:r>
          </a:p>
          <a:p>
            <a:pPr marL="608965" indent="-304165">
              <a:lnSpc>
                <a:spcPct val="113999"/>
              </a:lnSpc>
            </a:pPr>
            <a:r>
              <a:rPr lang="en-US"/>
              <a:t>Use the QNX Software Center to uninstall the products.</a:t>
            </a:r>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5522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a:t>Uninstalling the QNX Software Center</a:t>
            </a:r>
            <a:endParaRPr lang="vi-VN"/>
          </a:p>
        </p:txBody>
      </p:sp>
    </p:spTree>
    <p:extLst>
      <p:ext uri="{BB962C8B-B14F-4D97-AF65-F5344CB8AC3E}">
        <p14:creationId xmlns:p14="http://schemas.microsoft.com/office/powerpoint/2010/main" val="325589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5607690" cy="4633398"/>
          </a:xfrm>
          <a:prstGeom prst="rect">
            <a:avLst/>
          </a:prstGeom>
          <a:noFill/>
          <a:ln>
            <a:noFill/>
          </a:ln>
        </p:spPr>
        <p:txBody>
          <a:bodyPr spcFirstLastPara="1" wrap="square" lIns="91433" tIns="45700" rIns="91433" bIns="45700" anchor="t" anchorCtr="0">
            <a:noAutofit/>
          </a:bodyPr>
          <a:lstStyle/>
          <a:p>
            <a:pPr marL="304800" indent="0">
              <a:lnSpc>
                <a:spcPct val="113999"/>
              </a:lnSpc>
            </a:pPr>
            <a:r>
              <a:rPr lang="en-US" u="sng" dirty="0">
                <a:hlinkClick r:id="rId3"/>
              </a:rPr>
              <a:t>Synchronous message passing</a:t>
            </a:r>
            <a:endParaRPr lang="en-US"/>
          </a:p>
          <a:p>
            <a:pPr marL="304800" indent="0">
              <a:lnSpc>
                <a:spcPct val="113999"/>
              </a:lnSpc>
            </a:pPr>
            <a:r>
              <a:rPr lang="en-US" dirty="0">
                <a:hlinkClick r:id="rId4"/>
              </a:rPr>
              <a:t>Channels and connections</a:t>
            </a:r>
            <a:endParaRPr lang="en-US"/>
          </a:p>
          <a:p>
            <a:pPr marL="304800" indent="0">
              <a:lnSpc>
                <a:spcPct val="113999"/>
              </a:lnSpc>
            </a:pPr>
            <a:r>
              <a:rPr lang="en-US" dirty="0">
                <a:hlinkClick r:id="rId5"/>
              </a:rPr>
              <a:t>Events</a:t>
            </a:r>
            <a:endParaRPr lang="en-US"/>
          </a:p>
          <a:p>
            <a:pPr marL="304800" indent="0">
              <a:lnSpc>
                <a:spcPct val="113999"/>
              </a:lnSpc>
            </a:pPr>
            <a:r>
              <a:rPr lang="en-US" dirty="0">
                <a:hlinkClick r:id="rId6"/>
              </a:rPr>
              <a:t>Signals</a:t>
            </a:r>
            <a:endParaRPr lang="en-US"/>
          </a:p>
          <a:p>
            <a:pPr marL="304800" indent="0">
              <a:lnSpc>
                <a:spcPct val="113999"/>
              </a:lnSpc>
            </a:pPr>
            <a:r>
              <a:rPr lang="en-US" u="sng" dirty="0">
                <a:hlinkClick r:id="rId7"/>
              </a:rPr>
              <a:t>POSIX message queues</a:t>
            </a:r>
            <a:endParaRPr lang="en-US"/>
          </a:p>
          <a:p>
            <a:pPr marL="304800" indent="0">
              <a:lnSpc>
                <a:spcPct val="113999"/>
              </a:lnSpc>
            </a:pPr>
            <a:r>
              <a:rPr lang="en-US" u="sng" dirty="0">
                <a:hlinkClick r:id="rId8"/>
              </a:rPr>
              <a:t>Shared memory</a:t>
            </a:r>
            <a:endParaRPr lang="en-US"/>
          </a:p>
          <a:p>
            <a:pPr marL="304800" indent="0">
              <a:lnSpc>
                <a:spcPct val="113999"/>
              </a:lnSpc>
            </a:pPr>
            <a:r>
              <a:rPr lang="en-US" dirty="0">
                <a:hlinkClick r:id="rId9"/>
              </a:rPr>
              <a:t>Typed memory</a:t>
            </a:r>
            <a:endParaRPr lang="en-US"/>
          </a:p>
          <a:p>
            <a:pPr marL="304800" indent="0">
              <a:lnSpc>
                <a:spcPct val="113999"/>
              </a:lnSpc>
            </a:pPr>
            <a:r>
              <a:rPr lang="en-US" dirty="0">
                <a:hlinkClick r:id="rId10"/>
              </a:rPr>
              <a:t>Pipes and FIFOs</a:t>
            </a:r>
            <a:br>
              <a:rPr lang="en-US" dirty="0"/>
            </a:br>
            <a:endParaRPr lang="en-US"/>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3381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Thread and process(IPC)</a:t>
            </a:r>
            <a:endParaRPr lang="vi-VN"/>
          </a:p>
        </p:txBody>
      </p:sp>
      <p:pic>
        <p:nvPicPr>
          <p:cNvPr id="3" name="Hình ảnh 4">
            <a:extLst>
              <a:ext uri="{FF2B5EF4-FFF2-40B4-BE49-F238E27FC236}">
                <a16:creationId xmlns:a16="http://schemas.microsoft.com/office/drawing/2014/main" id="{6A8D5161-D35D-47A3-BE00-9D7D5A409600}"/>
              </a:ext>
            </a:extLst>
          </p:cNvPr>
          <p:cNvPicPr>
            <a:picLocks noChangeAspect="1"/>
          </p:cNvPicPr>
          <p:nvPr/>
        </p:nvPicPr>
        <p:blipFill>
          <a:blip r:embed="rId11"/>
          <a:stretch>
            <a:fillRect/>
          </a:stretch>
        </p:blipFill>
        <p:spPr>
          <a:xfrm>
            <a:off x="6395649" y="2155578"/>
            <a:ext cx="5440311" cy="3347883"/>
          </a:xfrm>
          <a:prstGeom prst="rect">
            <a:avLst/>
          </a:prstGeom>
        </p:spPr>
      </p:pic>
    </p:spTree>
    <p:extLst>
      <p:ext uri="{BB962C8B-B14F-4D97-AF65-F5344CB8AC3E}">
        <p14:creationId xmlns:p14="http://schemas.microsoft.com/office/powerpoint/2010/main" val="15883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7746207"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The instrumented microkernel (</a:t>
            </a:r>
            <a:r>
              <a:rPr lang="en-US">
                <a:latin typeface="Consolas"/>
              </a:rPr>
              <a:t>procnto-instr</a:t>
            </a:r>
            <a:r>
              <a:rPr lang="en-US"/>
              <a:t>) emits trace events as a result of various system activities. These events are automatically copied to a set of buffers grouped into a circular linked list.</a:t>
            </a:r>
            <a:endParaRPr lang="vi-VN"/>
          </a:p>
          <a:p>
            <a:pPr marL="608965" indent="-304165">
              <a:lnSpc>
                <a:spcPct val="113999"/>
              </a:lnSpc>
              <a:buFont typeface="Arial"/>
              <a:buChar char="•"/>
            </a:pPr>
            <a:r>
              <a:rPr lang="en-US"/>
              <a:t>As soon as the number of events inside a buffer reaches the high-water mark, the kernel notifies a data-capture utility.</a:t>
            </a:r>
          </a:p>
          <a:p>
            <a:pPr marL="608965" indent="-304165">
              <a:lnSpc>
                <a:spcPct val="113999"/>
              </a:lnSpc>
              <a:buFont typeface="Arial"/>
              <a:buChar char="•"/>
            </a:pPr>
            <a:r>
              <a:rPr lang="en-US"/>
              <a:t>The data-capture utility then writes the trace events from the buffer to an output device (e.g. a serial port, an event file, etc.).</a:t>
            </a:r>
          </a:p>
          <a:p>
            <a:pPr marL="608965" indent="-304165">
              <a:lnSpc>
                <a:spcPct val="113999"/>
              </a:lnSpc>
              <a:buFont typeface="Arial"/>
              <a:buChar char="•"/>
            </a:pPr>
            <a:r>
              <a:rPr lang="en-US"/>
              <a:t>A data-interpretation facility then interprets the events and presents this data to the user.</a:t>
            </a:r>
          </a:p>
          <a:p>
            <a:pPr marL="608965" indent="-304165">
              <a:lnSpc>
                <a:spcPct val="113999"/>
              </a:lnSpc>
              <a:buFont typeface="Arial"/>
              <a:buChar char="•"/>
            </a:pPr>
            <a:endParaRPr lang="en-US" dirty="0"/>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3386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ea typeface="+mn-lt"/>
                <a:cs typeface="+mn-lt"/>
              </a:rPr>
              <a:t>The Instrumented Microkernel</a:t>
            </a:r>
          </a:p>
        </p:txBody>
      </p:sp>
      <p:pic>
        <p:nvPicPr>
          <p:cNvPr id="3" name="Hình ảnh 4">
            <a:extLst>
              <a:ext uri="{FF2B5EF4-FFF2-40B4-BE49-F238E27FC236}">
                <a16:creationId xmlns:a16="http://schemas.microsoft.com/office/drawing/2014/main" id="{F2C3AA1C-5AB5-4770-9EAA-449224EECC26}"/>
              </a:ext>
            </a:extLst>
          </p:cNvPr>
          <p:cNvPicPr>
            <a:picLocks noChangeAspect="1"/>
          </p:cNvPicPr>
          <p:nvPr/>
        </p:nvPicPr>
        <p:blipFill>
          <a:blip r:embed="rId3"/>
          <a:stretch>
            <a:fillRect/>
          </a:stretch>
        </p:blipFill>
        <p:spPr>
          <a:xfrm>
            <a:off x="8535321" y="1872124"/>
            <a:ext cx="2765937" cy="3556204"/>
          </a:xfrm>
          <a:prstGeom prst="rect">
            <a:avLst/>
          </a:prstGeom>
        </p:spPr>
      </p:pic>
    </p:spTree>
    <p:extLst>
      <p:ext uri="{BB962C8B-B14F-4D97-AF65-F5344CB8AC3E}">
        <p14:creationId xmlns:p14="http://schemas.microsoft.com/office/powerpoint/2010/main" val="418135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endParaRPr lang="en-US" dirty="0"/>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ea typeface="+mn-lt"/>
                <a:cs typeface="+mn-lt"/>
              </a:rPr>
              <a:t>Multicore Processing</a:t>
            </a:r>
          </a:p>
        </p:txBody>
      </p:sp>
      <p:graphicFrame>
        <p:nvGraphicFramePr>
          <p:cNvPr id="5" name="Bảng 4">
            <a:extLst>
              <a:ext uri="{FF2B5EF4-FFF2-40B4-BE49-F238E27FC236}">
                <a16:creationId xmlns:a16="http://schemas.microsoft.com/office/drawing/2014/main" id="{69C93D6D-F707-41C3-8AB0-7109014151C0}"/>
              </a:ext>
            </a:extLst>
          </p:cNvPr>
          <p:cNvGraphicFramePr>
            <a:graphicFrameLocks noGrp="1"/>
          </p:cNvGraphicFramePr>
          <p:nvPr>
            <p:extLst>
              <p:ext uri="{D42A27DB-BD31-4B8C-83A1-F6EECF244321}">
                <p14:modId xmlns:p14="http://schemas.microsoft.com/office/powerpoint/2010/main" val="3540988685"/>
              </p:ext>
            </p:extLst>
          </p:nvPr>
        </p:nvGraphicFramePr>
        <p:xfrm>
          <a:off x="319548" y="1708354"/>
          <a:ext cx="11171876" cy="4805660"/>
        </p:xfrm>
        <a:graphic>
          <a:graphicData uri="http://schemas.openxmlformats.org/drawingml/2006/table">
            <a:tbl>
              <a:tblPr firstRow="1" bandRow="1">
                <a:tableStyleId>{5C22544A-7EE6-4342-B048-85BDC9FD1C3A}</a:tableStyleId>
              </a:tblPr>
              <a:tblGrid>
                <a:gridCol w="2792969">
                  <a:extLst>
                    <a:ext uri="{9D8B030D-6E8A-4147-A177-3AD203B41FA5}">
                      <a16:colId xmlns:a16="http://schemas.microsoft.com/office/drawing/2014/main" val="1719902997"/>
                    </a:ext>
                  </a:extLst>
                </a:gridCol>
                <a:gridCol w="2792969">
                  <a:extLst>
                    <a:ext uri="{9D8B030D-6E8A-4147-A177-3AD203B41FA5}">
                      <a16:colId xmlns:a16="http://schemas.microsoft.com/office/drawing/2014/main" val="885878570"/>
                    </a:ext>
                  </a:extLst>
                </a:gridCol>
                <a:gridCol w="2792969">
                  <a:extLst>
                    <a:ext uri="{9D8B030D-6E8A-4147-A177-3AD203B41FA5}">
                      <a16:colId xmlns:a16="http://schemas.microsoft.com/office/drawing/2014/main" val="433803719"/>
                    </a:ext>
                  </a:extLst>
                </a:gridCol>
                <a:gridCol w="2792969">
                  <a:extLst>
                    <a:ext uri="{9D8B030D-6E8A-4147-A177-3AD203B41FA5}">
                      <a16:colId xmlns:a16="http://schemas.microsoft.com/office/drawing/2014/main" val="1014517089"/>
                    </a:ext>
                  </a:extLst>
                </a:gridCol>
              </a:tblGrid>
              <a:tr h="322094">
                <a:tc>
                  <a:txBody>
                    <a:bodyPr/>
                    <a:lstStyle/>
                    <a:p>
                      <a:r>
                        <a:rPr lang="vi-VN" sz="1400">
                          <a:effectLst/>
                        </a:rPr>
                        <a:t>Feature</a:t>
                      </a:r>
                    </a:p>
                  </a:txBody>
                  <a:tcPr marL="47625" marR="47625" marT="47625" marB="47625" anchor="ctr"/>
                </a:tc>
                <a:tc>
                  <a:txBody>
                    <a:bodyPr/>
                    <a:lstStyle/>
                    <a:p>
                      <a:r>
                        <a:rPr lang="vi-VN" sz="1400">
                          <a:effectLst/>
                        </a:rPr>
                        <a:t>SMP</a:t>
                      </a:r>
                    </a:p>
                  </a:txBody>
                  <a:tcPr marL="47625" marR="47625" marT="47625" marB="47625" anchor="ctr"/>
                </a:tc>
                <a:tc>
                  <a:txBody>
                    <a:bodyPr/>
                    <a:lstStyle/>
                    <a:p>
                      <a:r>
                        <a:rPr lang="vi-VN" sz="1400">
                          <a:effectLst/>
                        </a:rPr>
                        <a:t>BMP</a:t>
                      </a:r>
                    </a:p>
                  </a:txBody>
                  <a:tcPr marL="47625" marR="47625" marT="47625" marB="47625" anchor="ctr"/>
                </a:tc>
                <a:tc>
                  <a:txBody>
                    <a:bodyPr/>
                    <a:lstStyle/>
                    <a:p>
                      <a:r>
                        <a:rPr lang="vi-VN" sz="1400">
                          <a:effectLst/>
                        </a:rPr>
                        <a:t>AMP</a:t>
                      </a:r>
                    </a:p>
                  </a:txBody>
                  <a:tcPr marL="47625" marR="47625" marT="47625" marB="47625" anchor="ctr"/>
                </a:tc>
                <a:extLst>
                  <a:ext uri="{0D108BD9-81ED-4DB2-BD59-A6C34878D82A}">
                    <a16:rowId xmlns:a16="http://schemas.microsoft.com/office/drawing/2014/main" val="1823926170"/>
                  </a:ext>
                </a:extLst>
              </a:tr>
              <a:tr h="554004">
                <a:tc>
                  <a:txBody>
                    <a:bodyPr/>
                    <a:lstStyle/>
                    <a:p>
                      <a:r>
                        <a:rPr lang="vi-VN" sz="1400">
                          <a:effectLst/>
                        </a:rPr>
                        <a:t>Seamless resource sharing</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17042588"/>
                  </a:ext>
                </a:extLst>
              </a:tr>
              <a:tr h="541120">
                <a:tc>
                  <a:txBody>
                    <a:bodyPr/>
                    <a:lstStyle/>
                    <a:p>
                      <a:r>
                        <a:rPr lang="vi-VN" sz="1400">
                          <a:effectLst/>
                        </a:rPr>
                        <a:t>Scalable beyond dual CPU</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Limited</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1377496525"/>
                  </a:ext>
                </a:extLst>
              </a:tr>
              <a:tr h="554004">
                <a:tc>
                  <a:txBody>
                    <a:bodyPr/>
                    <a:lstStyle/>
                    <a:p>
                      <a:r>
                        <a:rPr lang="vi-VN" sz="1400">
                          <a:effectLst/>
                        </a:rPr>
                        <a:t>Legacy application operation</a:t>
                      </a:r>
                      <a:endParaRPr lang="vi-VN" sz="1400">
                        <a:solidFill>
                          <a:srgbClr val="333333"/>
                        </a:solidFill>
                        <a:effectLst/>
                        <a:latin typeface="verdana"/>
                      </a:endParaRPr>
                    </a:p>
                  </a:txBody>
                  <a:tcPr marL="47625" marR="47625" marT="47625" marB="47625" anchor="ctr"/>
                </a:tc>
                <a:tc>
                  <a:txBody>
                    <a:bodyPr/>
                    <a:lstStyle/>
                    <a:p>
                      <a:r>
                        <a:rPr lang="vi-VN" sz="1400">
                          <a:effectLst/>
                        </a:rPr>
                        <a:t>In most cases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2113817721"/>
                  </a:ext>
                </a:extLst>
              </a:tr>
              <a:tr h="554004">
                <a:tc>
                  <a:txBody>
                    <a:bodyPr/>
                    <a:lstStyle/>
                    <a:p>
                      <a:r>
                        <a:rPr lang="vi-VN" sz="1400">
                          <a:effectLst/>
                        </a:rPr>
                        <a:t>Mixed OS environment (e.g. Neutrino and Linux)</a:t>
                      </a:r>
                      <a:endParaRPr lang="vi-VN" sz="1400">
                        <a:solidFill>
                          <a:srgbClr val="333333"/>
                        </a:solidFill>
                        <a:effectLst/>
                        <a:latin typeface="verdana"/>
                      </a:endParaRPr>
                    </a:p>
                  </a:txBody>
                  <a:tcPr marL="47625" marR="47625" marT="47625" marB="47625" anchor="ctr"/>
                </a:tc>
                <a:tc>
                  <a:txBody>
                    <a:bodyPr/>
                    <a:lstStyle/>
                    <a:p>
                      <a:r>
                        <a:rPr lang="vi-VN" sz="1400">
                          <a:effectLst/>
                        </a:rPr>
                        <a:t>—</a:t>
                      </a:r>
                      <a:endParaRPr lang="vi-VN" sz="1400">
                        <a:solidFill>
                          <a:srgbClr val="333333"/>
                        </a:solidFill>
                        <a:effectLst/>
                        <a:latin typeface="verdana"/>
                      </a:endParaRPr>
                    </a:p>
                  </a:txBody>
                  <a:tcPr marL="47625" marR="47625" marT="47625" marB="47625" anchor="ctr"/>
                </a:tc>
                <a:tc>
                  <a:txBody>
                    <a:bodyPr/>
                    <a:lstStyle/>
                    <a:p>
                      <a:r>
                        <a:rPr lang="vi-VN" sz="1400">
                          <a:effectLst/>
                        </a:rPr>
                        <a:t>—</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737601762"/>
                  </a:ext>
                </a:extLst>
              </a:tr>
              <a:tr h="554004">
                <a:tc>
                  <a:txBody>
                    <a:bodyPr/>
                    <a:lstStyle/>
                    <a:p>
                      <a:r>
                        <a:rPr lang="vi-VN" sz="1400">
                          <a:effectLst/>
                        </a:rPr>
                        <a:t>Dedicated processor by function</a:t>
                      </a:r>
                      <a:endParaRPr lang="vi-VN" sz="1400">
                        <a:solidFill>
                          <a:srgbClr val="333333"/>
                        </a:solidFill>
                        <a:effectLst/>
                        <a:latin typeface="verdana"/>
                      </a:endParaRPr>
                    </a:p>
                  </a:txBody>
                  <a:tcPr marL="47625" marR="47625" marT="47625" marB="47625" anchor="ctr"/>
                </a:tc>
                <a:tc>
                  <a:txBody>
                    <a:bodyPr/>
                    <a:lstStyle/>
                    <a:p>
                      <a:r>
                        <a:rPr lang="vi-VN" sz="1400">
                          <a:effectLst/>
                        </a:rPr>
                        <a:t>—</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130500317"/>
                  </a:ext>
                </a:extLst>
              </a:tr>
              <a:tr h="322094">
                <a:tc>
                  <a:txBody>
                    <a:bodyPr/>
                    <a:lstStyle/>
                    <a:p>
                      <a:r>
                        <a:rPr lang="vi-VN" sz="1400">
                          <a:effectLst/>
                        </a:rPr>
                        <a:t>Intercore messaging</a:t>
                      </a:r>
                      <a:endParaRPr lang="vi-VN" sz="1400">
                        <a:solidFill>
                          <a:srgbClr val="333333"/>
                        </a:solidFill>
                        <a:effectLst/>
                        <a:latin typeface="verdana"/>
                      </a:endParaRPr>
                    </a:p>
                  </a:txBody>
                  <a:tcPr marL="47625" marR="47625" marT="47625" marB="47625" anchor="ctr"/>
                </a:tc>
                <a:tc>
                  <a:txBody>
                    <a:bodyPr/>
                    <a:lstStyle/>
                    <a:p>
                      <a:r>
                        <a:rPr lang="vi-VN" sz="1400">
                          <a:effectLst/>
                        </a:rPr>
                        <a:t>Fast (OS primitives)</a:t>
                      </a:r>
                      <a:endParaRPr lang="vi-VN" sz="1400">
                        <a:solidFill>
                          <a:srgbClr val="333333"/>
                        </a:solidFill>
                        <a:effectLst/>
                        <a:latin typeface="verdana"/>
                      </a:endParaRPr>
                    </a:p>
                  </a:txBody>
                  <a:tcPr marL="47625" marR="47625" marT="47625" marB="47625" anchor="ctr"/>
                </a:tc>
                <a:tc>
                  <a:txBody>
                    <a:bodyPr/>
                    <a:lstStyle/>
                    <a:p>
                      <a:r>
                        <a:rPr lang="vi-VN" sz="1400">
                          <a:effectLst/>
                        </a:rPr>
                        <a:t>Fast (OS primitives)</a:t>
                      </a:r>
                      <a:endParaRPr lang="vi-VN" sz="1400">
                        <a:solidFill>
                          <a:srgbClr val="333333"/>
                        </a:solidFill>
                        <a:effectLst/>
                        <a:latin typeface="verdana"/>
                      </a:endParaRPr>
                    </a:p>
                  </a:txBody>
                  <a:tcPr marL="47625" marR="47625" marT="47625" marB="47625" anchor="ctr"/>
                </a:tc>
                <a:tc>
                  <a:txBody>
                    <a:bodyPr/>
                    <a:lstStyle/>
                    <a:p>
                      <a:r>
                        <a:rPr lang="vi-VN" sz="1400">
                          <a:effectLst/>
                        </a:rPr>
                        <a:t>Slower (application)</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3916982919"/>
                  </a:ext>
                </a:extLst>
              </a:tr>
              <a:tr h="541120">
                <a:tc>
                  <a:txBody>
                    <a:bodyPr/>
                    <a:lstStyle/>
                    <a:p>
                      <a:r>
                        <a:rPr lang="vi-VN" sz="1400">
                          <a:effectLst/>
                        </a:rPr>
                        <a:t>Thread synchronization between CPUs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4290800757"/>
                  </a:ext>
                </a:extLst>
              </a:tr>
              <a:tr h="309212">
                <a:tc>
                  <a:txBody>
                    <a:bodyPr/>
                    <a:lstStyle/>
                    <a:p>
                      <a:r>
                        <a:rPr lang="vi-VN" sz="1400">
                          <a:effectLst/>
                        </a:rPr>
                        <a:t>Load balancing</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763483068"/>
                  </a:ext>
                </a:extLst>
              </a:tr>
              <a:tr h="554004">
                <a:tc>
                  <a:txBody>
                    <a:bodyPr/>
                    <a:lstStyle/>
                    <a:p>
                      <a:r>
                        <a:rPr lang="vi-VN" sz="1400">
                          <a:effectLst/>
                        </a:rPr>
                        <a:t>System-wide debugging and optimization</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Yes</a:t>
                      </a:r>
                      <a:endParaRPr lang="vi-VN" sz="1400">
                        <a:solidFill>
                          <a:srgbClr val="333333"/>
                        </a:solidFill>
                        <a:effectLst/>
                        <a:latin typeface="verdana"/>
                      </a:endParaRPr>
                    </a:p>
                  </a:txBody>
                  <a:tcPr marL="47625" marR="47625" marT="47625" marB="47625" anchor="ctr"/>
                </a:tc>
                <a:tc>
                  <a:txBody>
                    <a:bodyPr/>
                    <a:lstStyle/>
                    <a:p>
                      <a:r>
                        <a:rPr lang="vi-VN" sz="1400">
                          <a:effectLst/>
                        </a:rPr>
                        <a:t>—</a:t>
                      </a:r>
                      <a:endParaRPr lang="vi-VN" sz="1400">
                        <a:solidFill>
                          <a:srgbClr val="333333"/>
                        </a:solidFill>
                        <a:effectLst/>
                        <a:latin typeface="verdana"/>
                      </a:endParaRPr>
                    </a:p>
                  </a:txBody>
                  <a:tcPr marL="47625" marR="47625" marT="47625" marB="47625" anchor="ctr"/>
                </a:tc>
                <a:extLst>
                  <a:ext uri="{0D108BD9-81ED-4DB2-BD59-A6C34878D82A}">
                    <a16:rowId xmlns:a16="http://schemas.microsoft.com/office/drawing/2014/main" val="269599792"/>
                  </a:ext>
                </a:extLst>
              </a:tr>
            </a:tbl>
          </a:graphicData>
        </a:graphic>
      </p:graphicFrame>
    </p:spTree>
    <p:extLst>
      <p:ext uri="{BB962C8B-B14F-4D97-AF65-F5344CB8AC3E}">
        <p14:creationId xmlns:p14="http://schemas.microsoft.com/office/powerpoint/2010/main" val="371418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QNX architecture</a:t>
            </a:r>
            <a:endParaRPr lang="vi-VN" dirty="0"/>
          </a:p>
        </p:txBody>
      </p:sp>
      <p:sp>
        <p:nvSpPr>
          <p:cNvPr id="113" name="Google Shape;113;p19"/>
          <p:cNvSpPr txBox="1">
            <a:spLocks noGrp="1"/>
          </p:cNvSpPr>
          <p:nvPr>
            <p:ph type="body" idx="1"/>
          </p:nvPr>
        </p:nvSpPr>
        <p:spPr>
          <a:xfrm>
            <a:off x="436600" y="1711485"/>
            <a:ext cx="11310400" cy="4633398"/>
          </a:xfrm>
          <a:prstGeom prst="rect">
            <a:avLst/>
          </a:prstGeom>
          <a:noFill/>
          <a:ln>
            <a:noFill/>
          </a:ln>
        </p:spPr>
        <p:txBody>
          <a:bodyPr spcFirstLastPara="1" wrap="square" lIns="91433" tIns="45700" rIns="91433" bIns="45700" anchor="t" anchorCtr="0">
            <a:noAutofit/>
          </a:bodyPr>
          <a:lstStyle/>
          <a:p>
            <a:pPr marL="608965" indent="-304165">
              <a:lnSpc>
                <a:spcPct val="113999"/>
              </a:lnSpc>
              <a:buFont typeface="Arial"/>
              <a:buChar char="•"/>
            </a:pPr>
            <a:r>
              <a:rPr lang="en-US"/>
              <a:t>Process management</a:t>
            </a:r>
            <a:endParaRPr lang="vi-VN"/>
          </a:p>
          <a:p>
            <a:pPr marL="608965" indent="-304165">
              <a:lnSpc>
                <a:spcPct val="113999"/>
              </a:lnSpc>
              <a:buFont typeface="Arial"/>
              <a:buChar char="•"/>
            </a:pPr>
            <a:r>
              <a:rPr lang="en-US"/>
              <a:t>Memory management</a:t>
            </a:r>
          </a:p>
          <a:p>
            <a:pPr marL="608965" indent="-304165">
              <a:lnSpc>
                <a:spcPct val="113999"/>
              </a:lnSpc>
              <a:buFont typeface="Arial"/>
              <a:buChar char="•"/>
            </a:pPr>
            <a:r>
              <a:rPr lang="en-US"/>
              <a:t>Pathname management.</a:t>
            </a:r>
          </a:p>
          <a:p>
            <a:pPr marL="304800" indent="0">
              <a:lnSpc>
                <a:spcPct val="113999"/>
              </a:lnSpc>
            </a:pPr>
            <a:br>
              <a:rPr lang="en-US" dirty="0"/>
            </a:br>
            <a:endParaRPr lang="en-US" dirty="0"/>
          </a:p>
          <a:p>
            <a:pPr marL="1294765" lvl="1" indent="-389255">
              <a:lnSpc>
                <a:spcPct val="150000"/>
              </a:lnSpc>
              <a:buSzPts val="1400"/>
              <a:buChar char="o"/>
            </a:pPr>
            <a:endParaRPr lang="en-US" sz="1900"/>
          </a:p>
        </p:txBody>
      </p:sp>
      <p:sp>
        <p:nvSpPr>
          <p:cNvPr id="4" name="Hộp Văn bản 3">
            <a:extLst>
              <a:ext uri="{FF2B5EF4-FFF2-40B4-BE49-F238E27FC236}">
                <a16:creationId xmlns:a16="http://schemas.microsoft.com/office/drawing/2014/main" id="{EAE8B9E1-E6CD-433A-B891-63829E2EAB8D}"/>
              </a:ext>
            </a:extLst>
          </p:cNvPr>
          <p:cNvSpPr txBox="1"/>
          <p:nvPr/>
        </p:nvSpPr>
        <p:spPr>
          <a:xfrm>
            <a:off x="756249" y="1144438"/>
            <a:ext cx="2956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ea typeface="+mn-lt"/>
                <a:cs typeface="+mn-lt"/>
              </a:rPr>
              <a:t>Process Manager</a:t>
            </a:r>
            <a:endParaRPr lang="vi-VN"/>
          </a:p>
        </p:txBody>
      </p:sp>
    </p:spTree>
    <p:extLst>
      <p:ext uri="{BB962C8B-B14F-4D97-AF65-F5344CB8AC3E}">
        <p14:creationId xmlns:p14="http://schemas.microsoft.com/office/powerpoint/2010/main" val="3289360198"/>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34343"/>
      </a:dk2>
      <a:lt2>
        <a:srgbClr val="E7E6E6"/>
      </a:lt2>
      <a:accent1>
        <a:srgbClr val="F5C400"/>
      </a:accent1>
      <a:accent2>
        <a:srgbClr val="ED9F23"/>
      </a:accent2>
      <a:accent3>
        <a:srgbClr val="EDDD1D"/>
      </a:accent3>
      <a:accent4>
        <a:srgbClr val="FDF166"/>
      </a:accent4>
      <a:accent5>
        <a:srgbClr val="3F3F3F"/>
      </a:accent5>
      <a:accent6>
        <a:srgbClr val="3F3F3F"/>
      </a:accent6>
      <a:hlink>
        <a:srgbClr val="3F3F3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Màn hình rộng</PresentationFormat>
  <Paragraphs>0</Paragraphs>
  <Slides>57</Slides>
  <Notes>57</Notes>
  <HiddenSlides>0</HiddenSlides>
  <MMClips>0</MMClips>
  <ScaleCrop>false</ScaleCrop>
  <HeadingPairs>
    <vt:vector size="4" baseType="variant">
      <vt:variant>
        <vt:lpstr>Chủ đề</vt:lpstr>
      </vt:variant>
      <vt:variant>
        <vt:i4>4</vt:i4>
      </vt:variant>
      <vt:variant>
        <vt:lpstr>Tiêu đề Bản chiếu</vt:lpstr>
      </vt:variant>
      <vt:variant>
        <vt:i4>57</vt:i4>
      </vt:variant>
    </vt:vector>
  </HeadingPairs>
  <TitlesOfParts>
    <vt:vector size="61" baseType="lpstr">
      <vt:lpstr>Chủ đề của Office</vt:lpstr>
      <vt:lpstr>Office Theme</vt:lpstr>
      <vt:lpstr>Office Theme</vt:lpstr>
      <vt:lpstr>Office Theme</vt:lpstr>
      <vt:lpstr>QNX OS</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architecture</vt:lpstr>
      <vt:lpstr>QNX getting stated</vt:lpstr>
      <vt:lpstr>QNX GETTING STARTED</vt:lpstr>
      <vt:lpstr>QNX GETTING STARTED</vt:lpstr>
      <vt:lpstr>QNX GETTING STARTED</vt:lpstr>
      <vt:lpstr>QNX GETTING STARTED</vt:lpstr>
      <vt:lpstr>QNX GETTING STARTED</vt:lpstr>
      <vt:lpstr>QNX GETTING STARTED</vt:lpstr>
      <vt:lpstr>QNX GETTING STARTED</vt:lpstr>
      <vt:lpstr>QNX GETTING STARTED</vt:lpstr>
      <vt:lpstr>QNX QUICK START GUIDE</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GETTING STATED</vt:lpstr>
      <vt:lpstr>QNX TECHNICAL ARTICLES</vt:lpstr>
      <vt:lpstr>QNX TECHNICAL ARTICLES</vt:lpstr>
      <vt:lpstr>QNX TECHNICAL ARTICLES</vt:lpstr>
      <vt:lpstr>QNX TECHNICAL ARTICLES</vt:lpstr>
      <vt:lpstr>QNX TECHNICAL ARTICLES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
  <cp:revision>683</cp:revision>
  <dcterms:created xsi:type="dcterms:W3CDTF">2021-08-12T10:04:47Z</dcterms:created>
  <dcterms:modified xsi:type="dcterms:W3CDTF">2021-08-17T11:16:58Z</dcterms:modified>
</cp:coreProperties>
</file>