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4"/>
  </p:notesMasterIdLst>
  <p:sldIdLst>
    <p:sldId id="443" r:id="rId5"/>
    <p:sldId id="385" r:id="rId6"/>
    <p:sldId id="445" r:id="rId7"/>
    <p:sldId id="387" r:id="rId8"/>
    <p:sldId id="469" r:id="rId9"/>
    <p:sldId id="470" r:id="rId10"/>
    <p:sldId id="472" r:id="rId11"/>
    <p:sldId id="477" r:id="rId12"/>
    <p:sldId id="446" r:id="rId13"/>
    <p:sldId id="448" r:id="rId14"/>
    <p:sldId id="447" r:id="rId15"/>
    <p:sldId id="449" r:id="rId16"/>
    <p:sldId id="459" r:id="rId17"/>
    <p:sldId id="493" r:id="rId18"/>
    <p:sldId id="461" r:id="rId19"/>
    <p:sldId id="450" r:id="rId20"/>
    <p:sldId id="460" r:id="rId21"/>
    <p:sldId id="482" r:id="rId22"/>
    <p:sldId id="483" r:id="rId23"/>
    <p:sldId id="484" r:id="rId24"/>
    <p:sldId id="485" r:id="rId25"/>
    <p:sldId id="486" r:id="rId26"/>
    <p:sldId id="458" r:id="rId27"/>
    <p:sldId id="494" r:id="rId28"/>
    <p:sldId id="495" r:id="rId29"/>
    <p:sldId id="497" r:id="rId30"/>
    <p:sldId id="496" r:id="rId31"/>
    <p:sldId id="499" r:id="rId32"/>
    <p:sldId id="363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7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2022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bgitap01.sc.renesasam.com/systems_tataelxsi/ra_solutions.git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enesas/fsp/releas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6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B6F1D175-BCAB-4DC2-B2AD-DD24607C36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514959"/>
            <a:ext cx="5040000" cy="1594623"/>
          </a:xfrm>
        </p:spPr>
        <p:txBody>
          <a:bodyPr/>
          <a:lstStyle/>
          <a:p>
            <a:pPr algn="ctr"/>
            <a:r>
              <a:rPr kumimoji="1" lang="en-US" altLang="ja-JP" cap="all"/>
              <a:t>FSP – RA project</a:t>
            </a:r>
          </a:p>
          <a:p>
            <a:pPr algn="ctr"/>
            <a:r>
              <a:rPr kumimoji="1" lang="en-US" altLang="ja-JP" cap="all"/>
              <a:t> for iar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515" y="2624541"/>
            <a:ext cx="5040000" cy="1594622"/>
          </a:xfrm>
        </p:spPr>
        <p:txBody>
          <a:bodyPr/>
          <a:lstStyle/>
          <a:p>
            <a:r>
              <a:rPr lang="en-US" altLang="ja-JP"/>
              <a:t>Date: 13/10/2022</a:t>
            </a:r>
            <a:endParaRPr lang="en-US" altLang="ja-JP" dirty="0"/>
          </a:p>
          <a:p>
            <a:r>
              <a:rPr lang="en-US" altLang="ja-JP"/>
              <a:t>Name: Khoa vo</a:t>
            </a:r>
            <a:endParaRPr lang="en-US" altLang="ja-JP" dirty="0"/>
          </a:p>
          <a:p>
            <a:r>
              <a:rPr lang="en-US" altLang="ja-JP" dirty="0"/>
              <a:t>Position, Department, </a:t>
            </a:r>
          </a:p>
          <a:p>
            <a:r>
              <a:rPr lang="en-US"/>
              <a:t>r-car middleware 2</a:t>
            </a:r>
          </a:p>
          <a:p>
            <a:r>
              <a:rPr lang="en-US"/>
              <a:t>Renesas Electronics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Create new project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9" y="1447800"/>
            <a:ext cx="4485000" cy="1462452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3. Select FSP version, </a:t>
            </a:r>
          </a:p>
          <a:p>
            <a:pPr marL="0" lvl="1" indent="0">
              <a:buNone/>
            </a:pPr>
            <a:r>
              <a:rPr lang="en-US"/>
              <a:t>	</a:t>
            </a:r>
            <a:r>
              <a:rPr kumimoji="1" lang="en-US"/>
              <a:t>Board or Device </a:t>
            </a:r>
          </a:p>
          <a:p>
            <a:pPr marL="0" lvl="1" indent="0">
              <a:buNone/>
            </a:pPr>
            <a:r>
              <a:rPr lang="en-US"/>
              <a:t>	</a:t>
            </a:r>
            <a:r>
              <a:rPr kumimoji="1" lang="en-US"/>
              <a:t>and IDE Project type (</a:t>
            </a:r>
            <a:r>
              <a:rPr kumimoji="1" lang="en-US" b="1" i="1"/>
              <a:t>IAR EWARM</a:t>
            </a:r>
            <a:r>
              <a:rPr kumimoji="1" lang="en-US"/>
              <a:t>)</a:t>
            </a:r>
          </a:p>
          <a:p>
            <a:pPr marL="0" lvl="1" indent="0">
              <a:buNone/>
            </a:pPr>
            <a:r>
              <a:rPr lang="en-US">
                <a:sym typeface="Wingdings" panose="05000000000000000000" pitchFamily="2" charset="2"/>
              </a:rPr>
              <a:t> Click Next</a:t>
            </a:r>
            <a:endParaRPr kumimoji="1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7761-E72F-0A96-31E6-F67152A6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32" y="579298"/>
            <a:ext cx="4485000" cy="34843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3A8537-B2D7-C3C1-63E4-C0DE803EB759}"/>
              </a:ext>
            </a:extLst>
          </p:cNvPr>
          <p:cNvCxnSpPr>
            <a:cxnSpLocks/>
          </p:cNvCxnSpPr>
          <p:nvPr/>
        </p:nvCxnSpPr>
        <p:spPr>
          <a:xfrm flipV="1">
            <a:off x="2590800" y="1348887"/>
            <a:ext cx="3581400" cy="2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7B64BF-2E5A-1B0A-53C4-E1DC8DC1EE2D}"/>
              </a:ext>
            </a:extLst>
          </p:cNvPr>
          <p:cNvCxnSpPr>
            <a:cxnSpLocks/>
          </p:cNvCxnSpPr>
          <p:nvPr/>
        </p:nvCxnSpPr>
        <p:spPr>
          <a:xfrm>
            <a:off x="3276600" y="2512194"/>
            <a:ext cx="2895600" cy="4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4B9CC-59BA-5B03-48C3-390C385E6E22}"/>
              </a:ext>
            </a:extLst>
          </p:cNvPr>
          <p:cNvCxnSpPr>
            <a:cxnSpLocks/>
          </p:cNvCxnSpPr>
          <p:nvPr/>
        </p:nvCxnSpPr>
        <p:spPr>
          <a:xfrm flipV="1">
            <a:off x="2895600" y="1590364"/>
            <a:ext cx="3276600" cy="4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6EAA0-29C2-D7BA-2228-BF922E371CB7}"/>
              </a:ext>
            </a:extLst>
          </p:cNvPr>
          <p:cNvSpPr/>
          <p:nvPr/>
        </p:nvSpPr>
        <p:spPr>
          <a:xfrm>
            <a:off x="8839200" y="3776461"/>
            <a:ext cx="533400" cy="2872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2025D-62AA-403C-D25A-070C23411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3227385"/>
            <a:ext cx="3965774" cy="3076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8B896C-0952-C2E3-DC4C-318DC438A1D2}"/>
              </a:ext>
            </a:extLst>
          </p:cNvPr>
          <p:cNvSpPr txBox="1"/>
          <p:nvPr/>
        </p:nvSpPr>
        <p:spPr>
          <a:xfrm>
            <a:off x="4648200" y="4781125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kumimoji="1" lang="en-US" sz="1600"/>
              <a:t>4. Select Project Type </a:t>
            </a:r>
            <a:r>
              <a:rPr kumimoji="1" lang="en-US" sz="1600">
                <a:sym typeface="Wingdings" panose="05000000000000000000" pitchFamily="2" charset="2"/>
              </a:rPr>
              <a:t> Click Next</a:t>
            </a:r>
            <a:endParaRPr kumimoji="1"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67214-5BF0-B52F-1EE1-67A6F3066034}"/>
              </a:ext>
            </a:extLst>
          </p:cNvPr>
          <p:cNvSpPr/>
          <p:nvPr/>
        </p:nvSpPr>
        <p:spPr>
          <a:xfrm>
            <a:off x="2819400" y="6019800"/>
            <a:ext cx="609600" cy="283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Create new project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6999601" cy="268407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5. Select RTOS (No RTOS, FreeRTOS or Azure RTOS) </a:t>
            </a:r>
            <a:r>
              <a:rPr kumimoji="1" lang="en-US">
                <a:sym typeface="Wingdings" panose="05000000000000000000" pitchFamily="2" charset="2"/>
              </a:rPr>
              <a:t> Click Next</a:t>
            </a:r>
            <a:endParaRPr kumimoji="1"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2FA77-7189-4762-2A79-A9D839BB3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8" y="381000"/>
            <a:ext cx="3733802" cy="2891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8DA6D9-4F8C-E1DE-6C2E-6488A4B2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2" y="2770350"/>
            <a:ext cx="4435435" cy="3430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42B1B4-0546-B48F-E412-43F7458EC22C}"/>
              </a:ext>
            </a:extLst>
          </p:cNvPr>
          <p:cNvSpPr txBox="1"/>
          <p:nvPr/>
        </p:nvSpPr>
        <p:spPr>
          <a:xfrm>
            <a:off x="5029200" y="4724400"/>
            <a:ext cx="716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kumimoji="1" lang="en-US" sz="1600"/>
              <a:t>6. Select Project Template </a:t>
            </a:r>
            <a:r>
              <a:rPr kumimoji="1" lang="en-US" sz="1600">
                <a:sym typeface="Wingdings" panose="05000000000000000000" pitchFamily="2" charset="2"/>
              </a:rPr>
              <a:t> Click Finish and wait to Generating Project</a:t>
            </a:r>
            <a:endParaRPr kumimoji="1"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4AF4F-6546-4A46-B277-668D5A70E5C7}"/>
              </a:ext>
            </a:extLst>
          </p:cNvPr>
          <p:cNvSpPr/>
          <p:nvPr/>
        </p:nvSpPr>
        <p:spPr>
          <a:xfrm>
            <a:off x="9677400" y="3039076"/>
            <a:ext cx="533400" cy="2872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DF28A-C2BA-BCE5-DD07-C702475DEFFB}"/>
              </a:ext>
            </a:extLst>
          </p:cNvPr>
          <p:cNvSpPr/>
          <p:nvPr/>
        </p:nvSpPr>
        <p:spPr>
          <a:xfrm>
            <a:off x="3429000" y="5899555"/>
            <a:ext cx="609600" cy="2872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Create new project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407"/>
          </a:xfrm>
        </p:spPr>
        <p:txBody>
          <a:bodyPr/>
          <a:lstStyle/>
          <a:p>
            <a:pPr marL="0" lvl="1" indent="0">
              <a:buNone/>
            </a:pPr>
            <a:r>
              <a:rPr lang="en-US"/>
              <a:t>7. Config Project similar file configuration.xml in E2 Studio </a:t>
            </a:r>
            <a:r>
              <a:rPr lang="en-US">
                <a:sym typeface="Wingdings" panose="05000000000000000000" pitchFamily="2" charset="2"/>
              </a:rPr>
              <a:t> Click Generate Project Content and wait to Generate Code</a:t>
            </a:r>
            <a:endParaRPr kumimoji="1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0E2D4-EE05-E640-35A3-6DA82432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19278"/>
            <a:ext cx="8077200" cy="4341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371D1D-AB68-00EB-9A79-37548282531C}"/>
              </a:ext>
            </a:extLst>
          </p:cNvPr>
          <p:cNvSpPr/>
          <p:nvPr/>
        </p:nvSpPr>
        <p:spPr>
          <a:xfrm>
            <a:off x="6629400" y="2209800"/>
            <a:ext cx="838200" cy="2872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Ra project in Iar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279"/>
          </a:xfrm>
        </p:spPr>
        <p:txBody>
          <a:bodyPr/>
          <a:lstStyle/>
          <a:p>
            <a:pPr lvl="1"/>
            <a:r>
              <a:rPr kumimoji="1" lang="en-US"/>
              <a:t>Open Project in Folder (Location Project)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C3456-A475-035B-E821-1717B573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70" y="2362200"/>
            <a:ext cx="5997460" cy="36198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2CA0E-C898-F3AE-EAFB-B0DD9DB39DE6}"/>
              </a:ext>
            </a:extLst>
          </p:cNvPr>
          <p:cNvSpPr/>
          <p:nvPr/>
        </p:nvSpPr>
        <p:spPr>
          <a:xfrm>
            <a:off x="3505200" y="5334000"/>
            <a:ext cx="5638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Ra project in Iar</a:t>
            </a:r>
            <a:endParaRPr kumimoji="1" lang="en-US" dirty="0"/>
          </a:p>
        </p:txBody>
      </p:sp>
      <p:sp>
        <p:nvSpPr>
          <p:cNvPr id="10" name="コンテンツ プレースホルダー 3">
            <a:extLst>
              <a:ext uri="{FF2B5EF4-FFF2-40B4-BE49-F238E27FC236}">
                <a16:creationId xmlns:a16="http://schemas.microsoft.com/office/drawing/2014/main" id="{5F010BA6-D1D1-5F43-53C3-C277216B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9" y="1371600"/>
            <a:ext cx="5247001" cy="234744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sz="1400"/>
              <a:t>Right click Project name </a:t>
            </a:r>
            <a:r>
              <a:rPr kumimoji="1" lang="en-US" sz="1400">
                <a:sym typeface="Wingdings" panose="05000000000000000000" pitchFamily="2" charset="2"/>
              </a:rPr>
              <a:t> Options</a:t>
            </a:r>
            <a:endParaRPr kumimoji="1"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B9D399-62D7-3821-00DC-89E2C30A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25208"/>
            <a:ext cx="4495800" cy="39608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21F1CF-2C1A-F680-D9DE-856237563756}"/>
              </a:ext>
            </a:extLst>
          </p:cNvPr>
          <p:cNvSpPr/>
          <p:nvPr/>
        </p:nvSpPr>
        <p:spPr>
          <a:xfrm>
            <a:off x="2438400" y="3200400"/>
            <a:ext cx="12192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6E4F7-D9EE-B10D-0759-2F51CD895425}"/>
              </a:ext>
            </a:extLst>
          </p:cNvPr>
          <p:cNvSpPr/>
          <p:nvPr/>
        </p:nvSpPr>
        <p:spPr>
          <a:xfrm>
            <a:off x="2590800" y="3581400"/>
            <a:ext cx="13716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0C0591-A37D-F2A2-4A28-4FBDEC6AFF9A}"/>
              </a:ext>
            </a:extLst>
          </p:cNvPr>
          <p:cNvSpPr/>
          <p:nvPr/>
        </p:nvSpPr>
        <p:spPr>
          <a:xfrm>
            <a:off x="2819400" y="4124148"/>
            <a:ext cx="24384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387F3A-9AE6-730C-9BA2-DC3F8A29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851912"/>
            <a:ext cx="4942201" cy="403418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1410D2-7C1C-FE16-3085-7F074836DB1A}"/>
              </a:ext>
            </a:extLst>
          </p:cNvPr>
          <p:cNvSpPr/>
          <p:nvPr/>
        </p:nvSpPr>
        <p:spPr>
          <a:xfrm>
            <a:off x="8229600" y="3352800"/>
            <a:ext cx="11430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Ra project in Iar</a:t>
            </a:r>
            <a:endParaRPr kumimoji="1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4998F-68D3-B85C-C608-C98F01C0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9753600" cy="3917721"/>
          </a:xfrm>
          <a:prstGeom prst="rect">
            <a:avLst/>
          </a:prstGeom>
        </p:spPr>
      </p:pic>
      <p:sp>
        <p:nvSpPr>
          <p:cNvPr id="10" name="コンテンツ プレースホルダー 3">
            <a:extLst>
              <a:ext uri="{FF2B5EF4-FFF2-40B4-BE49-F238E27FC236}">
                <a16:creationId xmlns:a16="http://schemas.microsoft.com/office/drawing/2014/main" id="{5F010BA6-D1D1-5F43-53C3-C277216B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314" y="1423980"/>
            <a:ext cx="1335019" cy="272844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sz="1400"/>
              <a:t>Compile / Make</a:t>
            </a:r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BEFBABC0-49FF-4567-FB8C-E1C4617DF3BF}"/>
              </a:ext>
            </a:extLst>
          </p:cNvPr>
          <p:cNvSpPr txBox="1">
            <a:spLocks/>
          </p:cNvSpPr>
          <p:nvPr/>
        </p:nvSpPr>
        <p:spPr>
          <a:xfrm>
            <a:off x="7320914" y="1423980"/>
            <a:ext cx="1676400" cy="234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US" sz="1400"/>
              <a:t>Download / Debbug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AB2D2-6EC8-02D0-37BB-F3650F643510}"/>
              </a:ext>
            </a:extLst>
          </p:cNvPr>
          <p:cNvCxnSpPr>
            <a:stCxn id="10" idx="2"/>
          </p:cNvCxnSpPr>
          <p:nvPr/>
        </p:nvCxnSpPr>
        <p:spPr>
          <a:xfrm>
            <a:off x="5092824" y="1696824"/>
            <a:ext cx="85649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8AA829-A4B8-2329-BF01-ADBB5B9555B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482714" y="1658724"/>
            <a:ext cx="1676400" cy="48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1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/>
              <a:t>Migrating e2 Studio to IAR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133863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kumimoji="1" lang="en-US" altLang="ja-JP" cap="all"/>
              <a:t>Migrating e2 Studio to IAR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666336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1. Create empty project: Project </a:t>
            </a:r>
            <a:r>
              <a:rPr kumimoji="1" lang="en-US">
                <a:sym typeface="Wingdings" panose="05000000000000000000" pitchFamily="2" charset="2"/>
              </a:rPr>
              <a:t> Create New Project  Empty Project  Choose location and wait to project created</a:t>
            </a:r>
            <a:endParaRPr kumimoji="1" lang="en-US"/>
          </a:p>
          <a:p>
            <a:pPr marL="0" lvl="1" indent="0">
              <a:buNone/>
            </a:pPr>
            <a:endParaRPr kumimoji="1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2B7E8-642B-DEB3-263F-EB237C44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114136"/>
            <a:ext cx="3429000" cy="3673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E96E3-C782-B3AE-32EB-DE53DAF9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73" y="2381206"/>
            <a:ext cx="3267054" cy="29912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635B76-E067-B223-C98F-E0F0DD395C70}"/>
              </a:ext>
            </a:extLst>
          </p:cNvPr>
          <p:cNvSpPr/>
          <p:nvPr/>
        </p:nvSpPr>
        <p:spPr>
          <a:xfrm>
            <a:off x="8915400" y="5562600"/>
            <a:ext cx="685800" cy="2249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0C9D8E8-BF55-B1EA-FDF1-2FAE0BE47C8B}"/>
              </a:ext>
            </a:extLst>
          </p:cNvPr>
          <p:cNvSpPr/>
          <p:nvPr/>
        </p:nvSpPr>
        <p:spPr>
          <a:xfrm>
            <a:off x="4553856" y="3724438"/>
            <a:ext cx="2362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8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IAR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407"/>
          </a:xfrm>
        </p:spPr>
        <p:txBody>
          <a:bodyPr/>
          <a:lstStyle/>
          <a:p>
            <a:pPr marL="0" lvl="1" indent="0">
              <a:buNone/>
            </a:pPr>
            <a:r>
              <a:rPr lang="en-US"/>
              <a:t>2</a:t>
            </a:r>
            <a:r>
              <a:rPr kumimoji="1" lang="en-US"/>
              <a:t>. Copy file configuration (file </a:t>
            </a:r>
            <a:r>
              <a:rPr kumimoji="1" lang="en-US" b="1" i="1"/>
              <a:t>.xml</a:t>
            </a:r>
            <a:r>
              <a:rPr kumimoji="1" lang="en-US"/>
              <a:t>) and file pinconfig (file </a:t>
            </a:r>
            <a:r>
              <a:rPr kumimoji="1" lang="en-US" b="1" i="1"/>
              <a:t>.pincfg</a:t>
            </a:r>
            <a:r>
              <a:rPr kumimoji="1" lang="en-US"/>
              <a:t>) from folder project e2 Studio to folder project IAR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B621A-7D38-499B-0917-80F2235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383694"/>
            <a:ext cx="4191001" cy="2624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2FC3B-318B-0E45-1643-5CFE4C85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2" y="2374169"/>
            <a:ext cx="4211614" cy="26247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674BD7-9189-7662-2AF9-B4930394CFA0}"/>
              </a:ext>
            </a:extLst>
          </p:cNvPr>
          <p:cNvSpPr/>
          <p:nvPr/>
        </p:nvSpPr>
        <p:spPr>
          <a:xfrm>
            <a:off x="1219200" y="4114800"/>
            <a:ext cx="1219200" cy="3011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9DAA1-3829-88BE-001D-7F83BA37C03A}"/>
              </a:ext>
            </a:extLst>
          </p:cNvPr>
          <p:cNvSpPr/>
          <p:nvPr/>
        </p:nvSpPr>
        <p:spPr>
          <a:xfrm>
            <a:off x="1219200" y="4561623"/>
            <a:ext cx="1219200" cy="3011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8AA0E4-3E7F-324F-9F6F-4AFF0835C6BC}"/>
              </a:ext>
            </a:extLst>
          </p:cNvPr>
          <p:cNvCxnSpPr>
            <a:cxnSpLocks/>
          </p:cNvCxnSpPr>
          <p:nvPr/>
        </p:nvCxnSpPr>
        <p:spPr>
          <a:xfrm>
            <a:off x="2590800" y="4265383"/>
            <a:ext cx="487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8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IAR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407"/>
          </a:xfrm>
        </p:spPr>
        <p:txBody>
          <a:bodyPr/>
          <a:lstStyle/>
          <a:p>
            <a:pPr marL="0" lvl="1" indent="0">
              <a:buNone/>
            </a:pPr>
            <a:r>
              <a:rPr lang="en-US"/>
              <a:t>3</a:t>
            </a:r>
            <a:r>
              <a:rPr kumimoji="1" lang="en-US"/>
              <a:t>. Open RASC (Tools </a:t>
            </a:r>
            <a:r>
              <a:rPr kumimoji="1" lang="en-US">
                <a:sym typeface="Wingdings" panose="05000000000000000000" pitchFamily="2" charset="2"/>
              </a:rPr>
              <a:t> RA Smart Configurator</a:t>
            </a:r>
            <a:r>
              <a:rPr kumimoji="1" lang="en-US"/>
              <a:t>) </a:t>
            </a:r>
            <a:r>
              <a:rPr kumimoji="1" lang="en-US">
                <a:sym typeface="Wingdings" panose="05000000000000000000" pitchFamily="2" charset="2"/>
              </a:rPr>
              <a:t> Click Generate Project Content</a:t>
            </a:r>
            <a:r>
              <a:rPr kumimoji="1"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917D4-7496-DD3E-C374-39A660A6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402917"/>
            <a:ext cx="1394581" cy="358171"/>
          </a:xfrm>
          <a:prstGeom prst="rect">
            <a:avLst/>
          </a:prstGeom>
        </p:spPr>
      </p:pic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981EFB91-FF2D-5CED-F157-CE61F5A1C74F}"/>
              </a:ext>
            </a:extLst>
          </p:cNvPr>
          <p:cNvSpPr txBox="1">
            <a:spLocks/>
          </p:cNvSpPr>
          <p:nvPr/>
        </p:nvSpPr>
        <p:spPr>
          <a:xfrm>
            <a:off x="467998" y="2156152"/>
            <a:ext cx="11724002" cy="26840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US"/>
              <a:t>4. Copy folder src from e2 Studio folder project to IAR folder Project </a:t>
            </a:r>
            <a:r>
              <a:rPr lang="en-US">
                <a:sym typeface="Wingdings" panose="05000000000000000000" pitchFamily="2" charset="2"/>
              </a:rPr>
              <a:t> Open RASC and </a:t>
            </a:r>
            <a:r>
              <a:rPr kumimoji="1" lang="en-US">
                <a:sym typeface="Wingdings" panose="05000000000000000000" pitchFamily="2" charset="2"/>
              </a:rPr>
              <a:t>Click Generate Project Content</a:t>
            </a:r>
            <a:r>
              <a:rPr kumimoji="1" lang="en-US"/>
              <a:t> again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8C57E-CE7C-10E0-B7FE-1792874E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57600"/>
            <a:ext cx="3977985" cy="2072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0DBD1B-C73D-31F8-FDA4-86EA1A2D1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657600"/>
            <a:ext cx="4047863" cy="1981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08562C-8592-D6D2-AD6E-31106F6455DB}"/>
              </a:ext>
            </a:extLst>
          </p:cNvPr>
          <p:cNvSpPr/>
          <p:nvPr/>
        </p:nvSpPr>
        <p:spPr>
          <a:xfrm>
            <a:off x="990600" y="4038600"/>
            <a:ext cx="1676400" cy="1066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D1F8C3-9C4B-DB48-A852-0F905677951F}"/>
              </a:ext>
            </a:extLst>
          </p:cNvPr>
          <p:cNvCxnSpPr>
            <a:cxnSpLocks/>
          </p:cNvCxnSpPr>
          <p:nvPr/>
        </p:nvCxnSpPr>
        <p:spPr>
          <a:xfrm>
            <a:off x="2667000" y="4572000"/>
            <a:ext cx="487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0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905000"/>
            <a:ext cx="11244574" cy="304750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/>
              <a:t>Preparation</a:t>
            </a:r>
            <a:r>
              <a:rPr lang="en-US" dirty="0"/>
              <a:t>	</a:t>
            </a:r>
            <a:r>
              <a:rPr lang="en-US" b="1"/>
              <a:t>Page 03</a:t>
            </a:r>
            <a:endParaRPr lang="en-US" b="1" dirty="0"/>
          </a:p>
          <a:p>
            <a:pPr>
              <a:lnSpc>
                <a:spcPct val="250000"/>
              </a:lnSpc>
            </a:pPr>
            <a:r>
              <a:rPr lang="en-US"/>
              <a:t>Create new project</a:t>
            </a:r>
            <a:r>
              <a:rPr lang="en-US" dirty="0"/>
              <a:t>	</a:t>
            </a:r>
            <a:r>
              <a:rPr lang="en-US" b="1"/>
              <a:t>Page 08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it-IT"/>
              <a:t>Migrating e2 Studio to IAR</a:t>
            </a:r>
            <a:r>
              <a:rPr lang="en-US" dirty="0"/>
              <a:t>	</a:t>
            </a:r>
            <a:r>
              <a:rPr lang="en-US" b="1"/>
              <a:t>Page 16</a:t>
            </a:r>
            <a:endParaRPr lang="en-US" b="1" dirty="0"/>
          </a:p>
          <a:p>
            <a:pPr>
              <a:lnSpc>
                <a:spcPct val="250000"/>
              </a:lnSpc>
            </a:pPr>
            <a:r>
              <a:rPr lang="en-US"/>
              <a:t>Ep automation</a:t>
            </a:r>
            <a:r>
              <a:rPr lang="en-US" dirty="0"/>
              <a:t>	</a:t>
            </a:r>
            <a:r>
              <a:rPr lang="en-US" b="1"/>
              <a:t>Page 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IAR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407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5. Project </a:t>
            </a:r>
            <a:r>
              <a:rPr kumimoji="1" lang="en-US">
                <a:sym typeface="Wingdings" panose="05000000000000000000" pitchFamily="2" charset="2"/>
              </a:rPr>
              <a:t> Add Project Connection  IAR Project Connection  OK  Choose file buildinfo.ipcf  Open</a:t>
            </a:r>
            <a:endParaRPr kumimoji="1"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117E7-97F7-952C-9A8C-34A85D88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90800"/>
            <a:ext cx="4347521" cy="273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EA916-5971-BE3A-169D-30E5EEF26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8" y="3278598"/>
            <a:ext cx="2090507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C453C-6052-628B-549C-8D2B216BD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765" y="3351409"/>
            <a:ext cx="2743200" cy="8449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A0461E8-6012-F0D9-08E3-74AB18F9D933}"/>
              </a:ext>
            </a:extLst>
          </p:cNvPr>
          <p:cNvSpPr/>
          <p:nvPr/>
        </p:nvSpPr>
        <p:spPr>
          <a:xfrm>
            <a:off x="2537595" y="3621498"/>
            <a:ext cx="127516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A5CDBA-60E0-A11E-8E32-AD16CEEC2481}"/>
              </a:ext>
            </a:extLst>
          </p:cNvPr>
          <p:cNvSpPr/>
          <p:nvPr/>
        </p:nvSpPr>
        <p:spPr>
          <a:xfrm>
            <a:off x="6572033" y="3651241"/>
            <a:ext cx="103189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IAR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407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6. Click Make                </a:t>
            </a:r>
            <a:r>
              <a:rPr kumimoji="1" lang="en-US">
                <a:sym typeface="Wingdings" panose="05000000000000000000" pitchFamily="2" charset="2"/>
              </a:rPr>
              <a:t> Create name for Project  Click Save</a:t>
            </a:r>
            <a:endParaRPr kumimoji="1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A4759-0F02-3978-96D5-056EE45C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56262"/>
            <a:ext cx="762066" cy="2514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B49846-BB7A-5D25-34B8-E9B27A12A3BB}"/>
              </a:ext>
            </a:extLst>
          </p:cNvPr>
          <p:cNvSpPr/>
          <p:nvPr/>
        </p:nvSpPr>
        <p:spPr>
          <a:xfrm>
            <a:off x="1981200" y="1447800"/>
            <a:ext cx="304800" cy="2844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525E51-0B01-A274-760E-7224C052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111271"/>
            <a:ext cx="5867711" cy="36641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2CA94D-CD81-0798-AFA1-A0E5ABE33806}"/>
              </a:ext>
            </a:extLst>
          </p:cNvPr>
          <p:cNvSpPr/>
          <p:nvPr/>
        </p:nvSpPr>
        <p:spPr>
          <a:xfrm>
            <a:off x="6934200" y="5432615"/>
            <a:ext cx="685800" cy="2844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IAR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407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7.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41A0E-7E4C-A22C-19C4-266EB632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1716207"/>
            <a:ext cx="8367204" cy="44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1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/>
              <a:t>Ep automation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340961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Build</a:t>
            </a:r>
            <a:endParaRPr kumimoji="1" lang="en-US" altLang="ja-JP" cap="al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AA2ED-0D05-87A1-D9AD-BD0C0E9E43FA}"/>
              </a:ext>
            </a:extLst>
          </p:cNvPr>
          <p:cNvSpPr txBox="1"/>
          <p:nvPr/>
        </p:nvSpPr>
        <p:spPr>
          <a:xfrm>
            <a:off x="762000" y="1219200"/>
            <a:ext cx="975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Pre-requisite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E57FC-246E-755C-D64D-DEA761DA1105}"/>
              </a:ext>
            </a:extLst>
          </p:cNvPr>
          <p:cNvSpPr/>
          <p:nvPr/>
        </p:nvSpPr>
        <p:spPr>
          <a:xfrm>
            <a:off x="467999" y="1981200"/>
            <a:ext cx="38862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Clone repo from: </a:t>
            </a:r>
            <a:r>
              <a:rPr lang="en-US" sz="1800" u="sng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http://pbgitap01.sc.renesasam.com/systems_tataelxsi/ra_solutions.git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EACF7-8B90-714E-3696-5C0B8CA5F298}"/>
              </a:ext>
            </a:extLst>
          </p:cNvPr>
          <p:cNvSpPr/>
          <p:nvPr/>
        </p:nvSpPr>
        <p:spPr>
          <a:xfrm>
            <a:off x="467997" y="3184412"/>
            <a:ext cx="3886201" cy="11749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Checkout user’s respective branch,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which contains the previous FSP version projects/EPs and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the latest changes to local repo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322CD-CA41-BBCD-36D3-DAC8E776B779}"/>
              </a:ext>
            </a:extLst>
          </p:cNvPr>
          <p:cNvSpPr/>
          <p:nvPr/>
        </p:nvSpPr>
        <p:spPr>
          <a:xfrm>
            <a:off x="467999" y="4724400"/>
            <a:ext cx="38862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app_config.csv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ra_solutions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ep_automation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before running the apps.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CB552-C2FB-6896-DDEB-B8065A533E3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411098" y="2819400"/>
            <a:ext cx="1" cy="365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A1200E-FA85-3A12-71BD-C4E91679A9E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411098" y="4359387"/>
            <a:ext cx="1" cy="365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CEAB3EC-9E78-1EEE-9074-550D923E3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64798"/>
              </p:ext>
            </p:extLst>
          </p:nvPr>
        </p:nvGraphicFramePr>
        <p:xfrm>
          <a:off x="4572000" y="1565396"/>
          <a:ext cx="7467594" cy="40734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4011">
                  <a:extLst>
                    <a:ext uri="{9D8B030D-6E8A-4147-A177-3AD203B41FA5}">
                      <a16:colId xmlns:a16="http://schemas.microsoft.com/office/drawing/2014/main" val="1531634571"/>
                    </a:ext>
                  </a:extLst>
                </a:gridCol>
                <a:gridCol w="3127892">
                  <a:extLst>
                    <a:ext uri="{9D8B030D-6E8A-4147-A177-3AD203B41FA5}">
                      <a16:colId xmlns:a16="http://schemas.microsoft.com/office/drawing/2014/main" val="336457874"/>
                    </a:ext>
                  </a:extLst>
                </a:gridCol>
                <a:gridCol w="2755691">
                  <a:extLst>
                    <a:ext uri="{9D8B030D-6E8A-4147-A177-3AD203B41FA5}">
                      <a16:colId xmlns:a16="http://schemas.microsoft.com/office/drawing/2014/main" val="3634548365"/>
                    </a:ext>
                  </a:extLst>
                </a:gridCol>
              </a:tblGrid>
              <a:tr h="394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Property name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Purpose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Example of writing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 anchor="ctr"/>
                </a:tc>
                <a:extLst>
                  <a:ext uri="{0D108BD9-81ED-4DB2-BD59-A6C34878D82A}">
                    <a16:rowId xmlns:a16="http://schemas.microsoft.com/office/drawing/2014/main" val="3954830198"/>
                  </a:ext>
                </a:extLst>
              </a:tr>
              <a:tr h="671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Jlink_path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Windows PC J-Link installation path required for updating SEGGER_RTT sources files in </a:t>
                      </a:r>
                      <a:r>
                        <a:rPr lang="en-US" sz="1300" dirty="0" err="1">
                          <a:effectLst/>
                        </a:rPr>
                        <a:t>src</a:t>
                      </a:r>
                      <a:r>
                        <a:rPr lang="en-US" sz="1300" dirty="0">
                          <a:effectLst/>
                        </a:rPr>
                        <a:t> folder of EP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C:\Program Files (x86) \SEGGER\JLink_V686e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2361265248"/>
                  </a:ext>
                </a:extLst>
              </a:tr>
              <a:tr h="700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e2_path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Required for updating configuration.xml of e2studio EPs and calling CLI tool of e2studio for building.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C:\Renesas\RA\e2studio_v2020-10_fsp_v2.0.0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1528357293"/>
                  </a:ext>
                </a:extLst>
              </a:tr>
              <a:tr h="6707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rasc_path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Required for updating configuration.xml of Keil and IAR supported EPs and their project content generation.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C:\Renesas\RA\sc_v2020-10_fsp_v2.0.0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411336663"/>
                  </a:ext>
                </a:extLst>
              </a:tr>
              <a:tr h="484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keil_path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Required for calling CLI tools of Keil MDK for building Keil supported EPs.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C:\Keil_v5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731217798"/>
                  </a:ext>
                </a:extLst>
              </a:tr>
              <a:tr h="429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iar_path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Required for calling CLI tools of IAR EW for building IAR supported EPs.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C:\Program Files (x86)\IAR Systems\Embedded Workbench 8.4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2063836277"/>
                  </a:ext>
                </a:extLst>
              </a:tr>
              <a:tr h="236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fsp_version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EP’s migration target FSP version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2.0.0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161825795"/>
                  </a:ext>
                </a:extLst>
              </a:tr>
              <a:tr h="484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build_logfileformat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Configurable naming convention for auto-generated build logs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ide_module_board_build_log.txt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67804437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F25D09C-8B1F-16DE-090A-2A2EEF3D0B8C}"/>
              </a:ext>
            </a:extLst>
          </p:cNvPr>
          <p:cNvSpPr txBox="1"/>
          <p:nvPr/>
        </p:nvSpPr>
        <p:spPr>
          <a:xfrm>
            <a:off x="5867394" y="5785046"/>
            <a:ext cx="48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ea typeface="Calibri" panose="020F0502020204030204" pitchFamily="34" charset="0"/>
                <a:cs typeface="Dubai Light" panose="020B0303030403030204" pitchFamily="34" charset="-78"/>
              </a:rPr>
              <a:t>associated parameters in app_config.csv</a:t>
            </a:r>
            <a:endParaRPr lang="en-US" dirty="0"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500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Build</a:t>
            </a:r>
            <a:endParaRPr kumimoji="1" lang="en-US" altLang="ja-JP" cap="al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4B30B-A458-133F-18E9-88C24984C888}"/>
              </a:ext>
            </a:extLst>
          </p:cNvPr>
          <p:cNvSpPr txBox="1"/>
          <p:nvPr/>
        </p:nvSpPr>
        <p:spPr>
          <a:xfrm>
            <a:off x="990600" y="1981200"/>
            <a:ext cx="10445114" cy="352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specific EPs: 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Command&gt;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runner_application.py -o build -</a:t>
            </a:r>
            <a:r>
              <a:rPr lang="en-US" sz="1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e2studio -b ek_ra2a1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Building all the EPs of that board.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-o is for selecting operation (build/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rtt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/review), -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selecting IDE (e2studio,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keil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and -b for selecting board (ek_ra2a1, ek_ra4m1, etc.)</a:t>
            </a:r>
          </a:p>
          <a:p>
            <a:pPr marL="742950" marR="0" lvl="1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EP specific boards: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Command&gt;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runner_application.py -o build -</a:t>
            </a:r>
            <a:r>
              <a:rPr lang="en-US" sz="1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e2studio -e </a:t>
            </a:r>
            <a:r>
              <a:rPr lang="en-US" sz="1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Building that EP on all supported boards.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–e is for selecting EP (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adc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ethernet,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1D3DC-185B-3F96-1CDB-F693377DB8E8}"/>
              </a:ext>
            </a:extLst>
          </p:cNvPr>
          <p:cNvSpPr txBox="1"/>
          <p:nvPr/>
        </p:nvSpPr>
        <p:spPr>
          <a:xfrm>
            <a:off x="609600" y="1219200"/>
            <a:ext cx="975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Build Process</a:t>
            </a:r>
          </a:p>
        </p:txBody>
      </p:sp>
    </p:spTree>
    <p:extLst>
      <p:ext uri="{BB962C8B-B14F-4D97-AF65-F5344CB8AC3E}">
        <p14:creationId xmlns:p14="http://schemas.microsoft.com/office/powerpoint/2010/main" val="413629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Build</a:t>
            </a:r>
            <a:endParaRPr kumimoji="1" lang="en-US" altLang="ja-JP" cap="al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1D3DC-185B-3F96-1CDB-F693377DB8E8}"/>
              </a:ext>
            </a:extLst>
          </p:cNvPr>
          <p:cNvSpPr txBox="1"/>
          <p:nvPr/>
        </p:nvSpPr>
        <p:spPr>
          <a:xfrm>
            <a:off x="609600" y="1219200"/>
            <a:ext cx="975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tx2">
                    <a:lumMod val="75000"/>
                  </a:schemeClr>
                </a:solidFill>
              </a:rPr>
              <a:t>IAR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5D7FF-4529-EF8B-694D-04F7839BC95D}"/>
              </a:ext>
            </a:extLst>
          </p:cNvPr>
          <p:cNvSpPr txBox="1"/>
          <p:nvPr/>
        </p:nvSpPr>
        <p:spPr>
          <a:xfrm>
            <a:off x="557814" y="1697673"/>
            <a:ext cx="111370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runner_application.py -o build </a:t>
            </a:r>
            <a:r>
              <a:rPr lang="en-US" sz="1600" b="1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iar -b ek_ra6m5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1F9B7-6804-EC53-A678-5088ED07D12D}"/>
              </a:ext>
            </a:extLst>
          </p:cNvPr>
          <p:cNvSpPr txBox="1"/>
          <p:nvPr/>
        </p:nvSpPr>
        <p:spPr>
          <a:xfrm>
            <a:off x="557814" y="3912168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runner_application.py -o build -i </a:t>
            </a:r>
            <a:r>
              <a:rPr lang="en-US" sz="1600" b="1"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-e gpt</a:t>
            </a: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520555-946A-5976-AB06-BBD21A93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139009"/>
            <a:ext cx="4375020" cy="1218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FA108-1EE2-60EA-80A2-61C1052A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597" y="4296385"/>
            <a:ext cx="4375020" cy="1263895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EA40342-2650-59E6-CFF8-A8158CA07F12}"/>
              </a:ext>
            </a:extLst>
          </p:cNvPr>
          <p:cNvSpPr txBox="1">
            <a:spLocks/>
          </p:cNvSpPr>
          <p:nvPr/>
        </p:nvSpPr>
        <p:spPr>
          <a:xfrm>
            <a:off x="1918960" y="2081890"/>
            <a:ext cx="2209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Result in Report file: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4535C16-0B8C-4F3D-50E6-902CDAB8FEB7}"/>
              </a:ext>
            </a:extLst>
          </p:cNvPr>
          <p:cNvSpPr txBox="1">
            <a:spLocks/>
          </p:cNvSpPr>
          <p:nvPr/>
        </p:nvSpPr>
        <p:spPr>
          <a:xfrm>
            <a:off x="1918960" y="4296385"/>
            <a:ext cx="2209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Result in Report file:</a:t>
            </a:r>
          </a:p>
        </p:txBody>
      </p:sp>
    </p:spTree>
    <p:extLst>
      <p:ext uri="{BB962C8B-B14F-4D97-AF65-F5344CB8AC3E}">
        <p14:creationId xmlns:p14="http://schemas.microsoft.com/office/powerpoint/2010/main" val="3728032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Adding Project to folder example</a:t>
            </a:r>
            <a:endParaRPr kumimoji="1" lang="en-US" altLang="ja-JP" cap="al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45E176-647A-ACE1-10A2-AC68CEF5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874298"/>
            <a:ext cx="11244574" cy="268279"/>
          </a:xfrm>
        </p:spPr>
        <p:txBody>
          <a:bodyPr/>
          <a:lstStyle/>
          <a:p>
            <a:r>
              <a:rPr lang="en-US"/>
              <a:t>Modify name and copy IAR and Keil C Project (migrating from e2 Studio) in Previous path to Example folder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AD51E-0133-DACE-D920-2B6A7E4F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19381"/>
            <a:ext cx="4535542" cy="1044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DAD93-1A70-4664-6BAB-7916E607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005072"/>
            <a:ext cx="4016088" cy="11583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4084B3-67E5-07D8-B460-62C5D7934FC3}"/>
              </a:ext>
            </a:extLst>
          </p:cNvPr>
          <p:cNvCxnSpPr>
            <a:cxnSpLocks/>
          </p:cNvCxnSpPr>
          <p:nvPr/>
        </p:nvCxnSpPr>
        <p:spPr>
          <a:xfrm>
            <a:off x="1295400" y="3657600"/>
            <a:ext cx="5257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73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Adding Project to folder example</a:t>
            </a:r>
            <a:endParaRPr kumimoji="1" lang="en-US" altLang="ja-JP" cap="al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45E176-647A-ACE1-10A2-AC68CEF5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r>
              <a:rPr lang="en-US"/>
              <a:t>Run script automation build to check IAR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665E72-6387-EC36-F6DE-66E97F72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50" y="1668602"/>
            <a:ext cx="5867994" cy="1760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ACC5EF-FE00-671E-7DD0-78994A49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65525"/>
            <a:ext cx="3337849" cy="6629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99162E9-E7EC-1B89-F5A5-2009F09C96FC}"/>
              </a:ext>
            </a:extLst>
          </p:cNvPr>
          <p:cNvSpPr/>
          <p:nvPr/>
        </p:nvSpPr>
        <p:spPr>
          <a:xfrm>
            <a:off x="4114800" y="2209800"/>
            <a:ext cx="1981200" cy="268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C5673-6976-860E-1D63-322D3F33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17" y="4129479"/>
            <a:ext cx="3619814" cy="175275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5BDA649-3F00-2C75-561F-9417B437F7F0}"/>
              </a:ext>
            </a:extLst>
          </p:cNvPr>
          <p:cNvSpPr txBox="1">
            <a:spLocks/>
          </p:cNvSpPr>
          <p:nvPr/>
        </p:nvSpPr>
        <p:spPr>
          <a:xfrm>
            <a:off x="466519" y="3610757"/>
            <a:ext cx="1124457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Log file: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4DB734-CDC3-79BD-D77B-6197F76DB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69" y="5242492"/>
            <a:ext cx="5319221" cy="190517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36B9F82A-EFD7-9891-6276-EF0C9E21AA2A}"/>
              </a:ext>
            </a:extLst>
          </p:cNvPr>
          <p:cNvSpPr txBox="1">
            <a:spLocks/>
          </p:cNvSpPr>
          <p:nvPr/>
        </p:nvSpPr>
        <p:spPr>
          <a:xfrm>
            <a:off x="466519" y="4658316"/>
            <a:ext cx="1124457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report file:</a:t>
            </a:r>
          </a:p>
        </p:txBody>
      </p:sp>
    </p:spTree>
    <p:extLst>
      <p:ext uri="{BB962C8B-B14F-4D97-AF65-F5344CB8AC3E}">
        <p14:creationId xmlns:p14="http://schemas.microsoft.com/office/powerpoint/2010/main" val="681507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/>
              <a:t>preparation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32508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RA Smart Configurator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645613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The Renesas RA Smart Configurator (RA SC) is a desktop application designed to configure device hardware such as clock set up and pin assignment as well as initialization of FSP software components for a Renesas RA microcontroller project when using a 3rd-party IDE and toolchain. </a:t>
            </a:r>
          </a:p>
          <a:p>
            <a:pPr marL="0" lvl="1" indent="0">
              <a:buNone/>
            </a:pPr>
            <a:endParaRPr kumimoji="1" lang="en-US"/>
          </a:p>
          <a:p>
            <a:pPr marL="0" lvl="1" indent="0">
              <a:buNone/>
            </a:pPr>
            <a:r>
              <a:rPr kumimoji="1" lang="en-US"/>
              <a:t>The RA Smart Configurator can currently be used with: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kumimoji="1" lang="en-US"/>
              <a:t>Keil MDK and the Arm compiler toolchain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kumimoji="1" lang="en-US"/>
              <a:t>IAR EWARM with IAR toolchain for Arm</a:t>
            </a:r>
            <a:endParaRPr lang="en-US"/>
          </a:p>
          <a:p>
            <a:pPr marL="0" lvl="1" indent="0">
              <a:buNone/>
            </a:pPr>
            <a:endParaRPr lang="en-US"/>
          </a:p>
          <a:p>
            <a:pPr marL="0" lvl="1" indent="0">
              <a:buNone/>
            </a:pPr>
            <a:r>
              <a:rPr lang="en-US"/>
              <a:t>Download and Install (RASC) from </a:t>
            </a:r>
            <a:r>
              <a:rPr lang="en-US" i="1" u="sng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https://github.com/renesas/fsp/releases</a:t>
            </a:r>
            <a:endParaRPr lang="en-US" i="1" u="sng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1" indent="0">
              <a:buNone/>
            </a:pPr>
            <a:endParaRPr kumimoji="1" lang="en-US" i="1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C9332-8918-9BBD-778C-9D17D0EA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200400"/>
            <a:ext cx="2326297" cy="2824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FCF6B1-04F8-E8BF-1349-B1BBAF05E4E4}"/>
              </a:ext>
            </a:extLst>
          </p:cNvPr>
          <p:cNvSpPr/>
          <p:nvPr/>
        </p:nvSpPr>
        <p:spPr>
          <a:xfrm>
            <a:off x="8229600" y="5333999"/>
            <a:ext cx="1981200" cy="2286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Prerequisites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9" y="1568491"/>
            <a:ext cx="7380602" cy="3452740"/>
          </a:xfrm>
        </p:spPr>
        <p:txBody>
          <a:bodyPr/>
          <a:lstStyle/>
          <a:p>
            <a:pPr lvl="1"/>
            <a:r>
              <a:rPr lang="en-US"/>
              <a:t>RA Smart Configurator (RASC)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kumimoji="1" lang="en-US"/>
              <a:t>IAR: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i="1"/>
              <a:t>IAR Embedded Workbench for Arm (IAR EWARM) installed</a:t>
            </a:r>
          </a:p>
          <a:p>
            <a:pPr marL="177800" lvl="2" indent="0">
              <a:buNone/>
            </a:pPr>
            <a:endParaRPr kumimoji="1" lang="en-US" i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C2148-52EE-28A1-E7AB-ACACA30D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86" y="1568491"/>
            <a:ext cx="1066800" cy="1717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5ED8E9-00FB-7C9C-3BEA-14EF8BED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85" y="4165195"/>
            <a:ext cx="219105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Link to rasc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666336"/>
          </a:xfrm>
        </p:spPr>
        <p:txBody>
          <a:bodyPr/>
          <a:lstStyle/>
          <a:p>
            <a:r>
              <a:rPr lang="en-US"/>
              <a:t>In IAR select Tools </a:t>
            </a:r>
            <a:r>
              <a:rPr lang="en-US">
                <a:sym typeface="Wingdings" panose="05000000000000000000" pitchFamily="2" charset="2"/>
              </a:rPr>
              <a:t> Configurate Tools</a:t>
            </a:r>
          </a:p>
          <a:p>
            <a:r>
              <a:rPr lang="en-US"/>
              <a:t>Select the new icon and fill in the fields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4FD22-E173-B91C-671A-1059D3E6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549127"/>
            <a:ext cx="3352800" cy="2744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9D83D-D53F-F530-A222-0E734D58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48" y="2648564"/>
            <a:ext cx="3352800" cy="2730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1A755-D843-2BE0-39E6-E9B8D85AFE69}"/>
              </a:ext>
            </a:extLst>
          </p:cNvPr>
          <p:cNvSpPr txBox="1"/>
          <p:nvPr/>
        </p:nvSpPr>
        <p:spPr>
          <a:xfrm>
            <a:off x="1266548" y="5510057"/>
            <a:ext cx="3657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Argument: -compiler IAR configuration.xml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2A69A-EFDA-392A-909A-48419638D297}"/>
              </a:ext>
            </a:extLst>
          </p:cNvPr>
          <p:cNvSpPr txBox="1"/>
          <p:nvPr/>
        </p:nvSpPr>
        <p:spPr>
          <a:xfrm>
            <a:off x="7256016" y="5507100"/>
            <a:ext cx="4981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Argument: -application com.renesas.cdt.ddsc.dpm.ui.dpmapplication configuration.xml "$TARGET_PATH$"</a:t>
            </a:r>
          </a:p>
        </p:txBody>
      </p:sp>
    </p:spTree>
    <p:extLst>
      <p:ext uri="{BB962C8B-B14F-4D97-AF65-F5344CB8AC3E}">
        <p14:creationId xmlns:p14="http://schemas.microsoft.com/office/powerpoint/2010/main" val="383715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Link to Rasc</a:t>
            </a:r>
            <a:endParaRPr kumimoji="1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EAC-CD9A-92B9-8F51-E5E4108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95264"/>
            <a:ext cx="11244574" cy="666336"/>
          </a:xfrm>
        </p:spPr>
        <p:txBody>
          <a:bodyPr/>
          <a:lstStyle/>
          <a:p>
            <a:r>
              <a:rPr lang="en-US"/>
              <a:t>To reconfigure an existing project select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Tools &gt; RA Smart Configurator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D4E2848-F164-AD93-91AD-5F0800380357}"/>
              </a:ext>
            </a:extLst>
          </p:cNvPr>
          <p:cNvSpPr txBox="1">
            <a:spLocks/>
          </p:cNvSpPr>
          <p:nvPr/>
        </p:nvSpPr>
        <p:spPr>
          <a:xfrm>
            <a:off x="609600" y="4136670"/>
            <a:ext cx="11244574" cy="66633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reconfigure the TrustZone partitions select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Tools &gt; Device Partition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70A23-2530-EA53-2625-241BA43E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4088885"/>
            <a:ext cx="2491956" cy="2171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798EB-5A46-9DFA-26AA-52A252F9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524000"/>
            <a:ext cx="2499577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/>
              <a:t>Create new project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254718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Create new project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79426" y="1598991"/>
            <a:ext cx="5315380" cy="1064522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1. Open RA Smart Configurator (RASC)</a:t>
            </a:r>
          </a:p>
          <a:p>
            <a:pPr marL="0" lvl="1" indent="0">
              <a:buNone/>
            </a:pPr>
            <a:endParaRPr kumimoji="1" lang="en-US"/>
          </a:p>
          <a:p>
            <a:pPr marL="0" lvl="1" indent="0">
              <a:buNone/>
            </a:pPr>
            <a:r>
              <a:rPr lang="en-US"/>
              <a:t>2. Chose Project Location and Project Name </a:t>
            </a:r>
            <a:r>
              <a:rPr lang="en-US">
                <a:sym typeface="Wingdings" panose="05000000000000000000" pitchFamily="2" charset="2"/>
              </a:rPr>
              <a:t> Click Next</a:t>
            </a:r>
            <a:endParaRPr kumimoji="1"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20406-2DD8-A0BA-B11C-5678335F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43" y="1524000"/>
            <a:ext cx="6169857" cy="47920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53F1E4-E69C-A95B-B16C-CF39537FAAEB}"/>
              </a:ext>
            </a:extLst>
          </p:cNvPr>
          <p:cNvSpPr/>
          <p:nvPr/>
        </p:nvSpPr>
        <p:spPr>
          <a:xfrm>
            <a:off x="6090286" y="2409215"/>
            <a:ext cx="6025514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A776C-9ED5-B3E4-8DF4-8F9AA2800D18}"/>
              </a:ext>
            </a:extLst>
          </p:cNvPr>
          <p:cNvSpPr/>
          <p:nvPr/>
        </p:nvSpPr>
        <p:spPr>
          <a:xfrm>
            <a:off x="6090286" y="2752830"/>
            <a:ext cx="6025514" cy="2110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292F3-DB52-13E7-4546-B0540105B861}"/>
              </a:ext>
            </a:extLst>
          </p:cNvPr>
          <p:cNvSpPr/>
          <p:nvPr/>
        </p:nvSpPr>
        <p:spPr>
          <a:xfrm>
            <a:off x="9753600" y="5943600"/>
            <a:ext cx="762000" cy="2862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1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99AFE4E-1653-4B70-A850-4EA7806F2403}" vid="{7CD70E83-5B4F-42E2-B527-1EC6BC91D00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933AFDC72644BEC2DD4A66F8588E" ma:contentTypeVersion="25" ma:contentTypeDescription="Create a new document." ma:contentTypeScope="" ma:versionID="7d2a1e82d0c5785fbbbe8ddf8b83e790">
  <xsd:schema xmlns:xsd="http://www.w3.org/2001/XMLSchema" xmlns:xs="http://www.w3.org/2001/XMLSchema" xmlns:p="http://schemas.microsoft.com/office/2006/metadata/properties" xmlns:ns2="084dd9f6-50cb-4ac1-978b-315f52073de3" xmlns:ns3="e45712e8-6429-47e4-bf94-5d5d0cff5b2d" targetNamespace="http://schemas.microsoft.com/office/2006/metadata/properties" ma:root="true" ma:fieldsID="220d04f7b44a4851d28297d34e0073e5" ns2:_="" ns3:_="">
    <xsd:import namespace="084dd9f6-50cb-4ac1-978b-315f52073de3"/>
    <xsd:import namespace="e45712e8-6429-47e4-bf94-5d5d0cff5b2d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4FA1ED-FCF2-40C1-AE45-8368771F5D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FSP_RA-for_IAR_KEIL</Template>
  <TotalTime>1489</TotalTime>
  <Words>1025</Words>
  <Application>Microsoft Office PowerPoint</Application>
  <PresentationFormat>Widescreen</PresentationFormat>
  <Paragraphs>131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Courier New</vt:lpstr>
      <vt:lpstr>Symbol</vt:lpstr>
      <vt:lpstr>Wingdings</vt:lpstr>
      <vt:lpstr>Renesas Template 2021 - EN</vt:lpstr>
      <vt:lpstr>PowerPoint Presentation</vt:lpstr>
      <vt:lpstr>Agenda</vt:lpstr>
      <vt:lpstr>PowerPoint Presentation</vt:lpstr>
      <vt:lpstr>RA Smart Configurator</vt:lpstr>
      <vt:lpstr>Prerequisites</vt:lpstr>
      <vt:lpstr>Link to rasc</vt:lpstr>
      <vt:lpstr>Link to Rasc</vt:lpstr>
      <vt:lpstr>PowerPoint Presentation</vt:lpstr>
      <vt:lpstr>Create new project</vt:lpstr>
      <vt:lpstr>Create new project</vt:lpstr>
      <vt:lpstr>Create new project</vt:lpstr>
      <vt:lpstr>Create new project</vt:lpstr>
      <vt:lpstr>Ra project in Iar</vt:lpstr>
      <vt:lpstr>Ra project in Iar</vt:lpstr>
      <vt:lpstr>Ra project in Iar</vt:lpstr>
      <vt:lpstr>PowerPoint Presentation</vt:lpstr>
      <vt:lpstr>Migrating e2 Studio to IAR</vt:lpstr>
      <vt:lpstr>Migrating e2 Studio to IAR</vt:lpstr>
      <vt:lpstr>Migrating e2 Studio to IAR</vt:lpstr>
      <vt:lpstr>Migrating e2 Studio to IAR</vt:lpstr>
      <vt:lpstr>Migrating e2 Studio to IAR</vt:lpstr>
      <vt:lpstr>Migrating e2 Studio to IAR</vt:lpstr>
      <vt:lpstr>PowerPoint Presentation</vt:lpstr>
      <vt:lpstr>Build</vt:lpstr>
      <vt:lpstr>Build</vt:lpstr>
      <vt:lpstr>Build</vt:lpstr>
      <vt:lpstr>Adding Project to folder example</vt:lpstr>
      <vt:lpstr>Adding Project to folder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 DEV 044</dc:creator>
  <cp:lastModifiedBy>ES DEV 044</cp:lastModifiedBy>
  <cp:revision>41</cp:revision>
  <dcterms:created xsi:type="dcterms:W3CDTF">2022-10-10T06:44:10Z</dcterms:created>
  <dcterms:modified xsi:type="dcterms:W3CDTF">2022-10-14T01:40:27Z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