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3"/>
  </p:notesMasterIdLst>
  <p:sldIdLst>
    <p:sldId id="443" r:id="rId5"/>
    <p:sldId id="385" r:id="rId6"/>
    <p:sldId id="445" r:id="rId7"/>
    <p:sldId id="387" r:id="rId8"/>
    <p:sldId id="469" r:id="rId9"/>
    <p:sldId id="475" r:id="rId10"/>
    <p:sldId id="476" r:id="rId11"/>
    <p:sldId id="477" r:id="rId12"/>
    <p:sldId id="446" r:id="rId13"/>
    <p:sldId id="448" r:id="rId14"/>
    <p:sldId id="447" r:id="rId15"/>
    <p:sldId id="449" r:id="rId16"/>
    <p:sldId id="480" r:id="rId17"/>
    <p:sldId id="492" r:id="rId18"/>
    <p:sldId id="481" r:id="rId19"/>
    <p:sldId id="450" r:id="rId20"/>
    <p:sldId id="462" r:id="rId21"/>
    <p:sldId id="488" r:id="rId22"/>
    <p:sldId id="490" r:id="rId23"/>
    <p:sldId id="489" r:id="rId24"/>
    <p:sldId id="491" r:id="rId25"/>
    <p:sldId id="458" r:id="rId26"/>
    <p:sldId id="494" r:id="rId27"/>
    <p:sldId id="495" r:id="rId28"/>
    <p:sldId id="498" r:id="rId29"/>
    <p:sldId id="496" r:id="rId30"/>
    <p:sldId id="500" r:id="rId31"/>
    <p:sldId id="36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7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2022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bgitap01.sc.renesasam.com/systems_tataelxsi/ra_solutions.gi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enesas/fsp/release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enesas/fsp/releas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6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B6F1D175-BCAB-4DC2-B2AD-DD24607C36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/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457200"/>
            <a:ext cx="5040000" cy="1594623"/>
          </a:xfrm>
        </p:spPr>
        <p:txBody>
          <a:bodyPr/>
          <a:lstStyle/>
          <a:p>
            <a:pPr algn="ctr"/>
            <a:r>
              <a:rPr kumimoji="1" lang="en-US" altLang="ja-JP" cap="all"/>
              <a:t>FSP – RA project</a:t>
            </a:r>
          </a:p>
          <a:p>
            <a:pPr algn="ctr"/>
            <a:r>
              <a:rPr kumimoji="1" lang="en-US" altLang="ja-JP" cap="all"/>
              <a:t> for iar keil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209800"/>
            <a:ext cx="5014800" cy="1594622"/>
          </a:xfrm>
        </p:spPr>
        <p:txBody>
          <a:bodyPr/>
          <a:lstStyle/>
          <a:p>
            <a:r>
              <a:rPr lang="en-US" altLang="ja-JP"/>
              <a:t>Date: 13/10/2022</a:t>
            </a:r>
            <a:endParaRPr lang="en-US" altLang="ja-JP" dirty="0"/>
          </a:p>
          <a:p>
            <a:r>
              <a:rPr lang="en-US" altLang="ja-JP"/>
              <a:t>Name: Khoa vo</a:t>
            </a:r>
            <a:endParaRPr lang="en-US" altLang="ja-JP" dirty="0"/>
          </a:p>
          <a:p>
            <a:r>
              <a:rPr lang="en-US" altLang="ja-JP" dirty="0"/>
              <a:t>Position, Department, </a:t>
            </a:r>
          </a:p>
          <a:p>
            <a:r>
              <a:rPr lang="en-US"/>
              <a:t>r-car middleware 2</a:t>
            </a:r>
          </a:p>
          <a:p>
            <a:r>
              <a:rPr lang="en-US"/>
              <a:t>Renesas Electronics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9" y="1447800"/>
            <a:ext cx="4485000" cy="1462452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3. Select FSP version, </a:t>
            </a:r>
          </a:p>
          <a:p>
            <a:pPr marL="0" lvl="1" indent="0">
              <a:buNone/>
            </a:pPr>
            <a:r>
              <a:rPr lang="en-US"/>
              <a:t>	</a:t>
            </a:r>
            <a:r>
              <a:rPr kumimoji="1" lang="en-US"/>
              <a:t>Board or Device </a:t>
            </a:r>
          </a:p>
          <a:p>
            <a:pPr marL="0" lvl="1" indent="0">
              <a:buNone/>
            </a:pPr>
            <a:r>
              <a:rPr lang="en-US"/>
              <a:t>	</a:t>
            </a:r>
            <a:r>
              <a:rPr kumimoji="1" lang="en-US"/>
              <a:t>and IDE Project type (</a:t>
            </a:r>
            <a:r>
              <a:rPr kumimoji="1" lang="en-US" b="1" i="1"/>
              <a:t>Keil MDK</a:t>
            </a:r>
            <a:r>
              <a:rPr kumimoji="1" lang="en-US"/>
              <a:t>)</a:t>
            </a:r>
          </a:p>
          <a:p>
            <a:pPr marL="0" lvl="1" indent="0">
              <a:buNone/>
            </a:pPr>
            <a:r>
              <a:rPr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7761-E72F-0A96-31E6-F67152A6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632" y="579298"/>
            <a:ext cx="4485000" cy="34843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3A8537-B2D7-C3C1-63E4-C0DE803EB759}"/>
              </a:ext>
            </a:extLst>
          </p:cNvPr>
          <p:cNvCxnSpPr>
            <a:cxnSpLocks/>
          </p:cNvCxnSpPr>
          <p:nvPr/>
        </p:nvCxnSpPr>
        <p:spPr>
          <a:xfrm flipV="1">
            <a:off x="2590800" y="1348887"/>
            <a:ext cx="3581400" cy="25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7B64BF-2E5A-1B0A-53C4-E1DC8DC1EE2D}"/>
              </a:ext>
            </a:extLst>
          </p:cNvPr>
          <p:cNvCxnSpPr>
            <a:cxnSpLocks/>
          </p:cNvCxnSpPr>
          <p:nvPr/>
        </p:nvCxnSpPr>
        <p:spPr>
          <a:xfrm>
            <a:off x="3276600" y="2512194"/>
            <a:ext cx="2895600" cy="49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4B9CC-59BA-5B03-48C3-390C385E6E22}"/>
              </a:ext>
            </a:extLst>
          </p:cNvPr>
          <p:cNvCxnSpPr>
            <a:cxnSpLocks/>
          </p:cNvCxnSpPr>
          <p:nvPr/>
        </p:nvCxnSpPr>
        <p:spPr>
          <a:xfrm flipV="1">
            <a:off x="2895600" y="1590364"/>
            <a:ext cx="3276600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6EAA0-29C2-D7BA-2228-BF922E371CB7}"/>
              </a:ext>
            </a:extLst>
          </p:cNvPr>
          <p:cNvSpPr/>
          <p:nvPr/>
        </p:nvSpPr>
        <p:spPr>
          <a:xfrm>
            <a:off x="8839200" y="3776461"/>
            <a:ext cx="5334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32025D-62AA-403C-D25A-070C23411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3227385"/>
            <a:ext cx="3965774" cy="30762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8B896C-0952-C2E3-DC4C-318DC438A1D2}"/>
              </a:ext>
            </a:extLst>
          </p:cNvPr>
          <p:cNvSpPr txBox="1"/>
          <p:nvPr/>
        </p:nvSpPr>
        <p:spPr>
          <a:xfrm>
            <a:off x="4648200" y="4781125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kumimoji="1" lang="en-US" sz="1600"/>
              <a:t>4. Select Project Type </a:t>
            </a:r>
            <a:r>
              <a:rPr kumimoji="1" lang="en-US" sz="1600">
                <a:sym typeface="Wingdings" panose="05000000000000000000" pitchFamily="2" charset="2"/>
              </a:rPr>
              <a:t> Click Next</a:t>
            </a:r>
            <a:endParaRPr kumimoji="1"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67214-5BF0-B52F-1EE1-67A6F3066034}"/>
              </a:ext>
            </a:extLst>
          </p:cNvPr>
          <p:cNvSpPr/>
          <p:nvPr/>
        </p:nvSpPr>
        <p:spPr>
          <a:xfrm>
            <a:off x="2819400" y="6019800"/>
            <a:ext cx="609600" cy="2838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7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6999601" cy="268407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5. Select RTOS (No RTOS, FreeRTOS or Azure RTOS) </a:t>
            </a:r>
            <a:r>
              <a:rPr kumimoji="1"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2FA77-7189-4762-2A79-A9D839BB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8" y="381000"/>
            <a:ext cx="3733802" cy="2891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DA6D9-4F8C-E1DE-6C2E-6488A4B2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2" y="2770350"/>
            <a:ext cx="4435435" cy="3430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42B1B4-0546-B48F-E412-43F7458EC22C}"/>
              </a:ext>
            </a:extLst>
          </p:cNvPr>
          <p:cNvSpPr txBox="1"/>
          <p:nvPr/>
        </p:nvSpPr>
        <p:spPr>
          <a:xfrm>
            <a:off x="5029200" y="4724400"/>
            <a:ext cx="716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kumimoji="1" lang="en-US" sz="1600"/>
              <a:t>6. Select Project Template </a:t>
            </a:r>
            <a:r>
              <a:rPr kumimoji="1" lang="en-US" sz="1600">
                <a:sym typeface="Wingdings" panose="05000000000000000000" pitchFamily="2" charset="2"/>
              </a:rPr>
              <a:t> Click Finish and wait to Generating Project</a:t>
            </a:r>
            <a:endParaRPr kumimoji="1"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4AF4F-6546-4A46-B277-668D5A70E5C7}"/>
              </a:ext>
            </a:extLst>
          </p:cNvPr>
          <p:cNvSpPr/>
          <p:nvPr/>
        </p:nvSpPr>
        <p:spPr>
          <a:xfrm>
            <a:off x="9677400" y="3039076"/>
            <a:ext cx="5334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DF28A-C2BA-BCE5-DD07-C702475DEFFB}"/>
              </a:ext>
            </a:extLst>
          </p:cNvPr>
          <p:cNvSpPr/>
          <p:nvPr/>
        </p:nvSpPr>
        <p:spPr>
          <a:xfrm>
            <a:off x="3429000" y="5899555"/>
            <a:ext cx="6096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407"/>
          </a:xfrm>
        </p:spPr>
        <p:txBody>
          <a:bodyPr/>
          <a:lstStyle/>
          <a:p>
            <a:pPr marL="0" lvl="1" indent="0">
              <a:buNone/>
            </a:pPr>
            <a:r>
              <a:rPr lang="en-US"/>
              <a:t>7. Config Project similar file configuration.xml in E2 Studio </a:t>
            </a:r>
            <a:r>
              <a:rPr lang="en-US">
                <a:sym typeface="Wingdings" panose="05000000000000000000" pitchFamily="2" charset="2"/>
              </a:rPr>
              <a:t> Click Generate Project Content and wait to Generate Code</a:t>
            </a:r>
            <a:endParaRPr kumimoji="1"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0B96A-EE7D-81C7-4E6F-D463C73A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81200"/>
            <a:ext cx="7620000" cy="4087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DB2869-8904-FA03-BC7D-C983F8E9B2A2}"/>
              </a:ext>
            </a:extLst>
          </p:cNvPr>
          <p:cNvSpPr/>
          <p:nvPr/>
        </p:nvSpPr>
        <p:spPr>
          <a:xfrm>
            <a:off x="7010400" y="2286000"/>
            <a:ext cx="838200" cy="2872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keil C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11724002" cy="268279"/>
          </a:xfrm>
        </p:spPr>
        <p:txBody>
          <a:bodyPr/>
          <a:lstStyle/>
          <a:p>
            <a:pPr lvl="1"/>
            <a:r>
              <a:rPr kumimoji="1" lang="en-US"/>
              <a:t>Open Project in Folder (Location Project) file .uvprojx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F398D-083F-B5E1-9701-E94DF5EE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81551"/>
            <a:ext cx="5319036" cy="36138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498A5A-1B0F-80B4-3DD1-3343CFCE3774}"/>
              </a:ext>
            </a:extLst>
          </p:cNvPr>
          <p:cNvSpPr/>
          <p:nvPr/>
        </p:nvSpPr>
        <p:spPr>
          <a:xfrm>
            <a:off x="3581400" y="5131252"/>
            <a:ext cx="4951232" cy="2286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keil C</a:t>
            </a:r>
            <a:endParaRPr kumimoji="1" lang="en-US" dirty="0"/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A7AACCD7-3FCE-CB0E-9BB0-B106B354715D}"/>
              </a:ext>
            </a:extLst>
          </p:cNvPr>
          <p:cNvSpPr txBox="1">
            <a:spLocks/>
          </p:cNvSpPr>
          <p:nvPr/>
        </p:nvSpPr>
        <p:spPr>
          <a:xfrm>
            <a:off x="473917" y="1447800"/>
            <a:ext cx="3717084" cy="23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Right click Target 1 </a:t>
            </a:r>
            <a:r>
              <a:rPr lang="en-US" sz="1400">
                <a:sym typeface="Wingdings" panose="05000000000000000000" pitchFamily="2" charset="2"/>
              </a:rPr>
              <a:t> Option for Target 1: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73B24-1965-D38E-4C5E-D8D16197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069012"/>
            <a:ext cx="3866266" cy="2895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E0CF5-D53D-AFCC-1056-A5AF081D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2" y="3364787"/>
            <a:ext cx="3866266" cy="2897215"/>
          </a:xfrm>
          <a:prstGeom prst="rect">
            <a:avLst/>
          </a:prstGeom>
        </p:spPr>
      </p:pic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4EE34EAE-E788-1383-2170-8946EFEF2152}"/>
              </a:ext>
            </a:extLst>
          </p:cNvPr>
          <p:cNvSpPr txBox="1">
            <a:spLocks/>
          </p:cNvSpPr>
          <p:nvPr/>
        </p:nvSpPr>
        <p:spPr>
          <a:xfrm>
            <a:off x="4038600" y="1960300"/>
            <a:ext cx="3717084" cy="23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Tag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59D7F-33D1-A693-E1CE-4D13F03D4B93}"/>
              </a:ext>
            </a:extLst>
          </p:cNvPr>
          <p:cNvSpPr/>
          <p:nvPr/>
        </p:nvSpPr>
        <p:spPr>
          <a:xfrm>
            <a:off x="5721958" y="2126793"/>
            <a:ext cx="1669442" cy="172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ABCD5-FF6D-F5D5-14BC-5ACF799B3500}"/>
              </a:ext>
            </a:extLst>
          </p:cNvPr>
          <p:cNvSpPr/>
          <p:nvPr/>
        </p:nvSpPr>
        <p:spPr>
          <a:xfrm>
            <a:off x="7952513" y="1510414"/>
            <a:ext cx="1191487" cy="172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F5776F60-8D9D-992F-323F-FFDD9C76B57F}"/>
              </a:ext>
            </a:extLst>
          </p:cNvPr>
          <p:cNvSpPr txBox="1">
            <a:spLocks/>
          </p:cNvSpPr>
          <p:nvPr/>
        </p:nvSpPr>
        <p:spPr>
          <a:xfrm>
            <a:off x="4698137" y="4872562"/>
            <a:ext cx="3717084" cy="234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Tag Debug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9ADBDC-8B7C-DB96-4807-99FA82F7ABD0}"/>
              </a:ext>
            </a:extLst>
          </p:cNvPr>
          <p:cNvSpPr/>
          <p:nvPr/>
        </p:nvSpPr>
        <p:spPr>
          <a:xfrm>
            <a:off x="2610734" y="3705028"/>
            <a:ext cx="1351666" cy="2599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project in keil C</a:t>
            </a:r>
            <a:endParaRPr kumimoji="1" 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DF2EBED7-3B28-3DDC-C0D0-75B1BD54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81" y="1479756"/>
            <a:ext cx="1219200" cy="234744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 sz="1400"/>
              <a:t>Build / Rebuild</a:t>
            </a:r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A7AACCD7-3FCE-CB0E-9BB0-B106B354715D}"/>
              </a:ext>
            </a:extLst>
          </p:cNvPr>
          <p:cNvSpPr txBox="1">
            <a:spLocks/>
          </p:cNvSpPr>
          <p:nvPr/>
        </p:nvSpPr>
        <p:spPr>
          <a:xfrm>
            <a:off x="3048000" y="1479756"/>
            <a:ext cx="2362200" cy="234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Load project to specific board</a:t>
            </a:r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33B32D93-7E71-F38A-A704-084BB2B1609C}"/>
              </a:ext>
            </a:extLst>
          </p:cNvPr>
          <p:cNvSpPr txBox="1">
            <a:spLocks/>
          </p:cNvSpPr>
          <p:nvPr/>
        </p:nvSpPr>
        <p:spPr>
          <a:xfrm>
            <a:off x="7086600" y="1480568"/>
            <a:ext cx="2362200" cy="234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Wingdings" panose="05000000000000000000" pitchFamily="2" charset="2"/>
              <a:buNone/>
            </a:pPr>
            <a:r>
              <a:rPr lang="en-US" sz="1400"/>
              <a:t>Start / Stop Debug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A083-F3A7-7A0B-98E7-2993DDFC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963300"/>
            <a:ext cx="8077200" cy="412694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32A427-7794-85E0-6170-4D881AAB5997}"/>
              </a:ext>
            </a:extLst>
          </p:cNvPr>
          <p:cNvCxnSpPr>
            <a:cxnSpLocks/>
          </p:cNvCxnSpPr>
          <p:nvPr/>
        </p:nvCxnSpPr>
        <p:spPr>
          <a:xfrm flipH="1">
            <a:off x="6172200" y="1715312"/>
            <a:ext cx="2095500" cy="42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5C6A3E-34A3-F41F-D341-6FD8693201E2}"/>
              </a:ext>
            </a:extLst>
          </p:cNvPr>
          <p:cNvCxnSpPr>
            <a:cxnSpLocks/>
          </p:cNvCxnSpPr>
          <p:nvPr/>
        </p:nvCxnSpPr>
        <p:spPr>
          <a:xfrm>
            <a:off x="950981" y="1714500"/>
            <a:ext cx="1335019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DEA40A-C017-A37D-DA88-190D7A561318}"/>
              </a:ext>
            </a:extLst>
          </p:cNvPr>
          <p:cNvCxnSpPr>
            <a:cxnSpLocks/>
          </p:cNvCxnSpPr>
          <p:nvPr/>
        </p:nvCxnSpPr>
        <p:spPr>
          <a:xfrm flipH="1">
            <a:off x="2895600" y="1714500"/>
            <a:ext cx="13335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9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133863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6746"/>
            <a:ext cx="11244574" cy="5950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1. Create new project by copy template in Package Intaller (                       ): </a:t>
            </a:r>
          </a:p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	Choose Device/Board  Examples  Copy  Choose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F5477-A94B-5CC9-C2EB-71DD548E2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12" y="1163580"/>
            <a:ext cx="1265030" cy="304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06024-878D-2777-3B84-8C0958B9C88D}"/>
              </a:ext>
            </a:extLst>
          </p:cNvPr>
          <p:cNvSpPr/>
          <p:nvPr/>
        </p:nvSpPr>
        <p:spPr>
          <a:xfrm>
            <a:off x="6771273" y="1157728"/>
            <a:ext cx="274430" cy="3072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CF0BA-B6D3-34FF-30FB-F4947551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01" y="1955791"/>
            <a:ext cx="8743951" cy="259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57527E-2144-9231-65F5-FC9D72A7059C}"/>
              </a:ext>
            </a:extLst>
          </p:cNvPr>
          <p:cNvSpPr/>
          <p:nvPr/>
        </p:nvSpPr>
        <p:spPr>
          <a:xfrm>
            <a:off x="1884591" y="2264313"/>
            <a:ext cx="838200" cy="2193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936E7-6EE2-27C8-39BD-A1B15D5F9A75}"/>
              </a:ext>
            </a:extLst>
          </p:cNvPr>
          <p:cNvSpPr/>
          <p:nvPr/>
        </p:nvSpPr>
        <p:spPr>
          <a:xfrm>
            <a:off x="1960791" y="3178713"/>
            <a:ext cx="1600200" cy="172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CA882-B2F6-F650-8ADF-5AB875C62377}"/>
              </a:ext>
            </a:extLst>
          </p:cNvPr>
          <p:cNvSpPr/>
          <p:nvPr/>
        </p:nvSpPr>
        <p:spPr>
          <a:xfrm>
            <a:off x="6566803" y="2311349"/>
            <a:ext cx="621418" cy="172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3E91D-9F42-45C2-8004-8E8906DD1059}"/>
              </a:ext>
            </a:extLst>
          </p:cNvPr>
          <p:cNvSpPr/>
          <p:nvPr/>
        </p:nvSpPr>
        <p:spPr>
          <a:xfrm>
            <a:off x="7675791" y="2721513"/>
            <a:ext cx="621418" cy="172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AEF81-6597-9196-01DA-04D07A4FB204}"/>
              </a:ext>
            </a:extLst>
          </p:cNvPr>
          <p:cNvSpPr/>
          <p:nvPr/>
        </p:nvSpPr>
        <p:spPr>
          <a:xfrm>
            <a:off x="6432527" y="3847763"/>
            <a:ext cx="2767263" cy="172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B83C9-45CB-AF09-23D0-C1D4982F90B0}"/>
              </a:ext>
            </a:extLst>
          </p:cNvPr>
          <p:cNvSpPr/>
          <p:nvPr/>
        </p:nvSpPr>
        <p:spPr>
          <a:xfrm>
            <a:off x="8132991" y="4224775"/>
            <a:ext cx="609600" cy="1723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FD20EC-910C-8674-1014-D77367C7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480" y="4809158"/>
            <a:ext cx="3244445" cy="1413885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91B483B-DC9F-8F24-D387-6A43F3344E55}"/>
              </a:ext>
            </a:extLst>
          </p:cNvPr>
          <p:cNvSpPr txBox="1">
            <a:spLocks/>
          </p:cNvSpPr>
          <p:nvPr/>
        </p:nvSpPr>
        <p:spPr>
          <a:xfrm>
            <a:off x="1148986" y="5241642"/>
            <a:ext cx="11244574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>
                <a:sym typeface="Wingdings" panose="05000000000000000000" pitchFamily="2" charset="2"/>
              </a:rPr>
              <a:t>Note</a:t>
            </a:r>
            <a:r>
              <a:rPr lang="en-US">
                <a:sym typeface="Wingdings" panose="05000000000000000000" pitchFamily="2" charset="2"/>
              </a:rPr>
              <a:t>: Don’t Start RASC (when keil launching)</a:t>
            </a:r>
          </a:p>
        </p:txBody>
      </p:sp>
    </p:spTree>
    <p:extLst>
      <p:ext uri="{BB962C8B-B14F-4D97-AF65-F5344CB8AC3E}">
        <p14:creationId xmlns:p14="http://schemas.microsoft.com/office/powerpoint/2010/main" val="50210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6746"/>
            <a:ext cx="11244574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2. Rename project (Optional): Close Project  Rename file .uvprojx  Double click file .uvprojx to relaunch the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935E2-97A1-5376-6382-5FD9E8DCD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6390"/>
            <a:ext cx="3543607" cy="205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B71142-EBBF-AC13-52CC-BC1DA329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37339"/>
            <a:ext cx="3596952" cy="2438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601B2C-ED60-78F3-B1E5-16579BF45431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4762807" y="1859269"/>
            <a:ext cx="1942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BFD36E1-ED1F-6206-D3B5-0C6F1FD657AB}"/>
              </a:ext>
            </a:extLst>
          </p:cNvPr>
          <p:cNvSpPr txBox="1">
            <a:spLocks/>
          </p:cNvSpPr>
          <p:nvPr/>
        </p:nvSpPr>
        <p:spPr>
          <a:xfrm>
            <a:off x="381000" y="2667000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kumimoji="1" lang="en-US"/>
              <a:t>3. Copy file configuration (file </a:t>
            </a:r>
            <a:r>
              <a:rPr kumimoji="1" lang="en-US" b="1" i="1"/>
              <a:t>.xml</a:t>
            </a:r>
            <a:r>
              <a:rPr kumimoji="1" lang="en-US"/>
              <a:t>) and file pinconfig (file </a:t>
            </a:r>
            <a:r>
              <a:rPr kumimoji="1" lang="en-US" b="1" i="1"/>
              <a:t>.pincfg</a:t>
            </a:r>
            <a:r>
              <a:rPr kumimoji="1" lang="en-US"/>
              <a:t>) from folder project e2 Studio to folder project IAR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3736A0-6772-3589-D60E-7994AAB2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35" y="3401235"/>
            <a:ext cx="4008467" cy="22633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48674A-95FB-E71D-F579-B483D5049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432699"/>
            <a:ext cx="4008467" cy="22709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A045D7-D1DB-40E8-6951-CD6EF56179B4}"/>
              </a:ext>
            </a:extLst>
          </p:cNvPr>
          <p:cNvSpPr/>
          <p:nvPr/>
        </p:nvSpPr>
        <p:spPr>
          <a:xfrm>
            <a:off x="1219199" y="5029200"/>
            <a:ext cx="3543607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C45D2-249C-6701-1963-88961A230520}"/>
              </a:ext>
            </a:extLst>
          </p:cNvPr>
          <p:cNvSpPr/>
          <p:nvPr/>
        </p:nvSpPr>
        <p:spPr>
          <a:xfrm>
            <a:off x="1219199" y="5417228"/>
            <a:ext cx="3543607" cy="22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D933FE7-45E8-26CA-D8E9-7C68266B004A}"/>
              </a:ext>
            </a:extLst>
          </p:cNvPr>
          <p:cNvCxnSpPr>
            <a:cxnSpLocks/>
          </p:cNvCxnSpPr>
          <p:nvPr/>
        </p:nvCxnSpPr>
        <p:spPr>
          <a:xfrm flipV="1">
            <a:off x="4762807" y="5029200"/>
            <a:ext cx="2780993" cy="11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3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3055"/>
            <a:ext cx="11244574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4. Open RA Smart Configurator  </a:t>
            </a:r>
            <a:r>
              <a:rPr kumimoji="1" lang="en-US">
                <a:sym typeface="Wingdings" panose="05000000000000000000" pitchFamily="2" charset="2"/>
              </a:rPr>
              <a:t>Click Generate Project Content</a:t>
            </a:r>
            <a:r>
              <a:rPr kumimoji="1" lang="en-US"/>
              <a:t> </a:t>
            </a:r>
            <a:endParaRPr lang="en-US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959F-51BB-C52E-D980-6F2015E4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52323"/>
            <a:ext cx="3505200" cy="15116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EE2D9-73B8-B4F4-F8EF-D705C949756B}"/>
              </a:ext>
            </a:extLst>
          </p:cNvPr>
          <p:cNvSpPr/>
          <p:nvPr/>
        </p:nvSpPr>
        <p:spPr>
          <a:xfrm>
            <a:off x="3909389" y="2859172"/>
            <a:ext cx="1424611" cy="304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F2A80-2DB9-9A66-6C41-13160A3B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071" y="3911637"/>
            <a:ext cx="3226873" cy="2167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F33C0-DE99-67F0-CC31-9A46CB32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08" y="1206567"/>
            <a:ext cx="1394581" cy="35817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1763E33-2D3E-74CE-1B83-5FC487EE64BD}"/>
              </a:ext>
            </a:extLst>
          </p:cNvPr>
          <p:cNvSpPr txBox="1">
            <a:spLocks/>
          </p:cNvSpPr>
          <p:nvPr/>
        </p:nvSpPr>
        <p:spPr>
          <a:xfrm>
            <a:off x="843221" y="3342333"/>
            <a:ext cx="11244574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If closing this section: Tools  </a:t>
            </a:r>
            <a:r>
              <a:rPr kumimoji="1" lang="en-US">
                <a:sym typeface="Wingdings" panose="05000000000000000000" pitchFamily="2" charset="2"/>
              </a:rPr>
              <a:t>RA Smart Configurator</a:t>
            </a:r>
            <a:endParaRPr lang="en-US">
              <a:sym typeface="Wingdings" panose="05000000000000000000" pitchFamily="2" charset="2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223785-C3C3-FF92-97AA-7C14F23D9668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-279774" y="2342449"/>
            <a:ext cx="1936168" cy="309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8C48336-B6A3-EFCA-96C8-BB26549F6F97}"/>
              </a:ext>
            </a:extLst>
          </p:cNvPr>
          <p:cNvSpPr txBox="1">
            <a:spLocks/>
          </p:cNvSpPr>
          <p:nvPr/>
        </p:nvSpPr>
        <p:spPr>
          <a:xfrm>
            <a:off x="843221" y="4446610"/>
            <a:ext cx="11244574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In Keil click Yes to reload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A1EA09-0011-AE4C-A5A0-5C726FBD2637}"/>
              </a:ext>
            </a:extLst>
          </p:cNvPr>
          <p:cNvSpPr/>
          <p:nvPr/>
        </p:nvSpPr>
        <p:spPr>
          <a:xfrm>
            <a:off x="6705600" y="5784329"/>
            <a:ext cx="685800" cy="24622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04750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/>
              <a:t>Preparation	</a:t>
            </a:r>
            <a:r>
              <a:rPr lang="en-US" b="1"/>
              <a:t>Page 03</a:t>
            </a:r>
          </a:p>
          <a:p>
            <a:pPr>
              <a:lnSpc>
                <a:spcPct val="250000"/>
              </a:lnSpc>
            </a:pPr>
            <a:r>
              <a:rPr lang="en-US"/>
              <a:t>Create new project</a:t>
            </a:r>
            <a:r>
              <a:rPr lang="en-US" dirty="0"/>
              <a:t>	</a:t>
            </a:r>
            <a:r>
              <a:rPr lang="en-US" b="1"/>
              <a:t>Page 08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/>
              <a:t>Migrating e2 Studio to keil</a:t>
            </a:r>
            <a:r>
              <a:rPr lang="en-US" dirty="0"/>
              <a:t>	</a:t>
            </a:r>
            <a:r>
              <a:rPr lang="en-US" b="1"/>
              <a:t>Page 16</a:t>
            </a:r>
            <a:endParaRPr lang="en-US" b="1" dirty="0"/>
          </a:p>
          <a:p>
            <a:pPr>
              <a:lnSpc>
                <a:spcPct val="250000"/>
              </a:lnSpc>
            </a:pPr>
            <a:r>
              <a:rPr lang="en-US"/>
              <a:t>Ep automation</a:t>
            </a:r>
            <a:r>
              <a:rPr lang="en-US" dirty="0"/>
              <a:t>	</a:t>
            </a:r>
            <a:r>
              <a:rPr lang="en-US" b="1"/>
              <a:t>Page 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11244574" cy="2462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5. Copy folder src in project e2 Studio to project Keil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647AD6-0198-68B4-1AC4-2B6EFD7F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26945"/>
            <a:ext cx="4000847" cy="15622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8EEA2C-694C-E5F2-E367-760629EF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526945"/>
            <a:ext cx="3977985" cy="160033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7435E-D835-E17F-1838-372B6BCA5ED7}"/>
              </a:ext>
            </a:extLst>
          </p:cNvPr>
          <p:cNvCxnSpPr>
            <a:cxnSpLocks/>
          </p:cNvCxnSpPr>
          <p:nvPr/>
        </p:nvCxnSpPr>
        <p:spPr>
          <a:xfrm>
            <a:off x="3352800" y="3365145"/>
            <a:ext cx="434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43C92C9-98C4-B1A4-3A25-E338A824396F}"/>
              </a:ext>
            </a:extLst>
          </p:cNvPr>
          <p:cNvSpPr txBox="1">
            <a:spLocks/>
          </p:cNvSpPr>
          <p:nvPr/>
        </p:nvSpPr>
        <p:spPr>
          <a:xfrm>
            <a:off x="468000" y="4736069"/>
            <a:ext cx="11244574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Open RA Smart Configurator  Click Generate Project Content again</a:t>
            </a:r>
            <a:r>
              <a:rPr lang="en-US"/>
              <a:t> </a:t>
            </a:r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49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Migrating e2 Studio to keil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53314"/>
            <a:ext cx="4114800" cy="269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6. Build Project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39D66D-A13D-2B86-16C9-E38C48D3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55364"/>
            <a:ext cx="1722269" cy="312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394E39-780D-066C-8370-1EC0011D21DC}"/>
              </a:ext>
            </a:extLst>
          </p:cNvPr>
          <p:cNvSpPr/>
          <p:nvPr/>
        </p:nvSpPr>
        <p:spPr>
          <a:xfrm>
            <a:off x="2286000" y="1476756"/>
            <a:ext cx="533400" cy="26761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B88041D-B94B-796C-871D-9293428F0724}"/>
              </a:ext>
            </a:extLst>
          </p:cNvPr>
          <p:cNvSpPr txBox="1">
            <a:spLocks/>
          </p:cNvSpPr>
          <p:nvPr/>
        </p:nvSpPr>
        <p:spPr>
          <a:xfrm>
            <a:off x="381000" y="2123555"/>
            <a:ext cx="4114800" cy="24622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7. 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8ABD6-D0C8-9AEA-8C12-9EBFF668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118814"/>
            <a:ext cx="8001000" cy="41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Ep automation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40961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AA2ED-0D05-87A1-D9AD-BD0C0E9E43FA}"/>
              </a:ext>
            </a:extLst>
          </p:cNvPr>
          <p:cNvSpPr txBox="1"/>
          <p:nvPr/>
        </p:nvSpPr>
        <p:spPr>
          <a:xfrm>
            <a:off x="7620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Pre-requisite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E57FC-246E-755C-D64D-DEA761DA1105}"/>
              </a:ext>
            </a:extLst>
          </p:cNvPr>
          <p:cNvSpPr/>
          <p:nvPr/>
        </p:nvSpPr>
        <p:spPr>
          <a:xfrm>
            <a:off x="467999" y="1981200"/>
            <a:ext cx="38862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Clone repo from: </a:t>
            </a:r>
            <a:r>
              <a:rPr lang="en-US" sz="1800" u="sng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http://pbgitap01.sc.renesasam.com/systems_tataelxsi/ra_solutions.git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BEACF7-8B90-714E-3696-5C0B8CA5F298}"/>
              </a:ext>
            </a:extLst>
          </p:cNvPr>
          <p:cNvSpPr/>
          <p:nvPr/>
        </p:nvSpPr>
        <p:spPr>
          <a:xfrm>
            <a:off x="467997" y="3184412"/>
            <a:ext cx="3886201" cy="11749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Checkout user’s respective branch,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which contains the previous FSP version projects/EPs and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pull 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the latest changes to local repo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322CD-CA41-BBCD-36D3-DAC8E776B779}"/>
              </a:ext>
            </a:extLst>
          </p:cNvPr>
          <p:cNvSpPr/>
          <p:nvPr/>
        </p:nvSpPr>
        <p:spPr>
          <a:xfrm>
            <a:off x="467999" y="4724400"/>
            <a:ext cx="38862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app_config.csv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ra_solutions</a:t>
            </a: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ep_automation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before running the apps.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CB552-C2FB-6896-DDEB-B8065A533E3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411098" y="2819400"/>
            <a:ext cx="1" cy="3650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A1200E-FA85-3A12-71BD-C4E91679A9E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411098" y="4359387"/>
            <a:ext cx="1" cy="365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EAB3EC-9E78-1EEE-9074-550D923E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64798"/>
              </p:ext>
            </p:extLst>
          </p:nvPr>
        </p:nvGraphicFramePr>
        <p:xfrm>
          <a:off x="4572000" y="1565396"/>
          <a:ext cx="7467594" cy="40734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4011">
                  <a:extLst>
                    <a:ext uri="{9D8B030D-6E8A-4147-A177-3AD203B41FA5}">
                      <a16:colId xmlns:a16="http://schemas.microsoft.com/office/drawing/2014/main" val="1531634571"/>
                    </a:ext>
                  </a:extLst>
                </a:gridCol>
                <a:gridCol w="3127892">
                  <a:extLst>
                    <a:ext uri="{9D8B030D-6E8A-4147-A177-3AD203B41FA5}">
                      <a16:colId xmlns:a16="http://schemas.microsoft.com/office/drawing/2014/main" val="336457874"/>
                    </a:ext>
                  </a:extLst>
                </a:gridCol>
                <a:gridCol w="2755691">
                  <a:extLst>
                    <a:ext uri="{9D8B030D-6E8A-4147-A177-3AD203B41FA5}">
                      <a16:colId xmlns:a16="http://schemas.microsoft.com/office/drawing/2014/main" val="3634548365"/>
                    </a:ext>
                  </a:extLst>
                </a:gridCol>
              </a:tblGrid>
              <a:tr h="39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Property name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Purpose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Example of writing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 anchor="ctr"/>
                </a:tc>
                <a:extLst>
                  <a:ext uri="{0D108BD9-81ED-4DB2-BD59-A6C34878D82A}">
                    <a16:rowId xmlns:a16="http://schemas.microsoft.com/office/drawing/2014/main" val="3954830198"/>
                  </a:ext>
                </a:extLst>
              </a:tr>
              <a:tr h="6719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Jlink_path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Windows PC J-Link installation path required for updating SEGGER_RTT sources files in </a:t>
                      </a:r>
                      <a:r>
                        <a:rPr lang="en-US" sz="1300" dirty="0" err="1">
                          <a:effectLst/>
                        </a:rPr>
                        <a:t>src</a:t>
                      </a:r>
                      <a:r>
                        <a:rPr lang="en-US" sz="1300" dirty="0">
                          <a:effectLst/>
                        </a:rPr>
                        <a:t> folder of EP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C:\Program Files (x86) \SEGGER\JLink_V686e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2361265248"/>
                  </a:ext>
                </a:extLst>
              </a:tr>
              <a:tr h="700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e2_path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updating configuration.xml of e2studio EPs and calling CLI tool of e2studio for building.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C:\Renesas\RA\e2studio_v2020-10_fsp_v2.0.0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1528357293"/>
                  </a:ext>
                </a:extLst>
              </a:tr>
              <a:tr h="6707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rasc_path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updating configuration.xml of Keil and IAR supported EPs and their project content generation.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C:\Renesas\RA\sc_v2020-10_fsp_v2.0.0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411336663"/>
                  </a:ext>
                </a:extLst>
              </a:tr>
              <a:tr h="484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keil_path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Required for calling CLI tools of Keil MDK for building Keil supported EPs.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C:\Keil_v5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731217798"/>
                  </a:ext>
                </a:extLst>
              </a:tr>
              <a:tr h="429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iar_path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Required for calling CLI tools of IAR EW for building IAR supported EPs.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C:\Program Files (x86)\IAR Systems\Embedded Workbench 8.4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2063836277"/>
                  </a:ext>
                </a:extLst>
              </a:tr>
              <a:tr h="2360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fsp_version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EP’s migration target FSP version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2.0.0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161825795"/>
                  </a:ext>
                </a:extLst>
              </a:tr>
              <a:tr h="484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build_logfileformat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Configurable naming convention for auto-generated build logs 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ide_module_board_build_log.txt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350" marR="43350" marT="0" marB="0"/>
                </a:tc>
                <a:extLst>
                  <a:ext uri="{0D108BD9-81ED-4DB2-BD59-A6C34878D82A}">
                    <a16:rowId xmlns:a16="http://schemas.microsoft.com/office/drawing/2014/main" val="6780443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25D09C-8B1F-16DE-090A-2A2EEF3D0B8C}"/>
              </a:ext>
            </a:extLst>
          </p:cNvPr>
          <p:cNvSpPr txBox="1"/>
          <p:nvPr/>
        </p:nvSpPr>
        <p:spPr>
          <a:xfrm>
            <a:off x="5867394" y="5785046"/>
            <a:ext cx="48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ea typeface="Calibri" panose="020F0502020204030204" pitchFamily="34" charset="0"/>
                <a:cs typeface="Dubai Light" panose="020B0303030403030204" pitchFamily="34" charset="-78"/>
              </a:rPr>
              <a:t>associated parameters in app_config.csv</a:t>
            </a:r>
            <a:endParaRPr lang="en-US" dirty="0"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500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4B30B-A458-133F-18E9-88C24984C888}"/>
              </a:ext>
            </a:extLst>
          </p:cNvPr>
          <p:cNvSpPr txBox="1"/>
          <p:nvPr/>
        </p:nvSpPr>
        <p:spPr>
          <a:xfrm>
            <a:off x="990600" y="1981200"/>
            <a:ext cx="10445114" cy="35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specific EPs: 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Command&gt;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e2studio -b ek_ra2a1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Building all the EPs of that board.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-o is for selecting operation (build/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rtt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/review), -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selecting IDE (e2studio,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keil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and -b for selecting board (ek_ra2a1, ek_ra4m1, etc.)</a:t>
            </a:r>
          </a:p>
          <a:p>
            <a:pPr marL="742950" marR="0" lvl="1" indent="-2857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EP specific boards: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Command&gt;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e2studio -e </a:t>
            </a:r>
            <a:r>
              <a:rPr lang="en-US" sz="1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Building that EP on all supported boards.</a:t>
            </a:r>
          </a:p>
          <a:p>
            <a:pPr marL="1143000" marR="0" lvl="2" indent="-2286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 –e is for selecting EP (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gpt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adc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ethernet, etc.)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1D3DC-185B-3F96-1CDB-F693377DB8E8}"/>
              </a:ext>
            </a:extLst>
          </p:cNvPr>
          <p:cNvSpPr txBox="1"/>
          <p:nvPr/>
        </p:nvSpPr>
        <p:spPr>
          <a:xfrm>
            <a:off x="6096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Build Process</a:t>
            </a:r>
          </a:p>
        </p:txBody>
      </p:sp>
    </p:spTree>
    <p:extLst>
      <p:ext uri="{BB962C8B-B14F-4D97-AF65-F5344CB8AC3E}">
        <p14:creationId xmlns:p14="http://schemas.microsoft.com/office/powerpoint/2010/main" val="413629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Build</a:t>
            </a:r>
            <a:endParaRPr kumimoji="1" lang="en-US" altLang="ja-JP" cap="al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1D3DC-185B-3F96-1CDB-F693377DB8E8}"/>
              </a:ext>
            </a:extLst>
          </p:cNvPr>
          <p:cNvSpPr txBox="1"/>
          <p:nvPr/>
        </p:nvSpPr>
        <p:spPr>
          <a:xfrm>
            <a:off x="609600" y="1219200"/>
            <a:ext cx="9753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chemeClr val="tx2">
                    <a:lumMod val="75000"/>
                  </a:schemeClr>
                </a:solidFill>
              </a:rPr>
              <a:t>KEIL</a:t>
            </a:r>
            <a:endParaRPr lang="en-US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5D7FF-4529-EF8B-694D-04F7839BC95D}"/>
              </a:ext>
            </a:extLst>
          </p:cNvPr>
          <p:cNvSpPr txBox="1"/>
          <p:nvPr/>
        </p:nvSpPr>
        <p:spPr>
          <a:xfrm>
            <a:off x="557814" y="1816551"/>
            <a:ext cx="111370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</a:t>
            </a:r>
            <a:r>
              <a:rPr lang="en-US" sz="1600" b="1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keil -b ek_ra6m5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1F9B7-6804-EC53-A678-5088ED07D12D}"/>
              </a:ext>
            </a:extLst>
          </p:cNvPr>
          <p:cNvSpPr txBox="1"/>
          <p:nvPr/>
        </p:nvSpPr>
        <p:spPr>
          <a:xfrm>
            <a:off x="557814" y="365760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runner_application.py -o build -i keil -e gpt</a:t>
            </a:r>
            <a:r>
              <a:rPr lang="en-US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ABF23-4DE1-24FD-E3E8-FF573D70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296622"/>
            <a:ext cx="6187976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B84D50-4268-0EF1-A3E8-3F2D129B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175633"/>
            <a:ext cx="5257800" cy="1493340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FD83FB9-0C01-F802-7484-0C1008B75F95}"/>
              </a:ext>
            </a:extLst>
          </p:cNvPr>
          <p:cNvSpPr txBox="1">
            <a:spLocks/>
          </p:cNvSpPr>
          <p:nvPr/>
        </p:nvSpPr>
        <p:spPr>
          <a:xfrm>
            <a:off x="1918960" y="2196535"/>
            <a:ext cx="220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Result in Report file: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578DB91-2912-59E8-3A86-23E0CC8A1301}"/>
              </a:ext>
            </a:extLst>
          </p:cNvPr>
          <p:cNvSpPr txBox="1">
            <a:spLocks/>
          </p:cNvSpPr>
          <p:nvPr/>
        </p:nvSpPr>
        <p:spPr>
          <a:xfrm>
            <a:off x="1918960" y="4046378"/>
            <a:ext cx="22098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ym typeface="Wingdings" panose="05000000000000000000" pitchFamily="2" charset="2"/>
              </a:rPr>
              <a:t>Result in Report file:</a:t>
            </a:r>
          </a:p>
        </p:txBody>
      </p:sp>
    </p:spTree>
    <p:extLst>
      <p:ext uri="{BB962C8B-B14F-4D97-AF65-F5344CB8AC3E}">
        <p14:creationId xmlns:p14="http://schemas.microsoft.com/office/powerpoint/2010/main" val="279070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Adding Project to folder example</a:t>
            </a:r>
            <a:endParaRPr kumimoji="1" lang="en-US" altLang="ja-JP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5E176-647A-ACE1-10A2-AC68CEF5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874298"/>
            <a:ext cx="11244574" cy="268279"/>
          </a:xfrm>
        </p:spPr>
        <p:txBody>
          <a:bodyPr/>
          <a:lstStyle/>
          <a:p>
            <a:r>
              <a:rPr lang="en-US"/>
              <a:t>Modify name and copy IAR and Keil C Project (migrating from e2 Studio) in Previous path to Example folder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AD51E-0133-DACE-D920-2B6A7E4F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19381"/>
            <a:ext cx="4535542" cy="1044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5DAD93-1A70-4664-6BAB-7916E607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005072"/>
            <a:ext cx="4016088" cy="11583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4084B3-67E5-07D8-B460-62C5D7934FC3}"/>
              </a:ext>
            </a:extLst>
          </p:cNvPr>
          <p:cNvCxnSpPr>
            <a:cxnSpLocks/>
          </p:cNvCxnSpPr>
          <p:nvPr/>
        </p:nvCxnSpPr>
        <p:spPr>
          <a:xfrm>
            <a:off x="1371600" y="3886200"/>
            <a:ext cx="502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7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all"/>
              <a:t>Adding Project to folder example</a:t>
            </a:r>
            <a:endParaRPr kumimoji="1" lang="en-US" altLang="ja-JP" cap="al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45E176-647A-ACE1-10A2-AC68CEF5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/>
              <a:t>Run script automation build to check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8AF65-CC92-59BA-8689-F951DDE9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990" y="1752600"/>
            <a:ext cx="5986409" cy="1752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8B222-D8B8-B687-F5D3-EB959532C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2233417"/>
            <a:ext cx="3436918" cy="67061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3A8407D-DE57-E785-9394-5357FB095F95}"/>
              </a:ext>
            </a:extLst>
          </p:cNvPr>
          <p:cNvSpPr/>
          <p:nvPr/>
        </p:nvSpPr>
        <p:spPr>
          <a:xfrm>
            <a:off x="3917494" y="2434586"/>
            <a:ext cx="1827496" cy="268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86F22B3-A17A-E975-90A3-DFD1AE1E3D34}"/>
              </a:ext>
            </a:extLst>
          </p:cNvPr>
          <p:cNvSpPr txBox="1">
            <a:spLocks/>
          </p:cNvSpPr>
          <p:nvPr/>
        </p:nvSpPr>
        <p:spPr>
          <a:xfrm>
            <a:off x="466519" y="3610757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 file: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07E9146-78D3-DD90-EC42-6F30D04E0849}"/>
              </a:ext>
            </a:extLst>
          </p:cNvPr>
          <p:cNvSpPr txBox="1">
            <a:spLocks/>
          </p:cNvSpPr>
          <p:nvPr/>
        </p:nvSpPr>
        <p:spPr>
          <a:xfrm>
            <a:off x="466519" y="4658316"/>
            <a:ext cx="11244574" cy="26827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report file: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0BF2DA-0B3B-E74D-7353-99426617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9" y="4084716"/>
            <a:ext cx="4220920" cy="2682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A3C-4668-416B-F66A-71FB3ABD4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19" y="5132275"/>
            <a:ext cx="5243014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2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 altLang="ja-JP" cap="all"/>
              <a:t>preparation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325082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RA Smart Configurator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645613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The Renesas RA Smart Configurator (RA SC) is a desktop application designed to configure device hardware such as clock set up and pin assignment as well as initialization of FSP software components for a Renesas RA microcontroller project when using a 3rd-party IDE and toolchain. </a:t>
            </a:r>
          </a:p>
          <a:p>
            <a:pPr marL="0" lvl="1" indent="0">
              <a:buNone/>
            </a:pPr>
            <a:endParaRPr kumimoji="1" lang="en-US"/>
          </a:p>
          <a:p>
            <a:pPr marL="0" lvl="1" indent="0">
              <a:buNone/>
            </a:pPr>
            <a:r>
              <a:rPr kumimoji="1" lang="en-US"/>
              <a:t>The RA Smart Configurator can currently be used with: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kumimoji="1" lang="en-US"/>
              <a:t>Keil MDK and the Arm compiler toolchain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kumimoji="1" lang="en-US"/>
              <a:t>IAR EWARM with IAR toolchain for Arm</a:t>
            </a:r>
            <a:endParaRPr lang="en-US"/>
          </a:p>
          <a:p>
            <a:pPr marL="0" lvl="1" indent="0">
              <a:buNone/>
            </a:pPr>
            <a:endParaRPr lang="en-US"/>
          </a:p>
          <a:p>
            <a:pPr marL="0" lvl="1" indent="0">
              <a:buNone/>
            </a:pPr>
            <a:r>
              <a:rPr lang="en-US"/>
              <a:t>Download and Install (RASC) from </a:t>
            </a:r>
            <a:r>
              <a:rPr lang="en-US" i="1" u="sng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https://github.com/renesas/fsp/releases</a:t>
            </a:r>
            <a:endParaRPr lang="en-US" i="1" u="sng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1" indent="0">
              <a:buNone/>
            </a:pPr>
            <a:endParaRPr kumimoji="1" lang="en-US" i="1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C9332-8918-9BBD-778C-9D17D0EA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3200400"/>
            <a:ext cx="2326297" cy="2824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FCF6B1-04F8-E8BF-1349-B1BBAF05E4E4}"/>
              </a:ext>
            </a:extLst>
          </p:cNvPr>
          <p:cNvSpPr/>
          <p:nvPr/>
        </p:nvSpPr>
        <p:spPr>
          <a:xfrm>
            <a:off x="8229600" y="5333999"/>
            <a:ext cx="1981200" cy="2286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Prerequisites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7998" y="1447800"/>
            <a:ext cx="6771002" cy="4043671"/>
          </a:xfrm>
        </p:spPr>
        <p:txBody>
          <a:bodyPr/>
          <a:lstStyle/>
          <a:p>
            <a:pPr lvl="1"/>
            <a:r>
              <a:rPr lang="en-US"/>
              <a:t>RA Smart Configurator (RASC)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KEIL: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i="1"/>
              <a:t>Keil MDK and Arm compiler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i="1"/>
          </a:p>
          <a:p>
            <a:pPr lvl="2">
              <a:buFont typeface="Arial" panose="020B0604020202020204" pitchFamily="34" charset="0"/>
              <a:buChar char="•"/>
            </a:pPr>
            <a:endParaRPr kumimoji="1" lang="en-US" i="1"/>
          </a:p>
          <a:p>
            <a:pPr lvl="2">
              <a:buFont typeface="Arial" panose="020B0604020202020204" pitchFamily="34" charset="0"/>
              <a:buChar char="•"/>
            </a:pPr>
            <a:r>
              <a:rPr kumimoji="1" lang="en-US" i="1"/>
              <a:t>Import the RA device pack. Download the RA device pack archive file (ex: MDK_Device_Packs_x.x.x.zip) from </a:t>
            </a:r>
            <a:r>
              <a:rPr lang="en-US" i="1" u="sng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https://github.com/renesas/fsp/releases</a:t>
            </a:r>
            <a:r>
              <a:rPr kumimoji="1" lang="en-US" i="1"/>
              <a:t>  </a:t>
            </a:r>
            <a:r>
              <a:rPr kumimoji="1" lang="en-US" i="1">
                <a:sym typeface="Wingdings" panose="05000000000000000000" pitchFamily="2" charset="2"/>
              </a:rPr>
              <a:t> Extract and run MDK_Device_Packs_vx.x.x.exe</a:t>
            </a:r>
            <a:endParaRPr kumimoji="1" lang="en-US" i="1"/>
          </a:p>
          <a:p>
            <a:pPr lvl="2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1636B-24F8-8278-091C-5D070413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429000"/>
            <a:ext cx="3854388" cy="2649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1581CF-7A62-3B2C-683A-3CBF23789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531661" cy="85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CD32D-EA9F-2BF9-1BEF-980BC532B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635" y="2583093"/>
            <a:ext cx="1028789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Link to Rasc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47800"/>
            <a:ext cx="11244574" cy="666336"/>
          </a:xfrm>
        </p:spPr>
        <p:txBody>
          <a:bodyPr/>
          <a:lstStyle/>
          <a:p>
            <a:r>
              <a:rPr lang="en-US"/>
              <a:t>In Keil C select Tools </a:t>
            </a:r>
            <a:r>
              <a:rPr lang="en-US">
                <a:sym typeface="Wingdings" panose="05000000000000000000" pitchFamily="2" charset="2"/>
              </a:rPr>
              <a:t> Customize Tools Menu</a:t>
            </a:r>
          </a:p>
          <a:p>
            <a:r>
              <a:rPr lang="en-US"/>
              <a:t>Select the new icon and fill in the fields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B1787-233A-3564-7763-5EC22D3B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08035"/>
            <a:ext cx="3429000" cy="2960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856BA7-F5A1-9A33-CA7A-5829EBE80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708775"/>
            <a:ext cx="3505201" cy="3000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412890-F1C8-6967-DB73-0A18CD540087}"/>
              </a:ext>
            </a:extLst>
          </p:cNvPr>
          <p:cNvSpPr txBox="1"/>
          <p:nvPr/>
        </p:nvSpPr>
        <p:spPr>
          <a:xfrm>
            <a:off x="6477000" y="5737553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Arguments: -application com.renesas.cdt.ddsc.dpm.ui.dpmapplication configuration.xml "SL%L"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0FB0A-E9B1-4EA2-E68B-90205670EC1A}"/>
              </a:ext>
            </a:extLst>
          </p:cNvPr>
          <p:cNvSpPr txBox="1"/>
          <p:nvPr/>
        </p:nvSpPr>
        <p:spPr>
          <a:xfrm>
            <a:off x="304800" y="5787520"/>
            <a:ext cx="5486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Arguments: Enter: --device $D –-compiler ARMv6 configuration.xml</a:t>
            </a:r>
          </a:p>
        </p:txBody>
      </p:sp>
    </p:spTree>
    <p:extLst>
      <p:ext uri="{BB962C8B-B14F-4D97-AF65-F5344CB8AC3E}">
        <p14:creationId xmlns:p14="http://schemas.microsoft.com/office/powerpoint/2010/main" val="18647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Link to Rasc</a:t>
            </a:r>
            <a:endParaRPr kumimoji="1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EAC-CD9A-92B9-8F51-E5E41084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501430"/>
            <a:ext cx="11244574" cy="2265584"/>
          </a:xfrm>
        </p:spPr>
        <p:txBody>
          <a:bodyPr/>
          <a:lstStyle/>
          <a:p>
            <a:r>
              <a:rPr lang="en-US"/>
              <a:t>To reconfigure an existing project select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Tools &gt; RA Smart Configurator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Manage Run-Time Environment </a:t>
            </a:r>
            <a:r>
              <a:rPr lang="en-US">
                <a:sym typeface="Wingdings" panose="05000000000000000000" pitchFamily="2" charset="2"/>
              </a:rPr>
              <a:t> Flex Software  run Ra Configurator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763933-8D34-53F6-4E8C-BD08DCA7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53" y="2865870"/>
            <a:ext cx="4465727" cy="158402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0C9BBB-06B1-B18E-C3FD-D8BD464903F3}"/>
              </a:ext>
            </a:extLst>
          </p:cNvPr>
          <p:cNvSpPr/>
          <p:nvPr/>
        </p:nvSpPr>
        <p:spPr>
          <a:xfrm>
            <a:off x="8870753" y="3939560"/>
            <a:ext cx="304800" cy="1433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38AD8A-AD6F-C502-F9D7-15B2C6387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75630"/>
            <a:ext cx="1943268" cy="185182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D4E2848-F164-AD93-91AD-5F0800380357}"/>
              </a:ext>
            </a:extLst>
          </p:cNvPr>
          <p:cNvSpPr txBox="1">
            <a:spLocks/>
          </p:cNvSpPr>
          <p:nvPr/>
        </p:nvSpPr>
        <p:spPr>
          <a:xfrm>
            <a:off x="468000" y="4715893"/>
            <a:ext cx="11244574" cy="66633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reconfigure the TrustZone partitions select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Tools &gt; Device Partition Manager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9A5508-2AE5-40EE-4342-53533D22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378470"/>
            <a:ext cx="1943268" cy="1882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A2FDC-9CC2-C7A4-D295-1F6446C35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819462"/>
            <a:ext cx="1996668" cy="4477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A70676-3C86-FC33-617C-1B2E5885A497}"/>
              </a:ext>
            </a:extLst>
          </p:cNvPr>
          <p:cNvSpPr/>
          <p:nvPr/>
        </p:nvSpPr>
        <p:spPr>
          <a:xfrm>
            <a:off x="2223951" y="3900183"/>
            <a:ext cx="444365" cy="2862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プレースホルダー 5" descr="屋外, ストリート, 交通, 光 が含まれている画像&#10;&#10;自動的に生成された説明">
            <a:extLst>
              <a:ext uri="{FF2B5EF4-FFF2-40B4-BE49-F238E27FC236}">
                <a16:creationId xmlns:a16="http://schemas.microsoft.com/office/drawing/2014/main" id="{D0BF8220-5A76-469F-A721-16287097CB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296"/>
          <a:stretch>
            <a:fillRect/>
          </a:stretch>
        </p:blipFill>
        <p:spPr/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AE6B75-404A-4668-9B1C-C018566041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kumimoji="1" lang="en-US"/>
              <a:t>Create new project</a:t>
            </a:r>
            <a:endParaRPr kumimoji="1" lang="en-US" altLang="ja-JP" cap="all" dirty="0"/>
          </a:p>
        </p:txBody>
      </p:sp>
    </p:spTree>
    <p:extLst>
      <p:ext uri="{BB962C8B-B14F-4D97-AF65-F5344CB8AC3E}">
        <p14:creationId xmlns:p14="http://schemas.microsoft.com/office/powerpoint/2010/main" val="254718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Create new project</a:t>
            </a:r>
            <a:endParaRPr kumimoji="1" 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79426" y="1598991"/>
            <a:ext cx="5315380" cy="1064522"/>
          </a:xfrm>
        </p:spPr>
        <p:txBody>
          <a:bodyPr/>
          <a:lstStyle/>
          <a:p>
            <a:pPr marL="0" lvl="1" indent="0">
              <a:buNone/>
            </a:pPr>
            <a:r>
              <a:rPr kumimoji="1" lang="en-US"/>
              <a:t>1. Open RA Smart Configurator (RASC)</a:t>
            </a:r>
          </a:p>
          <a:p>
            <a:pPr marL="0" lvl="1" indent="0">
              <a:buNone/>
            </a:pPr>
            <a:endParaRPr kumimoji="1" lang="en-US"/>
          </a:p>
          <a:p>
            <a:pPr marL="0" lvl="1" indent="0">
              <a:buNone/>
            </a:pPr>
            <a:r>
              <a:rPr lang="en-US"/>
              <a:t>2. Chose Project Location and Project Name </a:t>
            </a:r>
            <a:r>
              <a:rPr lang="en-US">
                <a:sym typeface="Wingdings" panose="05000000000000000000" pitchFamily="2" charset="2"/>
              </a:rPr>
              <a:t> Click Next</a:t>
            </a:r>
            <a:endParaRPr kumimoji="1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7424A-DFAC-D417-829C-2A80E5D9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39" y="1073670"/>
            <a:ext cx="6114322" cy="47348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A9281-D2AB-1626-BE24-D7F5F086692F}"/>
              </a:ext>
            </a:extLst>
          </p:cNvPr>
          <p:cNvSpPr/>
          <p:nvPr/>
        </p:nvSpPr>
        <p:spPr>
          <a:xfrm>
            <a:off x="6166486" y="1972322"/>
            <a:ext cx="6025514" cy="3136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63E3D-1ECD-5540-C679-A1502259113E}"/>
              </a:ext>
            </a:extLst>
          </p:cNvPr>
          <p:cNvSpPr/>
          <p:nvPr/>
        </p:nvSpPr>
        <p:spPr>
          <a:xfrm>
            <a:off x="6166486" y="2324690"/>
            <a:ext cx="6025514" cy="2110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22210-D3D7-3C60-07D9-70320FCB11F1}"/>
              </a:ext>
            </a:extLst>
          </p:cNvPr>
          <p:cNvSpPr/>
          <p:nvPr/>
        </p:nvSpPr>
        <p:spPr>
          <a:xfrm>
            <a:off x="9753600" y="5483286"/>
            <a:ext cx="762000" cy="2110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14065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1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99AFE4E-1653-4B70-A850-4EA7806F2403}" vid="{7CD70E83-5B4F-42E2-B527-1EC6BC91D00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933AFDC72644BEC2DD4A66F8588E" ma:contentTypeVersion="25" ma:contentTypeDescription="Create a new document." ma:contentTypeScope="" ma:versionID="7d2a1e82d0c5785fbbbe8ddf8b83e790">
  <xsd:schema xmlns:xsd="http://www.w3.org/2001/XMLSchema" xmlns:xs="http://www.w3.org/2001/XMLSchema" xmlns:p="http://schemas.microsoft.com/office/2006/metadata/properties" xmlns:ns2="084dd9f6-50cb-4ac1-978b-315f52073de3" xmlns:ns3="e45712e8-6429-47e4-bf94-5d5d0cff5b2d" targetNamespace="http://schemas.microsoft.com/office/2006/metadata/properties" ma:root="true" ma:fieldsID="220d04f7b44a4851d28297d34e0073e5" ns2:_="" ns3:_="">
    <xsd:import namespace="084dd9f6-50cb-4ac1-978b-315f52073de3"/>
    <xsd:import namespace="e45712e8-6429-47e4-bf94-5d5d0cff5b2d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4FA1ED-FCF2-40C1-AE45-8368771F5D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FSP_RA-for_IAR_KEIL</Template>
  <TotalTime>1471</TotalTime>
  <Words>1131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Symbol</vt:lpstr>
      <vt:lpstr>Wingdings</vt:lpstr>
      <vt:lpstr>Renesas Template 2021 - EN</vt:lpstr>
      <vt:lpstr>PowerPoint Presentation</vt:lpstr>
      <vt:lpstr>Agenda</vt:lpstr>
      <vt:lpstr>PowerPoint Presentation</vt:lpstr>
      <vt:lpstr>RA Smart Configurator</vt:lpstr>
      <vt:lpstr>Prerequisites</vt:lpstr>
      <vt:lpstr>Link to Rasc</vt:lpstr>
      <vt:lpstr>Link to Rasc</vt:lpstr>
      <vt:lpstr>PowerPoint Presentation</vt:lpstr>
      <vt:lpstr>Create new project</vt:lpstr>
      <vt:lpstr>Create new project</vt:lpstr>
      <vt:lpstr>Create new project</vt:lpstr>
      <vt:lpstr>Create new project</vt:lpstr>
      <vt:lpstr>Ra project in keil C</vt:lpstr>
      <vt:lpstr>Ra project in keil C</vt:lpstr>
      <vt:lpstr>Ra project in keil C</vt:lpstr>
      <vt:lpstr>PowerPoint Presentation</vt:lpstr>
      <vt:lpstr>Migrating e2 Studio to keil</vt:lpstr>
      <vt:lpstr>Migrating e2 Studio to keil</vt:lpstr>
      <vt:lpstr>Migrating e2 Studio to keil</vt:lpstr>
      <vt:lpstr>Migrating e2 Studio to keil</vt:lpstr>
      <vt:lpstr>Migrating e2 Studio to keil</vt:lpstr>
      <vt:lpstr>PowerPoint Presentation</vt:lpstr>
      <vt:lpstr>Build</vt:lpstr>
      <vt:lpstr>Build</vt:lpstr>
      <vt:lpstr>Build</vt:lpstr>
      <vt:lpstr>Adding Project to folder example</vt:lpstr>
      <vt:lpstr>Adding Project to folder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 DEV 044</dc:creator>
  <cp:lastModifiedBy>ES DEV 044</cp:lastModifiedBy>
  <cp:revision>43</cp:revision>
  <dcterms:created xsi:type="dcterms:W3CDTF">2022-10-10T06:44:10Z</dcterms:created>
  <dcterms:modified xsi:type="dcterms:W3CDTF">2022-10-14T01:39:57Z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