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161"/>
  </p:notesMasterIdLst>
  <p:sldIdLst>
    <p:sldId id="442" r:id="rId5"/>
    <p:sldId id="385" r:id="rId6"/>
    <p:sldId id="444" r:id="rId7"/>
    <p:sldId id="386" r:id="rId8"/>
    <p:sldId id="445" r:id="rId9"/>
    <p:sldId id="446" r:id="rId10"/>
    <p:sldId id="447" r:id="rId11"/>
    <p:sldId id="448" r:id="rId12"/>
    <p:sldId id="449" r:id="rId13"/>
    <p:sldId id="503" r:id="rId14"/>
    <p:sldId id="504" r:id="rId15"/>
    <p:sldId id="488" r:id="rId16"/>
    <p:sldId id="450" r:id="rId17"/>
    <p:sldId id="451" r:id="rId18"/>
    <p:sldId id="452" r:id="rId19"/>
    <p:sldId id="453" r:id="rId20"/>
    <p:sldId id="454" r:id="rId21"/>
    <p:sldId id="455" r:id="rId22"/>
    <p:sldId id="456" r:id="rId23"/>
    <p:sldId id="457" r:id="rId24"/>
    <p:sldId id="458" r:id="rId25"/>
    <p:sldId id="460" r:id="rId26"/>
    <p:sldId id="459" r:id="rId27"/>
    <p:sldId id="462" r:id="rId28"/>
    <p:sldId id="461" r:id="rId29"/>
    <p:sldId id="463" r:id="rId30"/>
    <p:sldId id="465" r:id="rId31"/>
    <p:sldId id="466" r:id="rId32"/>
    <p:sldId id="464" r:id="rId33"/>
    <p:sldId id="467" r:id="rId34"/>
    <p:sldId id="468" r:id="rId35"/>
    <p:sldId id="487" r:id="rId36"/>
    <p:sldId id="489" r:id="rId37"/>
    <p:sldId id="469" r:id="rId38"/>
    <p:sldId id="470" r:id="rId39"/>
    <p:sldId id="472" r:id="rId40"/>
    <p:sldId id="475" r:id="rId41"/>
    <p:sldId id="471" r:id="rId42"/>
    <p:sldId id="476" r:id="rId43"/>
    <p:sldId id="477" r:id="rId44"/>
    <p:sldId id="473" r:id="rId45"/>
    <p:sldId id="478" r:id="rId46"/>
    <p:sldId id="479" r:id="rId47"/>
    <p:sldId id="480" r:id="rId48"/>
    <p:sldId id="474" r:id="rId49"/>
    <p:sldId id="490" r:id="rId50"/>
    <p:sldId id="491" r:id="rId51"/>
    <p:sldId id="492" r:id="rId52"/>
    <p:sldId id="505" r:id="rId53"/>
    <p:sldId id="506" r:id="rId54"/>
    <p:sldId id="507" r:id="rId55"/>
    <p:sldId id="508" r:id="rId56"/>
    <p:sldId id="509" r:id="rId57"/>
    <p:sldId id="510" r:id="rId58"/>
    <p:sldId id="512" r:id="rId59"/>
    <p:sldId id="511" r:id="rId60"/>
    <p:sldId id="481" r:id="rId61"/>
    <p:sldId id="483" r:id="rId62"/>
    <p:sldId id="494" r:id="rId63"/>
    <p:sldId id="495" r:id="rId64"/>
    <p:sldId id="496" r:id="rId65"/>
    <p:sldId id="501" r:id="rId66"/>
    <p:sldId id="482" r:id="rId67"/>
    <p:sldId id="484" r:id="rId68"/>
    <p:sldId id="485" r:id="rId69"/>
    <p:sldId id="502" r:id="rId70"/>
    <p:sldId id="514" r:id="rId71"/>
    <p:sldId id="515" r:id="rId72"/>
    <p:sldId id="516" r:id="rId73"/>
    <p:sldId id="517" r:id="rId74"/>
    <p:sldId id="518" r:id="rId75"/>
    <p:sldId id="519" r:id="rId76"/>
    <p:sldId id="520" r:id="rId77"/>
    <p:sldId id="577" r:id="rId78"/>
    <p:sldId id="578" r:id="rId79"/>
    <p:sldId id="579" r:id="rId80"/>
    <p:sldId id="580" r:id="rId81"/>
    <p:sldId id="521" r:id="rId82"/>
    <p:sldId id="522" r:id="rId83"/>
    <p:sldId id="523" r:id="rId84"/>
    <p:sldId id="527" r:id="rId85"/>
    <p:sldId id="532" r:id="rId86"/>
    <p:sldId id="534" r:id="rId87"/>
    <p:sldId id="533" r:id="rId88"/>
    <p:sldId id="535" r:id="rId89"/>
    <p:sldId id="536" r:id="rId90"/>
    <p:sldId id="525" r:id="rId91"/>
    <p:sldId id="560" r:id="rId92"/>
    <p:sldId id="561" r:id="rId93"/>
    <p:sldId id="538" r:id="rId94"/>
    <p:sldId id="537" r:id="rId95"/>
    <p:sldId id="581" r:id="rId96"/>
    <p:sldId id="539" r:id="rId97"/>
    <p:sldId id="562" r:id="rId98"/>
    <p:sldId id="540" r:id="rId99"/>
    <p:sldId id="541" r:id="rId100"/>
    <p:sldId id="582" r:id="rId101"/>
    <p:sldId id="583" r:id="rId102"/>
    <p:sldId id="544" r:id="rId103"/>
    <p:sldId id="439" r:id="rId104"/>
    <p:sldId id="555" r:id="rId105"/>
    <p:sldId id="584" r:id="rId106"/>
    <p:sldId id="585" r:id="rId107"/>
    <p:sldId id="586" r:id="rId108"/>
    <p:sldId id="567" r:id="rId109"/>
    <p:sldId id="587" r:id="rId110"/>
    <p:sldId id="573" r:id="rId111"/>
    <p:sldId id="588" r:id="rId112"/>
    <p:sldId id="589" r:id="rId113"/>
    <p:sldId id="590" r:id="rId114"/>
    <p:sldId id="574" r:id="rId115"/>
    <p:sldId id="575" r:id="rId116"/>
    <p:sldId id="576" r:id="rId117"/>
    <p:sldId id="571" r:id="rId118"/>
    <p:sldId id="591" r:id="rId119"/>
    <p:sldId id="592" r:id="rId120"/>
    <p:sldId id="564" r:id="rId121"/>
    <p:sldId id="565" r:id="rId122"/>
    <p:sldId id="593" r:id="rId123"/>
    <p:sldId id="594" r:id="rId124"/>
    <p:sldId id="613" r:id="rId125"/>
    <p:sldId id="614" r:id="rId126"/>
    <p:sldId id="615" r:id="rId127"/>
    <p:sldId id="616" r:id="rId128"/>
    <p:sldId id="617" r:id="rId129"/>
    <p:sldId id="618" r:id="rId130"/>
    <p:sldId id="619" r:id="rId131"/>
    <p:sldId id="620" r:id="rId132"/>
    <p:sldId id="621" r:id="rId133"/>
    <p:sldId id="622" r:id="rId134"/>
    <p:sldId id="623" r:id="rId135"/>
    <p:sldId id="624" r:id="rId136"/>
    <p:sldId id="625" r:id="rId137"/>
    <p:sldId id="626" r:id="rId138"/>
    <p:sldId id="627" r:id="rId139"/>
    <p:sldId id="628" r:id="rId140"/>
    <p:sldId id="629" r:id="rId141"/>
    <p:sldId id="630" r:id="rId142"/>
    <p:sldId id="631" r:id="rId143"/>
    <p:sldId id="596" r:id="rId144"/>
    <p:sldId id="595" r:id="rId145"/>
    <p:sldId id="632" r:id="rId146"/>
    <p:sldId id="633" r:id="rId147"/>
    <p:sldId id="634" r:id="rId148"/>
    <p:sldId id="597" r:id="rId149"/>
    <p:sldId id="635" r:id="rId150"/>
    <p:sldId id="636" r:id="rId151"/>
    <p:sldId id="637" r:id="rId152"/>
    <p:sldId id="600" r:id="rId153"/>
    <p:sldId id="602" r:id="rId154"/>
    <p:sldId id="638" r:id="rId155"/>
    <p:sldId id="607" r:id="rId156"/>
    <p:sldId id="612" r:id="rId157"/>
    <p:sldId id="610" r:id="rId158"/>
    <p:sldId id="639" r:id="rId159"/>
    <p:sldId id="363" r:id="rId16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33C5A0-DCD4-4478-86BE-23EA40270D23}">
          <p14:sldIdLst>
            <p14:sldId id="442"/>
            <p14:sldId id="385"/>
            <p14:sldId id="444"/>
            <p14:sldId id="386"/>
            <p14:sldId id="445"/>
          </p14:sldIdLst>
        </p14:section>
        <p14:section name="ThreadX" id="{B81462F2-6D07-4362-ACF6-9E6EFA44DABB}">
          <p14:sldIdLst>
            <p14:sldId id="446"/>
            <p14:sldId id="447"/>
            <p14:sldId id="448"/>
            <p14:sldId id="449"/>
            <p14:sldId id="503"/>
            <p14:sldId id="504"/>
            <p14:sldId id="488"/>
            <p14:sldId id="450"/>
            <p14:sldId id="451"/>
            <p14:sldId id="452"/>
            <p14:sldId id="453"/>
            <p14:sldId id="454"/>
            <p14:sldId id="455"/>
            <p14:sldId id="456"/>
            <p14:sldId id="457"/>
            <p14:sldId id="458"/>
            <p14:sldId id="460"/>
            <p14:sldId id="459"/>
            <p14:sldId id="462"/>
            <p14:sldId id="461"/>
            <p14:sldId id="463"/>
            <p14:sldId id="465"/>
            <p14:sldId id="466"/>
            <p14:sldId id="464"/>
            <p14:sldId id="467"/>
            <p14:sldId id="468"/>
            <p14:sldId id="487"/>
            <p14:sldId id="489"/>
          </p14:sldIdLst>
        </p14:section>
        <p14:section name="FileX" id="{C26127AC-3DC0-441B-9B05-2C6C38AB62AC}">
          <p14:sldIdLst>
            <p14:sldId id="469"/>
            <p14:sldId id="470"/>
            <p14:sldId id="472"/>
            <p14:sldId id="475"/>
            <p14:sldId id="471"/>
            <p14:sldId id="476"/>
            <p14:sldId id="477"/>
            <p14:sldId id="473"/>
            <p14:sldId id="478"/>
            <p14:sldId id="479"/>
            <p14:sldId id="480"/>
            <p14:sldId id="474"/>
            <p14:sldId id="490"/>
            <p14:sldId id="491"/>
            <p14:sldId id="492"/>
            <p14:sldId id="505"/>
            <p14:sldId id="506"/>
            <p14:sldId id="507"/>
            <p14:sldId id="508"/>
            <p14:sldId id="509"/>
            <p14:sldId id="510"/>
            <p14:sldId id="512"/>
            <p14:sldId id="511"/>
          </p14:sldIdLst>
        </p14:section>
        <p14:section name="GUIX" id="{FC2928DE-3FAA-41AA-B470-80C6C6AE5D53}">
          <p14:sldIdLst>
            <p14:sldId id="481"/>
            <p14:sldId id="483"/>
            <p14:sldId id="494"/>
            <p14:sldId id="495"/>
            <p14:sldId id="496"/>
            <p14:sldId id="501"/>
            <p14:sldId id="482"/>
            <p14:sldId id="484"/>
            <p14:sldId id="485"/>
            <p14:sldId id="502"/>
            <p14:sldId id="514"/>
            <p14:sldId id="515"/>
          </p14:sldIdLst>
        </p14:section>
        <p14:section name="NetX &amp; NetX Duo" id="{A6343F54-B05D-41A2-B616-1D6E9BAD554A}">
          <p14:sldIdLst>
            <p14:sldId id="516"/>
            <p14:sldId id="517"/>
            <p14:sldId id="518"/>
            <p14:sldId id="519"/>
            <p14:sldId id="520"/>
            <p14:sldId id="577"/>
            <p14:sldId id="578"/>
            <p14:sldId id="579"/>
            <p14:sldId id="580"/>
            <p14:sldId id="521"/>
            <p14:sldId id="522"/>
            <p14:sldId id="523"/>
            <p14:sldId id="527"/>
            <p14:sldId id="532"/>
            <p14:sldId id="534"/>
            <p14:sldId id="533"/>
            <p14:sldId id="535"/>
            <p14:sldId id="536"/>
            <p14:sldId id="525"/>
            <p14:sldId id="560"/>
            <p14:sldId id="561"/>
            <p14:sldId id="538"/>
            <p14:sldId id="537"/>
            <p14:sldId id="581"/>
            <p14:sldId id="539"/>
            <p14:sldId id="562"/>
            <p14:sldId id="540"/>
            <p14:sldId id="541"/>
            <p14:sldId id="582"/>
            <p14:sldId id="583"/>
            <p14:sldId id="544"/>
            <p14:sldId id="439"/>
            <p14:sldId id="555"/>
            <p14:sldId id="584"/>
            <p14:sldId id="585"/>
            <p14:sldId id="586"/>
            <p14:sldId id="567"/>
            <p14:sldId id="587"/>
            <p14:sldId id="573"/>
            <p14:sldId id="588"/>
            <p14:sldId id="589"/>
            <p14:sldId id="590"/>
            <p14:sldId id="574"/>
            <p14:sldId id="575"/>
            <p14:sldId id="576"/>
            <p14:sldId id="571"/>
            <p14:sldId id="591"/>
            <p14:sldId id="592"/>
            <p14:sldId id="564"/>
          </p14:sldIdLst>
        </p14:section>
        <p14:section name="USBX" id="{BC787BCC-82C9-411A-8F87-A4D09C07AE71}">
          <p14:sldIdLst>
            <p14:sldId id="565"/>
            <p14:sldId id="593"/>
            <p14:sldId id="594"/>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596"/>
            <p14:sldId id="595"/>
            <p14:sldId id="632"/>
            <p14:sldId id="633"/>
            <p14:sldId id="634"/>
            <p14:sldId id="597"/>
            <p14:sldId id="635"/>
            <p14:sldId id="636"/>
            <p14:sldId id="637"/>
            <p14:sldId id="600"/>
            <p14:sldId id="602"/>
            <p14:sldId id="638"/>
            <p14:sldId id="607"/>
            <p14:sldId id="612"/>
            <p14:sldId id="610"/>
          </p14:sldIdLst>
        </p14:section>
        <p14:section name="Reference" id="{1A4B9BCC-405E-4BD3-A88C-1E420B5607DE}">
          <p14:sldIdLst>
            <p14:sldId id="639"/>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27" autoAdjust="0"/>
  </p:normalViewPr>
  <p:slideViewPr>
    <p:cSldViewPr showGuides="1">
      <p:cViewPr varScale="1">
        <p:scale>
          <a:sx n="86" d="100"/>
          <a:sy n="86" d="100"/>
        </p:scale>
        <p:origin x="605" y="58"/>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tableStyles" Target="tableStyles.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10/7/2022</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2022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図 8" descr="RENESAS+Tagline.pn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688288" y="6400235"/>
            <a:ext cx="3092559" cy="341133"/>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3" Type="http://schemas.openxmlformats.org/officeDocument/2006/relationships/hyperlink" Target="https://github.com/azure-rtos" TargetMode="External"/><Relationship Id="rId2" Type="http://schemas.openxmlformats.org/officeDocument/2006/relationships/hyperlink" Target="https://azure.microsoft.com/en-us/products/rtos/" TargetMode="External"/><Relationship Id="rId1" Type="http://schemas.openxmlformats.org/officeDocument/2006/relationships/slideLayout" Target="../slideLayouts/slideLayout4.xml"/><Relationship Id="rId5" Type="http://schemas.openxmlformats.org/officeDocument/2006/relationships/hyperlink" Target="https://wiki.stmicroelectronics.cn/stm32mcu/wiki/Introduction_to_Azure_RTOS_with_STM32" TargetMode="External"/><Relationship Id="rId4" Type="http://schemas.openxmlformats.org/officeDocument/2006/relationships/hyperlink" Target="https://github.com/renesas/azure-rtos"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7" descr="背景パターン&#10;&#10;自動的に生成された説明">
            <a:extLst>
              <a:ext uri="{FF2B5EF4-FFF2-40B4-BE49-F238E27FC236}">
                <a16:creationId xmlns:a16="http://schemas.microsoft.com/office/drawing/2014/main" id="{267CF6A5-1B09-4794-B4F5-E2CB71C18AF0}"/>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95" r="95"/>
          <a:stretch>
            <a:fillRect/>
          </a:stretch>
        </p:blipFill>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a:xfrm>
            <a:off x="1080000" y="-1"/>
            <a:ext cx="5549400" cy="2592000"/>
          </a:xfrm>
        </p:spPr>
        <p:txBody>
          <a:bodyPr/>
          <a:lstStyle/>
          <a:p>
            <a:r>
              <a:rPr lang="en-US" altLang="ja-JP"/>
              <a:t>INVESTIGATE AZURE RTOS</a:t>
            </a:r>
            <a:endParaRPr lang="en-US" altLang="ja-JP" dirty="0"/>
          </a:p>
          <a:p>
            <a:pPr lvl="1"/>
            <a:endParaRPr lang="en-US" altLang="ja-JP" dirty="0"/>
          </a:p>
        </p:txBody>
      </p:sp>
      <p:sp>
        <p:nvSpPr>
          <p:cNvPr id="5" name="テキスト プレースホルダー 4">
            <a:extLst>
              <a:ext uri="{FF2B5EF4-FFF2-40B4-BE49-F238E27FC236}">
                <a16:creationId xmlns:a16="http://schemas.microsoft.com/office/drawing/2014/main" id="{0F39D8C0-9CEA-4B8A-ADF1-004E1B89C357}"/>
              </a:ext>
            </a:extLst>
          </p:cNvPr>
          <p:cNvSpPr>
            <a:spLocks noGrp="1"/>
          </p:cNvSpPr>
          <p:nvPr>
            <p:ph type="body" sz="quarter" idx="13"/>
          </p:nvPr>
        </p:nvSpPr>
        <p:spPr>
          <a:xfrm>
            <a:off x="1080000" y="2700000"/>
            <a:ext cx="5549400" cy="1594622"/>
          </a:xfrm>
        </p:spPr>
        <p:txBody>
          <a:bodyPr/>
          <a:lstStyle/>
          <a:p>
            <a:r>
              <a:rPr lang="en-US" altLang="ja-JP"/>
              <a:t>SEP 2022</a:t>
            </a:r>
            <a:endParaRPr lang="en-US" altLang="ja-JP" dirty="0"/>
          </a:p>
          <a:p>
            <a:r>
              <a:rPr lang="en-US" altLang="ja-JP"/>
              <a:t>KHOA VO NGOC</a:t>
            </a:r>
            <a:endParaRPr lang="en-US" altLang="ja-JP" dirty="0"/>
          </a:p>
          <a:p>
            <a:r>
              <a:rPr lang="en-US" altLang="ja-JP"/>
              <a:t>EMBEDDED SOFTWARE ENGINEER  </a:t>
            </a:r>
          </a:p>
          <a:p>
            <a:r>
              <a:rPr lang="en-US" altLang="ja-JP"/>
              <a:t>SOC SW TEAM</a:t>
            </a:r>
          </a:p>
          <a:p>
            <a:r>
              <a:rPr lang="en-US" altLang="ja-JP"/>
              <a:t>Renesas </a:t>
            </a:r>
            <a:r>
              <a:rPr lang="en-US" altLang="ja-JP" dirty="0"/>
              <a:t>Electronics Corporation</a:t>
            </a:r>
          </a:p>
        </p:txBody>
      </p:sp>
    </p:spTree>
    <p:extLst>
      <p:ext uri="{BB962C8B-B14F-4D97-AF65-F5344CB8AC3E}">
        <p14:creationId xmlns:p14="http://schemas.microsoft.com/office/powerpoint/2010/main" val="27053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Threadx scheduling</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48949" y="1371600"/>
            <a:ext cx="11495401" cy="841256"/>
          </a:xfrm>
        </p:spPr>
        <p:txBody>
          <a:bodyPr/>
          <a:lstStyle/>
          <a:p>
            <a:pPr lvl="1" indent="0">
              <a:lnSpc>
                <a:spcPct val="100000"/>
              </a:lnSpc>
              <a:buNone/>
            </a:pPr>
            <a:r>
              <a:rPr lang="en-US"/>
              <a:t>ThreadX schedules threads based on their priority. </a:t>
            </a:r>
          </a:p>
          <a:p>
            <a:pPr lvl="1" indent="0">
              <a:lnSpc>
                <a:spcPct val="100000"/>
              </a:lnSpc>
              <a:buNone/>
            </a:pPr>
            <a:r>
              <a:rPr lang="en-US"/>
              <a:t>The ready thread with the highest priority is executed first. If multiple threads of the same priority are ready, they are executed in a first-in-first-out (FIFO) manner.</a:t>
            </a:r>
          </a:p>
        </p:txBody>
      </p:sp>
      <p:pic>
        <p:nvPicPr>
          <p:cNvPr id="2050" name="Picture 2" descr="What is a round robin?">
            <a:extLst>
              <a:ext uri="{FF2B5EF4-FFF2-40B4-BE49-F238E27FC236}">
                <a16:creationId xmlns:a16="http://schemas.microsoft.com/office/drawing/2014/main" id="{4D835E65-66F4-29A2-01A1-2C7720200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3286" y="3011389"/>
            <a:ext cx="5334000" cy="2990850"/>
          </a:xfrm>
          <a:prstGeom prst="rect">
            <a:avLst/>
          </a:prstGeom>
          <a:noFill/>
          <a:extLst>
            <a:ext uri="{909E8E84-426E-40DD-AFC4-6F175D3DCCD1}">
              <a14:hiddenFill xmlns:a14="http://schemas.microsoft.com/office/drawing/2010/main">
                <a:solidFill>
                  <a:srgbClr val="FFFFFF"/>
                </a:solidFill>
              </a14:hiddenFill>
            </a:ext>
          </a:extLst>
        </p:spPr>
      </p:pic>
      <p:sp>
        <p:nvSpPr>
          <p:cNvPr id="4" name="コンテンツ プレースホルダー 4">
            <a:extLst>
              <a:ext uri="{FF2B5EF4-FFF2-40B4-BE49-F238E27FC236}">
                <a16:creationId xmlns:a16="http://schemas.microsoft.com/office/drawing/2014/main" id="{F7DB2ADC-9F39-43C6-04FF-15EB955E5211}"/>
              </a:ext>
            </a:extLst>
          </p:cNvPr>
          <p:cNvSpPr txBox="1">
            <a:spLocks/>
          </p:cNvSpPr>
          <p:nvPr/>
        </p:nvSpPr>
        <p:spPr>
          <a:xfrm>
            <a:off x="467999" y="2489012"/>
            <a:ext cx="11495401" cy="246221"/>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lnSpc>
                <a:spcPct val="100000"/>
              </a:lnSpc>
            </a:pPr>
            <a:r>
              <a:rPr lang="en-US"/>
              <a:t>Round-robin : </a:t>
            </a:r>
            <a:r>
              <a:rPr lang="en-US" sz="1600"/>
              <a:t>Each thread is executed until the end of the process, then the next task is executed.</a:t>
            </a:r>
            <a:endParaRPr lang="en-US"/>
          </a:p>
        </p:txBody>
      </p:sp>
    </p:spTree>
    <p:extLst>
      <p:ext uri="{BB962C8B-B14F-4D97-AF65-F5344CB8AC3E}">
        <p14:creationId xmlns:p14="http://schemas.microsoft.com/office/powerpoint/2010/main" val="38237919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964065"/>
          </a:xfrm>
        </p:spPr>
        <p:txBody>
          <a:bodyPr/>
          <a:lstStyle/>
          <a:p>
            <a:r>
              <a:rPr kumimoji="1" lang="en-US" altLang="ja-JP" cap="all"/>
              <a:t>Netx and netx duo addons</a:t>
            </a:r>
          </a:p>
        </p:txBody>
      </p:sp>
    </p:spTree>
    <p:extLst>
      <p:ext uri="{BB962C8B-B14F-4D97-AF65-F5344CB8AC3E}">
        <p14:creationId xmlns:p14="http://schemas.microsoft.com/office/powerpoint/2010/main" val="42159663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Auto ip</a:t>
            </a:r>
            <a:endParaRPr lang="en-US" sz="2000" cap="all" dirty="0"/>
          </a:p>
        </p:txBody>
      </p:sp>
      <p:sp>
        <p:nvSpPr>
          <p:cNvPr id="5" name="TextBox 4">
            <a:extLst>
              <a:ext uri="{FF2B5EF4-FFF2-40B4-BE49-F238E27FC236}">
                <a16:creationId xmlns:a16="http://schemas.microsoft.com/office/drawing/2014/main" id="{70382150-159F-6C1F-3E01-7FD9D454A7A1}"/>
              </a:ext>
            </a:extLst>
          </p:cNvPr>
          <p:cNvSpPr txBox="1"/>
          <p:nvPr/>
        </p:nvSpPr>
        <p:spPr>
          <a:xfrm>
            <a:off x="137161" y="1371600"/>
            <a:ext cx="11906250" cy="4478662"/>
          </a:xfrm>
          <a:prstGeom prst="rect">
            <a:avLst/>
          </a:prstGeom>
          <a:noFill/>
        </p:spPr>
        <p:txBody>
          <a:bodyPr wrap="square">
            <a:spAutoFit/>
          </a:bodyPr>
          <a:lstStyle/>
          <a:p>
            <a:pPr>
              <a:lnSpc>
                <a:spcPct val="150000"/>
              </a:lnSpc>
            </a:pPr>
            <a:r>
              <a:rPr lang="en-US" sz="1600" b="1"/>
              <a:t>Auto IP</a:t>
            </a:r>
            <a:r>
              <a:rPr lang="en-US" sz="1600"/>
              <a:t>:</a:t>
            </a:r>
          </a:p>
          <a:p>
            <a:pPr marL="285750" indent="-285750">
              <a:lnSpc>
                <a:spcPct val="150000"/>
              </a:lnSpc>
              <a:buClr>
                <a:srgbClr val="0070C0"/>
              </a:buClr>
              <a:buFont typeface="Wingdings" panose="05000000000000000000" pitchFamily="2" charset="2"/>
              <a:buChar char="§"/>
            </a:pPr>
            <a:r>
              <a:rPr lang="en-US" sz="1600"/>
              <a:t>The Azure RTOS NetX AutoIP Protocol is a protocol designed for dynamically configuring IPv4 addresses on a local network.</a:t>
            </a:r>
          </a:p>
          <a:p>
            <a:pPr marL="285750" indent="-285750">
              <a:lnSpc>
                <a:spcPct val="150000"/>
              </a:lnSpc>
              <a:buClr>
                <a:srgbClr val="0070C0"/>
              </a:buClr>
              <a:buFont typeface="Wingdings" panose="05000000000000000000" pitchFamily="2" charset="2"/>
              <a:buChar char="§"/>
            </a:pPr>
            <a:r>
              <a:rPr lang="en-US" sz="1600"/>
              <a:t>AutoIP allocates addresses in the range of 169.254.1.0 through 169.254.254.255.</a:t>
            </a:r>
          </a:p>
          <a:p>
            <a:pPr>
              <a:lnSpc>
                <a:spcPct val="150000"/>
              </a:lnSpc>
              <a:buClr>
                <a:srgbClr val="0070C0"/>
              </a:buClr>
            </a:pPr>
            <a:r>
              <a:rPr lang="en-US" sz="1600"/>
              <a:t>Create AutoIP instance:</a:t>
            </a:r>
          </a:p>
          <a:p>
            <a:pPr>
              <a:lnSpc>
                <a:spcPct val="150000"/>
              </a:lnSpc>
              <a:buClr>
                <a:srgbClr val="0070C0"/>
              </a:buClr>
            </a:pPr>
            <a:r>
              <a:rPr lang="en-US" sz="1600"/>
              <a:t>	UINT </a:t>
            </a:r>
            <a:r>
              <a:rPr lang="en-US" sz="1600">
                <a:solidFill>
                  <a:schemeClr val="tx2">
                    <a:lumMod val="60000"/>
                    <a:lumOff val="40000"/>
                  </a:schemeClr>
                </a:solidFill>
              </a:rPr>
              <a:t>nx_auto_ip_create </a:t>
            </a:r>
            <a:r>
              <a:rPr lang="en-US" sz="1600"/>
              <a:t>( NX_AUTO_IP *auto_ip_ptr, CHAR *name, NX_IP *ip_ptr, </a:t>
            </a:r>
          </a:p>
          <a:p>
            <a:pPr>
              <a:lnSpc>
                <a:spcPct val="150000"/>
              </a:lnSpc>
              <a:buClr>
                <a:srgbClr val="0070C0"/>
              </a:buClr>
            </a:pPr>
            <a:r>
              <a:rPr lang="en-US" sz="1600"/>
              <a:t>			VOID *stack_ptr, ULONG stack_size, UINT priority);</a:t>
            </a:r>
          </a:p>
          <a:p>
            <a:pPr>
              <a:lnSpc>
                <a:spcPct val="150000"/>
              </a:lnSpc>
              <a:buClr>
                <a:srgbClr val="0070C0"/>
              </a:buClr>
            </a:pPr>
            <a:r>
              <a:rPr lang="en-US" sz="1600"/>
              <a:t>Start AutoIP processing:</a:t>
            </a:r>
          </a:p>
          <a:p>
            <a:pPr>
              <a:lnSpc>
                <a:spcPct val="150000"/>
              </a:lnSpc>
              <a:buClr>
                <a:srgbClr val="0070C0"/>
              </a:buClr>
            </a:pPr>
            <a:r>
              <a:rPr lang="en-US" sz="1600"/>
              <a:t>	UINT </a:t>
            </a:r>
            <a:r>
              <a:rPr lang="en-US" sz="1600">
                <a:solidFill>
                  <a:schemeClr val="tx2">
                    <a:lumMod val="60000"/>
                    <a:lumOff val="40000"/>
                  </a:schemeClr>
                </a:solidFill>
              </a:rPr>
              <a:t>nx_auto_ip_start </a:t>
            </a:r>
            <a:r>
              <a:rPr lang="en-US" sz="1600"/>
              <a:t>( NX_AUTO_IP *auto_ip_ptr, ULONG starting_local_address);</a:t>
            </a:r>
          </a:p>
          <a:p>
            <a:pPr>
              <a:lnSpc>
                <a:spcPct val="150000"/>
              </a:lnSpc>
              <a:buClr>
                <a:srgbClr val="0070C0"/>
              </a:buClr>
            </a:pPr>
            <a:r>
              <a:rPr lang="en-US" sz="1600"/>
              <a:t>Stop AutoIP processing:</a:t>
            </a:r>
          </a:p>
          <a:p>
            <a:pPr>
              <a:lnSpc>
                <a:spcPct val="150000"/>
              </a:lnSpc>
              <a:buClr>
                <a:srgbClr val="0070C0"/>
              </a:buClr>
            </a:pPr>
            <a:r>
              <a:rPr lang="en-US" sz="1600"/>
              <a:t>	UINT </a:t>
            </a:r>
            <a:r>
              <a:rPr lang="en-US" sz="1600">
                <a:solidFill>
                  <a:schemeClr val="tx2">
                    <a:lumMod val="60000"/>
                    <a:lumOff val="40000"/>
                  </a:schemeClr>
                </a:solidFill>
              </a:rPr>
              <a:t>nx_auto_ip_stop </a:t>
            </a:r>
            <a:r>
              <a:rPr lang="en-US" sz="1600"/>
              <a:t>(NX_AUTO_IP *auto_ip_ptr);</a:t>
            </a:r>
          </a:p>
          <a:p>
            <a:pPr>
              <a:lnSpc>
                <a:spcPct val="150000"/>
              </a:lnSpc>
              <a:buClr>
                <a:srgbClr val="0070C0"/>
              </a:buClr>
            </a:pPr>
            <a:r>
              <a:rPr lang="en-US" sz="1600"/>
              <a:t>Get current AutoIP address:</a:t>
            </a:r>
          </a:p>
          <a:p>
            <a:pPr>
              <a:lnSpc>
                <a:spcPct val="150000"/>
              </a:lnSpc>
              <a:buClr>
                <a:srgbClr val="0070C0"/>
              </a:buClr>
            </a:pPr>
            <a:r>
              <a:rPr lang="en-US" sz="1600"/>
              <a:t>	UINT </a:t>
            </a:r>
            <a:r>
              <a:rPr lang="en-US" sz="1600">
                <a:solidFill>
                  <a:schemeClr val="tx2">
                    <a:lumMod val="60000"/>
                    <a:lumOff val="40000"/>
                  </a:schemeClr>
                </a:solidFill>
              </a:rPr>
              <a:t>nx_auto_ip_get_address </a:t>
            </a:r>
            <a:r>
              <a:rPr lang="en-US" sz="1600"/>
              <a:t>(NX_AUTO_IP *auto_ip_ptr, ULONG *local_ip_address);</a:t>
            </a:r>
          </a:p>
        </p:txBody>
      </p:sp>
    </p:spTree>
    <p:extLst>
      <p:ext uri="{BB962C8B-B14F-4D97-AF65-F5344CB8AC3E}">
        <p14:creationId xmlns:p14="http://schemas.microsoft.com/office/powerpoint/2010/main" val="13094046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Netx addons</a:t>
            </a:r>
            <a:endParaRPr lang="en-US" sz="2000" cap="all" dirty="0"/>
          </a:p>
        </p:txBody>
      </p:sp>
      <p:sp>
        <p:nvSpPr>
          <p:cNvPr id="5" name="TextBox 4">
            <a:extLst>
              <a:ext uri="{FF2B5EF4-FFF2-40B4-BE49-F238E27FC236}">
                <a16:creationId xmlns:a16="http://schemas.microsoft.com/office/drawing/2014/main" id="{70382150-159F-6C1F-3E01-7FD9D454A7A1}"/>
              </a:ext>
            </a:extLst>
          </p:cNvPr>
          <p:cNvSpPr txBox="1"/>
          <p:nvPr/>
        </p:nvSpPr>
        <p:spPr>
          <a:xfrm>
            <a:off x="137161" y="1295400"/>
            <a:ext cx="11906250" cy="785343"/>
          </a:xfrm>
          <a:prstGeom prst="rect">
            <a:avLst/>
          </a:prstGeom>
          <a:noFill/>
        </p:spPr>
        <p:txBody>
          <a:bodyPr wrap="square">
            <a:spAutoFit/>
          </a:bodyPr>
          <a:lstStyle/>
          <a:p>
            <a:pPr>
              <a:lnSpc>
                <a:spcPct val="150000"/>
              </a:lnSpc>
            </a:pPr>
            <a:r>
              <a:rPr lang="en-US" sz="1600" b="1"/>
              <a:t>DHCP</a:t>
            </a:r>
            <a:r>
              <a:rPr lang="en-US" sz="1600"/>
              <a:t> (Dynamic Host Configuration Protocol): </a:t>
            </a:r>
          </a:p>
          <a:p>
            <a:pPr marL="285750" indent="-285750">
              <a:lnSpc>
                <a:spcPct val="150000"/>
              </a:lnSpc>
              <a:buClr>
                <a:srgbClr val="0070C0"/>
              </a:buClr>
              <a:buFont typeface="Wingdings" panose="05000000000000000000" pitchFamily="2" charset="2"/>
              <a:buChar char="§"/>
            </a:pPr>
            <a:r>
              <a:rPr lang="en-US" sz="1600"/>
              <a:t>DHCP: as the ability to dynamically allocate an IP address and also provide additional important network information.</a:t>
            </a:r>
          </a:p>
        </p:txBody>
      </p:sp>
      <p:sp>
        <p:nvSpPr>
          <p:cNvPr id="3" name="Rectangle: Rounded Corners 2">
            <a:extLst>
              <a:ext uri="{FF2B5EF4-FFF2-40B4-BE49-F238E27FC236}">
                <a16:creationId xmlns:a16="http://schemas.microsoft.com/office/drawing/2014/main" id="{240892D3-A6C0-3A07-94A6-B7D31BAB75DA}"/>
              </a:ext>
            </a:extLst>
          </p:cNvPr>
          <p:cNvSpPr/>
          <p:nvPr/>
        </p:nvSpPr>
        <p:spPr>
          <a:xfrm>
            <a:off x="1219200" y="2743199"/>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 DHCP Server</a:t>
            </a:r>
          </a:p>
          <a:p>
            <a:pPr algn="ctr"/>
            <a:r>
              <a:rPr lang="en-US" sz="1400">
                <a:solidFill>
                  <a:schemeClr val="tx2">
                    <a:lumMod val="60000"/>
                    <a:lumOff val="40000"/>
                  </a:schemeClr>
                </a:solidFill>
              </a:rPr>
              <a:t>nx_dhcp_server_create</a:t>
            </a:r>
          </a:p>
        </p:txBody>
      </p:sp>
      <p:sp>
        <p:nvSpPr>
          <p:cNvPr id="6" name="Rectangle: Rounded Corners 5">
            <a:extLst>
              <a:ext uri="{FF2B5EF4-FFF2-40B4-BE49-F238E27FC236}">
                <a16:creationId xmlns:a16="http://schemas.microsoft.com/office/drawing/2014/main" id="{A79913A1-99D5-2F69-0C3E-F1201CFE2292}"/>
              </a:ext>
            </a:extLst>
          </p:cNvPr>
          <p:cNvSpPr/>
          <p:nvPr/>
        </p:nvSpPr>
        <p:spPr>
          <a:xfrm>
            <a:off x="1219200" y="3741178"/>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an IP Address Pool</a:t>
            </a:r>
          </a:p>
          <a:p>
            <a:pPr algn="ctr"/>
            <a:r>
              <a:rPr lang="en-US" sz="1400">
                <a:solidFill>
                  <a:schemeClr val="tx2">
                    <a:lumMod val="60000"/>
                    <a:lumOff val="40000"/>
                  </a:schemeClr>
                </a:solidFill>
              </a:rPr>
              <a:t>nx_dhcp_server_ip_address_list</a:t>
            </a:r>
          </a:p>
        </p:txBody>
      </p:sp>
      <p:sp>
        <p:nvSpPr>
          <p:cNvPr id="7" name="Rectangle: Rounded Corners 6">
            <a:extLst>
              <a:ext uri="{FF2B5EF4-FFF2-40B4-BE49-F238E27FC236}">
                <a16:creationId xmlns:a16="http://schemas.microsoft.com/office/drawing/2014/main" id="{D64924FF-3BBD-8327-D2AB-C63FACA460A8}"/>
              </a:ext>
            </a:extLst>
          </p:cNvPr>
          <p:cNvSpPr/>
          <p:nvPr/>
        </p:nvSpPr>
        <p:spPr>
          <a:xfrm>
            <a:off x="1219200" y="4807978"/>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Set network parameters for DHCP options</a:t>
            </a:r>
          </a:p>
          <a:p>
            <a:pPr algn="ctr"/>
            <a:r>
              <a:rPr lang="en-US" sz="1400">
                <a:solidFill>
                  <a:schemeClr val="tx2">
                    <a:lumMod val="60000"/>
                    <a:lumOff val="40000"/>
                  </a:schemeClr>
                </a:solidFill>
              </a:rPr>
              <a:t>nx_dhcp_set_interface_network_parameters</a:t>
            </a:r>
          </a:p>
        </p:txBody>
      </p:sp>
      <p:sp>
        <p:nvSpPr>
          <p:cNvPr id="8" name="Rectangle: Rounded Corners 7">
            <a:extLst>
              <a:ext uri="{FF2B5EF4-FFF2-40B4-BE49-F238E27FC236}">
                <a16:creationId xmlns:a16="http://schemas.microsoft.com/office/drawing/2014/main" id="{D57AD34F-CE5A-F115-92E7-D8223ED13514}"/>
              </a:ext>
            </a:extLst>
          </p:cNvPr>
          <p:cNvSpPr/>
          <p:nvPr/>
        </p:nvSpPr>
        <p:spPr>
          <a:xfrm>
            <a:off x="1219200" y="5722378"/>
            <a:ext cx="3810000" cy="526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Start DHCP Server processing</a:t>
            </a:r>
          </a:p>
          <a:p>
            <a:pPr algn="ctr"/>
            <a:r>
              <a:rPr lang="en-US" sz="1400">
                <a:solidFill>
                  <a:schemeClr val="tx2">
                    <a:lumMod val="60000"/>
                    <a:lumOff val="40000"/>
                  </a:schemeClr>
                </a:solidFill>
              </a:rPr>
              <a:t>nx_dhcp_server_start</a:t>
            </a:r>
          </a:p>
        </p:txBody>
      </p:sp>
      <p:sp>
        <p:nvSpPr>
          <p:cNvPr id="9" name="Rectangle: Rounded Corners 8">
            <a:extLst>
              <a:ext uri="{FF2B5EF4-FFF2-40B4-BE49-F238E27FC236}">
                <a16:creationId xmlns:a16="http://schemas.microsoft.com/office/drawing/2014/main" id="{DA031E87-F927-5B6D-6224-C7B42EE707FF}"/>
              </a:ext>
            </a:extLst>
          </p:cNvPr>
          <p:cNvSpPr/>
          <p:nvPr/>
        </p:nvSpPr>
        <p:spPr>
          <a:xfrm>
            <a:off x="6090286" y="2743199"/>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 DHCP instance</a:t>
            </a:r>
          </a:p>
          <a:p>
            <a:pPr algn="ctr"/>
            <a:r>
              <a:rPr lang="en-US" sz="1400">
                <a:solidFill>
                  <a:schemeClr val="tx2">
                    <a:lumMod val="60000"/>
                    <a:lumOff val="40000"/>
                  </a:schemeClr>
                </a:solidFill>
              </a:rPr>
              <a:t>nx_dhcp_create</a:t>
            </a:r>
          </a:p>
        </p:txBody>
      </p:sp>
      <p:sp>
        <p:nvSpPr>
          <p:cNvPr id="10" name="Rectangle: Rounded Corners 9">
            <a:extLst>
              <a:ext uri="{FF2B5EF4-FFF2-40B4-BE49-F238E27FC236}">
                <a16:creationId xmlns:a16="http://schemas.microsoft.com/office/drawing/2014/main" id="{423ABBDF-7524-6EB6-AF45-C5420B2DE5FF}"/>
              </a:ext>
            </a:extLst>
          </p:cNvPr>
          <p:cNvSpPr/>
          <p:nvPr/>
        </p:nvSpPr>
        <p:spPr>
          <a:xfrm>
            <a:off x="6090286" y="3741178"/>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Set requested IP address for DHCP instance</a:t>
            </a:r>
          </a:p>
          <a:p>
            <a:pPr algn="ctr"/>
            <a:r>
              <a:rPr lang="fr-FR" sz="1400">
                <a:solidFill>
                  <a:schemeClr val="tx2">
                    <a:lumMod val="60000"/>
                    <a:lumOff val="40000"/>
                  </a:schemeClr>
                </a:solidFill>
              </a:rPr>
              <a:t>nx_dhcp_request_client_ip</a:t>
            </a:r>
            <a:endParaRPr lang="en-US" sz="1400">
              <a:solidFill>
                <a:schemeClr val="tx2">
                  <a:lumMod val="60000"/>
                  <a:lumOff val="40000"/>
                </a:schemeClr>
              </a:solidFill>
            </a:endParaRPr>
          </a:p>
        </p:txBody>
      </p:sp>
      <p:sp>
        <p:nvSpPr>
          <p:cNvPr id="11" name="Rectangle: Rounded Corners 10">
            <a:extLst>
              <a:ext uri="{FF2B5EF4-FFF2-40B4-BE49-F238E27FC236}">
                <a16:creationId xmlns:a16="http://schemas.microsoft.com/office/drawing/2014/main" id="{84B2F307-3913-808E-6890-34A16EC7FCE2}"/>
              </a:ext>
            </a:extLst>
          </p:cNvPr>
          <p:cNvSpPr/>
          <p:nvPr/>
        </p:nvSpPr>
        <p:spPr>
          <a:xfrm>
            <a:off x="6090286" y="4807978"/>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Set DHCP state change callback function</a:t>
            </a:r>
          </a:p>
          <a:p>
            <a:pPr algn="ctr"/>
            <a:r>
              <a:rPr lang="en-US" sz="1400">
                <a:solidFill>
                  <a:schemeClr val="tx2">
                    <a:lumMod val="60000"/>
                    <a:lumOff val="40000"/>
                  </a:schemeClr>
                </a:solidFill>
              </a:rPr>
              <a:t>nx_dhcp_state_change_notify</a:t>
            </a:r>
          </a:p>
        </p:txBody>
      </p:sp>
      <p:sp>
        <p:nvSpPr>
          <p:cNvPr id="12" name="Rectangle: Rounded Corners 11">
            <a:extLst>
              <a:ext uri="{FF2B5EF4-FFF2-40B4-BE49-F238E27FC236}">
                <a16:creationId xmlns:a16="http://schemas.microsoft.com/office/drawing/2014/main" id="{58359128-C2F7-D0D1-BB79-4E1BF9AF6C04}"/>
              </a:ext>
            </a:extLst>
          </p:cNvPr>
          <p:cNvSpPr/>
          <p:nvPr/>
        </p:nvSpPr>
        <p:spPr>
          <a:xfrm>
            <a:off x="10287007" y="4743448"/>
            <a:ext cx="1904994" cy="6550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Call back function execute when DHCP has a change</a:t>
            </a:r>
          </a:p>
        </p:txBody>
      </p:sp>
      <p:sp>
        <p:nvSpPr>
          <p:cNvPr id="13" name="Rectangle: Rounded Corners 12">
            <a:extLst>
              <a:ext uri="{FF2B5EF4-FFF2-40B4-BE49-F238E27FC236}">
                <a16:creationId xmlns:a16="http://schemas.microsoft.com/office/drawing/2014/main" id="{F866E9F6-A9ED-4334-E9C6-253D9697CEE1}"/>
              </a:ext>
            </a:extLst>
          </p:cNvPr>
          <p:cNvSpPr/>
          <p:nvPr/>
        </p:nvSpPr>
        <p:spPr>
          <a:xfrm>
            <a:off x="6090286" y="5731904"/>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Start DHCP processing</a:t>
            </a:r>
          </a:p>
          <a:p>
            <a:pPr algn="ctr"/>
            <a:r>
              <a:rPr lang="en-US" sz="1400">
                <a:solidFill>
                  <a:schemeClr val="tx2">
                    <a:lumMod val="60000"/>
                    <a:lumOff val="40000"/>
                  </a:schemeClr>
                </a:solidFill>
              </a:rPr>
              <a:t>nx_dhcp_start</a:t>
            </a:r>
          </a:p>
        </p:txBody>
      </p:sp>
      <p:sp>
        <p:nvSpPr>
          <p:cNvPr id="14" name="TextBox 13">
            <a:extLst>
              <a:ext uri="{FF2B5EF4-FFF2-40B4-BE49-F238E27FC236}">
                <a16:creationId xmlns:a16="http://schemas.microsoft.com/office/drawing/2014/main" id="{B358223E-D1B9-1923-E902-4A15700E73A1}"/>
              </a:ext>
            </a:extLst>
          </p:cNvPr>
          <p:cNvSpPr txBox="1"/>
          <p:nvPr/>
        </p:nvSpPr>
        <p:spPr>
          <a:xfrm>
            <a:off x="2291714" y="2362201"/>
            <a:ext cx="1676400" cy="380999"/>
          </a:xfrm>
          <a:prstGeom prst="rect">
            <a:avLst/>
          </a:prstGeom>
          <a:noFill/>
        </p:spPr>
        <p:txBody>
          <a:bodyPr wrap="square" rtlCol="0">
            <a:spAutoFit/>
          </a:bodyPr>
          <a:lstStyle/>
          <a:p>
            <a:r>
              <a:rPr lang="en-US"/>
              <a:t>DHCP Server</a:t>
            </a:r>
          </a:p>
        </p:txBody>
      </p:sp>
      <p:sp>
        <p:nvSpPr>
          <p:cNvPr id="15" name="TextBox 14">
            <a:extLst>
              <a:ext uri="{FF2B5EF4-FFF2-40B4-BE49-F238E27FC236}">
                <a16:creationId xmlns:a16="http://schemas.microsoft.com/office/drawing/2014/main" id="{8DCD00A2-70E5-7476-FF7F-1ED5B9108A9D}"/>
              </a:ext>
            </a:extLst>
          </p:cNvPr>
          <p:cNvSpPr txBox="1"/>
          <p:nvPr/>
        </p:nvSpPr>
        <p:spPr>
          <a:xfrm>
            <a:off x="7162802" y="2377562"/>
            <a:ext cx="1676400" cy="380999"/>
          </a:xfrm>
          <a:prstGeom prst="rect">
            <a:avLst/>
          </a:prstGeom>
          <a:noFill/>
        </p:spPr>
        <p:txBody>
          <a:bodyPr wrap="square" rtlCol="0">
            <a:spAutoFit/>
          </a:bodyPr>
          <a:lstStyle/>
          <a:p>
            <a:r>
              <a:rPr lang="en-US"/>
              <a:t>DHCP Client</a:t>
            </a:r>
          </a:p>
        </p:txBody>
      </p:sp>
      <p:cxnSp>
        <p:nvCxnSpPr>
          <p:cNvPr id="17" name="Straight Arrow Connector 16">
            <a:extLst>
              <a:ext uri="{FF2B5EF4-FFF2-40B4-BE49-F238E27FC236}">
                <a16:creationId xmlns:a16="http://schemas.microsoft.com/office/drawing/2014/main" id="{442DEFAB-405E-0489-9D01-5D41FBB4480C}"/>
              </a:ext>
            </a:extLst>
          </p:cNvPr>
          <p:cNvCxnSpPr>
            <a:stCxn id="3" idx="2"/>
            <a:endCxn id="6" idx="0"/>
          </p:cNvCxnSpPr>
          <p:nvPr/>
        </p:nvCxnSpPr>
        <p:spPr>
          <a:xfrm>
            <a:off x="3124200" y="3269220"/>
            <a:ext cx="0" cy="47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23FF9F7-48AE-7651-F54D-DF20642EEB35}"/>
              </a:ext>
            </a:extLst>
          </p:cNvPr>
          <p:cNvCxnSpPr>
            <a:cxnSpLocks/>
            <a:stCxn id="6" idx="2"/>
            <a:endCxn id="7" idx="0"/>
          </p:cNvCxnSpPr>
          <p:nvPr/>
        </p:nvCxnSpPr>
        <p:spPr>
          <a:xfrm>
            <a:off x="3124200" y="4267199"/>
            <a:ext cx="0" cy="540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F6B3539-CE8F-092B-526B-2D4E72AC4BB5}"/>
              </a:ext>
            </a:extLst>
          </p:cNvPr>
          <p:cNvCxnSpPr>
            <a:cxnSpLocks/>
            <a:stCxn id="7" idx="2"/>
            <a:endCxn id="8" idx="0"/>
          </p:cNvCxnSpPr>
          <p:nvPr/>
        </p:nvCxnSpPr>
        <p:spPr>
          <a:xfrm>
            <a:off x="3124200" y="5333999"/>
            <a:ext cx="0" cy="388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B1A761-20C2-19A3-5612-91A9B4FBA13C}"/>
              </a:ext>
            </a:extLst>
          </p:cNvPr>
          <p:cNvCxnSpPr>
            <a:cxnSpLocks/>
            <a:stCxn id="9" idx="2"/>
            <a:endCxn id="10" idx="0"/>
          </p:cNvCxnSpPr>
          <p:nvPr/>
        </p:nvCxnSpPr>
        <p:spPr>
          <a:xfrm>
            <a:off x="7995286" y="3269220"/>
            <a:ext cx="0" cy="47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867B85-6F62-48A5-8600-CBF3554615F5}"/>
              </a:ext>
            </a:extLst>
          </p:cNvPr>
          <p:cNvCxnSpPr>
            <a:cxnSpLocks/>
            <a:stCxn id="10" idx="2"/>
            <a:endCxn id="11" idx="0"/>
          </p:cNvCxnSpPr>
          <p:nvPr/>
        </p:nvCxnSpPr>
        <p:spPr>
          <a:xfrm>
            <a:off x="7995286" y="4267199"/>
            <a:ext cx="0" cy="540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98C1BCE-CE32-B81E-6E2E-F4D10A142C0B}"/>
              </a:ext>
            </a:extLst>
          </p:cNvPr>
          <p:cNvCxnSpPr>
            <a:cxnSpLocks/>
            <a:stCxn id="11" idx="2"/>
            <a:endCxn id="13" idx="0"/>
          </p:cNvCxnSpPr>
          <p:nvPr/>
        </p:nvCxnSpPr>
        <p:spPr>
          <a:xfrm>
            <a:off x="7995286" y="5333999"/>
            <a:ext cx="0" cy="397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68C2DA2-59F9-7B5E-5D8C-181965CF437D}"/>
              </a:ext>
            </a:extLst>
          </p:cNvPr>
          <p:cNvCxnSpPr>
            <a:cxnSpLocks/>
            <a:stCxn id="11" idx="3"/>
            <a:endCxn id="12" idx="1"/>
          </p:cNvCxnSpPr>
          <p:nvPr/>
        </p:nvCxnSpPr>
        <p:spPr>
          <a:xfrm flipV="1">
            <a:off x="9900286" y="5070988"/>
            <a:ext cx="38672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5408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dns</a:t>
            </a:r>
            <a:endParaRPr lang="en-US" sz="2000" cap="all" dirty="0"/>
          </a:p>
        </p:txBody>
      </p:sp>
      <p:sp>
        <p:nvSpPr>
          <p:cNvPr id="5" name="TextBox 4">
            <a:extLst>
              <a:ext uri="{FF2B5EF4-FFF2-40B4-BE49-F238E27FC236}">
                <a16:creationId xmlns:a16="http://schemas.microsoft.com/office/drawing/2014/main" id="{70382150-159F-6C1F-3E01-7FD9D454A7A1}"/>
              </a:ext>
            </a:extLst>
          </p:cNvPr>
          <p:cNvSpPr txBox="1"/>
          <p:nvPr/>
        </p:nvSpPr>
        <p:spPr>
          <a:xfrm>
            <a:off x="104775" y="1676400"/>
            <a:ext cx="5610224" cy="2262671"/>
          </a:xfrm>
          <a:prstGeom prst="rect">
            <a:avLst/>
          </a:prstGeom>
          <a:noFill/>
        </p:spPr>
        <p:txBody>
          <a:bodyPr wrap="square">
            <a:spAutoFit/>
          </a:bodyPr>
          <a:lstStyle/>
          <a:p>
            <a:pPr>
              <a:lnSpc>
                <a:spcPct val="150000"/>
              </a:lnSpc>
            </a:pPr>
            <a:r>
              <a:rPr lang="en-US" sz="1600" b="1"/>
              <a:t>DNS</a:t>
            </a:r>
            <a:r>
              <a:rPr lang="en-US" sz="1600"/>
              <a:t> (Domain Name System) Server:</a:t>
            </a:r>
          </a:p>
          <a:p>
            <a:pPr marL="285750" indent="-285750">
              <a:lnSpc>
                <a:spcPct val="150000"/>
              </a:lnSpc>
              <a:buClr>
                <a:srgbClr val="0070C0"/>
              </a:buClr>
              <a:buFont typeface="Wingdings" panose="05000000000000000000" pitchFamily="2" charset="2"/>
              <a:buChar char="§"/>
            </a:pPr>
            <a:r>
              <a:rPr lang="en-US" sz="1600"/>
              <a:t>Provides a distributed database that contains mapping between domain names and physical IP addresses.</a:t>
            </a:r>
          </a:p>
          <a:p>
            <a:pPr marL="285750" indent="-285750">
              <a:lnSpc>
                <a:spcPct val="150000"/>
              </a:lnSpc>
              <a:buClr>
                <a:srgbClr val="0070C0"/>
              </a:buClr>
              <a:buFont typeface="Wingdings" panose="05000000000000000000" pitchFamily="2" charset="2"/>
              <a:buChar char="§"/>
            </a:pPr>
            <a:r>
              <a:rPr lang="en-US" sz="1600"/>
              <a:t>The DNS Client protocol for NetX provides the application with services to request mapping information from one or more DNS Servers.</a:t>
            </a:r>
          </a:p>
        </p:txBody>
      </p:sp>
      <p:sp>
        <p:nvSpPr>
          <p:cNvPr id="3" name="Rectangle: Rounded Corners 2">
            <a:extLst>
              <a:ext uri="{FF2B5EF4-FFF2-40B4-BE49-F238E27FC236}">
                <a16:creationId xmlns:a16="http://schemas.microsoft.com/office/drawing/2014/main" id="{348F2DD2-9F92-4CE6-E5AD-921BD76C9121}"/>
              </a:ext>
            </a:extLst>
          </p:cNvPr>
          <p:cNvSpPr/>
          <p:nvPr/>
        </p:nvSpPr>
        <p:spPr>
          <a:xfrm>
            <a:off x="6019800" y="1219200"/>
            <a:ext cx="3048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 DNS Client instance</a:t>
            </a:r>
          </a:p>
          <a:p>
            <a:pPr algn="ctr"/>
            <a:r>
              <a:rPr lang="en-US" sz="1400">
                <a:solidFill>
                  <a:schemeClr val="tx2">
                    <a:lumMod val="60000"/>
                    <a:lumOff val="40000"/>
                  </a:schemeClr>
                </a:solidFill>
              </a:rPr>
              <a:t>nx_dns_create</a:t>
            </a:r>
          </a:p>
        </p:txBody>
      </p:sp>
      <p:sp>
        <p:nvSpPr>
          <p:cNvPr id="6" name="Rectangle: Rounded Corners 5">
            <a:extLst>
              <a:ext uri="{FF2B5EF4-FFF2-40B4-BE49-F238E27FC236}">
                <a16:creationId xmlns:a16="http://schemas.microsoft.com/office/drawing/2014/main" id="{DAC1F272-3C38-631D-B373-23560A21BBF3}"/>
              </a:ext>
            </a:extLst>
          </p:cNvPr>
          <p:cNvSpPr/>
          <p:nvPr/>
        </p:nvSpPr>
        <p:spPr>
          <a:xfrm>
            <a:off x="6019800" y="2023336"/>
            <a:ext cx="3048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Initialize the DNS Cache</a:t>
            </a:r>
          </a:p>
          <a:p>
            <a:pPr algn="ctr"/>
            <a:r>
              <a:rPr lang="en-US" sz="1400">
                <a:solidFill>
                  <a:schemeClr val="tx2">
                    <a:lumMod val="60000"/>
                    <a:lumOff val="40000"/>
                  </a:schemeClr>
                </a:solidFill>
              </a:rPr>
              <a:t>nx_dns_cache_initialize</a:t>
            </a:r>
          </a:p>
        </p:txBody>
      </p:sp>
      <p:sp>
        <p:nvSpPr>
          <p:cNvPr id="7" name="Rectangle: Rounded Corners 6">
            <a:extLst>
              <a:ext uri="{FF2B5EF4-FFF2-40B4-BE49-F238E27FC236}">
                <a16:creationId xmlns:a16="http://schemas.microsoft.com/office/drawing/2014/main" id="{1AD1DB6E-85CC-C91D-5EB7-04B06516E67F}"/>
              </a:ext>
            </a:extLst>
          </p:cNvPr>
          <p:cNvSpPr/>
          <p:nvPr/>
        </p:nvSpPr>
        <p:spPr>
          <a:xfrm>
            <a:off x="6019800" y="2827472"/>
            <a:ext cx="3048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Set the DNS Client packet pool</a:t>
            </a:r>
          </a:p>
          <a:p>
            <a:pPr algn="ctr"/>
            <a:r>
              <a:rPr lang="en-US" sz="1400">
                <a:solidFill>
                  <a:schemeClr val="tx2">
                    <a:lumMod val="60000"/>
                    <a:lumOff val="40000"/>
                  </a:schemeClr>
                </a:solidFill>
              </a:rPr>
              <a:t>nx_dns_packet_pool_set</a:t>
            </a:r>
          </a:p>
        </p:txBody>
      </p:sp>
      <p:sp>
        <p:nvSpPr>
          <p:cNvPr id="8" name="Rectangle: Rounded Corners 7">
            <a:extLst>
              <a:ext uri="{FF2B5EF4-FFF2-40B4-BE49-F238E27FC236}">
                <a16:creationId xmlns:a16="http://schemas.microsoft.com/office/drawing/2014/main" id="{A3E3C597-EDD5-FBA7-3BE1-607E334100AF}"/>
              </a:ext>
            </a:extLst>
          </p:cNvPr>
          <p:cNvSpPr/>
          <p:nvPr/>
        </p:nvSpPr>
        <p:spPr>
          <a:xfrm>
            <a:off x="6019800" y="3695699"/>
            <a:ext cx="3048000" cy="6858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Add DNS Server IP Address</a:t>
            </a:r>
          </a:p>
          <a:p>
            <a:pPr algn="ctr"/>
            <a:r>
              <a:rPr lang="en-US" sz="1400">
                <a:solidFill>
                  <a:schemeClr val="tx2">
                    <a:lumMod val="60000"/>
                    <a:lumOff val="40000"/>
                  </a:schemeClr>
                </a:solidFill>
              </a:rPr>
              <a:t>nx_dns_server_add </a:t>
            </a:r>
            <a:r>
              <a:rPr lang="en-US" sz="1400">
                <a:solidFill>
                  <a:schemeClr val="tx1"/>
                </a:solidFill>
              </a:rPr>
              <a:t>(IPv4)</a:t>
            </a:r>
          </a:p>
          <a:p>
            <a:pPr algn="ctr"/>
            <a:r>
              <a:rPr lang="en-US" sz="1400">
                <a:solidFill>
                  <a:schemeClr val="tx2">
                    <a:lumMod val="60000"/>
                    <a:lumOff val="40000"/>
                  </a:schemeClr>
                </a:solidFill>
              </a:rPr>
              <a:t>nxd_dns_server_add </a:t>
            </a:r>
            <a:r>
              <a:rPr lang="en-US" sz="1400">
                <a:solidFill>
                  <a:schemeClr val="tx1"/>
                </a:solidFill>
              </a:rPr>
              <a:t>(IPv6)</a:t>
            </a:r>
          </a:p>
        </p:txBody>
      </p:sp>
      <p:cxnSp>
        <p:nvCxnSpPr>
          <p:cNvPr id="10" name="Straight Arrow Connector 9">
            <a:extLst>
              <a:ext uri="{FF2B5EF4-FFF2-40B4-BE49-F238E27FC236}">
                <a16:creationId xmlns:a16="http://schemas.microsoft.com/office/drawing/2014/main" id="{BBFF8E8D-E030-B440-302B-C630CE03BB47}"/>
              </a:ext>
            </a:extLst>
          </p:cNvPr>
          <p:cNvCxnSpPr>
            <a:cxnSpLocks/>
            <a:stCxn id="3" idx="2"/>
            <a:endCxn id="6" idx="0"/>
          </p:cNvCxnSpPr>
          <p:nvPr/>
        </p:nvCxnSpPr>
        <p:spPr>
          <a:xfrm>
            <a:off x="7543800" y="1745221"/>
            <a:ext cx="0" cy="2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E56EAA-CF32-0B97-EF8D-825B647F47D3}"/>
              </a:ext>
            </a:extLst>
          </p:cNvPr>
          <p:cNvCxnSpPr>
            <a:cxnSpLocks/>
            <a:stCxn id="6" idx="2"/>
            <a:endCxn id="7" idx="0"/>
          </p:cNvCxnSpPr>
          <p:nvPr/>
        </p:nvCxnSpPr>
        <p:spPr>
          <a:xfrm>
            <a:off x="7543800" y="2549357"/>
            <a:ext cx="0" cy="27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7BDA26D-CBA4-3A59-BB9F-8AD5CFFC6F8E}"/>
              </a:ext>
            </a:extLst>
          </p:cNvPr>
          <p:cNvCxnSpPr>
            <a:cxnSpLocks/>
            <a:stCxn id="7" idx="2"/>
            <a:endCxn id="8" idx="0"/>
          </p:cNvCxnSpPr>
          <p:nvPr/>
        </p:nvCxnSpPr>
        <p:spPr>
          <a:xfrm>
            <a:off x="7543800" y="3353493"/>
            <a:ext cx="0" cy="34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AEA0DAF-52A1-B296-BBF8-549F879F4F1B}"/>
              </a:ext>
            </a:extLst>
          </p:cNvPr>
          <p:cNvSpPr/>
          <p:nvPr/>
        </p:nvSpPr>
        <p:spPr>
          <a:xfrm>
            <a:off x="3048000" y="4744398"/>
            <a:ext cx="3657600" cy="6858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Look up an IP address from the host name</a:t>
            </a:r>
          </a:p>
          <a:p>
            <a:pPr algn="ctr"/>
            <a:r>
              <a:rPr lang="en-US" sz="1400">
                <a:solidFill>
                  <a:schemeClr val="tx2">
                    <a:lumMod val="60000"/>
                    <a:lumOff val="40000"/>
                  </a:schemeClr>
                </a:solidFill>
              </a:rPr>
              <a:t>nx_dns_host_by_name_get </a:t>
            </a:r>
            <a:r>
              <a:rPr lang="en-US" sz="1400">
                <a:solidFill>
                  <a:schemeClr val="tx1"/>
                </a:solidFill>
              </a:rPr>
              <a:t>(IPv4)</a:t>
            </a:r>
          </a:p>
          <a:p>
            <a:pPr algn="ctr"/>
            <a:r>
              <a:rPr lang="en-US" sz="1400">
                <a:solidFill>
                  <a:schemeClr val="tx2">
                    <a:lumMod val="60000"/>
                    <a:lumOff val="40000"/>
                  </a:schemeClr>
                </a:solidFill>
              </a:rPr>
              <a:t>nxd_dns_host_by_name_get </a:t>
            </a:r>
            <a:r>
              <a:rPr lang="en-US" sz="1400">
                <a:solidFill>
                  <a:schemeClr val="tx1"/>
                </a:solidFill>
              </a:rPr>
              <a:t>(IPv6)</a:t>
            </a:r>
          </a:p>
        </p:txBody>
      </p:sp>
      <p:sp>
        <p:nvSpPr>
          <p:cNvPr id="27" name="Rectangle: Rounded Corners 26">
            <a:extLst>
              <a:ext uri="{FF2B5EF4-FFF2-40B4-BE49-F238E27FC236}">
                <a16:creationId xmlns:a16="http://schemas.microsoft.com/office/drawing/2014/main" id="{8474FA1B-6F7F-9880-CEC4-A925B8438D95}"/>
              </a:ext>
            </a:extLst>
          </p:cNvPr>
          <p:cNvSpPr/>
          <p:nvPr/>
        </p:nvSpPr>
        <p:spPr>
          <a:xfrm>
            <a:off x="8524875" y="4744397"/>
            <a:ext cx="3657600" cy="6858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Look up a host name from an IP address</a:t>
            </a:r>
          </a:p>
          <a:p>
            <a:pPr algn="ctr"/>
            <a:r>
              <a:rPr lang="en-US" sz="1400">
                <a:solidFill>
                  <a:schemeClr val="tx2">
                    <a:lumMod val="60000"/>
                    <a:lumOff val="40000"/>
                  </a:schemeClr>
                </a:solidFill>
              </a:rPr>
              <a:t>nx_dns_host_by_address_get </a:t>
            </a:r>
            <a:r>
              <a:rPr lang="en-US" sz="1400">
                <a:solidFill>
                  <a:schemeClr val="tx1"/>
                </a:solidFill>
              </a:rPr>
              <a:t>(IPv4)</a:t>
            </a:r>
          </a:p>
          <a:p>
            <a:pPr algn="ctr"/>
            <a:r>
              <a:rPr lang="en-US" sz="1400">
                <a:solidFill>
                  <a:schemeClr val="tx2">
                    <a:lumMod val="60000"/>
                    <a:lumOff val="40000"/>
                  </a:schemeClr>
                </a:solidFill>
              </a:rPr>
              <a:t>nxd_dns_host_by_address_get </a:t>
            </a:r>
            <a:r>
              <a:rPr lang="en-US" sz="1400">
                <a:solidFill>
                  <a:schemeClr val="tx1"/>
                </a:solidFill>
              </a:rPr>
              <a:t>(IPv6)</a:t>
            </a:r>
          </a:p>
        </p:txBody>
      </p:sp>
      <p:sp>
        <p:nvSpPr>
          <p:cNvPr id="28" name="Rectangle: Rounded Corners 27">
            <a:extLst>
              <a:ext uri="{FF2B5EF4-FFF2-40B4-BE49-F238E27FC236}">
                <a16:creationId xmlns:a16="http://schemas.microsoft.com/office/drawing/2014/main" id="{8C18FCDC-DAD5-4D12-CB39-841420CC911D}"/>
              </a:ext>
            </a:extLst>
          </p:cNvPr>
          <p:cNvSpPr/>
          <p:nvPr/>
        </p:nvSpPr>
        <p:spPr>
          <a:xfrm>
            <a:off x="5448300" y="5591234"/>
            <a:ext cx="4191000" cy="6858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Look up the IPv4 address for the input host name</a:t>
            </a:r>
          </a:p>
          <a:p>
            <a:pPr algn="ctr"/>
            <a:r>
              <a:rPr lang="en-US" sz="1400">
                <a:solidFill>
                  <a:schemeClr val="tx2">
                    <a:lumMod val="60000"/>
                    <a:lumOff val="40000"/>
                  </a:schemeClr>
                </a:solidFill>
              </a:rPr>
              <a:t>nx_dns_ipv4_address_by_name_get </a:t>
            </a:r>
            <a:r>
              <a:rPr lang="en-US" sz="1400">
                <a:solidFill>
                  <a:schemeClr val="tx1"/>
                </a:solidFill>
              </a:rPr>
              <a:t>(IPv4)</a:t>
            </a:r>
          </a:p>
          <a:p>
            <a:pPr algn="ctr"/>
            <a:r>
              <a:rPr lang="en-US" sz="1400">
                <a:solidFill>
                  <a:schemeClr val="tx2">
                    <a:lumMod val="60000"/>
                    <a:lumOff val="40000"/>
                  </a:schemeClr>
                </a:solidFill>
              </a:rPr>
              <a:t>nxd_dns_ipv6_address_by_name_get </a:t>
            </a:r>
            <a:r>
              <a:rPr lang="en-US" sz="1400">
                <a:solidFill>
                  <a:schemeClr val="tx1"/>
                </a:solidFill>
              </a:rPr>
              <a:t>(IPv6)</a:t>
            </a:r>
          </a:p>
        </p:txBody>
      </p:sp>
      <p:cxnSp>
        <p:nvCxnSpPr>
          <p:cNvPr id="29" name="Straight Arrow Connector 28">
            <a:extLst>
              <a:ext uri="{FF2B5EF4-FFF2-40B4-BE49-F238E27FC236}">
                <a16:creationId xmlns:a16="http://schemas.microsoft.com/office/drawing/2014/main" id="{28829D53-DA77-03FF-7D3C-C49B8FDBC412}"/>
              </a:ext>
            </a:extLst>
          </p:cNvPr>
          <p:cNvCxnSpPr>
            <a:cxnSpLocks/>
            <a:stCxn id="8" idx="2"/>
            <a:endCxn id="28" idx="0"/>
          </p:cNvCxnSpPr>
          <p:nvPr/>
        </p:nvCxnSpPr>
        <p:spPr>
          <a:xfrm>
            <a:off x="7543800" y="4381500"/>
            <a:ext cx="0" cy="120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4275CE4-641D-4329-C165-A27818D06C65}"/>
              </a:ext>
            </a:extLst>
          </p:cNvPr>
          <p:cNvCxnSpPr>
            <a:stCxn id="8" idx="3"/>
            <a:endCxn id="27" idx="0"/>
          </p:cNvCxnSpPr>
          <p:nvPr/>
        </p:nvCxnSpPr>
        <p:spPr>
          <a:xfrm>
            <a:off x="9067800" y="4038600"/>
            <a:ext cx="1285875" cy="7057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C6FCAD0-EA17-742A-1E5B-B69C749770CD}"/>
              </a:ext>
            </a:extLst>
          </p:cNvPr>
          <p:cNvCxnSpPr>
            <a:cxnSpLocks/>
            <a:stCxn id="8" idx="1"/>
            <a:endCxn id="25" idx="0"/>
          </p:cNvCxnSpPr>
          <p:nvPr/>
        </p:nvCxnSpPr>
        <p:spPr>
          <a:xfrm rot="10800000" flipV="1">
            <a:off x="4876800" y="4038600"/>
            <a:ext cx="1143000" cy="7057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0994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http/https</a:t>
            </a:r>
            <a:endParaRPr lang="en-US" sz="2000" cap="all" dirty="0"/>
          </a:p>
        </p:txBody>
      </p:sp>
      <p:sp>
        <p:nvSpPr>
          <p:cNvPr id="5" name="TextBox 4">
            <a:extLst>
              <a:ext uri="{FF2B5EF4-FFF2-40B4-BE49-F238E27FC236}">
                <a16:creationId xmlns:a16="http://schemas.microsoft.com/office/drawing/2014/main" id="{70382150-159F-6C1F-3E01-7FD9D454A7A1}"/>
              </a:ext>
            </a:extLst>
          </p:cNvPr>
          <p:cNvSpPr txBox="1"/>
          <p:nvPr/>
        </p:nvSpPr>
        <p:spPr>
          <a:xfrm>
            <a:off x="76200" y="1152523"/>
            <a:ext cx="12115800" cy="1154675"/>
          </a:xfrm>
          <a:prstGeom prst="rect">
            <a:avLst/>
          </a:prstGeom>
          <a:noFill/>
        </p:spPr>
        <p:txBody>
          <a:bodyPr wrap="square">
            <a:spAutoFit/>
          </a:bodyPr>
          <a:lstStyle/>
          <a:p>
            <a:pPr>
              <a:lnSpc>
                <a:spcPct val="150000"/>
              </a:lnSpc>
            </a:pPr>
            <a:r>
              <a:rPr lang="en-US" sz="1600" b="1"/>
              <a:t>HTTP </a:t>
            </a:r>
            <a:r>
              <a:rPr lang="en-US" sz="1600"/>
              <a:t>(</a:t>
            </a:r>
            <a:r>
              <a:rPr lang="en-US" sz="1600" b="0" i="0">
                <a:solidFill>
                  <a:srgbClr val="171717"/>
                </a:solidFill>
                <a:effectLst/>
                <a:latin typeface="Segoe UI" panose="020B0502040204020203" pitchFamily="34" charset="0"/>
              </a:rPr>
              <a:t>Hypertext Transfer Protocol</a:t>
            </a:r>
            <a:r>
              <a:rPr lang="en-US" sz="1600"/>
              <a:t>): (using TCP)</a:t>
            </a:r>
          </a:p>
          <a:p>
            <a:pPr marL="285750" indent="-285750">
              <a:lnSpc>
                <a:spcPct val="150000"/>
              </a:lnSpc>
              <a:buClr>
                <a:srgbClr val="0070C0"/>
              </a:buClr>
              <a:buFont typeface="Wingdings" panose="05000000000000000000" pitchFamily="2" charset="2"/>
              <a:buChar char="§"/>
            </a:pPr>
            <a:r>
              <a:rPr lang="en-US" sz="1600"/>
              <a:t>A protocol designed for transferring content on the Web</a:t>
            </a:r>
          </a:p>
          <a:p>
            <a:pPr marL="285750" indent="-285750">
              <a:lnSpc>
                <a:spcPct val="150000"/>
              </a:lnSpc>
              <a:buClr>
                <a:srgbClr val="0070C0"/>
              </a:buClr>
              <a:buFont typeface="Wingdings" panose="05000000000000000000" pitchFamily="2" charset="2"/>
              <a:buChar char="§"/>
            </a:pPr>
            <a:r>
              <a:rPr lang="en-US" sz="1600"/>
              <a:t>Is a simple protocol that utilizes reliable Transmission Control Protocol (TCP) services to perform its content transfer function</a:t>
            </a:r>
          </a:p>
        </p:txBody>
      </p:sp>
      <p:sp>
        <p:nvSpPr>
          <p:cNvPr id="8" name="TextBox 7">
            <a:extLst>
              <a:ext uri="{FF2B5EF4-FFF2-40B4-BE49-F238E27FC236}">
                <a16:creationId xmlns:a16="http://schemas.microsoft.com/office/drawing/2014/main" id="{F73D923D-0513-0B53-F19D-25D41C035968}"/>
              </a:ext>
            </a:extLst>
          </p:cNvPr>
          <p:cNvSpPr txBox="1"/>
          <p:nvPr/>
        </p:nvSpPr>
        <p:spPr>
          <a:xfrm>
            <a:off x="228600" y="5093787"/>
            <a:ext cx="11658600" cy="1154675"/>
          </a:xfrm>
          <a:prstGeom prst="rect">
            <a:avLst/>
          </a:prstGeom>
          <a:noFill/>
        </p:spPr>
        <p:txBody>
          <a:bodyPr wrap="square">
            <a:spAutoFit/>
          </a:bodyPr>
          <a:lstStyle/>
          <a:p>
            <a:pPr>
              <a:lnSpc>
                <a:spcPct val="150000"/>
              </a:lnSpc>
              <a:buClr>
                <a:srgbClr val="0070C0"/>
              </a:buClr>
            </a:pPr>
            <a:r>
              <a:rPr lang="en-US" sz="1600" b="1"/>
              <a:t>HTTPs</a:t>
            </a:r>
            <a:r>
              <a:rPr lang="en-US" sz="1600"/>
              <a:t>: </a:t>
            </a:r>
          </a:p>
          <a:p>
            <a:pPr marL="285750" indent="-285750">
              <a:lnSpc>
                <a:spcPct val="150000"/>
              </a:lnSpc>
              <a:buClr>
                <a:srgbClr val="0070C0"/>
              </a:buClr>
              <a:buFont typeface="Wingdings" panose="05000000000000000000" pitchFamily="2" charset="2"/>
              <a:buChar char="§"/>
            </a:pPr>
            <a:r>
              <a:rPr lang="en-US" sz="1600"/>
              <a:t>is the secure version of the HTTP protocol, which implements HTTP using Transport Layer Security (TLS) to secure the underlying TCP connection</a:t>
            </a:r>
          </a:p>
        </p:txBody>
      </p:sp>
      <p:sp>
        <p:nvSpPr>
          <p:cNvPr id="16" name="Rectangle: Rounded Corners 15">
            <a:extLst>
              <a:ext uri="{FF2B5EF4-FFF2-40B4-BE49-F238E27FC236}">
                <a16:creationId xmlns:a16="http://schemas.microsoft.com/office/drawing/2014/main" id="{ADB048EC-46C2-A2E2-27D9-6E3A9F1EDEA4}"/>
              </a:ext>
            </a:extLst>
          </p:cNvPr>
          <p:cNvSpPr/>
          <p:nvPr/>
        </p:nvSpPr>
        <p:spPr>
          <a:xfrm>
            <a:off x="7010400" y="2722449"/>
            <a:ext cx="3048000" cy="4981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 HTTP Client instance</a:t>
            </a:r>
          </a:p>
          <a:p>
            <a:pPr algn="ctr"/>
            <a:r>
              <a:rPr lang="en-US" sz="1400">
                <a:solidFill>
                  <a:schemeClr val="tx2">
                    <a:lumMod val="60000"/>
                    <a:lumOff val="40000"/>
                  </a:schemeClr>
                </a:solidFill>
              </a:rPr>
              <a:t>nx_http_client_create</a:t>
            </a:r>
            <a:endParaRPr lang="en-US" sz="1400">
              <a:solidFill>
                <a:schemeClr val="tx1"/>
              </a:solidFill>
            </a:endParaRPr>
          </a:p>
        </p:txBody>
      </p:sp>
      <p:sp>
        <p:nvSpPr>
          <p:cNvPr id="17" name="Rectangle: Rounded Corners 16">
            <a:extLst>
              <a:ext uri="{FF2B5EF4-FFF2-40B4-BE49-F238E27FC236}">
                <a16:creationId xmlns:a16="http://schemas.microsoft.com/office/drawing/2014/main" id="{595F8D82-1550-F34D-B04F-31F70A75830B}"/>
              </a:ext>
            </a:extLst>
          </p:cNvPr>
          <p:cNvSpPr/>
          <p:nvPr/>
        </p:nvSpPr>
        <p:spPr>
          <a:xfrm>
            <a:off x="5029200" y="4800600"/>
            <a:ext cx="2975113" cy="435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Get next resource data packet</a:t>
            </a:r>
          </a:p>
          <a:p>
            <a:pPr algn="ctr"/>
            <a:r>
              <a:rPr lang="en-US" sz="1400">
                <a:solidFill>
                  <a:schemeClr val="tx2">
                    <a:lumMod val="60000"/>
                    <a:lumOff val="40000"/>
                  </a:schemeClr>
                </a:solidFill>
              </a:rPr>
              <a:t>nx_http_client_get_packet</a:t>
            </a:r>
            <a:endParaRPr lang="en-US" sz="1400">
              <a:solidFill>
                <a:schemeClr val="tx1"/>
              </a:solidFill>
            </a:endParaRPr>
          </a:p>
        </p:txBody>
      </p:sp>
      <p:sp>
        <p:nvSpPr>
          <p:cNvPr id="19" name="Rectangle: Rounded Corners 18">
            <a:extLst>
              <a:ext uri="{FF2B5EF4-FFF2-40B4-BE49-F238E27FC236}">
                <a16:creationId xmlns:a16="http://schemas.microsoft.com/office/drawing/2014/main" id="{8D8BF1D8-5DF3-1E37-7F05-974BF925BCDC}"/>
              </a:ext>
            </a:extLst>
          </p:cNvPr>
          <p:cNvSpPr/>
          <p:nvPr/>
        </p:nvSpPr>
        <p:spPr>
          <a:xfrm>
            <a:off x="5029199" y="3617092"/>
            <a:ext cx="2975113" cy="6858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Start an HTTP GET request</a:t>
            </a:r>
          </a:p>
          <a:p>
            <a:pPr algn="ctr"/>
            <a:r>
              <a:rPr lang="en-US" sz="1400">
                <a:solidFill>
                  <a:schemeClr val="tx2">
                    <a:lumMod val="60000"/>
                    <a:lumOff val="40000"/>
                  </a:schemeClr>
                </a:solidFill>
              </a:rPr>
              <a:t>nx_http_client_get_start </a:t>
            </a:r>
            <a:r>
              <a:rPr lang="en-US" sz="1400">
                <a:solidFill>
                  <a:schemeClr val="tx1"/>
                </a:solidFill>
              </a:rPr>
              <a:t>(IPv4)</a:t>
            </a:r>
          </a:p>
          <a:p>
            <a:pPr algn="ctr"/>
            <a:r>
              <a:rPr lang="en-US" sz="1400">
                <a:solidFill>
                  <a:schemeClr val="tx2">
                    <a:lumMod val="60000"/>
                    <a:lumOff val="40000"/>
                  </a:schemeClr>
                </a:solidFill>
              </a:rPr>
              <a:t>nxd_http_client_get_start </a:t>
            </a:r>
            <a:r>
              <a:rPr lang="en-US" sz="1400">
                <a:solidFill>
                  <a:schemeClr val="tx1"/>
                </a:solidFill>
              </a:rPr>
              <a:t>(IPv6)</a:t>
            </a:r>
          </a:p>
        </p:txBody>
      </p:sp>
      <p:cxnSp>
        <p:nvCxnSpPr>
          <p:cNvPr id="21" name="Connector: Elbow 20">
            <a:extLst>
              <a:ext uri="{FF2B5EF4-FFF2-40B4-BE49-F238E27FC236}">
                <a16:creationId xmlns:a16="http://schemas.microsoft.com/office/drawing/2014/main" id="{BDD7F0B6-AD93-0687-D3CD-F9C646B0E3B2}"/>
              </a:ext>
            </a:extLst>
          </p:cNvPr>
          <p:cNvCxnSpPr>
            <a:cxnSpLocks/>
            <a:stCxn id="16" idx="3"/>
            <a:endCxn id="27" idx="0"/>
          </p:cNvCxnSpPr>
          <p:nvPr/>
        </p:nvCxnSpPr>
        <p:spPr>
          <a:xfrm>
            <a:off x="10058400" y="2971547"/>
            <a:ext cx="530086" cy="6396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BAE7F2-EE85-DB0B-0112-25F13C9D806A}"/>
              </a:ext>
            </a:extLst>
          </p:cNvPr>
          <p:cNvCxnSpPr>
            <a:cxnSpLocks/>
            <a:stCxn id="16" idx="1"/>
            <a:endCxn id="19" idx="0"/>
          </p:cNvCxnSpPr>
          <p:nvPr/>
        </p:nvCxnSpPr>
        <p:spPr>
          <a:xfrm rot="10800000" flipV="1">
            <a:off x="6516756" y="2971546"/>
            <a:ext cx="493644" cy="6455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E65DF202-3A1C-E613-819B-D7910BD31510}"/>
              </a:ext>
            </a:extLst>
          </p:cNvPr>
          <p:cNvSpPr/>
          <p:nvPr/>
        </p:nvSpPr>
        <p:spPr>
          <a:xfrm>
            <a:off x="1600200" y="2733883"/>
            <a:ext cx="2819400"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an HTTP Server instance</a:t>
            </a:r>
          </a:p>
          <a:p>
            <a:pPr algn="ctr"/>
            <a:r>
              <a:rPr lang="en-US" sz="1400">
                <a:solidFill>
                  <a:schemeClr val="tx2">
                    <a:lumMod val="60000"/>
                    <a:lumOff val="40000"/>
                  </a:schemeClr>
                </a:solidFill>
              </a:rPr>
              <a:t>nx_http_server_create</a:t>
            </a:r>
            <a:endParaRPr lang="en-US" sz="1400">
              <a:solidFill>
                <a:schemeClr val="tx1"/>
              </a:solidFill>
            </a:endParaRPr>
          </a:p>
        </p:txBody>
      </p:sp>
      <p:sp>
        <p:nvSpPr>
          <p:cNvPr id="24" name="Rectangle: Rounded Corners 23">
            <a:extLst>
              <a:ext uri="{FF2B5EF4-FFF2-40B4-BE49-F238E27FC236}">
                <a16:creationId xmlns:a16="http://schemas.microsoft.com/office/drawing/2014/main" id="{57CB4ABA-EA8D-4BE3-52A1-4F355C89F39F}"/>
              </a:ext>
            </a:extLst>
          </p:cNvPr>
          <p:cNvSpPr/>
          <p:nvPr/>
        </p:nvSpPr>
        <p:spPr>
          <a:xfrm>
            <a:off x="1603513" y="3670454"/>
            <a:ext cx="2816087"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Start the HTTP Server</a:t>
            </a:r>
          </a:p>
          <a:p>
            <a:pPr algn="ctr"/>
            <a:r>
              <a:rPr lang="en-US" sz="1400">
                <a:solidFill>
                  <a:schemeClr val="tx2">
                    <a:lumMod val="60000"/>
                    <a:lumOff val="40000"/>
                  </a:schemeClr>
                </a:solidFill>
              </a:rPr>
              <a:t>nx_http_server_start</a:t>
            </a:r>
            <a:endParaRPr lang="en-US" sz="1400">
              <a:solidFill>
                <a:schemeClr val="tx1"/>
              </a:solidFill>
            </a:endParaRPr>
          </a:p>
        </p:txBody>
      </p:sp>
      <p:sp>
        <p:nvSpPr>
          <p:cNvPr id="25" name="TextBox 24">
            <a:extLst>
              <a:ext uri="{FF2B5EF4-FFF2-40B4-BE49-F238E27FC236}">
                <a16:creationId xmlns:a16="http://schemas.microsoft.com/office/drawing/2014/main" id="{22EF6011-9C88-7835-8F07-413526F3C36C}"/>
              </a:ext>
            </a:extLst>
          </p:cNvPr>
          <p:cNvSpPr txBox="1"/>
          <p:nvPr/>
        </p:nvSpPr>
        <p:spPr>
          <a:xfrm>
            <a:off x="2246243" y="2320450"/>
            <a:ext cx="1676400" cy="380999"/>
          </a:xfrm>
          <a:prstGeom prst="rect">
            <a:avLst/>
          </a:prstGeom>
          <a:noFill/>
        </p:spPr>
        <p:txBody>
          <a:bodyPr wrap="square" rtlCol="0">
            <a:spAutoFit/>
          </a:bodyPr>
          <a:lstStyle/>
          <a:p>
            <a:r>
              <a:rPr lang="en-US"/>
              <a:t>HTTP Server</a:t>
            </a:r>
          </a:p>
        </p:txBody>
      </p:sp>
      <p:sp>
        <p:nvSpPr>
          <p:cNvPr id="26" name="TextBox 25">
            <a:extLst>
              <a:ext uri="{FF2B5EF4-FFF2-40B4-BE49-F238E27FC236}">
                <a16:creationId xmlns:a16="http://schemas.microsoft.com/office/drawing/2014/main" id="{1CA51710-7CB3-E575-AC9E-126EEC717E7B}"/>
              </a:ext>
            </a:extLst>
          </p:cNvPr>
          <p:cNvSpPr txBox="1"/>
          <p:nvPr/>
        </p:nvSpPr>
        <p:spPr>
          <a:xfrm>
            <a:off x="7583557" y="2332799"/>
            <a:ext cx="1676400" cy="380999"/>
          </a:xfrm>
          <a:prstGeom prst="rect">
            <a:avLst/>
          </a:prstGeom>
          <a:noFill/>
        </p:spPr>
        <p:txBody>
          <a:bodyPr wrap="square" rtlCol="0">
            <a:spAutoFit/>
          </a:bodyPr>
          <a:lstStyle/>
          <a:p>
            <a:r>
              <a:rPr lang="en-US"/>
              <a:t>HTTP Client</a:t>
            </a:r>
          </a:p>
        </p:txBody>
      </p:sp>
      <p:sp>
        <p:nvSpPr>
          <p:cNvPr id="27" name="Rectangle: Rounded Corners 26">
            <a:extLst>
              <a:ext uri="{FF2B5EF4-FFF2-40B4-BE49-F238E27FC236}">
                <a16:creationId xmlns:a16="http://schemas.microsoft.com/office/drawing/2014/main" id="{CB2EB011-2F0F-16FC-CC70-3D26D24614C5}"/>
              </a:ext>
            </a:extLst>
          </p:cNvPr>
          <p:cNvSpPr/>
          <p:nvPr/>
        </p:nvSpPr>
        <p:spPr>
          <a:xfrm>
            <a:off x="9064486" y="3611208"/>
            <a:ext cx="3048000" cy="6858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Start an HTTP GET request</a:t>
            </a:r>
          </a:p>
          <a:p>
            <a:pPr algn="ctr"/>
            <a:r>
              <a:rPr lang="en-US" sz="1400">
                <a:solidFill>
                  <a:schemeClr val="tx2">
                    <a:lumMod val="60000"/>
                    <a:lumOff val="40000"/>
                  </a:schemeClr>
                </a:solidFill>
              </a:rPr>
              <a:t>nx_http_client_get_start </a:t>
            </a:r>
            <a:r>
              <a:rPr lang="en-US" sz="1400">
                <a:solidFill>
                  <a:schemeClr val="tx1"/>
                </a:solidFill>
              </a:rPr>
              <a:t>(IPv4)</a:t>
            </a:r>
          </a:p>
          <a:p>
            <a:pPr algn="ctr"/>
            <a:r>
              <a:rPr lang="en-US" sz="1400">
                <a:solidFill>
                  <a:schemeClr val="tx2">
                    <a:lumMod val="60000"/>
                    <a:lumOff val="40000"/>
                  </a:schemeClr>
                </a:solidFill>
              </a:rPr>
              <a:t>nxd_http_client_get_start </a:t>
            </a:r>
            <a:r>
              <a:rPr lang="en-US" sz="1400">
                <a:solidFill>
                  <a:schemeClr val="tx1"/>
                </a:solidFill>
              </a:rPr>
              <a:t>(IPv6)</a:t>
            </a:r>
          </a:p>
        </p:txBody>
      </p:sp>
      <p:sp>
        <p:nvSpPr>
          <p:cNvPr id="28" name="Rectangle: Rounded Corners 27">
            <a:extLst>
              <a:ext uri="{FF2B5EF4-FFF2-40B4-BE49-F238E27FC236}">
                <a16:creationId xmlns:a16="http://schemas.microsoft.com/office/drawing/2014/main" id="{B06B4CA5-B437-B9EE-0C1B-09C277E3BA84}"/>
              </a:ext>
            </a:extLst>
          </p:cNvPr>
          <p:cNvSpPr/>
          <p:nvPr/>
        </p:nvSpPr>
        <p:spPr>
          <a:xfrm>
            <a:off x="9100930" y="4800600"/>
            <a:ext cx="2975113" cy="4350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Send next resource data packet</a:t>
            </a:r>
          </a:p>
          <a:p>
            <a:pPr algn="ctr"/>
            <a:r>
              <a:rPr lang="en-US" sz="1400">
                <a:solidFill>
                  <a:schemeClr val="tx2">
                    <a:lumMod val="60000"/>
                    <a:lumOff val="40000"/>
                  </a:schemeClr>
                </a:solidFill>
              </a:rPr>
              <a:t>nx_http_client_put_packet</a:t>
            </a:r>
            <a:endParaRPr lang="en-US" sz="1400">
              <a:solidFill>
                <a:schemeClr val="tx1"/>
              </a:solidFill>
            </a:endParaRPr>
          </a:p>
        </p:txBody>
      </p:sp>
      <p:cxnSp>
        <p:nvCxnSpPr>
          <p:cNvPr id="36" name="Straight Arrow Connector 35">
            <a:extLst>
              <a:ext uri="{FF2B5EF4-FFF2-40B4-BE49-F238E27FC236}">
                <a16:creationId xmlns:a16="http://schemas.microsoft.com/office/drawing/2014/main" id="{5DEE2449-2D32-16E6-76B3-A17DA57478AD}"/>
              </a:ext>
            </a:extLst>
          </p:cNvPr>
          <p:cNvCxnSpPr>
            <a:stCxn id="23" idx="2"/>
            <a:endCxn id="24" idx="0"/>
          </p:cNvCxnSpPr>
          <p:nvPr/>
        </p:nvCxnSpPr>
        <p:spPr>
          <a:xfrm>
            <a:off x="3009900" y="3243769"/>
            <a:ext cx="1657" cy="42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4645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vert="horz" wrap="square" lIns="0" tIns="0" rIns="0" bIns="0" rtlCol="0" anchor="b" anchorCtr="0">
            <a:normAutofit/>
          </a:bodyPr>
          <a:lstStyle/>
          <a:p>
            <a:r>
              <a:rPr lang="en-US"/>
              <a:t>ftp/tftp</a:t>
            </a:r>
          </a:p>
        </p:txBody>
      </p:sp>
      <p:sp>
        <p:nvSpPr>
          <p:cNvPr id="5" name="TextBox 4">
            <a:extLst>
              <a:ext uri="{FF2B5EF4-FFF2-40B4-BE49-F238E27FC236}">
                <a16:creationId xmlns:a16="http://schemas.microsoft.com/office/drawing/2014/main" id="{70382150-159F-6C1F-3E01-7FD9D454A7A1}"/>
              </a:ext>
            </a:extLst>
          </p:cNvPr>
          <p:cNvSpPr txBox="1"/>
          <p:nvPr/>
        </p:nvSpPr>
        <p:spPr>
          <a:xfrm>
            <a:off x="467999" y="1424991"/>
            <a:ext cx="4637401" cy="4060825"/>
          </a:xfrm>
          <a:prstGeom prst="rect">
            <a:avLst/>
          </a:prstGeom>
        </p:spPr>
        <p:txBody>
          <a:bodyPr vert="horz" wrap="square" lIns="0" tIns="0" rIns="0" bIns="0" rtlCol="0">
            <a:normAutofit/>
          </a:bodyPr>
          <a:lstStyle/>
          <a:p>
            <a:pPr>
              <a:lnSpc>
                <a:spcPct val="120000"/>
              </a:lnSpc>
              <a:spcAft>
                <a:spcPts val="800"/>
              </a:spcAft>
            </a:pPr>
            <a:r>
              <a:rPr kumimoji="1" lang="en-US" sz="1600" b="1"/>
              <a:t>FTP </a:t>
            </a:r>
            <a:r>
              <a:rPr kumimoji="1" lang="en-US" sz="1600"/>
              <a:t>(File Transfer Protocol): (using TCP)</a:t>
            </a:r>
          </a:p>
          <a:p>
            <a:pPr marL="285750" indent="-285750">
              <a:lnSpc>
                <a:spcPct val="120000"/>
              </a:lnSpc>
              <a:spcAft>
                <a:spcPts val="800"/>
              </a:spcAft>
              <a:buClr>
                <a:srgbClr val="0070C0"/>
              </a:buClr>
              <a:buFont typeface="Wingdings" panose="05000000000000000000" pitchFamily="2" charset="2"/>
              <a:buChar char="§"/>
            </a:pPr>
            <a:r>
              <a:rPr kumimoji="1" lang="en-US" sz="1600"/>
              <a:t>A</a:t>
            </a:r>
            <a:r>
              <a:rPr kumimoji="1" lang="en-US" sz="1600" b="0" i="0">
                <a:effectLst/>
              </a:rPr>
              <a:t> protocol designed for file transfers</a:t>
            </a:r>
          </a:p>
          <a:p>
            <a:pPr marL="285750" indent="-285750">
              <a:lnSpc>
                <a:spcPct val="120000"/>
              </a:lnSpc>
              <a:spcAft>
                <a:spcPts val="800"/>
              </a:spcAft>
              <a:buClr>
                <a:srgbClr val="0070C0"/>
              </a:buClr>
              <a:buFont typeface="Wingdings" panose="05000000000000000000" pitchFamily="2" charset="2"/>
              <a:buChar char="§"/>
            </a:pPr>
            <a:r>
              <a:rPr kumimoji="1" lang="en-US" sz="1600"/>
              <a:t>FTP utilizes reliable Transmission Control Protocol (TCP) services to perform its file transfer function.</a:t>
            </a:r>
          </a:p>
        </p:txBody>
      </p:sp>
      <p:sp>
        <p:nvSpPr>
          <p:cNvPr id="3" name="Rectangle: Rounded Corners 2">
            <a:extLst>
              <a:ext uri="{FF2B5EF4-FFF2-40B4-BE49-F238E27FC236}">
                <a16:creationId xmlns:a16="http://schemas.microsoft.com/office/drawing/2014/main" id="{3B26DEE6-036D-7D8B-4F45-1A565C6FCE1F}"/>
              </a:ext>
            </a:extLst>
          </p:cNvPr>
          <p:cNvSpPr/>
          <p:nvPr/>
        </p:nvSpPr>
        <p:spPr>
          <a:xfrm>
            <a:off x="5105400" y="1823717"/>
            <a:ext cx="1981202"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FTP Server</a:t>
            </a:r>
          </a:p>
          <a:p>
            <a:pPr algn="ctr"/>
            <a:r>
              <a:rPr lang="en-US" sz="1400">
                <a:solidFill>
                  <a:schemeClr val="tx2">
                    <a:lumMod val="60000"/>
                    <a:lumOff val="40000"/>
                  </a:schemeClr>
                </a:solidFill>
              </a:rPr>
              <a:t>nx_ftp_server_create</a:t>
            </a:r>
            <a:endParaRPr lang="en-US" sz="1400">
              <a:solidFill>
                <a:schemeClr val="tx1"/>
              </a:solidFill>
            </a:endParaRPr>
          </a:p>
        </p:txBody>
      </p:sp>
      <p:sp>
        <p:nvSpPr>
          <p:cNvPr id="4" name="Rectangle: Rounded Corners 3">
            <a:extLst>
              <a:ext uri="{FF2B5EF4-FFF2-40B4-BE49-F238E27FC236}">
                <a16:creationId xmlns:a16="http://schemas.microsoft.com/office/drawing/2014/main" id="{1E8E7219-26DC-94EC-D0F6-8C946D89240C}"/>
              </a:ext>
            </a:extLst>
          </p:cNvPr>
          <p:cNvSpPr/>
          <p:nvPr/>
        </p:nvSpPr>
        <p:spPr>
          <a:xfrm>
            <a:off x="5108713" y="2760288"/>
            <a:ext cx="1977889"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Start FTP Server</a:t>
            </a:r>
          </a:p>
          <a:p>
            <a:pPr algn="ctr"/>
            <a:r>
              <a:rPr lang="en-US" sz="1400">
                <a:solidFill>
                  <a:schemeClr val="tx2">
                    <a:lumMod val="60000"/>
                    <a:lumOff val="40000"/>
                  </a:schemeClr>
                </a:solidFill>
              </a:rPr>
              <a:t>nx_ftp_server_start</a:t>
            </a:r>
            <a:endParaRPr lang="en-US" sz="1400">
              <a:solidFill>
                <a:schemeClr val="tx1"/>
              </a:solidFill>
            </a:endParaRPr>
          </a:p>
        </p:txBody>
      </p:sp>
      <p:sp>
        <p:nvSpPr>
          <p:cNvPr id="6" name="TextBox 5">
            <a:extLst>
              <a:ext uri="{FF2B5EF4-FFF2-40B4-BE49-F238E27FC236}">
                <a16:creationId xmlns:a16="http://schemas.microsoft.com/office/drawing/2014/main" id="{A0E5DD4F-673F-791B-FD45-A66E3A8A39A0}"/>
              </a:ext>
            </a:extLst>
          </p:cNvPr>
          <p:cNvSpPr txBox="1"/>
          <p:nvPr/>
        </p:nvSpPr>
        <p:spPr>
          <a:xfrm>
            <a:off x="5410200" y="1397032"/>
            <a:ext cx="1371600" cy="369332"/>
          </a:xfrm>
          <a:prstGeom prst="rect">
            <a:avLst/>
          </a:prstGeom>
          <a:noFill/>
        </p:spPr>
        <p:txBody>
          <a:bodyPr wrap="square" rtlCol="0">
            <a:spAutoFit/>
          </a:bodyPr>
          <a:lstStyle/>
          <a:p>
            <a:r>
              <a:rPr lang="en-US"/>
              <a:t>FTP Server</a:t>
            </a:r>
          </a:p>
        </p:txBody>
      </p:sp>
      <p:cxnSp>
        <p:nvCxnSpPr>
          <p:cNvPr id="7" name="Straight Arrow Connector 6">
            <a:extLst>
              <a:ext uri="{FF2B5EF4-FFF2-40B4-BE49-F238E27FC236}">
                <a16:creationId xmlns:a16="http://schemas.microsoft.com/office/drawing/2014/main" id="{9C4C9E70-A86F-2A99-4353-551DCEA0FCDD}"/>
              </a:ext>
            </a:extLst>
          </p:cNvPr>
          <p:cNvCxnSpPr>
            <a:cxnSpLocks/>
            <a:stCxn id="3" idx="2"/>
            <a:endCxn id="4" idx="0"/>
          </p:cNvCxnSpPr>
          <p:nvPr/>
        </p:nvCxnSpPr>
        <p:spPr>
          <a:xfrm>
            <a:off x="6096001" y="2333603"/>
            <a:ext cx="1657" cy="42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D522713A-19AF-E4F1-D244-CDC8FC928C4E}"/>
              </a:ext>
            </a:extLst>
          </p:cNvPr>
          <p:cNvSpPr/>
          <p:nvPr/>
        </p:nvSpPr>
        <p:spPr>
          <a:xfrm>
            <a:off x="8799442" y="1810431"/>
            <a:ext cx="1981202"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FTP Client</a:t>
            </a:r>
          </a:p>
          <a:p>
            <a:pPr algn="ctr"/>
            <a:r>
              <a:rPr lang="en-US" sz="1400">
                <a:solidFill>
                  <a:schemeClr val="tx2">
                    <a:lumMod val="60000"/>
                    <a:lumOff val="40000"/>
                  </a:schemeClr>
                </a:solidFill>
              </a:rPr>
              <a:t>nx_ftp_client_create</a:t>
            </a:r>
            <a:endParaRPr lang="en-US" sz="1400">
              <a:solidFill>
                <a:schemeClr val="tx1"/>
              </a:solidFill>
            </a:endParaRPr>
          </a:p>
        </p:txBody>
      </p:sp>
      <p:sp>
        <p:nvSpPr>
          <p:cNvPr id="13" name="TextBox 12">
            <a:extLst>
              <a:ext uri="{FF2B5EF4-FFF2-40B4-BE49-F238E27FC236}">
                <a16:creationId xmlns:a16="http://schemas.microsoft.com/office/drawing/2014/main" id="{287E266F-9DFE-5CEE-1CC0-D869C5FC51EA}"/>
              </a:ext>
            </a:extLst>
          </p:cNvPr>
          <p:cNvSpPr txBox="1"/>
          <p:nvPr/>
        </p:nvSpPr>
        <p:spPr>
          <a:xfrm>
            <a:off x="9104243" y="1383746"/>
            <a:ext cx="1371600" cy="369332"/>
          </a:xfrm>
          <a:prstGeom prst="rect">
            <a:avLst/>
          </a:prstGeom>
          <a:noFill/>
        </p:spPr>
        <p:txBody>
          <a:bodyPr wrap="square" rtlCol="0">
            <a:spAutoFit/>
          </a:bodyPr>
          <a:lstStyle/>
          <a:p>
            <a:r>
              <a:rPr lang="en-US"/>
              <a:t>FTP Client</a:t>
            </a:r>
          </a:p>
        </p:txBody>
      </p:sp>
      <p:sp>
        <p:nvSpPr>
          <p:cNvPr id="14" name="Rectangle: Rounded Corners 13">
            <a:extLst>
              <a:ext uri="{FF2B5EF4-FFF2-40B4-BE49-F238E27FC236}">
                <a16:creationId xmlns:a16="http://schemas.microsoft.com/office/drawing/2014/main" id="{C0387C27-E530-7B56-6896-1601C6359906}"/>
              </a:ext>
            </a:extLst>
          </p:cNvPr>
          <p:cNvSpPr/>
          <p:nvPr/>
        </p:nvSpPr>
        <p:spPr>
          <a:xfrm>
            <a:off x="8229600" y="2760288"/>
            <a:ext cx="3120885" cy="7449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Connect to an FTP Server over IP</a:t>
            </a:r>
          </a:p>
          <a:p>
            <a:pPr algn="ctr"/>
            <a:r>
              <a:rPr lang="en-US" sz="1400">
                <a:solidFill>
                  <a:schemeClr val="tx2">
                    <a:lumMod val="60000"/>
                    <a:lumOff val="40000"/>
                  </a:schemeClr>
                </a:solidFill>
              </a:rPr>
              <a:t>nx_ftp_client_connect </a:t>
            </a:r>
            <a:r>
              <a:rPr lang="en-US" sz="1400">
                <a:solidFill>
                  <a:schemeClr val="tx1"/>
                </a:solidFill>
              </a:rPr>
              <a:t>(IPv4)</a:t>
            </a:r>
          </a:p>
          <a:p>
            <a:pPr algn="ctr"/>
            <a:r>
              <a:rPr lang="en-US" sz="1400">
                <a:solidFill>
                  <a:schemeClr val="tx2">
                    <a:lumMod val="60000"/>
                    <a:lumOff val="40000"/>
                  </a:schemeClr>
                </a:solidFill>
              </a:rPr>
              <a:t>nxd_ftp_client_connect </a:t>
            </a:r>
            <a:r>
              <a:rPr lang="en-US" sz="1400">
                <a:solidFill>
                  <a:schemeClr val="tx1"/>
                </a:solidFill>
              </a:rPr>
              <a:t>(IPv6)</a:t>
            </a:r>
          </a:p>
        </p:txBody>
      </p:sp>
      <p:sp>
        <p:nvSpPr>
          <p:cNvPr id="15" name="Rectangle: Rounded Corners 14">
            <a:extLst>
              <a:ext uri="{FF2B5EF4-FFF2-40B4-BE49-F238E27FC236}">
                <a16:creationId xmlns:a16="http://schemas.microsoft.com/office/drawing/2014/main" id="{571C7BEE-1966-18BE-B6EE-C09DDA10F16B}"/>
              </a:ext>
            </a:extLst>
          </p:cNvPr>
          <p:cNvSpPr/>
          <p:nvPr/>
        </p:nvSpPr>
        <p:spPr>
          <a:xfrm>
            <a:off x="6858003" y="3786212"/>
            <a:ext cx="2362198"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Opens file on FTP Server</a:t>
            </a:r>
          </a:p>
          <a:p>
            <a:pPr algn="ctr"/>
            <a:r>
              <a:rPr lang="en-US" sz="1400">
                <a:solidFill>
                  <a:schemeClr val="tx2">
                    <a:lumMod val="60000"/>
                    <a:lumOff val="40000"/>
                  </a:schemeClr>
                </a:solidFill>
              </a:rPr>
              <a:t>nx_ftp_client_file_open</a:t>
            </a:r>
            <a:endParaRPr lang="en-US" sz="1400">
              <a:solidFill>
                <a:schemeClr val="tx1"/>
              </a:solidFill>
            </a:endParaRPr>
          </a:p>
        </p:txBody>
      </p:sp>
      <p:sp>
        <p:nvSpPr>
          <p:cNvPr id="16" name="Rectangle: Rounded Corners 15">
            <a:extLst>
              <a:ext uri="{FF2B5EF4-FFF2-40B4-BE49-F238E27FC236}">
                <a16:creationId xmlns:a16="http://schemas.microsoft.com/office/drawing/2014/main" id="{4FCB6BBC-2E87-C6DD-1BF6-4B442B4F3F6B}"/>
              </a:ext>
            </a:extLst>
          </p:cNvPr>
          <p:cNvSpPr/>
          <p:nvPr/>
        </p:nvSpPr>
        <p:spPr>
          <a:xfrm>
            <a:off x="6858003" y="5775627"/>
            <a:ext cx="2362198"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Close file</a:t>
            </a:r>
          </a:p>
          <a:p>
            <a:pPr algn="ctr"/>
            <a:r>
              <a:rPr lang="en-US" sz="1400">
                <a:solidFill>
                  <a:schemeClr val="tx2">
                    <a:lumMod val="60000"/>
                    <a:lumOff val="40000"/>
                  </a:schemeClr>
                </a:solidFill>
              </a:rPr>
              <a:t>nx_ftp_client_file_close</a:t>
            </a:r>
            <a:endParaRPr lang="en-US" sz="1400">
              <a:solidFill>
                <a:schemeClr val="tx1"/>
              </a:solidFill>
            </a:endParaRPr>
          </a:p>
        </p:txBody>
      </p:sp>
      <p:sp>
        <p:nvSpPr>
          <p:cNvPr id="17" name="Rectangle: Rounded Corners 16">
            <a:extLst>
              <a:ext uri="{FF2B5EF4-FFF2-40B4-BE49-F238E27FC236}">
                <a16:creationId xmlns:a16="http://schemas.microsoft.com/office/drawing/2014/main" id="{F5089755-4E15-BEE7-F0B0-17A954A3D203}"/>
              </a:ext>
            </a:extLst>
          </p:cNvPr>
          <p:cNvSpPr/>
          <p:nvPr/>
        </p:nvSpPr>
        <p:spPr>
          <a:xfrm>
            <a:off x="6858003" y="4694623"/>
            <a:ext cx="2362198" cy="7449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Read/Wite file</a:t>
            </a:r>
          </a:p>
          <a:p>
            <a:pPr algn="ctr"/>
            <a:r>
              <a:rPr lang="en-US" sz="1400">
                <a:solidFill>
                  <a:schemeClr val="tx2">
                    <a:lumMod val="60000"/>
                    <a:lumOff val="40000"/>
                  </a:schemeClr>
                </a:solidFill>
              </a:rPr>
              <a:t>nx_ftp_client_file_read</a:t>
            </a:r>
          </a:p>
          <a:p>
            <a:pPr algn="ctr"/>
            <a:r>
              <a:rPr lang="en-US" sz="1400">
                <a:solidFill>
                  <a:schemeClr val="tx2">
                    <a:lumMod val="60000"/>
                    <a:lumOff val="40000"/>
                  </a:schemeClr>
                </a:solidFill>
              </a:rPr>
              <a:t>nx_ftp_client_file_write</a:t>
            </a:r>
          </a:p>
        </p:txBody>
      </p:sp>
      <p:sp>
        <p:nvSpPr>
          <p:cNvPr id="18" name="Rectangle: Rounded Corners 17">
            <a:extLst>
              <a:ext uri="{FF2B5EF4-FFF2-40B4-BE49-F238E27FC236}">
                <a16:creationId xmlns:a16="http://schemas.microsoft.com/office/drawing/2014/main" id="{93E1053F-E54F-08D3-8C75-B507359172D2}"/>
              </a:ext>
            </a:extLst>
          </p:cNvPr>
          <p:cNvSpPr/>
          <p:nvPr/>
        </p:nvSpPr>
        <p:spPr>
          <a:xfrm>
            <a:off x="9829802" y="3790999"/>
            <a:ext cx="2362198" cy="9036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Rename/Delete file on FTP Server</a:t>
            </a:r>
          </a:p>
          <a:p>
            <a:pPr algn="ctr"/>
            <a:r>
              <a:rPr lang="fr-FR" sz="1400">
                <a:solidFill>
                  <a:schemeClr val="tx2">
                    <a:lumMod val="60000"/>
                    <a:lumOff val="40000"/>
                  </a:schemeClr>
                </a:solidFill>
              </a:rPr>
              <a:t>nx_ftp_client_file_rename</a:t>
            </a:r>
          </a:p>
          <a:p>
            <a:pPr algn="ctr"/>
            <a:r>
              <a:rPr lang="fr-FR" sz="1400">
                <a:solidFill>
                  <a:schemeClr val="tx2">
                    <a:lumMod val="60000"/>
                    <a:lumOff val="40000"/>
                  </a:schemeClr>
                </a:solidFill>
              </a:rPr>
              <a:t>nx_ftp_client_file_delete</a:t>
            </a:r>
          </a:p>
        </p:txBody>
      </p:sp>
      <p:cxnSp>
        <p:nvCxnSpPr>
          <p:cNvPr id="19" name="Straight Arrow Connector 18">
            <a:extLst>
              <a:ext uri="{FF2B5EF4-FFF2-40B4-BE49-F238E27FC236}">
                <a16:creationId xmlns:a16="http://schemas.microsoft.com/office/drawing/2014/main" id="{BA38DBE3-5B23-BA61-4A6B-D4D015B02B10}"/>
              </a:ext>
            </a:extLst>
          </p:cNvPr>
          <p:cNvCxnSpPr>
            <a:cxnSpLocks/>
            <a:stCxn id="15" idx="2"/>
            <a:endCxn id="17" idx="0"/>
          </p:cNvCxnSpPr>
          <p:nvPr/>
        </p:nvCxnSpPr>
        <p:spPr>
          <a:xfrm>
            <a:off x="8039102" y="4296098"/>
            <a:ext cx="0" cy="39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5CBF91-D35A-5C6D-73DF-44FC54655FE1}"/>
              </a:ext>
            </a:extLst>
          </p:cNvPr>
          <p:cNvCxnSpPr>
            <a:cxnSpLocks/>
            <a:stCxn id="12" idx="2"/>
            <a:endCxn id="14" idx="0"/>
          </p:cNvCxnSpPr>
          <p:nvPr/>
        </p:nvCxnSpPr>
        <p:spPr>
          <a:xfrm>
            <a:off x="9790043" y="2320317"/>
            <a:ext cx="0" cy="43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F85595-CDD0-A906-0A0D-266C320DA02E}"/>
              </a:ext>
            </a:extLst>
          </p:cNvPr>
          <p:cNvCxnSpPr>
            <a:cxnSpLocks/>
            <a:stCxn id="17" idx="2"/>
            <a:endCxn id="16" idx="0"/>
          </p:cNvCxnSpPr>
          <p:nvPr/>
        </p:nvCxnSpPr>
        <p:spPr>
          <a:xfrm>
            <a:off x="8039102" y="5439534"/>
            <a:ext cx="0" cy="336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8CDB84B-7F71-FE04-D695-65998B3EF1D8}"/>
              </a:ext>
            </a:extLst>
          </p:cNvPr>
          <p:cNvCxnSpPr>
            <a:cxnSpLocks/>
            <a:stCxn id="14" idx="2"/>
            <a:endCxn id="18" idx="0"/>
          </p:cNvCxnSpPr>
          <p:nvPr/>
        </p:nvCxnSpPr>
        <p:spPr>
          <a:xfrm rot="16200000" flipH="1">
            <a:off x="10257573" y="3037670"/>
            <a:ext cx="285799" cy="12208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4FCE38C-A266-AA3E-843F-D3549F1BC04F}"/>
              </a:ext>
            </a:extLst>
          </p:cNvPr>
          <p:cNvCxnSpPr>
            <a:cxnSpLocks/>
            <a:stCxn id="14" idx="2"/>
            <a:endCxn id="15" idx="0"/>
          </p:cNvCxnSpPr>
          <p:nvPr/>
        </p:nvCxnSpPr>
        <p:spPr>
          <a:xfrm rot="5400000">
            <a:off x="8774067" y="2770236"/>
            <a:ext cx="281012" cy="17509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8049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vert="horz" wrap="square" lIns="0" tIns="0" rIns="0" bIns="0" rtlCol="0" anchor="b" anchorCtr="0">
            <a:normAutofit/>
          </a:bodyPr>
          <a:lstStyle/>
          <a:p>
            <a:r>
              <a:rPr lang="en-US"/>
              <a:t>ftp/tftp</a:t>
            </a:r>
          </a:p>
        </p:txBody>
      </p:sp>
      <p:sp>
        <p:nvSpPr>
          <p:cNvPr id="4" name="TextBox 3">
            <a:extLst>
              <a:ext uri="{FF2B5EF4-FFF2-40B4-BE49-F238E27FC236}">
                <a16:creationId xmlns:a16="http://schemas.microsoft.com/office/drawing/2014/main" id="{333CF1B0-5651-18D6-9C77-4C6A24EDC7BD}"/>
              </a:ext>
            </a:extLst>
          </p:cNvPr>
          <p:cNvSpPr txBox="1"/>
          <p:nvPr/>
        </p:nvSpPr>
        <p:spPr>
          <a:xfrm>
            <a:off x="228599" y="1295400"/>
            <a:ext cx="4722743" cy="1154675"/>
          </a:xfrm>
          <a:prstGeom prst="rect">
            <a:avLst/>
          </a:prstGeom>
          <a:noFill/>
        </p:spPr>
        <p:txBody>
          <a:bodyPr wrap="square">
            <a:spAutoFit/>
          </a:bodyPr>
          <a:lstStyle/>
          <a:p>
            <a:pPr>
              <a:lnSpc>
                <a:spcPct val="150000"/>
              </a:lnSpc>
              <a:buClr>
                <a:srgbClr val="0070C0"/>
              </a:buClr>
            </a:pPr>
            <a:r>
              <a:rPr lang="en-US" sz="1600" b="1"/>
              <a:t>TFTP</a:t>
            </a:r>
            <a:r>
              <a:rPr lang="en-US" sz="1600"/>
              <a:t> (Trivial File Transfer Protocol): (using TCP)</a:t>
            </a:r>
          </a:p>
          <a:p>
            <a:pPr marL="285750" indent="-285750">
              <a:lnSpc>
                <a:spcPct val="150000"/>
              </a:lnSpc>
              <a:buClr>
                <a:srgbClr val="0070C0"/>
              </a:buClr>
              <a:buFont typeface="Wingdings" panose="05000000000000000000" pitchFamily="2" charset="2"/>
              <a:buChar char="§"/>
            </a:pPr>
            <a:r>
              <a:rPr lang="en-US" sz="1600"/>
              <a:t>is a lightweight protocol designed for file transfers</a:t>
            </a:r>
          </a:p>
        </p:txBody>
      </p:sp>
      <p:sp>
        <p:nvSpPr>
          <p:cNvPr id="3" name="Rectangle: Rounded Corners 2">
            <a:extLst>
              <a:ext uri="{FF2B5EF4-FFF2-40B4-BE49-F238E27FC236}">
                <a16:creationId xmlns:a16="http://schemas.microsoft.com/office/drawing/2014/main" id="{A192984A-037A-FA34-0AAC-980F03E4FE52}"/>
              </a:ext>
            </a:extLst>
          </p:cNvPr>
          <p:cNvSpPr/>
          <p:nvPr/>
        </p:nvSpPr>
        <p:spPr>
          <a:xfrm>
            <a:off x="5105400" y="1823717"/>
            <a:ext cx="2133600"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TFTP Server</a:t>
            </a:r>
          </a:p>
          <a:p>
            <a:pPr algn="ctr"/>
            <a:r>
              <a:rPr lang="en-US" sz="1400">
                <a:solidFill>
                  <a:schemeClr val="tx2">
                    <a:lumMod val="60000"/>
                    <a:lumOff val="40000"/>
                  </a:schemeClr>
                </a:solidFill>
              </a:rPr>
              <a:t>nxd_tftp_server_create</a:t>
            </a:r>
            <a:endParaRPr lang="en-US" sz="1400">
              <a:solidFill>
                <a:schemeClr val="tx1"/>
              </a:solidFill>
            </a:endParaRPr>
          </a:p>
        </p:txBody>
      </p:sp>
      <p:sp>
        <p:nvSpPr>
          <p:cNvPr id="5" name="Rectangle: Rounded Corners 4">
            <a:extLst>
              <a:ext uri="{FF2B5EF4-FFF2-40B4-BE49-F238E27FC236}">
                <a16:creationId xmlns:a16="http://schemas.microsoft.com/office/drawing/2014/main" id="{90A13EB6-0190-80EA-4AC0-35387EBA1946}"/>
              </a:ext>
            </a:extLst>
          </p:cNvPr>
          <p:cNvSpPr/>
          <p:nvPr/>
        </p:nvSpPr>
        <p:spPr>
          <a:xfrm>
            <a:off x="5108713" y="2760288"/>
            <a:ext cx="2130287"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Start TFTP Server</a:t>
            </a:r>
          </a:p>
          <a:p>
            <a:pPr algn="ctr"/>
            <a:r>
              <a:rPr lang="en-US" sz="1400">
                <a:solidFill>
                  <a:schemeClr val="tx2">
                    <a:lumMod val="60000"/>
                    <a:lumOff val="40000"/>
                  </a:schemeClr>
                </a:solidFill>
              </a:rPr>
              <a:t>nxd_tftp_server_start</a:t>
            </a:r>
            <a:endParaRPr lang="en-US" sz="1400">
              <a:solidFill>
                <a:schemeClr val="tx1"/>
              </a:solidFill>
            </a:endParaRPr>
          </a:p>
        </p:txBody>
      </p:sp>
      <p:sp>
        <p:nvSpPr>
          <p:cNvPr id="6" name="TextBox 5">
            <a:extLst>
              <a:ext uri="{FF2B5EF4-FFF2-40B4-BE49-F238E27FC236}">
                <a16:creationId xmlns:a16="http://schemas.microsoft.com/office/drawing/2014/main" id="{D8132CB5-DA4C-B1D9-FB48-69E765867A4D}"/>
              </a:ext>
            </a:extLst>
          </p:cNvPr>
          <p:cNvSpPr txBox="1"/>
          <p:nvPr/>
        </p:nvSpPr>
        <p:spPr>
          <a:xfrm>
            <a:off x="5334829" y="1397032"/>
            <a:ext cx="1524000" cy="369332"/>
          </a:xfrm>
          <a:prstGeom prst="rect">
            <a:avLst/>
          </a:prstGeom>
          <a:noFill/>
        </p:spPr>
        <p:txBody>
          <a:bodyPr wrap="square" rtlCol="0">
            <a:spAutoFit/>
          </a:bodyPr>
          <a:lstStyle/>
          <a:p>
            <a:r>
              <a:rPr lang="en-US"/>
              <a:t>TFTP Server</a:t>
            </a:r>
          </a:p>
        </p:txBody>
      </p:sp>
      <p:cxnSp>
        <p:nvCxnSpPr>
          <p:cNvPr id="7" name="Straight Arrow Connector 6">
            <a:extLst>
              <a:ext uri="{FF2B5EF4-FFF2-40B4-BE49-F238E27FC236}">
                <a16:creationId xmlns:a16="http://schemas.microsoft.com/office/drawing/2014/main" id="{59FCBBCD-C379-B3A1-0BF6-765B7787D8CF}"/>
              </a:ext>
            </a:extLst>
          </p:cNvPr>
          <p:cNvCxnSpPr>
            <a:cxnSpLocks/>
            <a:stCxn id="3" idx="2"/>
            <a:endCxn id="5" idx="0"/>
          </p:cNvCxnSpPr>
          <p:nvPr/>
        </p:nvCxnSpPr>
        <p:spPr>
          <a:xfrm>
            <a:off x="6172200" y="2333603"/>
            <a:ext cx="1657" cy="42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F4A7A817-099B-9B45-AC99-9D16C9D1383E}"/>
              </a:ext>
            </a:extLst>
          </p:cNvPr>
          <p:cNvSpPr/>
          <p:nvPr/>
        </p:nvSpPr>
        <p:spPr>
          <a:xfrm>
            <a:off x="8763000" y="1823717"/>
            <a:ext cx="2362198"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TFTP client</a:t>
            </a:r>
          </a:p>
          <a:p>
            <a:pPr algn="ctr"/>
            <a:r>
              <a:rPr lang="en-US" sz="1400">
                <a:solidFill>
                  <a:schemeClr val="tx2">
                    <a:lumMod val="60000"/>
                    <a:lumOff val="40000"/>
                  </a:schemeClr>
                </a:solidFill>
              </a:rPr>
              <a:t>nx_ftp_client_create</a:t>
            </a:r>
            <a:endParaRPr lang="en-US" sz="1400">
              <a:solidFill>
                <a:schemeClr val="tx1"/>
              </a:solidFill>
            </a:endParaRPr>
          </a:p>
        </p:txBody>
      </p:sp>
      <p:sp>
        <p:nvSpPr>
          <p:cNvPr id="11" name="Rectangle: Rounded Corners 10">
            <a:extLst>
              <a:ext uri="{FF2B5EF4-FFF2-40B4-BE49-F238E27FC236}">
                <a16:creationId xmlns:a16="http://schemas.microsoft.com/office/drawing/2014/main" id="{AE7E0102-3D54-0661-1BFA-2570375EC953}"/>
              </a:ext>
            </a:extLst>
          </p:cNvPr>
          <p:cNvSpPr/>
          <p:nvPr/>
        </p:nvSpPr>
        <p:spPr>
          <a:xfrm>
            <a:off x="8763000" y="2849641"/>
            <a:ext cx="2362198"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Opens file on TFTP Server</a:t>
            </a:r>
          </a:p>
          <a:p>
            <a:pPr algn="ctr"/>
            <a:r>
              <a:rPr lang="en-US" sz="1400">
                <a:solidFill>
                  <a:schemeClr val="tx2">
                    <a:lumMod val="60000"/>
                    <a:lumOff val="40000"/>
                  </a:schemeClr>
                </a:solidFill>
              </a:rPr>
              <a:t>nxd_tftp_client_file_open</a:t>
            </a:r>
            <a:endParaRPr lang="en-US" sz="1400">
              <a:solidFill>
                <a:schemeClr val="tx1"/>
              </a:solidFill>
            </a:endParaRPr>
          </a:p>
        </p:txBody>
      </p:sp>
      <p:sp>
        <p:nvSpPr>
          <p:cNvPr id="12" name="Rectangle: Rounded Corners 11">
            <a:extLst>
              <a:ext uri="{FF2B5EF4-FFF2-40B4-BE49-F238E27FC236}">
                <a16:creationId xmlns:a16="http://schemas.microsoft.com/office/drawing/2014/main" id="{40526FB1-EEF4-E971-AB64-3471109BF33B}"/>
              </a:ext>
            </a:extLst>
          </p:cNvPr>
          <p:cNvSpPr/>
          <p:nvPr/>
        </p:nvSpPr>
        <p:spPr>
          <a:xfrm>
            <a:off x="8763000" y="4839056"/>
            <a:ext cx="2362198"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Close file</a:t>
            </a:r>
          </a:p>
          <a:p>
            <a:pPr algn="ctr"/>
            <a:r>
              <a:rPr lang="en-US" sz="1400">
                <a:solidFill>
                  <a:schemeClr val="tx2">
                    <a:lumMod val="60000"/>
                    <a:lumOff val="40000"/>
                  </a:schemeClr>
                </a:solidFill>
              </a:rPr>
              <a:t>nxd_tftp_client_file_close</a:t>
            </a:r>
            <a:endParaRPr lang="en-US" sz="1400">
              <a:solidFill>
                <a:schemeClr val="tx1"/>
              </a:solidFill>
            </a:endParaRPr>
          </a:p>
        </p:txBody>
      </p:sp>
      <p:sp>
        <p:nvSpPr>
          <p:cNvPr id="13" name="Rectangle: Rounded Corners 12">
            <a:extLst>
              <a:ext uri="{FF2B5EF4-FFF2-40B4-BE49-F238E27FC236}">
                <a16:creationId xmlns:a16="http://schemas.microsoft.com/office/drawing/2014/main" id="{F995A22A-52F0-8C7A-1253-ADBBD280D0B1}"/>
              </a:ext>
            </a:extLst>
          </p:cNvPr>
          <p:cNvSpPr/>
          <p:nvPr/>
        </p:nvSpPr>
        <p:spPr>
          <a:xfrm>
            <a:off x="8763000" y="3758052"/>
            <a:ext cx="2362198" cy="7449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Read/Wite file</a:t>
            </a:r>
          </a:p>
          <a:p>
            <a:pPr algn="ctr"/>
            <a:r>
              <a:rPr lang="en-US" sz="1400">
                <a:solidFill>
                  <a:schemeClr val="tx2">
                    <a:lumMod val="60000"/>
                    <a:lumOff val="40000"/>
                  </a:schemeClr>
                </a:solidFill>
              </a:rPr>
              <a:t>nxd_tftp_client_file_read</a:t>
            </a:r>
          </a:p>
          <a:p>
            <a:pPr algn="ctr"/>
            <a:r>
              <a:rPr lang="en-US" sz="1400">
                <a:solidFill>
                  <a:schemeClr val="tx2">
                    <a:lumMod val="60000"/>
                    <a:lumOff val="40000"/>
                  </a:schemeClr>
                </a:solidFill>
              </a:rPr>
              <a:t>nxd_tftp_client_file_write</a:t>
            </a:r>
          </a:p>
        </p:txBody>
      </p:sp>
      <p:cxnSp>
        <p:nvCxnSpPr>
          <p:cNvPr id="14" name="Straight Arrow Connector 13">
            <a:extLst>
              <a:ext uri="{FF2B5EF4-FFF2-40B4-BE49-F238E27FC236}">
                <a16:creationId xmlns:a16="http://schemas.microsoft.com/office/drawing/2014/main" id="{FC0E148E-0BED-A86C-83EC-5E580C9459F2}"/>
              </a:ext>
            </a:extLst>
          </p:cNvPr>
          <p:cNvCxnSpPr>
            <a:cxnSpLocks/>
            <a:stCxn id="11" idx="2"/>
            <a:endCxn id="13" idx="0"/>
          </p:cNvCxnSpPr>
          <p:nvPr/>
        </p:nvCxnSpPr>
        <p:spPr>
          <a:xfrm>
            <a:off x="9944099" y="3359527"/>
            <a:ext cx="0" cy="39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A2B382-1207-E8FE-44B0-B964EB11B057}"/>
              </a:ext>
            </a:extLst>
          </p:cNvPr>
          <p:cNvCxnSpPr>
            <a:cxnSpLocks/>
            <a:stCxn id="13" idx="2"/>
            <a:endCxn id="12" idx="0"/>
          </p:cNvCxnSpPr>
          <p:nvPr/>
        </p:nvCxnSpPr>
        <p:spPr>
          <a:xfrm>
            <a:off x="9944099" y="4502963"/>
            <a:ext cx="0" cy="336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83E493B-2FB8-917E-E2C3-2BC5FF9AECF9}"/>
              </a:ext>
            </a:extLst>
          </p:cNvPr>
          <p:cNvCxnSpPr>
            <a:cxnSpLocks/>
            <a:stCxn id="9" idx="2"/>
            <a:endCxn id="11" idx="0"/>
          </p:cNvCxnSpPr>
          <p:nvPr/>
        </p:nvCxnSpPr>
        <p:spPr>
          <a:xfrm>
            <a:off x="9944099" y="2333603"/>
            <a:ext cx="0" cy="516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896D45E-4E97-AC44-320E-31683714712D}"/>
              </a:ext>
            </a:extLst>
          </p:cNvPr>
          <p:cNvSpPr txBox="1"/>
          <p:nvPr/>
        </p:nvSpPr>
        <p:spPr>
          <a:xfrm>
            <a:off x="9182099" y="1407150"/>
            <a:ext cx="1524000" cy="369332"/>
          </a:xfrm>
          <a:prstGeom prst="rect">
            <a:avLst/>
          </a:prstGeom>
          <a:noFill/>
        </p:spPr>
        <p:txBody>
          <a:bodyPr wrap="square" rtlCol="0">
            <a:spAutoFit/>
          </a:bodyPr>
          <a:lstStyle/>
          <a:p>
            <a:r>
              <a:rPr lang="en-US"/>
              <a:t>TFTP Client</a:t>
            </a:r>
          </a:p>
        </p:txBody>
      </p:sp>
    </p:spTree>
    <p:extLst>
      <p:ext uri="{BB962C8B-B14F-4D97-AF65-F5344CB8AC3E}">
        <p14:creationId xmlns:p14="http://schemas.microsoft.com/office/powerpoint/2010/main" val="38279477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POP3</a:t>
            </a:r>
            <a:endParaRPr lang="en-US" sz="2000" cap="all" dirty="0"/>
          </a:p>
        </p:txBody>
      </p:sp>
      <p:sp>
        <p:nvSpPr>
          <p:cNvPr id="5" name="TextBox 4">
            <a:extLst>
              <a:ext uri="{FF2B5EF4-FFF2-40B4-BE49-F238E27FC236}">
                <a16:creationId xmlns:a16="http://schemas.microsoft.com/office/drawing/2014/main" id="{70382150-159F-6C1F-3E01-7FD9D454A7A1}"/>
              </a:ext>
            </a:extLst>
          </p:cNvPr>
          <p:cNvSpPr txBox="1"/>
          <p:nvPr/>
        </p:nvSpPr>
        <p:spPr>
          <a:xfrm>
            <a:off x="133350" y="1295400"/>
            <a:ext cx="12058650" cy="4576702"/>
          </a:xfrm>
          <a:prstGeom prst="rect">
            <a:avLst/>
          </a:prstGeom>
          <a:noFill/>
        </p:spPr>
        <p:txBody>
          <a:bodyPr wrap="square">
            <a:spAutoFit/>
          </a:bodyPr>
          <a:lstStyle/>
          <a:p>
            <a:pPr>
              <a:lnSpc>
                <a:spcPct val="150000"/>
              </a:lnSpc>
            </a:pPr>
            <a:r>
              <a:rPr lang="en-US" sz="1600" b="1"/>
              <a:t>POP3 </a:t>
            </a:r>
            <a:r>
              <a:rPr lang="en-US" sz="1600"/>
              <a:t>(Post Office Protocol version 3): (using TCP)</a:t>
            </a:r>
          </a:p>
          <a:p>
            <a:pPr marL="285750" indent="-285750">
              <a:lnSpc>
                <a:spcPct val="150000"/>
              </a:lnSpc>
              <a:buClr>
                <a:srgbClr val="0070C0"/>
              </a:buClr>
              <a:buFont typeface="Wingdings" panose="05000000000000000000" pitchFamily="2" charset="2"/>
              <a:buChar char="§"/>
            </a:pPr>
            <a:r>
              <a:rPr lang="en-US" sz="1600"/>
              <a:t>is an application layer protocol, used to retrieve email messages from the mail server, over a TCP/IP connection.</a:t>
            </a:r>
          </a:p>
          <a:p>
            <a:pPr marL="742950" lvl="1" indent="-285750">
              <a:lnSpc>
                <a:spcPct val="150000"/>
              </a:lnSpc>
              <a:buClr>
                <a:srgbClr val="0070C0"/>
              </a:buClr>
              <a:buFont typeface="Arial" panose="020B0604020202020204" pitchFamily="34" charset="0"/>
              <a:buChar char="•"/>
            </a:pPr>
            <a:r>
              <a:rPr lang="en-US" sz="1600"/>
              <a:t>Create a POP3 Client instance:</a:t>
            </a:r>
          </a:p>
          <a:p>
            <a:pPr lvl="1">
              <a:lnSpc>
                <a:spcPct val="150000"/>
              </a:lnSpc>
              <a:buClr>
                <a:srgbClr val="0070C0"/>
              </a:buClr>
            </a:pPr>
            <a:r>
              <a:rPr lang="en-US" sz="1400"/>
              <a:t>	</a:t>
            </a:r>
            <a:r>
              <a:rPr lang="en-US" sz="1400">
                <a:solidFill>
                  <a:schemeClr val="tx2">
                    <a:lumMod val="60000"/>
                    <a:lumOff val="40000"/>
                  </a:schemeClr>
                </a:solidFill>
              </a:rPr>
              <a:t>nx_pop3_client_create</a:t>
            </a:r>
            <a:r>
              <a:rPr lang="en-US" sz="1400"/>
              <a:t>: for IPv4</a:t>
            </a:r>
          </a:p>
          <a:p>
            <a:pPr lvl="1">
              <a:lnSpc>
                <a:spcPct val="150000"/>
              </a:lnSpc>
              <a:buClr>
                <a:srgbClr val="0070C0"/>
              </a:buClr>
            </a:pPr>
            <a:r>
              <a:rPr lang="en-US" sz="1400"/>
              <a:t>	</a:t>
            </a:r>
            <a:r>
              <a:rPr lang="en-US" sz="1400">
                <a:solidFill>
                  <a:schemeClr val="tx2">
                    <a:lumMod val="60000"/>
                    <a:lumOff val="40000"/>
                  </a:schemeClr>
                </a:solidFill>
              </a:rPr>
              <a:t>nxd_pop3_client_create</a:t>
            </a:r>
            <a:r>
              <a:rPr lang="en-US" sz="1400"/>
              <a:t>: for IPv6</a:t>
            </a:r>
          </a:p>
          <a:p>
            <a:pPr marL="742950" lvl="1" indent="-285750">
              <a:lnSpc>
                <a:spcPct val="150000"/>
              </a:lnSpc>
              <a:buClr>
                <a:srgbClr val="0070C0"/>
              </a:buClr>
              <a:buFont typeface="Arial" panose="020B0604020202020204" pitchFamily="34" charset="0"/>
              <a:buChar char="•"/>
            </a:pPr>
            <a:r>
              <a:rPr lang="en-US" sz="1600"/>
              <a:t>Retrieve a specified mail item:</a:t>
            </a:r>
          </a:p>
          <a:p>
            <a:pPr lvl="1">
              <a:lnSpc>
                <a:spcPct val="150000"/>
              </a:lnSpc>
              <a:buClr>
                <a:srgbClr val="0070C0"/>
              </a:buClr>
            </a:pPr>
            <a:r>
              <a:rPr lang="en-US" sz="1400">
                <a:solidFill>
                  <a:schemeClr val="tx2">
                    <a:lumMod val="60000"/>
                    <a:lumOff val="40000"/>
                  </a:schemeClr>
                </a:solidFill>
              </a:rPr>
              <a:t>	nx_pop3_client_mail_item_get</a:t>
            </a:r>
          </a:p>
          <a:p>
            <a:pPr marL="742950" lvl="1" indent="-285750">
              <a:lnSpc>
                <a:spcPct val="150000"/>
              </a:lnSpc>
              <a:buClr>
                <a:srgbClr val="0070C0"/>
              </a:buClr>
              <a:buFont typeface="Arial" panose="020B0604020202020204" pitchFamily="34" charset="0"/>
              <a:buChar char="•"/>
            </a:pPr>
            <a:r>
              <a:rPr lang="en-US" sz="1600"/>
              <a:t>Retrieve the number of mail items in maildrop:</a:t>
            </a:r>
          </a:p>
          <a:p>
            <a:pPr lvl="1">
              <a:lnSpc>
                <a:spcPct val="150000"/>
              </a:lnSpc>
              <a:buClr>
                <a:srgbClr val="0070C0"/>
              </a:buClr>
            </a:pPr>
            <a:r>
              <a:rPr lang="en-US" sz="1400">
                <a:solidFill>
                  <a:schemeClr val="tx2">
                    <a:lumMod val="60000"/>
                    <a:lumOff val="40000"/>
                  </a:schemeClr>
                </a:solidFill>
              </a:rPr>
              <a:t>	nx_pop3_client_mail_items_get</a:t>
            </a:r>
          </a:p>
          <a:p>
            <a:pPr marL="742950" lvl="1" indent="-285750">
              <a:lnSpc>
                <a:spcPct val="150000"/>
              </a:lnSpc>
              <a:buClr>
                <a:srgbClr val="0070C0"/>
              </a:buClr>
              <a:buFont typeface="Arial" panose="020B0604020202020204" pitchFamily="34" charset="0"/>
              <a:buChar char="•"/>
            </a:pPr>
            <a:r>
              <a:rPr lang="en-US" sz="1600"/>
              <a:t>Retrieve the specified mail item message:</a:t>
            </a:r>
          </a:p>
          <a:p>
            <a:pPr lvl="1">
              <a:lnSpc>
                <a:spcPct val="150000"/>
              </a:lnSpc>
              <a:buClr>
                <a:srgbClr val="0070C0"/>
              </a:buClr>
            </a:pPr>
            <a:r>
              <a:rPr lang="en-US" sz="1400">
                <a:solidFill>
                  <a:schemeClr val="tx2">
                    <a:lumMod val="60000"/>
                    <a:lumOff val="40000"/>
                  </a:schemeClr>
                </a:solidFill>
              </a:rPr>
              <a:t>	nx_pop3_client_mail_item_message_get</a:t>
            </a:r>
          </a:p>
          <a:p>
            <a:pPr marL="742950" lvl="1" indent="-285750">
              <a:lnSpc>
                <a:spcPct val="150000"/>
              </a:lnSpc>
              <a:buClr>
                <a:srgbClr val="0070C0"/>
              </a:buClr>
              <a:buFont typeface="Arial" panose="020B0604020202020204" pitchFamily="34" charset="0"/>
              <a:buChar char="•"/>
            </a:pPr>
            <a:r>
              <a:rPr lang="en-US" sz="1600"/>
              <a:t>Retrieve the size of the specified mail item:</a:t>
            </a:r>
          </a:p>
          <a:p>
            <a:pPr lvl="1">
              <a:lnSpc>
                <a:spcPct val="150000"/>
              </a:lnSpc>
              <a:buClr>
                <a:srgbClr val="0070C0"/>
              </a:buClr>
            </a:pPr>
            <a:r>
              <a:rPr lang="en-US" sz="1400">
                <a:solidFill>
                  <a:schemeClr val="tx2">
                    <a:lumMod val="60000"/>
                    <a:lumOff val="40000"/>
                  </a:schemeClr>
                </a:solidFill>
              </a:rPr>
              <a:t>	nx_pop3_client_mail_item_size_get</a:t>
            </a:r>
          </a:p>
        </p:txBody>
      </p:sp>
    </p:spTree>
    <p:extLst>
      <p:ext uri="{BB962C8B-B14F-4D97-AF65-F5344CB8AC3E}">
        <p14:creationId xmlns:p14="http://schemas.microsoft.com/office/powerpoint/2010/main" val="32657974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it-IT" cap="all"/>
              <a:t>MQTT</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381000" y="1219200"/>
            <a:ext cx="11724001" cy="785343"/>
          </a:xfrm>
          <a:prstGeom prst="rect">
            <a:avLst/>
          </a:prstGeom>
          <a:noFill/>
        </p:spPr>
        <p:txBody>
          <a:bodyPr wrap="square" rtlCol="0">
            <a:spAutoFit/>
          </a:bodyPr>
          <a:lstStyle/>
          <a:p>
            <a:pPr>
              <a:lnSpc>
                <a:spcPct val="150000"/>
              </a:lnSpc>
              <a:buClr>
                <a:srgbClr val="0070C0"/>
              </a:buClr>
            </a:pPr>
            <a:r>
              <a:rPr lang="en-US" sz="1600" b="1"/>
              <a:t>MQTT</a:t>
            </a:r>
            <a:r>
              <a:rPr lang="en-US" sz="1600"/>
              <a:t> </a:t>
            </a:r>
            <a:r>
              <a:rPr lang="en-US" sz="1600" b="1"/>
              <a:t>Client</a:t>
            </a:r>
            <a:r>
              <a:rPr lang="en-US" sz="1600"/>
              <a:t> (Message Queue Telemetry Transport):</a:t>
            </a:r>
          </a:p>
          <a:p>
            <a:pPr marL="285750" indent="-285750">
              <a:lnSpc>
                <a:spcPct val="150000"/>
              </a:lnSpc>
              <a:buClr>
                <a:srgbClr val="0070C0"/>
              </a:buClr>
              <a:buFont typeface="Wingdings" panose="05000000000000000000" pitchFamily="2" charset="2"/>
              <a:buChar char="§"/>
            </a:pPr>
            <a:r>
              <a:rPr lang="en-US" sz="1600"/>
              <a:t>Is a message transmission protocol according to the publish/subscribe (provide/subscribe) model</a:t>
            </a:r>
          </a:p>
        </p:txBody>
      </p:sp>
      <p:sp>
        <p:nvSpPr>
          <p:cNvPr id="7" name="Rectangle: Rounded Corners 6">
            <a:extLst>
              <a:ext uri="{FF2B5EF4-FFF2-40B4-BE49-F238E27FC236}">
                <a16:creationId xmlns:a16="http://schemas.microsoft.com/office/drawing/2014/main" id="{D273AD23-A515-07B3-E492-2529A32D1617}"/>
              </a:ext>
            </a:extLst>
          </p:cNvPr>
          <p:cNvSpPr/>
          <p:nvPr/>
        </p:nvSpPr>
        <p:spPr>
          <a:xfrm>
            <a:off x="4873486" y="2440753"/>
            <a:ext cx="3044687"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MQTT Client Instance</a:t>
            </a:r>
          </a:p>
          <a:p>
            <a:pPr algn="ctr"/>
            <a:r>
              <a:rPr lang="en-US" sz="1400">
                <a:solidFill>
                  <a:schemeClr val="tx2">
                    <a:lumMod val="60000"/>
                    <a:lumOff val="40000"/>
                  </a:schemeClr>
                </a:solidFill>
              </a:rPr>
              <a:t>nxd_mqtt_client_create</a:t>
            </a:r>
            <a:endParaRPr lang="en-US" sz="1400">
              <a:solidFill>
                <a:schemeClr val="tx1"/>
              </a:solidFill>
            </a:endParaRPr>
          </a:p>
        </p:txBody>
      </p:sp>
      <p:sp>
        <p:nvSpPr>
          <p:cNvPr id="8" name="Rectangle: Rounded Corners 7">
            <a:extLst>
              <a:ext uri="{FF2B5EF4-FFF2-40B4-BE49-F238E27FC236}">
                <a16:creationId xmlns:a16="http://schemas.microsoft.com/office/drawing/2014/main" id="{805FF496-555F-173E-DD9E-AA607A9AD78C}"/>
              </a:ext>
            </a:extLst>
          </p:cNvPr>
          <p:cNvSpPr/>
          <p:nvPr/>
        </p:nvSpPr>
        <p:spPr>
          <a:xfrm>
            <a:off x="4876800" y="3377324"/>
            <a:ext cx="3044687"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Connect MQTT Client to the broker</a:t>
            </a:r>
          </a:p>
          <a:p>
            <a:pPr algn="ctr"/>
            <a:r>
              <a:rPr lang="en-US" sz="1400">
                <a:solidFill>
                  <a:schemeClr val="tx2">
                    <a:lumMod val="60000"/>
                    <a:lumOff val="40000"/>
                  </a:schemeClr>
                </a:solidFill>
              </a:rPr>
              <a:t>nxd_mqtt_client_connect</a:t>
            </a:r>
            <a:endParaRPr lang="en-US" sz="1400">
              <a:solidFill>
                <a:schemeClr val="tx1"/>
              </a:solidFill>
            </a:endParaRPr>
          </a:p>
        </p:txBody>
      </p:sp>
      <p:sp>
        <p:nvSpPr>
          <p:cNvPr id="9" name="TextBox 8">
            <a:extLst>
              <a:ext uri="{FF2B5EF4-FFF2-40B4-BE49-F238E27FC236}">
                <a16:creationId xmlns:a16="http://schemas.microsoft.com/office/drawing/2014/main" id="{63EAA7C4-8748-AD89-7068-4679A02642F6}"/>
              </a:ext>
            </a:extLst>
          </p:cNvPr>
          <p:cNvSpPr txBox="1"/>
          <p:nvPr/>
        </p:nvSpPr>
        <p:spPr>
          <a:xfrm>
            <a:off x="5519530" y="2014068"/>
            <a:ext cx="1676400" cy="380999"/>
          </a:xfrm>
          <a:prstGeom prst="rect">
            <a:avLst/>
          </a:prstGeom>
          <a:noFill/>
        </p:spPr>
        <p:txBody>
          <a:bodyPr wrap="square" rtlCol="0">
            <a:spAutoFit/>
          </a:bodyPr>
          <a:lstStyle/>
          <a:p>
            <a:r>
              <a:rPr lang="en-US"/>
              <a:t>MQTT Client</a:t>
            </a:r>
          </a:p>
        </p:txBody>
      </p:sp>
      <p:sp>
        <p:nvSpPr>
          <p:cNvPr id="10" name="Rectangle: Rounded Corners 9">
            <a:extLst>
              <a:ext uri="{FF2B5EF4-FFF2-40B4-BE49-F238E27FC236}">
                <a16:creationId xmlns:a16="http://schemas.microsoft.com/office/drawing/2014/main" id="{33F90631-D23A-D977-F39D-7B7E3B337402}"/>
              </a:ext>
            </a:extLst>
          </p:cNvPr>
          <p:cNvSpPr/>
          <p:nvPr/>
        </p:nvSpPr>
        <p:spPr>
          <a:xfrm>
            <a:off x="2438399" y="4068477"/>
            <a:ext cx="2435087"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Subscribe to a topic</a:t>
            </a:r>
          </a:p>
          <a:p>
            <a:pPr algn="ctr"/>
            <a:r>
              <a:rPr lang="en-US" sz="1400">
                <a:solidFill>
                  <a:schemeClr val="tx2">
                    <a:lumMod val="60000"/>
                    <a:lumOff val="40000"/>
                  </a:schemeClr>
                </a:solidFill>
              </a:rPr>
              <a:t>nxd_mqtt_client_subscribe</a:t>
            </a:r>
            <a:endParaRPr lang="en-US" sz="1400">
              <a:solidFill>
                <a:schemeClr val="tx1"/>
              </a:solidFill>
            </a:endParaRPr>
          </a:p>
        </p:txBody>
      </p:sp>
      <p:sp>
        <p:nvSpPr>
          <p:cNvPr id="11" name="Rectangle: Rounded Corners 10">
            <a:extLst>
              <a:ext uri="{FF2B5EF4-FFF2-40B4-BE49-F238E27FC236}">
                <a16:creationId xmlns:a16="http://schemas.microsoft.com/office/drawing/2014/main" id="{53D8DD37-EF8F-B868-C80F-15BBFBFF385D}"/>
              </a:ext>
            </a:extLst>
          </p:cNvPr>
          <p:cNvSpPr/>
          <p:nvPr/>
        </p:nvSpPr>
        <p:spPr>
          <a:xfrm>
            <a:off x="8077200" y="4068477"/>
            <a:ext cx="2209800" cy="6624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Publish a message through the broker</a:t>
            </a:r>
          </a:p>
          <a:p>
            <a:pPr algn="ctr"/>
            <a:r>
              <a:rPr lang="en-US" sz="1400">
                <a:solidFill>
                  <a:schemeClr val="tx2">
                    <a:lumMod val="60000"/>
                    <a:lumOff val="40000"/>
                  </a:schemeClr>
                </a:solidFill>
              </a:rPr>
              <a:t>nxd_mqtt_client_publish</a:t>
            </a:r>
            <a:endParaRPr lang="en-US" sz="1400">
              <a:solidFill>
                <a:schemeClr val="tx1"/>
              </a:solidFill>
            </a:endParaRPr>
          </a:p>
        </p:txBody>
      </p:sp>
      <p:sp>
        <p:nvSpPr>
          <p:cNvPr id="12" name="Rectangle: Rounded Corners 11">
            <a:extLst>
              <a:ext uri="{FF2B5EF4-FFF2-40B4-BE49-F238E27FC236}">
                <a16:creationId xmlns:a16="http://schemas.microsoft.com/office/drawing/2014/main" id="{F07BA909-C071-4887-00F8-EF7A7E414C86}"/>
              </a:ext>
            </a:extLst>
          </p:cNvPr>
          <p:cNvSpPr/>
          <p:nvPr/>
        </p:nvSpPr>
        <p:spPr>
          <a:xfrm>
            <a:off x="1798566" y="5000584"/>
            <a:ext cx="3120887" cy="685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Set MQTT message receive notify callback function</a:t>
            </a:r>
          </a:p>
          <a:p>
            <a:pPr algn="ctr"/>
            <a:r>
              <a:rPr lang="en-US" sz="1400">
                <a:solidFill>
                  <a:schemeClr val="tx2">
                    <a:lumMod val="60000"/>
                    <a:lumOff val="40000"/>
                  </a:schemeClr>
                </a:solidFill>
              </a:rPr>
              <a:t>nxd_mqtt_client_receive_notify_set</a:t>
            </a:r>
            <a:endParaRPr lang="en-US" sz="1400">
              <a:solidFill>
                <a:schemeClr val="tx1"/>
              </a:solidFill>
            </a:endParaRPr>
          </a:p>
        </p:txBody>
      </p:sp>
      <p:sp>
        <p:nvSpPr>
          <p:cNvPr id="13" name="Rectangle: Rounded Corners 12">
            <a:extLst>
              <a:ext uri="{FF2B5EF4-FFF2-40B4-BE49-F238E27FC236}">
                <a16:creationId xmlns:a16="http://schemas.microsoft.com/office/drawing/2014/main" id="{32F391C0-9FB6-1A89-4183-C6D79F13202D}"/>
              </a:ext>
            </a:extLst>
          </p:cNvPr>
          <p:cNvSpPr/>
          <p:nvPr/>
        </p:nvSpPr>
        <p:spPr>
          <a:xfrm>
            <a:off x="5067091" y="5586711"/>
            <a:ext cx="2657476"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Receive queue in MQTT client</a:t>
            </a:r>
            <a:endParaRPr lang="en-US" sz="1400">
              <a:solidFill>
                <a:schemeClr val="tx1"/>
              </a:solidFill>
            </a:endParaRPr>
          </a:p>
        </p:txBody>
      </p:sp>
      <p:sp>
        <p:nvSpPr>
          <p:cNvPr id="14" name="Rectangle: Rounded Corners 13">
            <a:extLst>
              <a:ext uri="{FF2B5EF4-FFF2-40B4-BE49-F238E27FC236}">
                <a16:creationId xmlns:a16="http://schemas.microsoft.com/office/drawing/2014/main" id="{192075C3-3D8E-4AC3-5AC1-7755E64AF4CD}"/>
              </a:ext>
            </a:extLst>
          </p:cNvPr>
          <p:cNvSpPr/>
          <p:nvPr/>
        </p:nvSpPr>
        <p:spPr>
          <a:xfrm>
            <a:off x="8717034" y="5586711"/>
            <a:ext cx="3352800" cy="5098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Retrieve a message from the broker</a:t>
            </a:r>
          </a:p>
          <a:p>
            <a:pPr algn="ctr"/>
            <a:r>
              <a:rPr lang="en-US" sz="1400">
                <a:solidFill>
                  <a:schemeClr val="tx2">
                    <a:lumMod val="60000"/>
                    <a:lumOff val="40000"/>
                  </a:schemeClr>
                </a:solidFill>
              </a:rPr>
              <a:t>nxd_mqtt_client_message_get</a:t>
            </a:r>
            <a:endParaRPr lang="en-US" sz="1400">
              <a:solidFill>
                <a:schemeClr val="tx1"/>
              </a:solidFill>
            </a:endParaRPr>
          </a:p>
        </p:txBody>
      </p:sp>
      <p:cxnSp>
        <p:nvCxnSpPr>
          <p:cNvPr id="15" name="Straight Arrow Connector 14">
            <a:extLst>
              <a:ext uri="{FF2B5EF4-FFF2-40B4-BE49-F238E27FC236}">
                <a16:creationId xmlns:a16="http://schemas.microsoft.com/office/drawing/2014/main" id="{DBC07D07-815B-0AE3-E17E-4D46BA3CC779}"/>
              </a:ext>
            </a:extLst>
          </p:cNvPr>
          <p:cNvCxnSpPr>
            <a:cxnSpLocks/>
            <a:stCxn id="7" idx="2"/>
            <a:endCxn id="8" idx="0"/>
          </p:cNvCxnSpPr>
          <p:nvPr/>
        </p:nvCxnSpPr>
        <p:spPr>
          <a:xfrm>
            <a:off x="6395830" y="2950639"/>
            <a:ext cx="3314" cy="42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964FED4-24BE-7924-18BC-C55BC743071C}"/>
              </a:ext>
            </a:extLst>
          </p:cNvPr>
          <p:cNvCxnSpPr>
            <a:cxnSpLocks/>
            <a:stCxn id="8" idx="1"/>
            <a:endCxn id="10" idx="0"/>
          </p:cNvCxnSpPr>
          <p:nvPr/>
        </p:nvCxnSpPr>
        <p:spPr>
          <a:xfrm rot="10800000" flipV="1">
            <a:off x="3655944" y="3632267"/>
            <a:ext cx="1220857" cy="436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F064E11B-4801-BA4B-684B-FBC3605741CF}"/>
              </a:ext>
            </a:extLst>
          </p:cNvPr>
          <p:cNvCxnSpPr>
            <a:cxnSpLocks/>
            <a:stCxn id="8" idx="3"/>
            <a:endCxn id="11" idx="0"/>
          </p:cNvCxnSpPr>
          <p:nvPr/>
        </p:nvCxnSpPr>
        <p:spPr>
          <a:xfrm>
            <a:off x="7921487" y="3632267"/>
            <a:ext cx="1260613" cy="436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3DCB370-11F4-C7AB-D8FA-A2D73264015C}"/>
              </a:ext>
            </a:extLst>
          </p:cNvPr>
          <p:cNvCxnSpPr>
            <a:cxnSpLocks/>
            <a:stCxn id="10" idx="2"/>
          </p:cNvCxnSpPr>
          <p:nvPr/>
        </p:nvCxnSpPr>
        <p:spPr>
          <a:xfrm flipH="1">
            <a:off x="3655942" y="4578363"/>
            <a:ext cx="1" cy="414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220C4E-7ED4-A3D9-BE31-88D08FCBABB3}"/>
              </a:ext>
            </a:extLst>
          </p:cNvPr>
          <p:cNvCxnSpPr>
            <a:cxnSpLocks/>
            <a:stCxn id="13" idx="3"/>
            <a:endCxn id="14" idx="1"/>
          </p:cNvCxnSpPr>
          <p:nvPr/>
        </p:nvCxnSpPr>
        <p:spPr>
          <a:xfrm>
            <a:off x="7724567" y="5841654"/>
            <a:ext cx="9924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304C1853-8E5E-CDCD-F3ED-DE1A4C7D98B7}"/>
              </a:ext>
            </a:extLst>
          </p:cNvPr>
          <p:cNvSpPr/>
          <p:nvPr/>
        </p:nvSpPr>
        <p:spPr>
          <a:xfrm>
            <a:off x="3312" y="2960628"/>
            <a:ext cx="2435087" cy="6856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Callback function when client receive</a:t>
            </a:r>
            <a:endParaRPr lang="en-US" sz="1400">
              <a:solidFill>
                <a:schemeClr val="tx1"/>
              </a:solidFill>
            </a:endParaRPr>
          </a:p>
        </p:txBody>
      </p:sp>
      <p:cxnSp>
        <p:nvCxnSpPr>
          <p:cNvPr id="32" name="Connector: Elbow 31">
            <a:extLst>
              <a:ext uri="{FF2B5EF4-FFF2-40B4-BE49-F238E27FC236}">
                <a16:creationId xmlns:a16="http://schemas.microsoft.com/office/drawing/2014/main" id="{A52A7B45-CB1A-AAA6-65DB-15765FEA28D5}"/>
              </a:ext>
            </a:extLst>
          </p:cNvPr>
          <p:cNvCxnSpPr>
            <a:cxnSpLocks/>
            <a:stCxn id="12" idx="1"/>
            <a:endCxn id="31" idx="2"/>
          </p:cNvCxnSpPr>
          <p:nvPr/>
        </p:nvCxnSpPr>
        <p:spPr>
          <a:xfrm rot="10800000">
            <a:off x="1220856" y="3646256"/>
            <a:ext cx="577710" cy="16971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8992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it-IT" cap="all"/>
              <a:t>SMTP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381000" y="1371600"/>
            <a:ext cx="11724001" cy="785343"/>
          </a:xfrm>
          <a:prstGeom prst="rect">
            <a:avLst/>
          </a:prstGeom>
          <a:noFill/>
        </p:spPr>
        <p:txBody>
          <a:bodyPr wrap="square" rtlCol="0">
            <a:spAutoFit/>
          </a:bodyPr>
          <a:lstStyle/>
          <a:p>
            <a:pPr>
              <a:lnSpc>
                <a:spcPct val="150000"/>
              </a:lnSpc>
              <a:buClr>
                <a:srgbClr val="0070C0"/>
              </a:buClr>
            </a:pPr>
            <a:r>
              <a:rPr lang="en-US" sz="1600" b="1"/>
              <a:t>SMTP</a:t>
            </a:r>
            <a:r>
              <a:rPr lang="en-US" sz="1600"/>
              <a:t> (Simple Mail Transfer Protocol): (using TCP)</a:t>
            </a:r>
          </a:p>
          <a:p>
            <a:pPr marL="285750" indent="-285750">
              <a:lnSpc>
                <a:spcPct val="150000"/>
              </a:lnSpc>
              <a:buClr>
                <a:srgbClr val="0070C0"/>
              </a:buClr>
              <a:buFont typeface="Wingdings" panose="05000000000000000000" pitchFamily="2" charset="2"/>
              <a:buChar char="§"/>
            </a:pPr>
            <a:r>
              <a:rPr lang="en-US" sz="1600"/>
              <a:t>is an Internet standard communication protocol for electronic mail transmission. </a:t>
            </a:r>
          </a:p>
        </p:txBody>
      </p:sp>
      <p:sp>
        <p:nvSpPr>
          <p:cNvPr id="3" name="Rectangle: Rounded Corners 2">
            <a:extLst>
              <a:ext uri="{FF2B5EF4-FFF2-40B4-BE49-F238E27FC236}">
                <a16:creationId xmlns:a16="http://schemas.microsoft.com/office/drawing/2014/main" id="{80C6B283-F14B-DCD6-C8F9-42988A53CB53}"/>
              </a:ext>
            </a:extLst>
          </p:cNvPr>
          <p:cNvSpPr/>
          <p:nvPr/>
        </p:nvSpPr>
        <p:spPr>
          <a:xfrm>
            <a:off x="4038600" y="2743200"/>
            <a:ext cx="33528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an SMTP Client Instance</a:t>
            </a:r>
          </a:p>
          <a:p>
            <a:pPr algn="ctr"/>
            <a:r>
              <a:rPr lang="en-US" sz="1400">
                <a:solidFill>
                  <a:schemeClr val="tx2">
                    <a:lumMod val="60000"/>
                    <a:lumOff val="40000"/>
                  </a:schemeClr>
                </a:solidFill>
              </a:rPr>
              <a:t>nxd_smtp_client_create</a:t>
            </a:r>
          </a:p>
        </p:txBody>
      </p:sp>
      <p:sp>
        <p:nvSpPr>
          <p:cNvPr id="6" name="Rectangle: Rounded Corners 5">
            <a:extLst>
              <a:ext uri="{FF2B5EF4-FFF2-40B4-BE49-F238E27FC236}">
                <a16:creationId xmlns:a16="http://schemas.microsoft.com/office/drawing/2014/main" id="{B3B57CC3-A486-F1F8-A6DA-E3F2B79E4C76}"/>
              </a:ext>
            </a:extLst>
          </p:cNvPr>
          <p:cNvSpPr/>
          <p:nvPr/>
        </p:nvSpPr>
        <p:spPr>
          <a:xfrm>
            <a:off x="4038600" y="3741179"/>
            <a:ext cx="33528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and send an SMTP mail item</a:t>
            </a:r>
          </a:p>
          <a:p>
            <a:pPr algn="ctr"/>
            <a:r>
              <a:rPr lang="en-US" sz="1400">
                <a:solidFill>
                  <a:schemeClr val="tx2">
                    <a:lumMod val="60000"/>
                    <a:lumOff val="40000"/>
                  </a:schemeClr>
                </a:solidFill>
              </a:rPr>
              <a:t>nx_smtp_mail_send</a:t>
            </a:r>
          </a:p>
        </p:txBody>
      </p:sp>
      <p:sp>
        <p:nvSpPr>
          <p:cNvPr id="7" name="Rectangle: Rounded Corners 6">
            <a:extLst>
              <a:ext uri="{FF2B5EF4-FFF2-40B4-BE49-F238E27FC236}">
                <a16:creationId xmlns:a16="http://schemas.microsoft.com/office/drawing/2014/main" id="{05CD1513-9E18-103C-460A-76A787A5E8A4}"/>
              </a:ext>
            </a:extLst>
          </p:cNvPr>
          <p:cNvSpPr/>
          <p:nvPr/>
        </p:nvSpPr>
        <p:spPr>
          <a:xfrm>
            <a:off x="4038600" y="4807979"/>
            <a:ext cx="33528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Delete an SMTP Client Instance</a:t>
            </a:r>
          </a:p>
          <a:p>
            <a:pPr algn="ctr"/>
            <a:r>
              <a:rPr lang="en-US" sz="1400">
                <a:solidFill>
                  <a:schemeClr val="tx2">
                    <a:lumMod val="60000"/>
                    <a:lumOff val="40000"/>
                  </a:schemeClr>
                </a:solidFill>
              </a:rPr>
              <a:t>nx_smtp_client_delete</a:t>
            </a:r>
          </a:p>
        </p:txBody>
      </p:sp>
      <p:cxnSp>
        <p:nvCxnSpPr>
          <p:cNvPr id="10" name="Straight Arrow Connector 9">
            <a:extLst>
              <a:ext uri="{FF2B5EF4-FFF2-40B4-BE49-F238E27FC236}">
                <a16:creationId xmlns:a16="http://schemas.microsoft.com/office/drawing/2014/main" id="{576031F7-9ECA-3270-7F22-DE0DE7D5CCFE}"/>
              </a:ext>
            </a:extLst>
          </p:cNvPr>
          <p:cNvCxnSpPr>
            <a:cxnSpLocks/>
            <a:stCxn id="3" idx="2"/>
            <a:endCxn id="6" idx="0"/>
          </p:cNvCxnSpPr>
          <p:nvPr/>
        </p:nvCxnSpPr>
        <p:spPr>
          <a:xfrm>
            <a:off x="5715000" y="3269221"/>
            <a:ext cx="0" cy="47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E80E25B-1AF2-B917-D4EE-1E2F89230FCF}"/>
              </a:ext>
            </a:extLst>
          </p:cNvPr>
          <p:cNvCxnSpPr>
            <a:cxnSpLocks/>
            <a:stCxn id="6" idx="2"/>
            <a:endCxn id="7" idx="0"/>
          </p:cNvCxnSpPr>
          <p:nvPr/>
        </p:nvCxnSpPr>
        <p:spPr>
          <a:xfrm>
            <a:off x="5715000" y="4267200"/>
            <a:ext cx="0" cy="540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394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Threadx scheduling</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371600"/>
            <a:ext cx="7761601" cy="693010"/>
          </a:xfrm>
        </p:spPr>
        <p:txBody>
          <a:bodyPr/>
          <a:lstStyle/>
          <a:p>
            <a:pPr marL="463550" lvl="1" indent="-285750">
              <a:lnSpc>
                <a:spcPct val="150000"/>
              </a:lnSpc>
            </a:pPr>
            <a:r>
              <a:rPr lang="en-US"/>
              <a:t>Time slcing: </a:t>
            </a:r>
            <a:r>
              <a:rPr lang="en-US" sz="1600"/>
              <a:t>Each thread is divided into a fixed time slot, if within that divided time the thread has not been completed, it will be paused, waiting for the next turn to continue working after the system finishes processing series of threads.</a:t>
            </a:r>
            <a:endParaRPr lang="en-US"/>
          </a:p>
        </p:txBody>
      </p:sp>
      <p:pic>
        <p:nvPicPr>
          <p:cNvPr id="1026" name="Picture 2" descr="Lập lịch (scheduler) và đồng bộ hóa (synchronization) Thread trong Java">
            <a:extLst>
              <a:ext uri="{FF2B5EF4-FFF2-40B4-BE49-F238E27FC236}">
                <a16:creationId xmlns:a16="http://schemas.microsoft.com/office/drawing/2014/main" id="{5F95D94B-9096-C1B2-4C94-88D5D3431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1052736"/>
            <a:ext cx="3352800" cy="2572512"/>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4">
            <a:extLst>
              <a:ext uri="{FF2B5EF4-FFF2-40B4-BE49-F238E27FC236}">
                <a16:creationId xmlns:a16="http://schemas.microsoft.com/office/drawing/2014/main" id="{63CEE99D-114B-0259-28B9-9EC8966BBB9F}"/>
              </a:ext>
            </a:extLst>
          </p:cNvPr>
          <p:cNvSpPr txBox="1">
            <a:spLocks/>
          </p:cNvSpPr>
          <p:nvPr/>
        </p:nvSpPr>
        <p:spPr>
          <a:xfrm>
            <a:off x="544199" y="3625248"/>
            <a:ext cx="11495401" cy="323678"/>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lnSpc>
                <a:spcPct val="150000"/>
              </a:lnSpc>
            </a:pPr>
            <a:r>
              <a:rPr lang="en-US"/>
              <a:t>Preemtion: Prioritize allocating time to thread with higher priority.</a:t>
            </a:r>
          </a:p>
        </p:txBody>
      </p:sp>
      <p:pic>
        <p:nvPicPr>
          <p:cNvPr id="4" name="Picture 2" descr="Preemptive Priority-Based Scheduling--Real-Time Concepts for Embedded  Systems--嵌入式linux中文站在线图书">
            <a:extLst>
              <a:ext uri="{FF2B5EF4-FFF2-40B4-BE49-F238E27FC236}">
                <a16:creationId xmlns:a16="http://schemas.microsoft.com/office/drawing/2014/main" id="{F4AFD6F2-0DEF-1DC3-834C-C27818723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02937"/>
            <a:ext cx="5252401" cy="204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6067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it-IT" cap="all"/>
              <a:t>Telnet</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439424" y="1237993"/>
            <a:ext cx="11724001" cy="785343"/>
          </a:xfrm>
          <a:prstGeom prst="rect">
            <a:avLst/>
          </a:prstGeom>
          <a:noFill/>
        </p:spPr>
        <p:txBody>
          <a:bodyPr wrap="square" rtlCol="0">
            <a:spAutoFit/>
          </a:bodyPr>
          <a:lstStyle/>
          <a:p>
            <a:pPr>
              <a:lnSpc>
                <a:spcPct val="150000"/>
              </a:lnSpc>
              <a:buClr>
                <a:srgbClr val="0070C0"/>
              </a:buClr>
            </a:pPr>
            <a:r>
              <a:rPr lang="en-US" sz="1600" b="1"/>
              <a:t>Telnet</a:t>
            </a:r>
            <a:r>
              <a:rPr lang="en-US" sz="1600"/>
              <a:t>: (using TCP)</a:t>
            </a:r>
          </a:p>
          <a:p>
            <a:pPr marL="285750" indent="-285750">
              <a:lnSpc>
                <a:spcPct val="150000"/>
              </a:lnSpc>
              <a:buClr>
                <a:srgbClr val="0070C0"/>
              </a:buClr>
              <a:buFont typeface="Wingdings" panose="05000000000000000000" pitchFamily="2" charset="2"/>
              <a:buChar char="§"/>
            </a:pPr>
            <a:r>
              <a:rPr lang="en-US" sz="1600"/>
              <a:t>designed for transferring commands and responses between two nodes on the Internet</a:t>
            </a:r>
          </a:p>
        </p:txBody>
      </p:sp>
      <p:sp>
        <p:nvSpPr>
          <p:cNvPr id="3" name="Rectangle: Rounded Corners 2">
            <a:extLst>
              <a:ext uri="{FF2B5EF4-FFF2-40B4-BE49-F238E27FC236}">
                <a16:creationId xmlns:a16="http://schemas.microsoft.com/office/drawing/2014/main" id="{47526006-D363-70DE-4C3D-C547FDA6C24D}"/>
              </a:ext>
            </a:extLst>
          </p:cNvPr>
          <p:cNvSpPr/>
          <p:nvPr/>
        </p:nvSpPr>
        <p:spPr>
          <a:xfrm>
            <a:off x="487877" y="2677885"/>
            <a:ext cx="22098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 Telnet Server</a:t>
            </a:r>
          </a:p>
          <a:p>
            <a:pPr algn="ctr"/>
            <a:r>
              <a:rPr lang="en-US" sz="1400">
                <a:solidFill>
                  <a:schemeClr val="tx2">
                    <a:lumMod val="60000"/>
                    <a:lumOff val="40000"/>
                  </a:schemeClr>
                </a:solidFill>
              </a:rPr>
              <a:t>nx_telnet_server_create</a:t>
            </a:r>
          </a:p>
        </p:txBody>
      </p:sp>
      <p:sp>
        <p:nvSpPr>
          <p:cNvPr id="6" name="Rectangle: Rounded Corners 5">
            <a:extLst>
              <a:ext uri="{FF2B5EF4-FFF2-40B4-BE49-F238E27FC236}">
                <a16:creationId xmlns:a16="http://schemas.microsoft.com/office/drawing/2014/main" id="{D14EF426-F4B5-9063-B1A9-443DA6446D97}"/>
              </a:ext>
            </a:extLst>
          </p:cNvPr>
          <p:cNvSpPr/>
          <p:nvPr/>
        </p:nvSpPr>
        <p:spPr>
          <a:xfrm>
            <a:off x="487877" y="4693496"/>
            <a:ext cx="22098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Start a Telnet Server</a:t>
            </a:r>
          </a:p>
          <a:p>
            <a:pPr algn="ctr"/>
            <a:r>
              <a:rPr lang="en-US" sz="1400">
                <a:solidFill>
                  <a:schemeClr val="tx2">
                    <a:lumMod val="60000"/>
                    <a:lumOff val="40000"/>
                  </a:schemeClr>
                </a:solidFill>
              </a:rPr>
              <a:t>nx_telnet_server_start</a:t>
            </a:r>
          </a:p>
        </p:txBody>
      </p:sp>
      <p:cxnSp>
        <p:nvCxnSpPr>
          <p:cNvPr id="8" name="Straight Arrow Connector 7">
            <a:extLst>
              <a:ext uri="{FF2B5EF4-FFF2-40B4-BE49-F238E27FC236}">
                <a16:creationId xmlns:a16="http://schemas.microsoft.com/office/drawing/2014/main" id="{CF688ED2-22F1-5EF2-9221-3E487439149B}"/>
              </a:ext>
            </a:extLst>
          </p:cNvPr>
          <p:cNvCxnSpPr>
            <a:cxnSpLocks/>
            <a:stCxn id="3" idx="2"/>
            <a:endCxn id="6" idx="0"/>
          </p:cNvCxnSpPr>
          <p:nvPr/>
        </p:nvCxnSpPr>
        <p:spPr>
          <a:xfrm>
            <a:off x="1592777" y="3203906"/>
            <a:ext cx="0" cy="148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77E8957-5D1C-C8BB-CD73-32CD673D88A3}"/>
              </a:ext>
            </a:extLst>
          </p:cNvPr>
          <p:cNvSpPr txBox="1"/>
          <p:nvPr/>
        </p:nvSpPr>
        <p:spPr>
          <a:xfrm>
            <a:off x="2910975" y="2424141"/>
            <a:ext cx="3733798" cy="1200329"/>
          </a:xfrm>
          <a:prstGeom prst="rect">
            <a:avLst/>
          </a:prstGeom>
          <a:noFill/>
        </p:spPr>
        <p:txBody>
          <a:bodyPr wrap="square" rtlCol="0">
            <a:spAutoFit/>
          </a:bodyPr>
          <a:lstStyle/>
          <a:p>
            <a:pPr>
              <a:buClr>
                <a:srgbClr val="0070C0"/>
              </a:buClr>
            </a:pPr>
            <a:r>
              <a:rPr lang="en-US" sz="1200" b="1"/>
              <a:t>new_connection: </a:t>
            </a:r>
            <a:r>
              <a:rPr lang="en-US" sz="1200"/>
              <a:t>called whenever a new Telnet Client connection request is detected by the Server. </a:t>
            </a:r>
          </a:p>
          <a:p>
            <a:pPr>
              <a:buClr>
                <a:srgbClr val="0070C0"/>
              </a:buClr>
            </a:pPr>
            <a:r>
              <a:rPr lang="en-US" sz="1200" b="1"/>
              <a:t>receive_data: </a:t>
            </a:r>
            <a:r>
              <a:rPr lang="en-US" sz="1200"/>
              <a:t>called whenever a new Telnet Client data is present on the connection. </a:t>
            </a:r>
          </a:p>
          <a:p>
            <a:pPr>
              <a:buClr>
                <a:srgbClr val="0070C0"/>
              </a:buClr>
            </a:pPr>
            <a:r>
              <a:rPr lang="en-US" sz="1200" b="1"/>
              <a:t>end_connection: </a:t>
            </a:r>
            <a:r>
              <a:rPr lang="en-US" sz="1200"/>
              <a:t>is called whenever a Telnet Client connection is disconnected</a:t>
            </a:r>
          </a:p>
        </p:txBody>
      </p:sp>
      <p:sp>
        <p:nvSpPr>
          <p:cNvPr id="16" name="Left Brace 15">
            <a:extLst>
              <a:ext uri="{FF2B5EF4-FFF2-40B4-BE49-F238E27FC236}">
                <a16:creationId xmlns:a16="http://schemas.microsoft.com/office/drawing/2014/main" id="{FE3A4527-42A2-7D41-E1C8-854BECE75133}"/>
              </a:ext>
            </a:extLst>
          </p:cNvPr>
          <p:cNvSpPr/>
          <p:nvPr/>
        </p:nvSpPr>
        <p:spPr>
          <a:xfrm>
            <a:off x="2773681" y="2424141"/>
            <a:ext cx="274319" cy="11572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82844C2-5E9B-628D-8516-FBC071EB3F6C}"/>
              </a:ext>
            </a:extLst>
          </p:cNvPr>
          <p:cNvSpPr/>
          <p:nvPr/>
        </p:nvSpPr>
        <p:spPr>
          <a:xfrm>
            <a:off x="7391400" y="2647783"/>
            <a:ext cx="33528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a Telnet Client</a:t>
            </a:r>
          </a:p>
          <a:p>
            <a:pPr algn="ctr"/>
            <a:r>
              <a:rPr lang="en-US" sz="1400">
                <a:solidFill>
                  <a:schemeClr val="tx2">
                    <a:lumMod val="60000"/>
                    <a:lumOff val="40000"/>
                  </a:schemeClr>
                </a:solidFill>
              </a:rPr>
              <a:t>nx_telnet_client_create</a:t>
            </a:r>
          </a:p>
        </p:txBody>
      </p:sp>
      <p:sp>
        <p:nvSpPr>
          <p:cNvPr id="18" name="Rectangle: Rounded Corners 17">
            <a:extLst>
              <a:ext uri="{FF2B5EF4-FFF2-40B4-BE49-F238E27FC236}">
                <a16:creationId xmlns:a16="http://schemas.microsoft.com/office/drawing/2014/main" id="{27519C9B-40F7-3F93-C85E-213C05EEB7D0}"/>
              </a:ext>
            </a:extLst>
          </p:cNvPr>
          <p:cNvSpPr/>
          <p:nvPr/>
        </p:nvSpPr>
        <p:spPr>
          <a:xfrm>
            <a:off x="7391400" y="3630059"/>
            <a:ext cx="3352800" cy="7653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Connect a Telnet Client with IP address</a:t>
            </a:r>
          </a:p>
          <a:p>
            <a:pPr algn="ctr"/>
            <a:r>
              <a:rPr lang="en-US" sz="1400">
                <a:solidFill>
                  <a:schemeClr val="tx2">
                    <a:lumMod val="60000"/>
                    <a:lumOff val="40000"/>
                  </a:schemeClr>
                </a:solidFill>
              </a:rPr>
              <a:t>nx_telnet_client_connect </a:t>
            </a:r>
            <a:r>
              <a:rPr lang="en-US" sz="1400">
                <a:solidFill>
                  <a:schemeClr val="tx1"/>
                </a:solidFill>
              </a:rPr>
              <a:t>(IPv4)</a:t>
            </a:r>
            <a:endParaRPr lang="en-US" sz="1400">
              <a:solidFill>
                <a:schemeClr val="tx2">
                  <a:lumMod val="60000"/>
                  <a:lumOff val="40000"/>
                </a:schemeClr>
              </a:solidFill>
            </a:endParaRPr>
          </a:p>
          <a:p>
            <a:pPr algn="ctr"/>
            <a:r>
              <a:rPr lang="en-US" sz="1400">
                <a:solidFill>
                  <a:schemeClr val="tx2">
                    <a:lumMod val="60000"/>
                    <a:lumOff val="40000"/>
                  </a:schemeClr>
                </a:solidFill>
              </a:rPr>
              <a:t>nxd_telnet_client_connect </a:t>
            </a:r>
            <a:r>
              <a:rPr lang="en-US" sz="1400">
                <a:solidFill>
                  <a:schemeClr val="tx1"/>
                </a:solidFill>
              </a:rPr>
              <a:t>(IPv6)</a:t>
            </a:r>
            <a:endParaRPr lang="en-US" sz="1400">
              <a:solidFill>
                <a:schemeClr val="tx2">
                  <a:lumMod val="60000"/>
                  <a:lumOff val="40000"/>
                </a:schemeClr>
              </a:solidFill>
            </a:endParaRPr>
          </a:p>
        </p:txBody>
      </p:sp>
      <p:sp>
        <p:nvSpPr>
          <p:cNvPr id="19" name="Rectangle: Rounded Corners 18">
            <a:extLst>
              <a:ext uri="{FF2B5EF4-FFF2-40B4-BE49-F238E27FC236}">
                <a16:creationId xmlns:a16="http://schemas.microsoft.com/office/drawing/2014/main" id="{C97523A3-CB03-D91B-2DDD-B511D6662034}"/>
              </a:ext>
            </a:extLst>
          </p:cNvPr>
          <p:cNvSpPr/>
          <p:nvPr/>
        </p:nvSpPr>
        <p:spPr>
          <a:xfrm>
            <a:off x="6268294" y="5105401"/>
            <a:ext cx="2842576" cy="6401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Receive packet via Telnet Client</a:t>
            </a:r>
          </a:p>
          <a:p>
            <a:pPr algn="ctr"/>
            <a:r>
              <a:rPr lang="en-US" sz="1400">
                <a:solidFill>
                  <a:schemeClr val="tx2">
                    <a:lumMod val="60000"/>
                    <a:lumOff val="40000"/>
                  </a:schemeClr>
                </a:solidFill>
              </a:rPr>
              <a:t>nx_telnet_client_packet_receive</a:t>
            </a:r>
          </a:p>
        </p:txBody>
      </p:sp>
      <p:sp>
        <p:nvSpPr>
          <p:cNvPr id="20" name="Rectangle: Rounded Corners 19">
            <a:extLst>
              <a:ext uri="{FF2B5EF4-FFF2-40B4-BE49-F238E27FC236}">
                <a16:creationId xmlns:a16="http://schemas.microsoft.com/office/drawing/2014/main" id="{6CBADB94-E82C-E6FB-23FC-9161A4E202C6}"/>
              </a:ext>
            </a:extLst>
          </p:cNvPr>
          <p:cNvSpPr/>
          <p:nvPr/>
        </p:nvSpPr>
        <p:spPr>
          <a:xfrm>
            <a:off x="9448799" y="5105401"/>
            <a:ext cx="2714625" cy="6401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Send packet through Client connection</a:t>
            </a:r>
          </a:p>
          <a:p>
            <a:pPr algn="ctr"/>
            <a:r>
              <a:rPr lang="en-US" sz="1400">
                <a:solidFill>
                  <a:schemeClr val="tx2">
                    <a:lumMod val="60000"/>
                    <a:lumOff val="40000"/>
                  </a:schemeClr>
                </a:solidFill>
              </a:rPr>
              <a:t>nx_telnet_server_packet_send</a:t>
            </a:r>
          </a:p>
        </p:txBody>
      </p:sp>
      <p:cxnSp>
        <p:nvCxnSpPr>
          <p:cNvPr id="21" name="Straight Arrow Connector 20">
            <a:extLst>
              <a:ext uri="{FF2B5EF4-FFF2-40B4-BE49-F238E27FC236}">
                <a16:creationId xmlns:a16="http://schemas.microsoft.com/office/drawing/2014/main" id="{65803608-C76C-A9EE-3DA4-135D60D74C26}"/>
              </a:ext>
            </a:extLst>
          </p:cNvPr>
          <p:cNvCxnSpPr>
            <a:cxnSpLocks/>
            <a:stCxn id="17" idx="2"/>
            <a:endCxn id="18" idx="0"/>
          </p:cNvCxnSpPr>
          <p:nvPr/>
        </p:nvCxnSpPr>
        <p:spPr>
          <a:xfrm>
            <a:off x="9067800" y="3173804"/>
            <a:ext cx="0" cy="45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A1880EC-20A5-B738-28E5-33DCFD70C82B}"/>
              </a:ext>
            </a:extLst>
          </p:cNvPr>
          <p:cNvCxnSpPr>
            <a:cxnSpLocks/>
            <a:stCxn id="18" idx="2"/>
            <a:endCxn id="19" idx="0"/>
          </p:cNvCxnSpPr>
          <p:nvPr/>
        </p:nvCxnSpPr>
        <p:spPr>
          <a:xfrm rot="5400000">
            <a:off x="8023677" y="4061277"/>
            <a:ext cx="710029" cy="13782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1F456FA-8D7F-33F6-FC39-5E75BFCF6294}"/>
              </a:ext>
            </a:extLst>
          </p:cNvPr>
          <p:cNvCxnSpPr>
            <a:cxnSpLocks/>
            <a:stCxn id="18" idx="2"/>
            <a:endCxn id="20" idx="0"/>
          </p:cNvCxnSpPr>
          <p:nvPr/>
        </p:nvCxnSpPr>
        <p:spPr>
          <a:xfrm rot="16200000" flipH="1">
            <a:off x="9581942" y="3881230"/>
            <a:ext cx="710029" cy="17383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7602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PPP/PPPoe</a:t>
            </a:r>
            <a:endParaRPr lang="en-US" sz="2000" cap="all" dirty="0"/>
          </a:p>
        </p:txBody>
      </p:sp>
      <p:sp>
        <p:nvSpPr>
          <p:cNvPr id="5" name="TextBox 4">
            <a:extLst>
              <a:ext uri="{FF2B5EF4-FFF2-40B4-BE49-F238E27FC236}">
                <a16:creationId xmlns:a16="http://schemas.microsoft.com/office/drawing/2014/main" id="{70382150-159F-6C1F-3E01-7FD9D454A7A1}"/>
              </a:ext>
            </a:extLst>
          </p:cNvPr>
          <p:cNvSpPr txBox="1"/>
          <p:nvPr/>
        </p:nvSpPr>
        <p:spPr>
          <a:xfrm>
            <a:off x="123825" y="1524000"/>
            <a:ext cx="12058650" cy="3739998"/>
          </a:xfrm>
          <a:prstGeom prst="rect">
            <a:avLst/>
          </a:prstGeom>
          <a:noFill/>
        </p:spPr>
        <p:txBody>
          <a:bodyPr wrap="square">
            <a:spAutoFit/>
          </a:bodyPr>
          <a:lstStyle/>
          <a:p>
            <a:pPr>
              <a:lnSpc>
                <a:spcPct val="150000"/>
              </a:lnSpc>
            </a:pPr>
            <a:r>
              <a:rPr lang="en-US" sz="1600" b="1"/>
              <a:t>PPP </a:t>
            </a:r>
            <a:r>
              <a:rPr lang="en-US" sz="1600"/>
              <a:t>(Point-to-Point Protocol):</a:t>
            </a:r>
          </a:p>
          <a:p>
            <a:pPr marL="285750" indent="-285750">
              <a:lnSpc>
                <a:spcPct val="150000"/>
              </a:lnSpc>
              <a:buClr>
                <a:srgbClr val="0070C0"/>
              </a:buClr>
              <a:buFont typeface="Wingdings" panose="05000000000000000000" pitchFamily="2" charset="2"/>
              <a:buChar char="§"/>
            </a:pPr>
            <a:r>
              <a:rPr lang="en-US" sz="1600"/>
              <a:t>A communication protocol of the data link layer that is used to transmit multiprotocol data between two directly connected</a:t>
            </a:r>
          </a:p>
          <a:p>
            <a:pPr>
              <a:lnSpc>
                <a:spcPct val="150000"/>
              </a:lnSpc>
              <a:buClr>
                <a:srgbClr val="0070C0"/>
              </a:buClr>
            </a:pPr>
            <a:r>
              <a:rPr lang="en-US" sz="1600"/>
              <a:t>Create a PPP instance:</a:t>
            </a:r>
          </a:p>
          <a:p>
            <a:pPr>
              <a:lnSpc>
                <a:spcPct val="150000"/>
              </a:lnSpc>
              <a:buClr>
                <a:srgbClr val="0070C0"/>
              </a:buClr>
            </a:pPr>
            <a:r>
              <a:rPr lang="en-US" sz="1600">
                <a:solidFill>
                  <a:schemeClr val="tx2">
                    <a:lumMod val="60000"/>
                    <a:lumOff val="40000"/>
                  </a:schemeClr>
                </a:solidFill>
              </a:rPr>
              <a:t>	nx_ppp_create</a:t>
            </a:r>
          </a:p>
          <a:p>
            <a:pPr>
              <a:lnSpc>
                <a:spcPct val="150000"/>
              </a:lnSpc>
              <a:buClr>
                <a:srgbClr val="0070C0"/>
              </a:buClr>
            </a:pPr>
            <a:r>
              <a:rPr lang="en-US" sz="1600"/>
              <a:t>Start PPP processing:</a:t>
            </a:r>
          </a:p>
          <a:p>
            <a:pPr>
              <a:lnSpc>
                <a:spcPct val="150000"/>
              </a:lnSpc>
              <a:buClr>
                <a:srgbClr val="0070C0"/>
              </a:buClr>
            </a:pPr>
            <a:r>
              <a:rPr lang="en-US" sz="1600"/>
              <a:t>	</a:t>
            </a:r>
            <a:r>
              <a:rPr lang="en-US" sz="1600">
                <a:solidFill>
                  <a:schemeClr val="tx2">
                    <a:lumMod val="60000"/>
                    <a:lumOff val="40000"/>
                  </a:schemeClr>
                </a:solidFill>
              </a:rPr>
              <a:t>nx_ppp_start</a:t>
            </a:r>
            <a:endParaRPr lang="en-US" sz="1600"/>
          </a:p>
          <a:p>
            <a:pPr>
              <a:lnSpc>
                <a:spcPct val="150000"/>
              </a:lnSpc>
              <a:buClr>
                <a:srgbClr val="0070C0"/>
              </a:buClr>
            </a:pPr>
            <a:r>
              <a:rPr lang="en-US" sz="1600"/>
              <a:t>Receive a byte from serial ISR</a:t>
            </a:r>
          </a:p>
          <a:p>
            <a:pPr>
              <a:lnSpc>
                <a:spcPct val="150000"/>
              </a:lnSpc>
              <a:buClr>
                <a:srgbClr val="0070C0"/>
              </a:buClr>
            </a:pPr>
            <a:r>
              <a:rPr lang="en-US" sz="1600">
                <a:solidFill>
                  <a:schemeClr val="tx2">
                    <a:lumMod val="60000"/>
                    <a:lumOff val="40000"/>
                  </a:schemeClr>
                </a:solidFill>
              </a:rPr>
              <a:t>	nx_ppp_byte_receive</a:t>
            </a:r>
          </a:p>
          <a:p>
            <a:pPr>
              <a:lnSpc>
                <a:spcPct val="150000"/>
              </a:lnSpc>
              <a:buClr>
                <a:srgbClr val="0070C0"/>
              </a:buClr>
            </a:pPr>
            <a:r>
              <a:rPr lang="en-US" sz="1600"/>
              <a:t>Receive PPP packet</a:t>
            </a:r>
          </a:p>
          <a:p>
            <a:pPr>
              <a:lnSpc>
                <a:spcPct val="150000"/>
              </a:lnSpc>
              <a:buClr>
                <a:srgbClr val="0070C0"/>
              </a:buClr>
            </a:pPr>
            <a:r>
              <a:rPr lang="en-US" sz="1600">
                <a:solidFill>
                  <a:schemeClr val="tx2">
                    <a:lumMod val="60000"/>
                    <a:lumOff val="40000"/>
                  </a:schemeClr>
                </a:solidFill>
              </a:rPr>
              <a:t>	nx_ppp_packet_receive</a:t>
            </a:r>
          </a:p>
        </p:txBody>
      </p:sp>
    </p:spTree>
    <p:extLst>
      <p:ext uri="{BB962C8B-B14F-4D97-AF65-F5344CB8AC3E}">
        <p14:creationId xmlns:p14="http://schemas.microsoft.com/office/powerpoint/2010/main" val="5038480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PPP/PPPoe</a:t>
            </a:r>
            <a:endParaRPr lang="en-US" sz="2000" cap="all" dirty="0"/>
          </a:p>
        </p:txBody>
      </p:sp>
      <p:sp>
        <p:nvSpPr>
          <p:cNvPr id="5" name="TextBox 4">
            <a:extLst>
              <a:ext uri="{FF2B5EF4-FFF2-40B4-BE49-F238E27FC236}">
                <a16:creationId xmlns:a16="http://schemas.microsoft.com/office/drawing/2014/main" id="{70382150-159F-6C1F-3E01-7FD9D454A7A1}"/>
              </a:ext>
            </a:extLst>
          </p:cNvPr>
          <p:cNvSpPr txBox="1"/>
          <p:nvPr/>
        </p:nvSpPr>
        <p:spPr>
          <a:xfrm>
            <a:off x="123825" y="1524000"/>
            <a:ext cx="12058650" cy="3370666"/>
          </a:xfrm>
          <a:prstGeom prst="rect">
            <a:avLst/>
          </a:prstGeom>
          <a:noFill/>
        </p:spPr>
        <p:txBody>
          <a:bodyPr wrap="square">
            <a:spAutoFit/>
          </a:bodyPr>
          <a:lstStyle/>
          <a:p>
            <a:pPr>
              <a:lnSpc>
                <a:spcPct val="150000"/>
              </a:lnSpc>
            </a:pPr>
            <a:r>
              <a:rPr lang="en-US" sz="1600" b="1"/>
              <a:t>PPPoE </a:t>
            </a:r>
            <a:r>
              <a:rPr lang="en-US" sz="1600"/>
              <a:t>(Point-to-Point Protocol over Ethernet):</a:t>
            </a:r>
          </a:p>
          <a:p>
            <a:pPr marL="285750" indent="-285750">
              <a:lnSpc>
                <a:spcPct val="150000"/>
              </a:lnSpc>
              <a:buClr>
                <a:srgbClr val="0070C0"/>
              </a:buClr>
              <a:buFont typeface="Wingdings" panose="05000000000000000000" pitchFamily="2" charset="2"/>
              <a:buChar char="§"/>
            </a:pPr>
            <a:r>
              <a:rPr lang="en-US" sz="1600"/>
              <a:t>Allows hosts to connect to PPP server via Ethernet instead of the traditional character-based serial line communication.</a:t>
            </a:r>
          </a:p>
          <a:p>
            <a:pPr>
              <a:lnSpc>
                <a:spcPct val="150000"/>
              </a:lnSpc>
            </a:pPr>
            <a:r>
              <a:rPr lang="en-US" sz="1600"/>
              <a:t>PPPoE Client:</a:t>
            </a:r>
          </a:p>
          <a:p>
            <a:pPr lvl="1">
              <a:lnSpc>
                <a:spcPct val="150000"/>
              </a:lnSpc>
            </a:pPr>
            <a:r>
              <a:rPr lang="en-US" sz="1600"/>
              <a:t>Create a PPPoE Client instance:</a:t>
            </a:r>
          </a:p>
          <a:p>
            <a:pPr lvl="1">
              <a:lnSpc>
                <a:spcPct val="150000"/>
              </a:lnSpc>
            </a:pPr>
            <a:r>
              <a:rPr lang="en-US" sz="1600">
                <a:solidFill>
                  <a:schemeClr val="tx2">
                    <a:lumMod val="60000"/>
                    <a:lumOff val="40000"/>
                  </a:schemeClr>
                </a:solidFill>
              </a:rPr>
              <a:t>	nx_pppoe_client_create</a:t>
            </a:r>
          </a:p>
          <a:p>
            <a:pPr lvl="1">
              <a:lnSpc>
                <a:spcPct val="150000"/>
              </a:lnSpc>
            </a:pPr>
            <a:r>
              <a:rPr lang="en-US" sz="1600"/>
              <a:t>Connect PPPoE Client session</a:t>
            </a:r>
          </a:p>
          <a:p>
            <a:pPr lvl="1">
              <a:lnSpc>
                <a:spcPct val="150000"/>
              </a:lnSpc>
            </a:pPr>
            <a:r>
              <a:rPr lang="en-US" sz="1600">
                <a:solidFill>
                  <a:schemeClr val="tx2">
                    <a:lumMod val="60000"/>
                    <a:lumOff val="40000"/>
                  </a:schemeClr>
                </a:solidFill>
              </a:rPr>
              <a:t>	nx_pppoe_client_session_connect</a:t>
            </a:r>
          </a:p>
          <a:p>
            <a:pPr lvl="1">
              <a:lnSpc>
                <a:spcPct val="150000"/>
              </a:lnSpc>
            </a:pPr>
            <a:r>
              <a:rPr lang="en-US" sz="1600"/>
              <a:t>Send PPPoE Client packet to specified session</a:t>
            </a:r>
          </a:p>
          <a:p>
            <a:pPr lvl="1">
              <a:lnSpc>
                <a:spcPct val="150000"/>
              </a:lnSpc>
            </a:pPr>
            <a:r>
              <a:rPr lang="en-US" sz="1600"/>
              <a:t>	</a:t>
            </a:r>
            <a:r>
              <a:rPr lang="en-US" sz="1600">
                <a:solidFill>
                  <a:schemeClr val="tx2">
                    <a:lumMod val="60000"/>
                    <a:lumOff val="40000"/>
                  </a:schemeClr>
                </a:solidFill>
              </a:rPr>
              <a:t>nx_pppoe_client_session_packet_send</a:t>
            </a:r>
          </a:p>
        </p:txBody>
      </p:sp>
    </p:spTree>
    <p:extLst>
      <p:ext uri="{BB962C8B-B14F-4D97-AF65-F5344CB8AC3E}">
        <p14:creationId xmlns:p14="http://schemas.microsoft.com/office/powerpoint/2010/main" val="11884271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PPP/PPPoe</a:t>
            </a:r>
            <a:endParaRPr lang="en-US" sz="2000" cap="all" dirty="0"/>
          </a:p>
        </p:txBody>
      </p:sp>
      <p:sp>
        <p:nvSpPr>
          <p:cNvPr id="5" name="TextBox 4">
            <a:extLst>
              <a:ext uri="{FF2B5EF4-FFF2-40B4-BE49-F238E27FC236}">
                <a16:creationId xmlns:a16="http://schemas.microsoft.com/office/drawing/2014/main" id="{70382150-159F-6C1F-3E01-7FD9D454A7A1}"/>
              </a:ext>
            </a:extLst>
          </p:cNvPr>
          <p:cNvSpPr txBox="1"/>
          <p:nvPr/>
        </p:nvSpPr>
        <p:spPr>
          <a:xfrm>
            <a:off x="123825" y="1524000"/>
            <a:ext cx="12058650" cy="4109330"/>
          </a:xfrm>
          <a:prstGeom prst="rect">
            <a:avLst/>
          </a:prstGeom>
          <a:noFill/>
        </p:spPr>
        <p:txBody>
          <a:bodyPr wrap="square">
            <a:spAutoFit/>
          </a:bodyPr>
          <a:lstStyle/>
          <a:p>
            <a:pPr>
              <a:lnSpc>
                <a:spcPct val="150000"/>
              </a:lnSpc>
            </a:pPr>
            <a:r>
              <a:rPr lang="en-US" sz="1600" b="1"/>
              <a:t>PPPoE </a:t>
            </a:r>
            <a:r>
              <a:rPr lang="en-US" sz="1600"/>
              <a:t>(Point-to-Point Protocol over Ethernet):</a:t>
            </a:r>
          </a:p>
          <a:p>
            <a:pPr marL="285750" indent="-285750">
              <a:lnSpc>
                <a:spcPct val="150000"/>
              </a:lnSpc>
              <a:buClr>
                <a:srgbClr val="0070C0"/>
              </a:buClr>
              <a:buFont typeface="Wingdings" panose="05000000000000000000" pitchFamily="2" charset="2"/>
              <a:buChar char="§"/>
            </a:pPr>
            <a:r>
              <a:rPr lang="en-US" sz="1600"/>
              <a:t>Allows hosts to connect to PPP server via Ethernet instead of the traditional character-based serial line communication.</a:t>
            </a:r>
          </a:p>
          <a:p>
            <a:pPr>
              <a:lnSpc>
                <a:spcPct val="150000"/>
              </a:lnSpc>
            </a:pPr>
            <a:r>
              <a:rPr lang="en-US" sz="1600"/>
              <a:t>PPPoE Server:</a:t>
            </a:r>
          </a:p>
          <a:p>
            <a:pPr lvl="1">
              <a:lnSpc>
                <a:spcPct val="150000"/>
              </a:lnSpc>
            </a:pPr>
            <a:r>
              <a:rPr lang="en-US" sz="1600"/>
              <a:t>Enable PPPoE Server service</a:t>
            </a:r>
          </a:p>
          <a:p>
            <a:pPr lvl="2">
              <a:lnSpc>
                <a:spcPct val="150000"/>
              </a:lnSpc>
            </a:pPr>
            <a:r>
              <a:rPr lang="en-US" sz="1600">
                <a:solidFill>
                  <a:schemeClr val="tx2">
                    <a:lumMod val="60000"/>
                    <a:lumOff val="40000"/>
                  </a:schemeClr>
                </a:solidFill>
              </a:rPr>
              <a:t>nx_pppoe_server_enable</a:t>
            </a:r>
          </a:p>
          <a:p>
            <a:pPr lvl="1">
              <a:lnSpc>
                <a:spcPct val="150000"/>
              </a:lnSpc>
            </a:pPr>
            <a:r>
              <a:rPr lang="en-US" sz="1600"/>
              <a:t>Create a PPPoE Server instance</a:t>
            </a:r>
          </a:p>
          <a:p>
            <a:pPr lvl="2">
              <a:lnSpc>
                <a:spcPct val="150000"/>
              </a:lnSpc>
            </a:pPr>
            <a:r>
              <a:rPr lang="en-US" sz="1600">
                <a:solidFill>
                  <a:schemeClr val="tx2">
                    <a:lumMod val="60000"/>
                    <a:lumOff val="40000"/>
                  </a:schemeClr>
                </a:solidFill>
              </a:rPr>
              <a:t>nx_pppoe_server_create</a:t>
            </a:r>
          </a:p>
          <a:p>
            <a:pPr lvl="1">
              <a:lnSpc>
                <a:spcPct val="150000"/>
              </a:lnSpc>
            </a:pPr>
            <a:r>
              <a:rPr lang="en-US" sz="1600"/>
              <a:t>Send PPPoE Server data to specified session</a:t>
            </a:r>
          </a:p>
          <a:p>
            <a:pPr lvl="2">
              <a:lnSpc>
                <a:spcPct val="150000"/>
              </a:lnSpc>
            </a:pPr>
            <a:r>
              <a:rPr lang="en-US" sz="1600">
                <a:solidFill>
                  <a:schemeClr val="tx2">
                    <a:lumMod val="60000"/>
                    <a:lumOff val="40000"/>
                  </a:schemeClr>
                </a:solidFill>
              </a:rPr>
              <a:t>nx_pppoe_server_session_send</a:t>
            </a:r>
          </a:p>
          <a:p>
            <a:pPr lvl="1">
              <a:lnSpc>
                <a:spcPct val="150000"/>
              </a:lnSpc>
            </a:pPr>
            <a:r>
              <a:rPr lang="en-US" sz="1600"/>
              <a:t>Send PPPoE Server packet to specified session</a:t>
            </a:r>
          </a:p>
          <a:p>
            <a:pPr lvl="2">
              <a:lnSpc>
                <a:spcPct val="150000"/>
              </a:lnSpc>
            </a:pPr>
            <a:r>
              <a:rPr lang="en-US" sz="1600">
                <a:solidFill>
                  <a:schemeClr val="tx2">
                    <a:lumMod val="60000"/>
                    <a:lumOff val="40000"/>
                  </a:schemeClr>
                </a:solidFill>
              </a:rPr>
              <a:t>nx_pppoe_server_session_packet_send</a:t>
            </a:r>
          </a:p>
        </p:txBody>
      </p:sp>
    </p:spTree>
    <p:extLst>
      <p:ext uri="{BB962C8B-B14F-4D97-AF65-F5344CB8AC3E}">
        <p14:creationId xmlns:p14="http://schemas.microsoft.com/office/powerpoint/2010/main" val="21619687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it-IT" cap="all"/>
              <a:t>Smtp/sntp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467998" y="1502531"/>
            <a:ext cx="11724001" cy="3216778"/>
          </a:xfrm>
          <a:prstGeom prst="rect">
            <a:avLst/>
          </a:prstGeom>
          <a:noFill/>
        </p:spPr>
        <p:txBody>
          <a:bodyPr wrap="square" rtlCol="0">
            <a:spAutoFit/>
          </a:bodyPr>
          <a:lstStyle/>
          <a:p>
            <a:pPr>
              <a:lnSpc>
                <a:spcPct val="150000"/>
              </a:lnSpc>
              <a:buClr>
                <a:srgbClr val="0070C0"/>
              </a:buClr>
            </a:pPr>
            <a:r>
              <a:rPr lang="en-US" sz="1600" b="1"/>
              <a:t>SNMP</a:t>
            </a:r>
            <a:r>
              <a:rPr lang="en-US" sz="1600"/>
              <a:t> (Simple Network Management Protocol): (using UDP)</a:t>
            </a:r>
          </a:p>
          <a:p>
            <a:pPr marL="285750" indent="-285750">
              <a:lnSpc>
                <a:spcPct val="150000"/>
              </a:lnSpc>
              <a:buClr>
                <a:srgbClr val="0070C0"/>
              </a:buClr>
              <a:buFont typeface="Wingdings" panose="05000000000000000000" pitchFamily="2" charset="2"/>
              <a:buChar char="§"/>
            </a:pPr>
            <a:r>
              <a:rPr lang="en-US" sz="1600"/>
              <a:t>is a protocol designed for managing devices on the internet.</a:t>
            </a:r>
          </a:p>
          <a:p>
            <a:pPr lvl="1">
              <a:lnSpc>
                <a:spcPct val="200000"/>
              </a:lnSpc>
              <a:buClr>
                <a:srgbClr val="0070C0"/>
              </a:buClr>
            </a:pPr>
            <a:r>
              <a:rPr lang="en-US" sz="1600"/>
              <a:t>Create SNMP agent: </a:t>
            </a:r>
            <a:r>
              <a:rPr lang="en-US" sz="1600">
                <a:solidFill>
                  <a:schemeClr val="tx2">
                    <a:lumMod val="60000"/>
                    <a:lumOff val="40000"/>
                  </a:schemeClr>
                </a:solidFill>
              </a:rPr>
              <a:t>nx_snmp_agent_create</a:t>
            </a:r>
          </a:p>
          <a:p>
            <a:pPr lvl="1">
              <a:lnSpc>
                <a:spcPct val="200000"/>
              </a:lnSpc>
              <a:buClr>
                <a:srgbClr val="0070C0"/>
              </a:buClr>
            </a:pPr>
            <a:r>
              <a:rPr lang="en-US" sz="1600"/>
              <a:t>Start SNMP agent: </a:t>
            </a:r>
            <a:r>
              <a:rPr lang="en-US" sz="1600">
                <a:solidFill>
                  <a:schemeClr val="tx2">
                    <a:lumMod val="60000"/>
                    <a:lumOff val="40000"/>
                  </a:schemeClr>
                </a:solidFill>
              </a:rPr>
              <a:t>nx_snmp_agent_start</a:t>
            </a:r>
          </a:p>
          <a:p>
            <a:pPr lvl="1">
              <a:lnSpc>
                <a:spcPct val="200000"/>
              </a:lnSpc>
              <a:buClr>
                <a:srgbClr val="0070C0"/>
              </a:buClr>
            </a:pPr>
            <a:r>
              <a:rPr lang="en-US" sz="1600"/>
              <a:t>More API:</a:t>
            </a:r>
          </a:p>
          <a:p>
            <a:pPr lvl="1">
              <a:lnSpc>
                <a:spcPct val="200000"/>
              </a:lnSpc>
              <a:buClr>
                <a:srgbClr val="0070C0"/>
              </a:buClr>
            </a:pPr>
            <a:r>
              <a:rPr lang="en-US" sz="1600"/>
              <a:t>	get: The SNMPGET retrieves one or more values from the MIB (management information base).</a:t>
            </a:r>
          </a:p>
          <a:p>
            <a:pPr lvl="1">
              <a:lnSpc>
                <a:spcPct val="200000"/>
              </a:lnSpc>
              <a:buClr>
                <a:srgbClr val="0070C0"/>
              </a:buClr>
            </a:pPr>
            <a:r>
              <a:rPr lang="en-US" sz="1600"/>
              <a:t>	set: The SNMPSET is used by the SNMP manager to tell an agent to take action.</a:t>
            </a:r>
          </a:p>
        </p:txBody>
      </p:sp>
    </p:spTree>
    <p:extLst>
      <p:ext uri="{BB962C8B-B14F-4D97-AF65-F5344CB8AC3E}">
        <p14:creationId xmlns:p14="http://schemas.microsoft.com/office/powerpoint/2010/main" val="3748140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it-IT" cap="all"/>
              <a:t>Smtp/sntp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467998" y="1502531"/>
            <a:ext cx="11724001" cy="3709221"/>
          </a:xfrm>
          <a:prstGeom prst="rect">
            <a:avLst/>
          </a:prstGeom>
          <a:noFill/>
        </p:spPr>
        <p:txBody>
          <a:bodyPr wrap="square" rtlCol="0">
            <a:spAutoFit/>
          </a:bodyPr>
          <a:lstStyle/>
          <a:p>
            <a:pPr>
              <a:lnSpc>
                <a:spcPct val="150000"/>
              </a:lnSpc>
              <a:buClr>
                <a:srgbClr val="0070C0"/>
              </a:buClr>
            </a:pPr>
            <a:r>
              <a:rPr lang="en-US" sz="1600" b="1"/>
              <a:t>SNTP</a:t>
            </a:r>
            <a:r>
              <a:rPr lang="en-US" sz="1600"/>
              <a:t> (</a:t>
            </a:r>
            <a:r>
              <a:rPr lang="en-US" sz="1600" b="0" i="0">
                <a:solidFill>
                  <a:srgbClr val="171717"/>
                </a:solidFill>
                <a:effectLst/>
                <a:latin typeface="Segoe UI" panose="020B0502040204020203" pitchFamily="34" charset="0"/>
              </a:rPr>
              <a:t>Simple Network Time Protocol</a:t>
            </a:r>
            <a:r>
              <a:rPr lang="en-US" sz="1600"/>
              <a:t>): (using UDP)</a:t>
            </a:r>
          </a:p>
          <a:p>
            <a:pPr marL="285750" indent="-285750">
              <a:lnSpc>
                <a:spcPct val="150000"/>
              </a:lnSpc>
              <a:buClr>
                <a:srgbClr val="0070C0"/>
              </a:buClr>
              <a:buFont typeface="Wingdings" panose="05000000000000000000" pitchFamily="2" charset="2"/>
              <a:buChar char="§"/>
            </a:pPr>
            <a:r>
              <a:rPr lang="en-US" sz="1600"/>
              <a:t>is a protocol designed for synchronizing clocks over the Internet</a:t>
            </a:r>
          </a:p>
          <a:p>
            <a:pPr lvl="1">
              <a:lnSpc>
                <a:spcPct val="200000"/>
              </a:lnSpc>
              <a:buClr>
                <a:srgbClr val="0070C0"/>
              </a:buClr>
            </a:pPr>
            <a:r>
              <a:rPr lang="en-US" sz="1600"/>
              <a:t>Create an SNTP Client: </a:t>
            </a:r>
            <a:r>
              <a:rPr lang="en-US" sz="1600">
                <a:solidFill>
                  <a:schemeClr val="tx2">
                    <a:lumMod val="60000"/>
                    <a:lumOff val="40000"/>
                  </a:schemeClr>
                </a:solidFill>
              </a:rPr>
              <a:t>nx_sntp_client_create</a:t>
            </a:r>
          </a:p>
          <a:p>
            <a:pPr lvl="1">
              <a:lnSpc>
                <a:spcPct val="200000"/>
              </a:lnSpc>
              <a:buClr>
                <a:srgbClr val="0070C0"/>
              </a:buClr>
            </a:pPr>
            <a:r>
              <a:rPr lang="en-US" sz="1600"/>
              <a:t>Set the SNTP update callback: </a:t>
            </a:r>
            <a:r>
              <a:rPr lang="en-US" sz="1600">
                <a:solidFill>
                  <a:schemeClr val="tx2">
                    <a:lumMod val="60000"/>
                    <a:lumOff val="40000"/>
                  </a:schemeClr>
                </a:solidFill>
              </a:rPr>
              <a:t>nx_sntp_client_set_time_update_notify</a:t>
            </a:r>
          </a:p>
          <a:p>
            <a:pPr lvl="1">
              <a:lnSpc>
                <a:spcPct val="200000"/>
              </a:lnSpc>
              <a:buClr>
                <a:srgbClr val="0070C0"/>
              </a:buClr>
            </a:pPr>
            <a:r>
              <a:rPr lang="en-US" sz="1600"/>
              <a:t>Set up the SNTP Client to run in unicast: </a:t>
            </a:r>
            <a:r>
              <a:rPr lang="en-US" sz="1600">
                <a:solidFill>
                  <a:schemeClr val="tx2">
                    <a:lumMod val="60000"/>
                    <a:lumOff val="40000"/>
                  </a:schemeClr>
                </a:solidFill>
              </a:rPr>
              <a:t>nx_sntp_client_initialize_unicast</a:t>
            </a:r>
          </a:p>
          <a:p>
            <a:pPr lvl="1">
              <a:lnSpc>
                <a:spcPct val="200000"/>
              </a:lnSpc>
              <a:buClr>
                <a:srgbClr val="0070C0"/>
              </a:buClr>
            </a:pPr>
            <a:r>
              <a:rPr lang="en-US" sz="1600"/>
              <a:t>Run the Client in unicast mode: </a:t>
            </a:r>
            <a:r>
              <a:rPr lang="en-US" sz="1600">
                <a:solidFill>
                  <a:schemeClr val="tx2">
                    <a:lumMod val="60000"/>
                    <a:lumOff val="40000"/>
                  </a:schemeClr>
                </a:solidFill>
              </a:rPr>
              <a:t>nx_sntp_client_run_unicast</a:t>
            </a:r>
          </a:p>
          <a:p>
            <a:pPr lvl="1">
              <a:lnSpc>
                <a:spcPct val="200000"/>
              </a:lnSpc>
              <a:buClr>
                <a:srgbClr val="0070C0"/>
              </a:buClr>
            </a:pPr>
            <a:r>
              <a:rPr lang="en-US" sz="1600"/>
              <a:t>Initialize the Client for broadcast operation: </a:t>
            </a:r>
            <a:r>
              <a:rPr lang="en-US" sz="1600">
                <a:solidFill>
                  <a:schemeClr val="tx2">
                    <a:lumMod val="60000"/>
                    <a:lumOff val="40000"/>
                  </a:schemeClr>
                </a:solidFill>
              </a:rPr>
              <a:t>nx_sntp_client_initialize_broadcast</a:t>
            </a:r>
          </a:p>
          <a:p>
            <a:pPr lvl="1">
              <a:lnSpc>
                <a:spcPct val="200000"/>
              </a:lnSpc>
              <a:buClr>
                <a:srgbClr val="0070C0"/>
              </a:buClr>
            </a:pPr>
            <a:r>
              <a:rPr lang="en-US" sz="1600"/>
              <a:t>Run the Client in broadcast mode: </a:t>
            </a:r>
            <a:r>
              <a:rPr lang="en-US" sz="1600">
                <a:solidFill>
                  <a:schemeClr val="tx2">
                    <a:lumMod val="60000"/>
                    <a:lumOff val="40000"/>
                  </a:schemeClr>
                </a:solidFill>
              </a:rPr>
              <a:t>nx_sntp_client_run_broadcast</a:t>
            </a:r>
          </a:p>
        </p:txBody>
      </p:sp>
    </p:spTree>
    <p:extLst>
      <p:ext uri="{BB962C8B-B14F-4D97-AF65-F5344CB8AC3E}">
        <p14:creationId xmlns:p14="http://schemas.microsoft.com/office/powerpoint/2010/main" val="14776647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it-IT" cap="all"/>
              <a:t>DTLS/TLS</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467998" y="1502531"/>
            <a:ext cx="11724001" cy="4031873"/>
          </a:xfrm>
          <a:prstGeom prst="rect">
            <a:avLst/>
          </a:prstGeom>
          <a:noFill/>
        </p:spPr>
        <p:txBody>
          <a:bodyPr wrap="square" rtlCol="0">
            <a:spAutoFit/>
          </a:bodyPr>
          <a:lstStyle/>
          <a:p>
            <a:pPr>
              <a:lnSpc>
                <a:spcPct val="150000"/>
              </a:lnSpc>
              <a:buClr>
                <a:srgbClr val="0070C0"/>
              </a:buClr>
            </a:pPr>
            <a:r>
              <a:rPr lang="en-US" sz="1600" b="1"/>
              <a:t>DTLS</a:t>
            </a:r>
            <a:r>
              <a:rPr lang="en-US" sz="1600"/>
              <a:t> (Datagram Transport Layer Security): </a:t>
            </a:r>
          </a:p>
          <a:p>
            <a:pPr marL="285750" indent="-285750">
              <a:lnSpc>
                <a:spcPct val="150000"/>
              </a:lnSpc>
              <a:buClr>
                <a:srgbClr val="0070C0"/>
              </a:buClr>
              <a:buFont typeface="Wingdings" panose="05000000000000000000" pitchFamily="2" charset="2"/>
              <a:buChar char="§"/>
            </a:pPr>
            <a:r>
              <a:rPr lang="en-US" sz="1600"/>
              <a:t>is a communications protocol providing security to datagram-based applications by allowing them to communicate in a way designed to prevent eavesdropping, tampering, or message forgery.</a:t>
            </a:r>
          </a:p>
          <a:p>
            <a:pPr>
              <a:lnSpc>
                <a:spcPct val="150000"/>
              </a:lnSpc>
              <a:buClr>
                <a:srgbClr val="0070C0"/>
              </a:buClr>
            </a:pPr>
            <a:r>
              <a:rPr lang="en-US" sz="1600"/>
              <a:t>Create a NetX Secure DTLS: </a:t>
            </a:r>
          </a:p>
          <a:p>
            <a:pPr>
              <a:buClr>
                <a:srgbClr val="0070C0"/>
              </a:buClr>
            </a:pPr>
            <a:r>
              <a:rPr lang="en-US" sz="1600">
                <a:solidFill>
                  <a:schemeClr val="tx2">
                    <a:lumMod val="60000"/>
                    <a:lumOff val="40000"/>
                  </a:schemeClr>
                </a:solidFill>
              </a:rPr>
              <a:t>	nx_secure_dtls_server_create</a:t>
            </a:r>
          </a:p>
          <a:p>
            <a:pPr>
              <a:buClr>
                <a:srgbClr val="0070C0"/>
              </a:buClr>
            </a:pPr>
            <a:r>
              <a:rPr lang="en-US" sz="1600">
                <a:solidFill>
                  <a:schemeClr val="tx2">
                    <a:lumMod val="60000"/>
                    <a:lumOff val="40000"/>
                  </a:schemeClr>
                </a:solidFill>
              </a:rPr>
              <a:t>	nx_secure_dtls_session_create</a:t>
            </a:r>
          </a:p>
          <a:p>
            <a:pPr>
              <a:buClr>
                <a:srgbClr val="0070C0"/>
              </a:buClr>
            </a:pPr>
            <a:r>
              <a:rPr lang="en-US" sz="1600"/>
              <a:t>Start a NetX Secure DTLS:</a:t>
            </a:r>
          </a:p>
          <a:p>
            <a:pPr>
              <a:buClr>
                <a:srgbClr val="0070C0"/>
              </a:buClr>
            </a:pPr>
            <a:r>
              <a:rPr lang="en-US" sz="1600">
                <a:solidFill>
                  <a:schemeClr val="tx2">
                    <a:lumMod val="60000"/>
                    <a:lumOff val="40000"/>
                  </a:schemeClr>
                </a:solidFill>
              </a:rPr>
              <a:t>	nx_secure_dtls_server_start</a:t>
            </a:r>
          </a:p>
          <a:p>
            <a:pPr>
              <a:buClr>
                <a:srgbClr val="0070C0"/>
              </a:buClr>
            </a:pPr>
            <a:r>
              <a:rPr lang="en-US" sz="1600">
                <a:solidFill>
                  <a:schemeClr val="tx2">
                    <a:lumMod val="60000"/>
                    <a:lumOff val="40000"/>
                  </a:schemeClr>
                </a:solidFill>
              </a:rPr>
              <a:t>	nx_secure_dtls_client_session_start</a:t>
            </a:r>
          </a:p>
          <a:p>
            <a:pPr>
              <a:buClr>
                <a:srgbClr val="0070C0"/>
              </a:buClr>
            </a:pPr>
            <a:r>
              <a:rPr lang="en-US" sz="1600"/>
              <a:t>DTLS package allocate </a:t>
            </a:r>
          </a:p>
          <a:p>
            <a:pPr>
              <a:buClr>
                <a:srgbClr val="0070C0"/>
              </a:buClr>
            </a:pPr>
            <a:r>
              <a:rPr lang="en-US" sz="1600">
                <a:solidFill>
                  <a:schemeClr val="tx2">
                    <a:lumMod val="60000"/>
                    <a:lumOff val="40000"/>
                  </a:schemeClr>
                </a:solidFill>
              </a:rPr>
              <a:t>	nx_secure_dtls_packet_allocate</a:t>
            </a:r>
          </a:p>
          <a:p>
            <a:pPr>
              <a:buClr>
                <a:srgbClr val="0070C0"/>
              </a:buClr>
            </a:pPr>
            <a:r>
              <a:rPr lang="en-US" sz="1600"/>
              <a:t>DTLS Session Send/Receive:</a:t>
            </a:r>
          </a:p>
          <a:p>
            <a:pPr>
              <a:buClr>
                <a:srgbClr val="0070C0"/>
              </a:buClr>
            </a:pPr>
            <a:r>
              <a:rPr lang="en-US" sz="1600">
                <a:solidFill>
                  <a:schemeClr val="tx2">
                    <a:lumMod val="60000"/>
                    <a:lumOff val="40000"/>
                  </a:schemeClr>
                </a:solidFill>
              </a:rPr>
              <a:t>	nx_secure_dtls_session_send</a:t>
            </a:r>
          </a:p>
          <a:p>
            <a:pPr>
              <a:buClr>
                <a:srgbClr val="0070C0"/>
              </a:buClr>
            </a:pPr>
            <a:r>
              <a:rPr lang="en-US" sz="1600">
                <a:solidFill>
                  <a:schemeClr val="tx2">
                    <a:lumMod val="60000"/>
                    <a:lumOff val="40000"/>
                  </a:schemeClr>
                </a:solidFill>
              </a:rPr>
              <a:t>	nx_secure_dtls_session_receive</a:t>
            </a:r>
          </a:p>
        </p:txBody>
      </p:sp>
    </p:spTree>
    <p:extLst>
      <p:ext uri="{BB962C8B-B14F-4D97-AF65-F5344CB8AC3E}">
        <p14:creationId xmlns:p14="http://schemas.microsoft.com/office/powerpoint/2010/main" val="20074962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it-IT" cap="all"/>
              <a:t>DTLS/TLS</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467998" y="1502531"/>
            <a:ext cx="11724001" cy="4109330"/>
          </a:xfrm>
          <a:prstGeom prst="rect">
            <a:avLst/>
          </a:prstGeom>
          <a:noFill/>
        </p:spPr>
        <p:txBody>
          <a:bodyPr wrap="square" rtlCol="0">
            <a:spAutoFit/>
          </a:bodyPr>
          <a:lstStyle/>
          <a:p>
            <a:pPr>
              <a:lnSpc>
                <a:spcPct val="150000"/>
              </a:lnSpc>
              <a:buClr>
                <a:srgbClr val="0070C0"/>
              </a:buClr>
            </a:pPr>
            <a:r>
              <a:rPr lang="en-US" sz="1600" b="1"/>
              <a:t>TLS</a:t>
            </a:r>
            <a:r>
              <a:rPr lang="en-US" sz="1600"/>
              <a:t> (Transport Layer Security): </a:t>
            </a:r>
          </a:p>
          <a:p>
            <a:pPr marL="285750" indent="-285750">
              <a:lnSpc>
                <a:spcPct val="150000"/>
              </a:lnSpc>
              <a:buClr>
                <a:srgbClr val="0070C0"/>
              </a:buClr>
              <a:buFont typeface="Wingdings" panose="05000000000000000000" pitchFamily="2" charset="2"/>
              <a:buChar char="§"/>
            </a:pPr>
            <a:r>
              <a:rPr lang="en-US" sz="1600"/>
              <a:t>provides privacy and data integrity for Internet communications</a:t>
            </a:r>
          </a:p>
          <a:p>
            <a:pPr>
              <a:lnSpc>
                <a:spcPct val="150000"/>
              </a:lnSpc>
              <a:buClr>
                <a:srgbClr val="0070C0"/>
              </a:buClr>
            </a:pPr>
            <a:r>
              <a:rPr lang="en-US" sz="1600"/>
              <a:t>Create a NetX Secure TLS Session for secure communications</a:t>
            </a:r>
          </a:p>
          <a:p>
            <a:pPr>
              <a:lnSpc>
                <a:spcPct val="150000"/>
              </a:lnSpc>
              <a:buClr>
                <a:srgbClr val="0070C0"/>
              </a:buClr>
            </a:pPr>
            <a:r>
              <a:rPr lang="en-US" sz="1600"/>
              <a:t>	</a:t>
            </a:r>
            <a:r>
              <a:rPr lang="en-US" sz="1600">
                <a:solidFill>
                  <a:schemeClr val="tx2">
                    <a:lumMod val="60000"/>
                    <a:lumOff val="40000"/>
                  </a:schemeClr>
                </a:solidFill>
              </a:rPr>
              <a:t>nx_secure_tls_session_create</a:t>
            </a:r>
          </a:p>
          <a:p>
            <a:pPr>
              <a:lnSpc>
                <a:spcPct val="150000"/>
              </a:lnSpc>
              <a:buClr>
                <a:srgbClr val="0070C0"/>
              </a:buClr>
            </a:pPr>
            <a:r>
              <a:rPr lang="en-US" sz="1600"/>
              <a:t>Start a NetX Secure TLS Session: </a:t>
            </a:r>
          </a:p>
          <a:p>
            <a:pPr>
              <a:lnSpc>
                <a:spcPct val="150000"/>
              </a:lnSpc>
              <a:buClr>
                <a:srgbClr val="0070C0"/>
              </a:buClr>
            </a:pPr>
            <a:r>
              <a:rPr lang="en-US" sz="1600">
                <a:solidFill>
                  <a:schemeClr val="tx2">
                    <a:lumMod val="60000"/>
                    <a:lumOff val="40000"/>
                  </a:schemeClr>
                </a:solidFill>
              </a:rPr>
              <a:t>	nx_secure_tls_session_start</a:t>
            </a:r>
          </a:p>
          <a:p>
            <a:pPr>
              <a:lnSpc>
                <a:spcPct val="150000"/>
              </a:lnSpc>
              <a:buClr>
                <a:srgbClr val="0070C0"/>
              </a:buClr>
            </a:pPr>
            <a:r>
              <a:rPr lang="en-US" sz="1600"/>
              <a:t>TLS Packet Allocation: </a:t>
            </a:r>
          </a:p>
          <a:p>
            <a:pPr>
              <a:lnSpc>
                <a:spcPct val="150000"/>
              </a:lnSpc>
              <a:buClr>
                <a:srgbClr val="0070C0"/>
              </a:buClr>
            </a:pPr>
            <a:r>
              <a:rPr lang="en-US" sz="1600">
                <a:solidFill>
                  <a:schemeClr val="tx2">
                    <a:lumMod val="60000"/>
                    <a:lumOff val="40000"/>
                  </a:schemeClr>
                </a:solidFill>
              </a:rPr>
              <a:t>	nx_secure_tls_packet_allocate</a:t>
            </a:r>
          </a:p>
          <a:p>
            <a:pPr>
              <a:lnSpc>
                <a:spcPct val="150000"/>
              </a:lnSpc>
              <a:buClr>
                <a:srgbClr val="0070C0"/>
              </a:buClr>
            </a:pPr>
            <a:r>
              <a:rPr lang="en-US" sz="1600"/>
              <a:t>Send/Receive TLS Session:</a:t>
            </a:r>
          </a:p>
          <a:p>
            <a:pPr>
              <a:lnSpc>
                <a:spcPct val="150000"/>
              </a:lnSpc>
              <a:buClr>
                <a:srgbClr val="0070C0"/>
              </a:buClr>
            </a:pPr>
            <a:r>
              <a:rPr lang="en-US" sz="1600">
                <a:solidFill>
                  <a:schemeClr val="tx2">
                    <a:lumMod val="60000"/>
                    <a:lumOff val="40000"/>
                  </a:schemeClr>
                </a:solidFill>
              </a:rPr>
              <a:t>	nx_secure_tls_session_send</a:t>
            </a:r>
          </a:p>
          <a:p>
            <a:pPr>
              <a:lnSpc>
                <a:spcPct val="150000"/>
              </a:lnSpc>
              <a:buClr>
                <a:srgbClr val="0070C0"/>
              </a:buClr>
            </a:pPr>
            <a:r>
              <a:rPr lang="en-US" sz="1600">
                <a:solidFill>
                  <a:schemeClr val="tx2">
                    <a:lumMod val="60000"/>
                    <a:lumOff val="40000"/>
                  </a:schemeClr>
                </a:solidFill>
              </a:rPr>
              <a:t>	nx_secure_tls_session_receive</a:t>
            </a:r>
          </a:p>
        </p:txBody>
      </p:sp>
    </p:spTree>
    <p:extLst>
      <p:ext uri="{BB962C8B-B14F-4D97-AF65-F5344CB8AC3E}">
        <p14:creationId xmlns:p14="http://schemas.microsoft.com/office/powerpoint/2010/main" val="12954469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6" descr="背景パターン&#10;&#10;自動的に生成された説明">
            <a:extLst>
              <a:ext uri="{FF2B5EF4-FFF2-40B4-BE49-F238E27FC236}">
                <a16:creationId xmlns:a16="http://schemas.microsoft.com/office/drawing/2014/main" id="{82C50924-D26B-4BD4-919B-89B20E001D6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lang="en-US" altLang="ja-JP"/>
              <a:t>USBX</a:t>
            </a:r>
            <a:endParaRPr kumimoji="1" lang="en-US" altLang="ja-JP" cap="all" dirty="0"/>
          </a:p>
        </p:txBody>
      </p:sp>
    </p:spTree>
    <p:extLst>
      <p:ext uri="{BB962C8B-B14F-4D97-AF65-F5344CB8AC3E}">
        <p14:creationId xmlns:p14="http://schemas.microsoft.com/office/powerpoint/2010/main" val="24122456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752600"/>
            <a:ext cx="11244574" cy="2373470"/>
          </a:xfrm>
        </p:spPr>
        <p:txBody>
          <a:bodyPr/>
          <a:lstStyle/>
          <a:p>
            <a:r>
              <a:rPr lang="en-US" dirty="0"/>
              <a:t>Overview	</a:t>
            </a:r>
            <a:r>
              <a:rPr lang="en-US" b="1" dirty="0"/>
              <a:t>Page 120</a:t>
            </a:r>
          </a:p>
          <a:p>
            <a:r>
              <a:rPr lang="en-US" dirty="0"/>
              <a:t>USBX Host	</a:t>
            </a:r>
            <a:r>
              <a:rPr lang="en-US" b="1" dirty="0"/>
              <a:t>Page 127</a:t>
            </a:r>
            <a:endParaRPr lang="en-US" dirty="0"/>
          </a:p>
          <a:p>
            <a:r>
              <a:rPr lang="en-US" dirty="0"/>
              <a:t>Host Classes API	</a:t>
            </a:r>
            <a:r>
              <a:rPr lang="en-US" b="1" dirty="0"/>
              <a:t>Page 130</a:t>
            </a:r>
          </a:p>
          <a:p>
            <a:r>
              <a:rPr lang="en-US" dirty="0"/>
              <a:t>USBX Device	</a:t>
            </a:r>
            <a:r>
              <a:rPr lang="en-US" b="1" dirty="0"/>
              <a:t>Page 142</a:t>
            </a:r>
            <a:endParaRPr kumimoji="1" lang="en-US" altLang="ja-JP" cap="all" dirty="0"/>
          </a:p>
          <a:p>
            <a:r>
              <a:rPr lang="en-US" dirty="0"/>
              <a:t> Device Classes API	</a:t>
            </a:r>
            <a:r>
              <a:rPr lang="en-US" b="1" dirty="0"/>
              <a:t>Page 145</a:t>
            </a:r>
          </a:p>
        </p:txBody>
      </p:sp>
    </p:spTree>
    <p:extLst>
      <p:ext uri="{BB962C8B-B14F-4D97-AF65-F5344CB8AC3E}">
        <p14:creationId xmlns:p14="http://schemas.microsoft.com/office/powerpoint/2010/main" val="236335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Threadx init</a:t>
            </a:r>
            <a:endParaRPr lang="en-US" sz="2000" cap="all" dirty="0"/>
          </a:p>
        </p:txBody>
      </p:sp>
      <p:sp>
        <p:nvSpPr>
          <p:cNvPr id="7" name="Rectangle: Rounded Corners 6">
            <a:extLst>
              <a:ext uri="{FF2B5EF4-FFF2-40B4-BE49-F238E27FC236}">
                <a16:creationId xmlns:a16="http://schemas.microsoft.com/office/drawing/2014/main" id="{EEE950A6-F910-186B-FAC0-784DC63DCCBE}"/>
              </a:ext>
            </a:extLst>
          </p:cNvPr>
          <p:cNvSpPr/>
          <p:nvPr/>
        </p:nvSpPr>
        <p:spPr>
          <a:xfrm>
            <a:off x="3280859" y="4267200"/>
            <a:ext cx="1708425" cy="75374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Application</a:t>
            </a:r>
          </a:p>
        </p:txBody>
      </p:sp>
      <p:sp>
        <p:nvSpPr>
          <p:cNvPr id="8" name="Rectangle: Rounded Corners 7">
            <a:extLst>
              <a:ext uri="{FF2B5EF4-FFF2-40B4-BE49-F238E27FC236}">
                <a16:creationId xmlns:a16="http://schemas.microsoft.com/office/drawing/2014/main" id="{A664D201-F190-FB27-A0D8-09A628658956}"/>
              </a:ext>
            </a:extLst>
          </p:cNvPr>
          <p:cNvSpPr/>
          <p:nvPr/>
        </p:nvSpPr>
        <p:spPr>
          <a:xfrm>
            <a:off x="7315200" y="4267200"/>
            <a:ext cx="1828800" cy="75102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AzureRTOS ThreadX</a:t>
            </a:r>
          </a:p>
        </p:txBody>
      </p:sp>
      <p:cxnSp>
        <p:nvCxnSpPr>
          <p:cNvPr id="9" name="Straight Arrow Connector 8">
            <a:extLst>
              <a:ext uri="{FF2B5EF4-FFF2-40B4-BE49-F238E27FC236}">
                <a16:creationId xmlns:a16="http://schemas.microsoft.com/office/drawing/2014/main" id="{94FF4FF6-0C74-B50B-A568-7DFBA41A6A91}"/>
              </a:ext>
            </a:extLst>
          </p:cNvPr>
          <p:cNvCxnSpPr>
            <a:cxnSpLocks/>
          </p:cNvCxnSpPr>
          <p:nvPr/>
        </p:nvCxnSpPr>
        <p:spPr>
          <a:xfrm>
            <a:off x="4989284" y="4519987"/>
            <a:ext cx="2290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ED4F4D-7051-8E80-B3D6-49DD72A8C567}"/>
              </a:ext>
            </a:extLst>
          </p:cNvPr>
          <p:cNvCxnSpPr/>
          <p:nvPr/>
        </p:nvCxnSpPr>
        <p:spPr>
          <a:xfrm flipH="1">
            <a:off x="5012870" y="4769452"/>
            <a:ext cx="2302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A2DDCD6-ACD2-BD28-21A7-11E845D37B0A}"/>
              </a:ext>
            </a:extLst>
          </p:cNvPr>
          <p:cNvSpPr txBox="1"/>
          <p:nvPr/>
        </p:nvSpPr>
        <p:spPr>
          <a:xfrm>
            <a:off x="5309823" y="4153365"/>
            <a:ext cx="17084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tx_kernel_enter</a:t>
            </a:r>
          </a:p>
        </p:txBody>
      </p:sp>
      <p:sp>
        <p:nvSpPr>
          <p:cNvPr id="12" name="TextBox 11">
            <a:extLst>
              <a:ext uri="{FF2B5EF4-FFF2-40B4-BE49-F238E27FC236}">
                <a16:creationId xmlns:a16="http://schemas.microsoft.com/office/drawing/2014/main" id="{F0BF2948-28D1-A1AF-7BC9-9E227A07D202}"/>
              </a:ext>
            </a:extLst>
          </p:cNvPr>
          <p:cNvSpPr txBox="1"/>
          <p:nvPr/>
        </p:nvSpPr>
        <p:spPr>
          <a:xfrm>
            <a:off x="5174343" y="4748182"/>
            <a:ext cx="216444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tx_application_define</a:t>
            </a:r>
          </a:p>
        </p:txBody>
      </p:sp>
      <p:sp>
        <p:nvSpPr>
          <p:cNvPr id="14" name="TextBox 13">
            <a:extLst>
              <a:ext uri="{FF2B5EF4-FFF2-40B4-BE49-F238E27FC236}">
                <a16:creationId xmlns:a16="http://schemas.microsoft.com/office/drawing/2014/main" id="{CD1167C8-5AD4-CFA2-96C3-15EBC1CD7ABB}"/>
              </a:ext>
            </a:extLst>
          </p:cNvPr>
          <p:cNvSpPr txBox="1"/>
          <p:nvPr/>
        </p:nvSpPr>
        <p:spPr>
          <a:xfrm>
            <a:off x="504282" y="1571151"/>
            <a:ext cx="11535317" cy="584775"/>
          </a:xfrm>
          <a:prstGeom prst="rect">
            <a:avLst/>
          </a:prstGeom>
          <a:noFill/>
        </p:spPr>
        <p:txBody>
          <a:bodyPr wrap="square">
            <a:spAutoFit/>
          </a:bodyPr>
          <a:lstStyle/>
          <a:p>
            <a:r>
              <a:rPr lang="en-US" sz="1600"/>
              <a:t>The entry function (tx_kernel_enter) coordinates initialization of various internal ThreadX data structures and then calls the application's definition function tx_application_define.</a:t>
            </a:r>
          </a:p>
        </p:txBody>
      </p:sp>
      <p:sp>
        <p:nvSpPr>
          <p:cNvPr id="16" name="TextBox 15">
            <a:extLst>
              <a:ext uri="{FF2B5EF4-FFF2-40B4-BE49-F238E27FC236}">
                <a16:creationId xmlns:a16="http://schemas.microsoft.com/office/drawing/2014/main" id="{2B30D507-258C-E689-1054-B0E534EF2947}"/>
              </a:ext>
            </a:extLst>
          </p:cNvPr>
          <p:cNvSpPr txBox="1"/>
          <p:nvPr/>
        </p:nvSpPr>
        <p:spPr>
          <a:xfrm>
            <a:off x="504282" y="2674341"/>
            <a:ext cx="11208292" cy="584775"/>
          </a:xfrm>
          <a:prstGeom prst="rect">
            <a:avLst/>
          </a:prstGeom>
          <a:noFill/>
        </p:spPr>
        <p:txBody>
          <a:bodyPr wrap="square">
            <a:spAutoFit/>
          </a:bodyPr>
          <a:lstStyle/>
          <a:p>
            <a:r>
              <a:rPr lang="en-US" sz="1600"/>
              <a:t>When tx_application_define returns, control is transferred to the thread scheduling loop. This marks the end of initialization.</a:t>
            </a:r>
          </a:p>
        </p:txBody>
      </p:sp>
    </p:spTree>
    <p:extLst>
      <p:ext uri="{BB962C8B-B14F-4D97-AF65-F5344CB8AC3E}">
        <p14:creationId xmlns:p14="http://schemas.microsoft.com/office/powerpoint/2010/main" val="716735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Overview</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58474" y="1413769"/>
            <a:ext cx="11244574" cy="666336"/>
          </a:xfrm>
        </p:spPr>
        <p:txBody>
          <a:bodyPr/>
          <a:lstStyle/>
          <a:p>
            <a:r>
              <a:rPr kumimoji="1" lang="en-US" altLang="ja-JP"/>
              <a:t>Azure RTOS USBX is a high-performance USB host, device, and on-the-go (OTG) embedded stack. </a:t>
            </a:r>
          </a:p>
          <a:p>
            <a:r>
              <a:rPr kumimoji="1" lang="en-US" altLang="ja-JP"/>
              <a:t>Azure RTOS USBX is fully integrated with Azure RTOS ThreadX and available for all ThreadX–supported processors.</a:t>
            </a:r>
            <a:endParaRPr kumimoji="1" lang="ja-JP" altLang="en-US"/>
          </a:p>
        </p:txBody>
      </p:sp>
      <p:sp>
        <p:nvSpPr>
          <p:cNvPr id="3" name="コンテンツ プレースホルダー 4">
            <a:extLst>
              <a:ext uri="{FF2B5EF4-FFF2-40B4-BE49-F238E27FC236}">
                <a16:creationId xmlns:a16="http://schemas.microsoft.com/office/drawing/2014/main" id="{9B4A9C01-12A6-B99F-8BD8-D5D87C4E04F3}"/>
              </a:ext>
            </a:extLst>
          </p:cNvPr>
          <p:cNvSpPr txBox="1">
            <a:spLocks/>
          </p:cNvSpPr>
          <p:nvPr/>
        </p:nvSpPr>
        <p:spPr>
          <a:xfrm>
            <a:off x="439424" y="2306998"/>
            <a:ext cx="11244574" cy="268279"/>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a:t>Source Code tree:</a:t>
            </a:r>
            <a:endParaRPr lang="ja-JP" altLang="en-US" b="1"/>
          </a:p>
        </p:txBody>
      </p:sp>
      <p:sp>
        <p:nvSpPr>
          <p:cNvPr id="4" name="Rectangle 3">
            <a:extLst>
              <a:ext uri="{FF2B5EF4-FFF2-40B4-BE49-F238E27FC236}">
                <a16:creationId xmlns:a16="http://schemas.microsoft.com/office/drawing/2014/main" id="{F5019143-F5B3-1E59-74E6-7979BFAD35F9}"/>
              </a:ext>
            </a:extLst>
          </p:cNvPr>
          <p:cNvSpPr/>
          <p:nvPr/>
        </p:nvSpPr>
        <p:spPr>
          <a:xfrm>
            <a:off x="5467350" y="2575333"/>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Core</a:t>
            </a:r>
          </a:p>
        </p:txBody>
      </p:sp>
      <p:sp>
        <p:nvSpPr>
          <p:cNvPr id="16" name="Rectangle 15">
            <a:extLst>
              <a:ext uri="{FF2B5EF4-FFF2-40B4-BE49-F238E27FC236}">
                <a16:creationId xmlns:a16="http://schemas.microsoft.com/office/drawing/2014/main" id="{78AAF942-CDDA-7DED-7040-F0F7E0CDC278}"/>
              </a:ext>
            </a:extLst>
          </p:cNvPr>
          <p:cNvSpPr/>
          <p:nvPr/>
        </p:nvSpPr>
        <p:spPr>
          <a:xfrm>
            <a:off x="4152900" y="3429000"/>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Host Stack</a:t>
            </a:r>
          </a:p>
        </p:txBody>
      </p:sp>
      <p:sp>
        <p:nvSpPr>
          <p:cNvPr id="17" name="Rectangle 16">
            <a:extLst>
              <a:ext uri="{FF2B5EF4-FFF2-40B4-BE49-F238E27FC236}">
                <a16:creationId xmlns:a16="http://schemas.microsoft.com/office/drawing/2014/main" id="{9628A938-CF1F-8BFC-DC41-4F4D8E9EC1E0}"/>
              </a:ext>
            </a:extLst>
          </p:cNvPr>
          <p:cNvSpPr/>
          <p:nvPr/>
        </p:nvSpPr>
        <p:spPr>
          <a:xfrm>
            <a:off x="4152900" y="4264567"/>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Host Controller</a:t>
            </a:r>
          </a:p>
        </p:txBody>
      </p:sp>
      <p:sp>
        <p:nvSpPr>
          <p:cNvPr id="18" name="Rectangle 17">
            <a:extLst>
              <a:ext uri="{FF2B5EF4-FFF2-40B4-BE49-F238E27FC236}">
                <a16:creationId xmlns:a16="http://schemas.microsoft.com/office/drawing/2014/main" id="{0771B28C-5D05-CBD8-6B97-43FFD9C6C96D}"/>
              </a:ext>
            </a:extLst>
          </p:cNvPr>
          <p:cNvSpPr/>
          <p:nvPr/>
        </p:nvSpPr>
        <p:spPr>
          <a:xfrm>
            <a:off x="2857500" y="5065727"/>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OTG</a:t>
            </a:r>
          </a:p>
        </p:txBody>
      </p:sp>
      <p:sp>
        <p:nvSpPr>
          <p:cNvPr id="19" name="Rectangle 18">
            <a:extLst>
              <a:ext uri="{FF2B5EF4-FFF2-40B4-BE49-F238E27FC236}">
                <a16:creationId xmlns:a16="http://schemas.microsoft.com/office/drawing/2014/main" id="{1BFF3B02-4E05-C043-A57E-5CA6B8212BBC}"/>
              </a:ext>
            </a:extLst>
          </p:cNvPr>
          <p:cNvSpPr/>
          <p:nvPr/>
        </p:nvSpPr>
        <p:spPr>
          <a:xfrm>
            <a:off x="4152900" y="5823363"/>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Host</a:t>
            </a:r>
          </a:p>
          <a:p>
            <a:pPr algn="ctr"/>
            <a:r>
              <a:rPr lang="en-US" sz="1400"/>
              <a:t>Classes</a:t>
            </a:r>
          </a:p>
        </p:txBody>
      </p:sp>
      <p:sp>
        <p:nvSpPr>
          <p:cNvPr id="20" name="Rectangle 19">
            <a:extLst>
              <a:ext uri="{FF2B5EF4-FFF2-40B4-BE49-F238E27FC236}">
                <a16:creationId xmlns:a16="http://schemas.microsoft.com/office/drawing/2014/main" id="{3030A6C6-E4C8-6DE2-82A0-5DD54DB4C051}"/>
              </a:ext>
            </a:extLst>
          </p:cNvPr>
          <p:cNvSpPr/>
          <p:nvPr/>
        </p:nvSpPr>
        <p:spPr>
          <a:xfrm>
            <a:off x="1562100" y="3429000"/>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Device</a:t>
            </a:r>
          </a:p>
          <a:p>
            <a:pPr algn="ctr"/>
            <a:r>
              <a:rPr lang="en-US" sz="1400"/>
              <a:t>Stack</a:t>
            </a:r>
          </a:p>
        </p:txBody>
      </p:sp>
      <p:sp>
        <p:nvSpPr>
          <p:cNvPr id="21" name="Rectangle 20">
            <a:extLst>
              <a:ext uri="{FF2B5EF4-FFF2-40B4-BE49-F238E27FC236}">
                <a16:creationId xmlns:a16="http://schemas.microsoft.com/office/drawing/2014/main" id="{F064E0AE-4EFD-A1E6-422F-86FB12CFCE19}"/>
              </a:ext>
            </a:extLst>
          </p:cNvPr>
          <p:cNvSpPr/>
          <p:nvPr/>
        </p:nvSpPr>
        <p:spPr>
          <a:xfrm>
            <a:off x="1562100" y="4258317"/>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Device</a:t>
            </a:r>
          </a:p>
          <a:p>
            <a:pPr algn="ctr"/>
            <a:r>
              <a:rPr lang="en-US" sz="1400"/>
              <a:t>Controllers</a:t>
            </a:r>
          </a:p>
        </p:txBody>
      </p:sp>
      <p:sp>
        <p:nvSpPr>
          <p:cNvPr id="22" name="Rectangle 21">
            <a:extLst>
              <a:ext uri="{FF2B5EF4-FFF2-40B4-BE49-F238E27FC236}">
                <a16:creationId xmlns:a16="http://schemas.microsoft.com/office/drawing/2014/main" id="{A3DB30D5-08DD-4142-8289-1AF1CEA4F3D6}"/>
              </a:ext>
            </a:extLst>
          </p:cNvPr>
          <p:cNvSpPr/>
          <p:nvPr/>
        </p:nvSpPr>
        <p:spPr>
          <a:xfrm>
            <a:off x="1562100" y="5823363"/>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Device</a:t>
            </a:r>
          </a:p>
          <a:p>
            <a:pPr algn="ctr"/>
            <a:r>
              <a:rPr lang="en-US" sz="1400"/>
              <a:t>Classes</a:t>
            </a:r>
          </a:p>
        </p:txBody>
      </p:sp>
      <p:sp>
        <p:nvSpPr>
          <p:cNvPr id="23" name="Rectangle 22">
            <a:extLst>
              <a:ext uri="{FF2B5EF4-FFF2-40B4-BE49-F238E27FC236}">
                <a16:creationId xmlns:a16="http://schemas.microsoft.com/office/drawing/2014/main" id="{7A02B177-1533-57A5-889F-E255A5A03A33}"/>
              </a:ext>
            </a:extLst>
          </p:cNvPr>
          <p:cNvSpPr/>
          <p:nvPr/>
        </p:nvSpPr>
        <p:spPr>
          <a:xfrm>
            <a:off x="6762750" y="3428219"/>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 Network</a:t>
            </a:r>
          </a:p>
        </p:txBody>
      </p:sp>
      <p:sp>
        <p:nvSpPr>
          <p:cNvPr id="25" name="Rectangle 24">
            <a:extLst>
              <a:ext uri="{FF2B5EF4-FFF2-40B4-BE49-F238E27FC236}">
                <a16:creationId xmlns:a16="http://schemas.microsoft.com/office/drawing/2014/main" id="{41926111-D055-3667-BEEB-4C45579C8530}"/>
              </a:ext>
            </a:extLst>
          </p:cNvPr>
          <p:cNvSpPr/>
          <p:nvPr/>
        </p:nvSpPr>
        <p:spPr>
          <a:xfrm>
            <a:off x="8791575" y="3414387"/>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USBX</a:t>
            </a:r>
          </a:p>
          <a:p>
            <a:pPr algn="ctr"/>
            <a:r>
              <a:rPr lang="en-US" sz="1400"/>
              <a:t>Examples</a:t>
            </a:r>
          </a:p>
        </p:txBody>
      </p:sp>
      <p:sp>
        <p:nvSpPr>
          <p:cNvPr id="26" name="Rectangle 25">
            <a:extLst>
              <a:ext uri="{FF2B5EF4-FFF2-40B4-BE49-F238E27FC236}">
                <a16:creationId xmlns:a16="http://schemas.microsoft.com/office/drawing/2014/main" id="{94F0FF1D-98D0-75A7-7A1E-CF023784F27B}"/>
              </a:ext>
            </a:extLst>
          </p:cNvPr>
          <p:cNvSpPr/>
          <p:nvPr/>
        </p:nvSpPr>
        <p:spPr>
          <a:xfrm>
            <a:off x="10820400" y="3428219"/>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Windows </a:t>
            </a:r>
          </a:p>
          <a:p>
            <a:pPr algn="ctr"/>
            <a:r>
              <a:rPr lang="en-US" sz="1400"/>
              <a:t>host file</a:t>
            </a:r>
          </a:p>
        </p:txBody>
      </p:sp>
      <p:cxnSp>
        <p:nvCxnSpPr>
          <p:cNvPr id="30" name="Connector: Elbow 29">
            <a:extLst>
              <a:ext uri="{FF2B5EF4-FFF2-40B4-BE49-F238E27FC236}">
                <a16:creationId xmlns:a16="http://schemas.microsoft.com/office/drawing/2014/main" id="{DBBA93A8-C31E-54B3-C1B7-51EAB8308823}"/>
              </a:ext>
            </a:extLst>
          </p:cNvPr>
          <p:cNvCxnSpPr>
            <a:cxnSpLocks/>
            <a:stCxn id="17" idx="2"/>
            <a:endCxn id="18" idx="3"/>
          </p:cNvCxnSpPr>
          <p:nvPr/>
        </p:nvCxnSpPr>
        <p:spPr>
          <a:xfrm rot="5400000">
            <a:off x="4189589" y="4681552"/>
            <a:ext cx="574323" cy="6477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BCEFCDF7-DB5D-AB65-24F3-43E8CB0A7763}"/>
              </a:ext>
            </a:extLst>
          </p:cNvPr>
          <p:cNvCxnSpPr>
            <a:cxnSpLocks/>
            <a:stCxn id="4" idx="2"/>
            <a:endCxn id="20" idx="0"/>
          </p:cNvCxnSpPr>
          <p:nvPr/>
        </p:nvCxnSpPr>
        <p:spPr>
          <a:xfrm rot="5400000">
            <a:off x="3962429" y="1276378"/>
            <a:ext cx="399993" cy="39052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0C70CAF-B4EB-8F3E-9A72-B2C33C00BCFD}"/>
              </a:ext>
            </a:extLst>
          </p:cNvPr>
          <p:cNvCxnSpPr>
            <a:cxnSpLocks/>
            <a:endCxn id="16" idx="0"/>
          </p:cNvCxnSpPr>
          <p:nvPr/>
        </p:nvCxnSpPr>
        <p:spPr>
          <a:xfrm>
            <a:off x="4800600" y="3229003"/>
            <a:ext cx="0" cy="199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335352AE-750B-ACC0-F8B0-8E1AEFF43652}"/>
              </a:ext>
            </a:extLst>
          </p:cNvPr>
          <p:cNvCxnSpPr>
            <a:cxnSpLocks/>
            <a:endCxn id="26" idx="0"/>
          </p:cNvCxnSpPr>
          <p:nvPr/>
        </p:nvCxnSpPr>
        <p:spPr>
          <a:xfrm>
            <a:off x="6115050" y="3229003"/>
            <a:ext cx="5353050" cy="1992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F990D97D-E45C-31BE-3AE9-8676C9D4C094}"/>
              </a:ext>
            </a:extLst>
          </p:cNvPr>
          <p:cNvCxnSpPr>
            <a:cxnSpLocks/>
            <a:endCxn id="23" idx="0"/>
          </p:cNvCxnSpPr>
          <p:nvPr/>
        </p:nvCxnSpPr>
        <p:spPr>
          <a:xfrm>
            <a:off x="7410450" y="3229003"/>
            <a:ext cx="0" cy="199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9A515CB-ACA9-6E67-17FC-17603B14444F}"/>
              </a:ext>
            </a:extLst>
          </p:cNvPr>
          <p:cNvCxnSpPr>
            <a:cxnSpLocks/>
          </p:cNvCxnSpPr>
          <p:nvPr/>
        </p:nvCxnSpPr>
        <p:spPr>
          <a:xfrm>
            <a:off x="9448800" y="3229003"/>
            <a:ext cx="0" cy="1992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9C2B5A95-360B-B5A6-E689-A807C62BCC86}"/>
              </a:ext>
            </a:extLst>
          </p:cNvPr>
          <p:cNvCxnSpPr>
            <a:cxnSpLocks/>
            <a:stCxn id="16" idx="2"/>
            <a:endCxn id="17" idx="0"/>
          </p:cNvCxnSpPr>
          <p:nvPr/>
        </p:nvCxnSpPr>
        <p:spPr>
          <a:xfrm>
            <a:off x="4800600" y="3882674"/>
            <a:ext cx="0" cy="381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9FA4D14B-E591-DAD9-D20E-D89DF8C117D5}"/>
              </a:ext>
            </a:extLst>
          </p:cNvPr>
          <p:cNvCxnSpPr>
            <a:cxnSpLocks/>
            <a:stCxn id="20" idx="2"/>
            <a:endCxn id="21" idx="0"/>
          </p:cNvCxnSpPr>
          <p:nvPr/>
        </p:nvCxnSpPr>
        <p:spPr>
          <a:xfrm>
            <a:off x="2209800" y="3882674"/>
            <a:ext cx="0" cy="375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7D7D16EE-DAF3-51EB-CA5C-E3F87F5EE707}"/>
              </a:ext>
            </a:extLst>
          </p:cNvPr>
          <p:cNvCxnSpPr>
            <a:cxnSpLocks/>
            <a:stCxn id="16" idx="3"/>
            <a:endCxn id="19" idx="3"/>
          </p:cNvCxnSpPr>
          <p:nvPr/>
        </p:nvCxnSpPr>
        <p:spPr>
          <a:xfrm>
            <a:off x="5448300" y="3655837"/>
            <a:ext cx="12700" cy="239436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C64BB1D1-32C2-E901-B737-7918D48AB803}"/>
              </a:ext>
            </a:extLst>
          </p:cNvPr>
          <p:cNvCxnSpPr>
            <a:cxnSpLocks/>
            <a:stCxn id="20" idx="1"/>
            <a:endCxn id="22" idx="1"/>
          </p:cNvCxnSpPr>
          <p:nvPr/>
        </p:nvCxnSpPr>
        <p:spPr>
          <a:xfrm rot="10800000" flipV="1">
            <a:off x="1562100" y="3655836"/>
            <a:ext cx="12700" cy="2394363"/>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nector: Elbow 62">
            <a:extLst>
              <a:ext uri="{FF2B5EF4-FFF2-40B4-BE49-F238E27FC236}">
                <a16:creationId xmlns:a16="http://schemas.microsoft.com/office/drawing/2014/main" id="{FACC31B3-C307-FF49-5FE5-FBC7E35092FA}"/>
              </a:ext>
            </a:extLst>
          </p:cNvPr>
          <p:cNvCxnSpPr>
            <a:cxnSpLocks/>
            <a:stCxn id="21" idx="2"/>
            <a:endCxn id="18" idx="1"/>
          </p:cNvCxnSpPr>
          <p:nvPr/>
        </p:nvCxnSpPr>
        <p:spPr>
          <a:xfrm rot="16200000" flipH="1">
            <a:off x="2243364" y="4678427"/>
            <a:ext cx="580573" cy="6477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5131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USB Device Framework</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58474" y="1413769"/>
            <a:ext cx="11244574" cy="268279"/>
          </a:xfrm>
        </p:spPr>
        <p:txBody>
          <a:bodyPr/>
          <a:lstStyle/>
          <a:p>
            <a:r>
              <a:rPr kumimoji="1" lang="en-US" altLang="ja-JP"/>
              <a:t>A USB device is represented by a tree of descriptors. There are main types of descriptors:</a:t>
            </a:r>
          </a:p>
        </p:txBody>
      </p:sp>
      <p:sp>
        <p:nvSpPr>
          <p:cNvPr id="4" name="Rectangle 3">
            <a:extLst>
              <a:ext uri="{FF2B5EF4-FFF2-40B4-BE49-F238E27FC236}">
                <a16:creationId xmlns:a16="http://schemas.microsoft.com/office/drawing/2014/main" id="{F5019143-F5B3-1E59-74E6-7979BFAD35F9}"/>
              </a:ext>
            </a:extLst>
          </p:cNvPr>
          <p:cNvSpPr/>
          <p:nvPr/>
        </p:nvSpPr>
        <p:spPr>
          <a:xfrm>
            <a:off x="5023486" y="2107426"/>
            <a:ext cx="21336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Device Descriptor</a:t>
            </a:r>
          </a:p>
        </p:txBody>
      </p:sp>
      <p:sp>
        <p:nvSpPr>
          <p:cNvPr id="7" name="Rectangle 6">
            <a:extLst>
              <a:ext uri="{FF2B5EF4-FFF2-40B4-BE49-F238E27FC236}">
                <a16:creationId xmlns:a16="http://schemas.microsoft.com/office/drawing/2014/main" id="{98709BFC-8E4E-37AE-6D4B-9BCF02D209C4}"/>
              </a:ext>
            </a:extLst>
          </p:cNvPr>
          <p:cNvSpPr/>
          <p:nvPr/>
        </p:nvSpPr>
        <p:spPr>
          <a:xfrm>
            <a:off x="2286000" y="4165598"/>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Interface Descriptor</a:t>
            </a:r>
          </a:p>
        </p:txBody>
      </p:sp>
      <p:sp>
        <p:nvSpPr>
          <p:cNvPr id="8" name="Rectangle 7">
            <a:extLst>
              <a:ext uri="{FF2B5EF4-FFF2-40B4-BE49-F238E27FC236}">
                <a16:creationId xmlns:a16="http://schemas.microsoft.com/office/drawing/2014/main" id="{FDEF7073-2398-0B70-CD5B-6CD70FCA1577}"/>
              </a:ext>
            </a:extLst>
          </p:cNvPr>
          <p:cNvSpPr/>
          <p:nvPr/>
        </p:nvSpPr>
        <p:spPr>
          <a:xfrm>
            <a:off x="990600" y="5246054"/>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Endpoint Descriptor</a:t>
            </a:r>
          </a:p>
        </p:txBody>
      </p:sp>
      <p:sp>
        <p:nvSpPr>
          <p:cNvPr id="11" name="Rectangle 10">
            <a:extLst>
              <a:ext uri="{FF2B5EF4-FFF2-40B4-BE49-F238E27FC236}">
                <a16:creationId xmlns:a16="http://schemas.microsoft.com/office/drawing/2014/main" id="{9149A732-E01B-67D3-09C0-0613DDB88A00}"/>
              </a:ext>
            </a:extLst>
          </p:cNvPr>
          <p:cNvSpPr/>
          <p:nvPr/>
        </p:nvSpPr>
        <p:spPr>
          <a:xfrm>
            <a:off x="2286000" y="3085142"/>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Configuration Descriptor</a:t>
            </a:r>
          </a:p>
        </p:txBody>
      </p:sp>
      <p:sp>
        <p:nvSpPr>
          <p:cNvPr id="24" name="Rectangle 23">
            <a:extLst>
              <a:ext uri="{FF2B5EF4-FFF2-40B4-BE49-F238E27FC236}">
                <a16:creationId xmlns:a16="http://schemas.microsoft.com/office/drawing/2014/main" id="{FEF77F9B-B0BB-86DB-7BDC-BDA2B83DA5D3}"/>
              </a:ext>
            </a:extLst>
          </p:cNvPr>
          <p:cNvSpPr/>
          <p:nvPr/>
        </p:nvSpPr>
        <p:spPr>
          <a:xfrm>
            <a:off x="3581400" y="5246054"/>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Endpoint Descriptor</a:t>
            </a:r>
          </a:p>
        </p:txBody>
      </p:sp>
      <p:sp>
        <p:nvSpPr>
          <p:cNvPr id="27" name="Rectangle 26">
            <a:extLst>
              <a:ext uri="{FF2B5EF4-FFF2-40B4-BE49-F238E27FC236}">
                <a16:creationId xmlns:a16="http://schemas.microsoft.com/office/drawing/2014/main" id="{85DC12C1-2A07-5FC1-B057-0988A451FF47}"/>
              </a:ext>
            </a:extLst>
          </p:cNvPr>
          <p:cNvSpPr/>
          <p:nvPr/>
        </p:nvSpPr>
        <p:spPr>
          <a:xfrm>
            <a:off x="6629400" y="4156251"/>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Interface Descriptor</a:t>
            </a:r>
          </a:p>
        </p:txBody>
      </p:sp>
      <p:sp>
        <p:nvSpPr>
          <p:cNvPr id="28" name="Rectangle 27">
            <a:extLst>
              <a:ext uri="{FF2B5EF4-FFF2-40B4-BE49-F238E27FC236}">
                <a16:creationId xmlns:a16="http://schemas.microsoft.com/office/drawing/2014/main" id="{39278D51-EEFD-79FF-5126-E2BDD130E316}"/>
              </a:ext>
            </a:extLst>
          </p:cNvPr>
          <p:cNvSpPr/>
          <p:nvPr/>
        </p:nvSpPr>
        <p:spPr>
          <a:xfrm>
            <a:off x="6629400" y="5236707"/>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Endpoint Descriptor</a:t>
            </a:r>
          </a:p>
        </p:txBody>
      </p:sp>
      <p:sp>
        <p:nvSpPr>
          <p:cNvPr id="29" name="Rectangle 28">
            <a:extLst>
              <a:ext uri="{FF2B5EF4-FFF2-40B4-BE49-F238E27FC236}">
                <a16:creationId xmlns:a16="http://schemas.microsoft.com/office/drawing/2014/main" id="{8A1B6B8A-9678-4D81-942A-0782C1D85B27}"/>
              </a:ext>
            </a:extLst>
          </p:cNvPr>
          <p:cNvSpPr/>
          <p:nvPr/>
        </p:nvSpPr>
        <p:spPr>
          <a:xfrm>
            <a:off x="9525000" y="4156251"/>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Interface Descriptor</a:t>
            </a:r>
          </a:p>
        </p:txBody>
      </p:sp>
      <p:sp>
        <p:nvSpPr>
          <p:cNvPr id="31" name="Rectangle 30">
            <a:extLst>
              <a:ext uri="{FF2B5EF4-FFF2-40B4-BE49-F238E27FC236}">
                <a16:creationId xmlns:a16="http://schemas.microsoft.com/office/drawing/2014/main" id="{86D8930E-3007-0DBB-97F4-7DEE9AB2778F}"/>
              </a:ext>
            </a:extLst>
          </p:cNvPr>
          <p:cNvSpPr/>
          <p:nvPr/>
        </p:nvSpPr>
        <p:spPr>
          <a:xfrm>
            <a:off x="8789672" y="5243524"/>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Endpoint Descriptor</a:t>
            </a:r>
          </a:p>
        </p:txBody>
      </p:sp>
      <p:sp>
        <p:nvSpPr>
          <p:cNvPr id="32" name="Rectangle 31">
            <a:extLst>
              <a:ext uri="{FF2B5EF4-FFF2-40B4-BE49-F238E27FC236}">
                <a16:creationId xmlns:a16="http://schemas.microsoft.com/office/drawing/2014/main" id="{56D47508-9D7B-22A5-0141-7C58E05ABAE2}"/>
              </a:ext>
            </a:extLst>
          </p:cNvPr>
          <p:cNvSpPr/>
          <p:nvPr/>
        </p:nvSpPr>
        <p:spPr>
          <a:xfrm>
            <a:off x="7924800" y="3085142"/>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Configuration Descriptor</a:t>
            </a:r>
          </a:p>
        </p:txBody>
      </p:sp>
      <p:sp>
        <p:nvSpPr>
          <p:cNvPr id="34" name="Rectangle 33">
            <a:extLst>
              <a:ext uri="{FF2B5EF4-FFF2-40B4-BE49-F238E27FC236}">
                <a16:creationId xmlns:a16="http://schemas.microsoft.com/office/drawing/2014/main" id="{AA876811-1B80-6433-20DC-68D0574907BD}"/>
              </a:ext>
            </a:extLst>
          </p:cNvPr>
          <p:cNvSpPr/>
          <p:nvPr/>
        </p:nvSpPr>
        <p:spPr>
          <a:xfrm>
            <a:off x="10398031" y="5243524"/>
            <a:ext cx="12954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Endpoint Descriptor</a:t>
            </a:r>
          </a:p>
        </p:txBody>
      </p:sp>
      <p:cxnSp>
        <p:nvCxnSpPr>
          <p:cNvPr id="35" name="Straight Arrow Connector 34">
            <a:extLst>
              <a:ext uri="{FF2B5EF4-FFF2-40B4-BE49-F238E27FC236}">
                <a16:creationId xmlns:a16="http://schemas.microsoft.com/office/drawing/2014/main" id="{57B132ED-141B-1AF6-E14E-BD82D3CBE18C}"/>
              </a:ext>
            </a:extLst>
          </p:cNvPr>
          <p:cNvCxnSpPr>
            <a:cxnSpLocks/>
            <a:stCxn id="11" idx="2"/>
            <a:endCxn id="7" idx="0"/>
          </p:cNvCxnSpPr>
          <p:nvPr/>
        </p:nvCxnSpPr>
        <p:spPr>
          <a:xfrm>
            <a:off x="2933700" y="3538816"/>
            <a:ext cx="0" cy="626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0CCD3E6-1B20-8798-DE60-3C1C78D20668}"/>
              </a:ext>
            </a:extLst>
          </p:cNvPr>
          <p:cNvCxnSpPr>
            <a:cxnSpLocks/>
            <a:stCxn id="27" idx="2"/>
            <a:endCxn id="28" idx="0"/>
          </p:cNvCxnSpPr>
          <p:nvPr/>
        </p:nvCxnSpPr>
        <p:spPr>
          <a:xfrm>
            <a:off x="7277100" y="4609925"/>
            <a:ext cx="0" cy="626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B3BBCDBD-DF6C-6FFC-C5B6-3BB33AD132F2}"/>
              </a:ext>
            </a:extLst>
          </p:cNvPr>
          <p:cNvCxnSpPr>
            <a:cxnSpLocks/>
            <a:stCxn id="4" idx="2"/>
            <a:endCxn id="11" idx="0"/>
          </p:cNvCxnSpPr>
          <p:nvPr/>
        </p:nvCxnSpPr>
        <p:spPr>
          <a:xfrm rot="5400000">
            <a:off x="4249972" y="1244828"/>
            <a:ext cx="524042" cy="31565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863BDB2E-BB7D-B50C-3855-58842BA55CE9}"/>
              </a:ext>
            </a:extLst>
          </p:cNvPr>
          <p:cNvCxnSpPr>
            <a:cxnSpLocks/>
            <a:stCxn id="4" idx="2"/>
            <a:endCxn id="32" idx="0"/>
          </p:cNvCxnSpPr>
          <p:nvPr/>
        </p:nvCxnSpPr>
        <p:spPr>
          <a:xfrm rot="16200000" flipH="1">
            <a:off x="7069372" y="1582014"/>
            <a:ext cx="524042" cy="24822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46E36408-3423-2E23-28FB-2C3278A3A4B9}"/>
              </a:ext>
            </a:extLst>
          </p:cNvPr>
          <p:cNvCxnSpPr>
            <a:cxnSpLocks/>
            <a:stCxn id="7" idx="2"/>
            <a:endCxn id="8" idx="0"/>
          </p:cNvCxnSpPr>
          <p:nvPr/>
        </p:nvCxnSpPr>
        <p:spPr>
          <a:xfrm rot="5400000">
            <a:off x="1972609" y="4284963"/>
            <a:ext cx="626782" cy="12954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DE2A3900-8135-0B8B-5F29-1AF7FB4B559B}"/>
              </a:ext>
            </a:extLst>
          </p:cNvPr>
          <p:cNvCxnSpPr>
            <a:cxnSpLocks/>
            <a:stCxn id="7" idx="2"/>
            <a:endCxn id="24" idx="0"/>
          </p:cNvCxnSpPr>
          <p:nvPr/>
        </p:nvCxnSpPr>
        <p:spPr>
          <a:xfrm rot="16200000" flipH="1">
            <a:off x="3268009" y="4284963"/>
            <a:ext cx="626782" cy="12954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1B3C64CF-E255-CAE7-D2CF-97EAC1B865A4}"/>
              </a:ext>
            </a:extLst>
          </p:cNvPr>
          <p:cNvCxnSpPr>
            <a:cxnSpLocks/>
            <a:stCxn id="32" idx="2"/>
            <a:endCxn id="27" idx="0"/>
          </p:cNvCxnSpPr>
          <p:nvPr/>
        </p:nvCxnSpPr>
        <p:spPr>
          <a:xfrm rot="5400000">
            <a:off x="7616083" y="3199833"/>
            <a:ext cx="617435" cy="12954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AAE186A3-309B-EB36-9C0B-0244C3D95A38}"/>
              </a:ext>
            </a:extLst>
          </p:cNvPr>
          <p:cNvCxnSpPr>
            <a:cxnSpLocks/>
            <a:stCxn id="32" idx="2"/>
            <a:endCxn id="29" idx="0"/>
          </p:cNvCxnSpPr>
          <p:nvPr/>
        </p:nvCxnSpPr>
        <p:spPr>
          <a:xfrm rot="16200000" flipH="1">
            <a:off x="9063883" y="3047433"/>
            <a:ext cx="617435" cy="16002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B02AA1D9-13C5-1934-DEA0-FD0E87373F73}"/>
              </a:ext>
            </a:extLst>
          </p:cNvPr>
          <p:cNvCxnSpPr>
            <a:cxnSpLocks/>
            <a:stCxn id="29" idx="2"/>
            <a:endCxn id="31" idx="0"/>
          </p:cNvCxnSpPr>
          <p:nvPr/>
        </p:nvCxnSpPr>
        <p:spPr>
          <a:xfrm rot="5400000">
            <a:off x="9488237" y="4559060"/>
            <a:ext cx="633599" cy="73532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A472A4C-F857-E63D-62A3-18DB418402DE}"/>
              </a:ext>
            </a:extLst>
          </p:cNvPr>
          <p:cNvCxnSpPr>
            <a:cxnSpLocks/>
            <a:stCxn id="29" idx="2"/>
            <a:endCxn id="34" idx="0"/>
          </p:cNvCxnSpPr>
          <p:nvPr/>
        </p:nvCxnSpPr>
        <p:spPr>
          <a:xfrm rot="16200000" flipH="1">
            <a:off x="10292416" y="4490208"/>
            <a:ext cx="633599" cy="8730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9FACC727-EA92-E556-AD0A-F63A47BF7F27}"/>
              </a:ext>
            </a:extLst>
          </p:cNvPr>
          <p:cNvSpPr/>
          <p:nvPr/>
        </p:nvSpPr>
        <p:spPr>
          <a:xfrm>
            <a:off x="8686800" y="2107426"/>
            <a:ext cx="2133600" cy="453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String Descriptor</a:t>
            </a:r>
          </a:p>
        </p:txBody>
      </p:sp>
      <p:cxnSp>
        <p:nvCxnSpPr>
          <p:cNvPr id="75" name="Straight Arrow Connector 74">
            <a:extLst>
              <a:ext uri="{FF2B5EF4-FFF2-40B4-BE49-F238E27FC236}">
                <a16:creationId xmlns:a16="http://schemas.microsoft.com/office/drawing/2014/main" id="{3EE333C2-86F5-8732-91B7-9598ACCF7257}"/>
              </a:ext>
            </a:extLst>
          </p:cNvPr>
          <p:cNvCxnSpPr>
            <a:cxnSpLocks/>
            <a:stCxn id="4" idx="3"/>
            <a:endCxn id="74" idx="1"/>
          </p:cNvCxnSpPr>
          <p:nvPr/>
        </p:nvCxnSpPr>
        <p:spPr>
          <a:xfrm>
            <a:off x="7157086" y="2334263"/>
            <a:ext cx="15297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8999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Device Descriptors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381000" y="1219200"/>
            <a:ext cx="11244574" cy="5122941"/>
          </a:xfrm>
        </p:spPr>
        <p:txBody>
          <a:bodyPr/>
          <a:lstStyle/>
          <a:p>
            <a:r>
              <a:rPr kumimoji="1" lang="en-US" altLang="ja-JP"/>
              <a:t>USBX defines a USB device descriptor :</a:t>
            </a:r>
          </a:p>
          <a:p>
            <a:pPr marL="0" lvl="1" indent="0">
              <a:buNone/>
            </a:pPr>
            <a:r>
              <a:rPr kumimoji="1" lang="en-US" altLang="ja-JP"/>
              <a:t>typedef struct UX_DEVICE_DESCRIPTOR_STRUCT {</a:t>
            </a:r>
          </a:p>
          <a:p>
            <a:pPr marL="541338" lvl="4" indent="0">
              <a:buNone/>
            </a:pPr>
            <a:r>
              <a:rPr kumimoji="1" lang="en-US" altLang="ja-JP" sz="1200"/>
              <a:t>	UINT      bLength;		</a:t>
            </a:r>
            <a:r>
              <a:rPr lang="en-US" sz="1200"/>
              <a:t>Length of this descriptor = 18 bytes</a:t>
            </a:r>
            <a:endParaRPr kumimoji="1" lang="en-US" altLang="ja-JP" sz="1200"/>
          </a:p>
          <a:p>
            <a:pPr marL="534988" lvl="4" indent="0">
              <a:lnSpc>
                <a:spcPct val="100000"/>
              </a:lnSpc>
              <a:buNone/>
            </a:pPr>
            <a:r>
              <a:rPr kumimoji="1" lang="en-US" altLang="ja-JP" sz="1200"/>
              <a:t>	UINT      bDescriptorType;		</a:t>
            </a:r>
            <a:r>
              <a:rPr lang="en-US" sz="1200"/>
              <a:t>Descriptor type = DEVICE (01h)</a:t>
            </a:r>
            <a:endParaRPr kumimoji="1" lang="en-US" altLang="ja-JP" sz="1200"/>
          </a:p>
          <a:p>
            <a:pPr marL="534988" lvl="4" indent="0">
              <a:lnSpc>
                <a:spcPct val="100000"/>
              </a:lnSpc>
              <a:buNone/>
            </a:pPr>
            <a:r>
              <a:rPr kumimoji="1" lang="en-US" altLang="ja-JP" sz="1200"/>
              <a:t>	USHORT    bcdUSB;		</a:t>
            </a:r>
            <a:r>
              <a:rPr lang="en-US" sz="1200"/>
              <a:t>USB specification version (BCD)</a:t>
            </a:r>
            <a:endParaRPr kumimoji="1" lang="en-US" altLang="ja-JP" sz="1200"/>
          </a:p>
          <a:p>
            <a:pPr marL="534988" lvl="4" indent="0">
              <a:lnSpc>
                <a:spcPct val="100000"/>
              </a:lnSpc>
              <a:buNone/>
            </a:pPr>
            <a:r>
              <a:rPr kumimoji="1" lang="en-US" altLang="ja-JP" sz="1200"/>
              <a:t>	UINT      bDeviceClass;		</a:t>
            </a:r>
            <a:r>
              <a:rPr lang="en-US" sz="1200"/>
              <a:t>Device class</a:t>
            </a:r>
            <a:endParaRPr kumimoji="1" lang="en-US" altLang="ja-JP" sz="1200"/>
          </a:p>
          <a:p>
            <a:pPr marL="534988" lvl="4" indent="0">
              <a:lnSpc>
                <a:spcPct val="100000"/>
              </a:lnSpc>
              <a:buNone/>
            </a:pPr>
            <a:r>
              <a:rPr kumimoji="1" lang="en-US" altLang="ja-JP" sz="1200"/>
              <a:t>	UINT      bDeviceSubClass;	</a:t>
            </a:r>
            <a:r>
              <a:rPr lang="en-US" sz="1200"/>
              <a:t>Device subclass</a:t>
            </a:r>
            <a:endParaRPr kumimoji="1" lang="en-US" altLang="ja-JP" sz="1200"/>
          </a:p>
          <a:p>
            <a:pPr marL="534988" lvl="4" indent="0">
              <a:lnSpc>
                <a:spcPct val="100000"/>
              </a:lnSpc>
              <a:buNone/>
            </a:pPr>
            <a:r>
              <a:rPr kumimoji="1" lang="en-US" altLang="ja-JP" sz="1200"/>
              <a:t>	UINT      bDeviceProtocol;		</a:t>
            </a:r>
            <a:r>
              <a:rPr lang="en-US" sz="1200"/>
              <a:t>Device Protocol</a:t>
            </a:r>
            <a:endParaRPr kumimoji="1" lang="en-US" altLang="ja-JP" sz="1200"/>
          </a:p>
          <a:p>
            <a:pPr marL="534988" lvl="4" indent="0">
              <a:lnSpc>
                <a:spcPct val="100000"/>
              </a:lnSpc>
              <a:buNone/>
            </a:pPr>
            <a:r>
              <a:rPr kumimoji="1" lang="en-US" altLang="ja-JP" sz="1200"/>
              <a:t>	UINT      bMaxPacketSize0;	</a:t>
            </a:r>
            <a:r>
              <a:rPr lang="en-US" sz="1200"/>
              <a:t>Max Packet size for endpoint 0</a:t>
            </a:r>
            <a:endParaRPr kumimoji="1" lang="en-US" altLang="ja-JP" sz="1200"/>
          </a:p>
          <a:p>
            <a:pPr marL="534988" lvl="4" indent="0">
              <a:lnSpc>
                <a:spcPct val="100000"/>
              </a:lnSpc>
              <a:buNone/>
            </a:pPr>
            <a:r>
              <a:rPr kumimoji="1" lang="en-US" altLang="ja-JP" sz="1200"/>
              <a:t>	USHORT    idVendor;		</a:t>
            </a:r>
            <a:r>
              <a:rPr lang="en-US" sz="1200"/>
              <a:t>Vendor ID (or VID, assigned by USB-IF)</a:t>
            </a:r>
            <a:endParaRPr kumimoji="1" lang="en-US" altLang="ja-JP" sz="1200"/>
          </a:p>
          <a:p>
            <a:pPr marL="534988" lvl="4" indent="0">
              <a:lnSpc>
                <a:spcPct val="100000"/>
              </a:lnSpc>
              <a:buNone/>
            </a:pPr>
            <a:r>
              <a:rPr kumimoji="1" lang="en-US" altLang="ja-JP" sz="1200"/>
              <a:t>	USHORT    idProduct;		</a:t>
            </a:r>
            <a:r>
              <a:rPr lang="en-US" sz="1200"/>
              <a:t>Product ID (or PID, assigned by the manufacturer)</a:t>
            </a:r>
            <a:endParaRPr kumimoji="1" lang="en-US" altLang="ja-JP" sz="1200"/>
          </a:p>
          <a:p>
            <a:pPr marL="534988" lvl="4" indent="0">
              <a:lnSpc>
                <a:spcPct val="100000"/>
              </a:lnSpc>
              <a:buNone/>
            </a:pPr>
            <a:r>
              <a:rPr kumimoji="1" lang="en-US" altLang="ja-JP" sz="1200"/>
              <a:t>	USHORT    bcdDevice;		</a:t>
            </a:r>
            <a:r>
              <a:rPr lang="en-US" sz="1200"/>
              <a:t>Device release number (BCD)</a:t>
            </a:r>
            <a:endParaRPr kumimoji="1" lang="en-US" altLang="ja-JP" sz="1200"/>
          </a:p>
          <a:p>
            <a:pPr marL="534988" lvl="4" indent="0">
              <a:lnSpc>
                <a:spcPct val="100000"/>
              </a:lnSpc>
              <a:buNone/>
            </a:pPr>
            <a:r>
              <a:rPr kumimoji="1" lang="en-US" altLang="ja-JP" sz="1200"/>
              <a:t>	UINT      iManufacturer;		</a:t>
            </a:r>
            <a:r>
              <a:rPr lang="en-US" sz="1200"/>
              <a:t>Index of manufacturer string</a:t>
            </a:r>
            <a:endParaRPr kumimoji="1" lang="en-US" altLang="ja-JP" sz="1200"/>
          </a:p>
          <a:p>
            <a:pPr marL="534988" lvl="4" indent="0">
              <a:lnSpc>
                <a:spcPct val="100000"/>
              </a:lnSpc>
              <a:buNone/>
            </a:pPr>
            <a:r>
              <a:rPr kumimoji="1" lang="en-US" altLang="ja-JP" sz="1200"/>
              <a:t>	UINT      iProduct;		</a:t>
            </a:r>
            <a:r>
              <a:rPr lang="en-US" sz="1200"/>
              <a:t>Index of product string </a:t>
            </a:r>
            <a:endParaRPr kumimoji="1" lang="en-US" altLang="ja-JP" sz="1200"/>
          </a:p>
          <a:p>
            <a:pPr marL="534988" lvl="4" indent="0">
              <a:lnSpc>
                <a:spcPct val="100000"/>
              </a:lnSpc>
              <a:buNone/>
            </a:pPr>
            <a:r>
              <a:rPr kumimoji="1" lang="en-US" altLang="ja-JP" sz="1200"/>
              <a:t>	UINT      iSerialNumber;		</a:t>
            </a:r>
            <a:r>
              <a:rPr lang="en-US" sz="1200"/>
              <a:t>Index of serial number string</a:t>
            </a:r>
            <a:endParaRPr kumimoji="1" lang="en-US" altLang="ja-JP" sz="1200"/>
          </a:p>
          <a:p>
            <a:pPr marL="534988" lvl="4" indent="0">
              <a:lnSpc>
                <a:spcPct val="100000"/>
              </a:lnSpc>
              <a:buNone/>
            </a:pPr>
            <a:r>
              <a:rPr kumimoji="1" lang="en-US" altLang="ja-JP" sz="1200"/>
              <a:t>	UINT      bNumConfigurations;	</a:t>
            </a:r>
            <a:r>
              <a:rPr lang="en-US" sz="1200"/>
              <a:t>Number of configurations supported</a:t>
            </a:r>
            <a:endParaRPr kumimoji="1" lang="en-US" altLang="ja-JP" sz="1200"/>
          </a:p>
          <a:p>
            <a:pPr marL="0" lvl="1" indent="0">
              <a:buNone/>
            </a:pPr>
            <a:r>
              <a:rPr kumimoji="1" lang="en-US" altLang="ja-JP"/>
              <a:t>} UX_DEVICE_DESCRIPTOR;</a:t>
            </a:r>
          </a:p>
        </p:txBody>
      </p:sp>
    </p:spTree>
    <p:extLst>
      <p:ext uri="{BB962C8B-B14F-4D97-AF65-F5344CB8AC3E}">
        <p14:creationId xmlns:p14="http://schemas.microsoft.com/office/powerpoint/2010/main" val="3238566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configuration descriptor</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58474" y="1413769"/>
            <a:ext cx="11244574" cy="4222181"/>
          </a:xfrm>
        </p:spPr>
        <p:txBody>
          <a:bodyPr/>
          <a:lstStyle/>
          <a:p>
            <a:r>
              <a:rPr kumimoji="1" lang="en-US" altLang="ja-JP"/>
              <a:t>USBX defines a USB configuration descriptor :</a:t>
            </a:r>
          </a:p>
          <a:p>
            <a:r>
              <a:rPr kumimoji="1" lang="en-US" altLang="ja-JP"/>
              <a:t>typedef struct </a:t>
            </a:r>
            <a:r>
              <a:rPr kumimoji="1" lang="en-US" altLang="ja-JP" i="1"/>
              <a:t>UX_CONFIGURATION_DESCRIPTOR_STRUCT</a:t>
            </a:r>
          </a:p>
          <a:p>
            <a:r>
              <a:rPr kumimoji="1" lang="en-US" altLang="ja-JP"/>
              <a:t>{</a:t>
            </a:r>
          </a:p>
          <a:p>
            <a:pPr marL="0" lvl="1" indent="0">
              <a:lnSpc>
                <a:spcPct val="100000"/>
              </a:lnSpc>
              <a:buNone/>
            </a:pPr>
            <a:r>
              <a:rPr kumimoji="1" lang="en-US" altLang="ja-JP" sz="1400"/>
              <a:t>    	UINT bLength;		</a:t>
            </a:r>
            <a:r>
              <a:rPr lang="en-US" sz="1400"/>
              <a:t>Length of this descriptor = 9 bytes</a:t>
            </a:r>
            <a:endParaRPr kumimoji="1" lang="en-US" altLang="ja-JP" sz="1400"/>
          </a:p>
          <a:p>
            <a:pPr marL="0" lvl="1" indent="0">
              <a:lnSpc>
                <a:spcPct val="100000"/>
              </a:lnSpc>
              <a:buNone/>
            </a:pPr>
            <a:r>
              <a:rPr kumimoji="1" lang="en-US" altLang="ja-JP" sz="1400"/>
              <a:t>    	UINT bDescriptorType;		</a:t>
            </a:r>
            <a:r>
              <a:rPr lang="en-US" sz="1400"/>
              <a:t>Descriptor type = CONFIGURATION (02h)</a:t>
            </a:r>
            <a:endParaRPr kumimoji="1" lang="en-US" altLang="ja-JP" sz="1400"/>
          </a:p>
          <a:p>
            <a:pPr marL="0" lvl="1" indent="0">
              <a:lnSpc>
                <a:spcPct val="100000"/>
              </a:lnSpc>
              <a:buNone/>
            </a:pPr>
            <a:r>
              <a:rPr kumimoji="1" lang="en-US" altLang="ja-JP" sz="1400"/>
              <a:t>    	USHORT wTotalLength;	</a:t>
            </a:r>
            <a:r>
              <a:rPr lang="en-US" sz="1400"/>
              <a:t>Number of interfaces in this configuration</a:t>
            </a:r>
            <a:endParaRPr kumimoji="1" lang="en-US" altLang="ja-JP" sz="1400"/>
          </a:p>
          <a:p>
            <a:pPr marL="0" lvl="1" indent="0">
              <a:lnSpc>
                <a:spcPct val="100000"/>
              </a:lnSpc>
              <a:buNone/>
            </a:pPr>
            <a:r>
              <a:rPr kumimoji="1" lang="en-US" altLang="ja-JP" sz="1400"/>
              <a:t>    	UINT bNumInterfaces;		</a:t>
            </a:r>
            <a:r>
              <a:rPr lang="en-US" sz="1400"/>
              <a:t>Number of interfaces in this configurationConfiguration value used by SET_CONFIGURATION to 				select this configuration</a:t>
            </a:r>
            <a:endParaRPr kumimoji="1" lang="en-US" altLang="ja-JP" sz="1400"/>
          </a:p>
          <a:p>
            <a:pPr marL="0" lvl="1" indent="0">
              <a:lnSpc>
                <a:spcPct val="100000"/>
              </a:lnSpc>
              <a:buNone/>
            </a:pPr>
            <a:r>
              <a:rPr kumimoji="1" lang="en-US" altLang="ja-JP" sz="1400"/>
              <a:t>    	UINT bConfigurationValue;	</a:t>
            </a:r>
            <a:r>
              <a:rPr lang="en-US" sz="1400"/>
              <a:t>Configuration value used by SET_CONFIGURATION to select this configuration</a:t>
            </a:r>
            <a:endParaRPr kumimoji="1" lang="en-US" altLang="ja-JP" sz="1400"/>
          </a:p>
          <a:p>
            <a:pPr marL="0" lvl="1" indent="0">
              <a:lnSpc>
                <a:spcPct val="100000"/>
              </a:lnSpc>
              <a:buNone/>
            </a:pPr>
            <a:r>
              <a:rPr kumimoji="1" lang="en-US" altLang="ja-JP" sz="1400"/>
              <a:t>    	UINT iConfiguration;		</a:t>
            </a:r>
            <a:r>
              <a:rPr lang="en-US" sz="1400"/>
              <a:t>Index of string that describes this configuration</a:t>
            </a:r>
            <a:endParaRPr kumimoji="1" lang="en-US" altLang="ja-JP" sz="1400"/>
          </a:p>
          <a:p>
            <a:pPr marL="0" lvl="1" indent="0">
              <a:lnSpc>
                <a:spcPct val="100000"/>
              </a:lnSpc>
              <a:buNone/>
            </a:pPr>
            <a:r>
              <a:rPr kumimoji="1" lang="en-US" altLang="ja-JP" sz="1400"/>
              <a:t>    	UINT bmAttributes;		</a:t>
            </a:r>
            <a:r>
              <a:rPr lang="en-US" sz="1400"/>
              <a:t>Bitmap (Bit 7: Reserved (set to 1), Bit 6: Self-powered, Bit 5: Remote wakeup)</a:t>
            </a:r>
            <a:endParaRPr kumimoji="1" lang="en-US" altLang="ja-JP" sz="1400"/>
          </a:p>
          <a:p>
            <a:pPr marL="0" lvl="1" indent="0">
              <a:lnSpc>
                <a:spcPct val="100000"/>
              </a:lnSpc>
              <a:buNone/>
            </a:pPr>
            <a:r>
              <a:rPr kumimoji="1" lang="en-US" altLang="ja-JP" sz="1400"/>
              <a:t>    	UINT MaxPower;		</a:t>
            </a:r>
            <a:r>
              <a:rPr lang="en-US" sz="1400"/>
              <a:t>Maximum power required for this configuration </a:t>
            </a:r>
            <a:endParaRPr kumimoji="1" lang="en-US" altLang="ja-JP" sz="1400"/>
          </a:p>
          <a:p>
            <a:r>
              <a:rPr kumimoji="1" lang="en-US" altLang="ja-JP"/>
              <a:t>} UX_CONFIGURATION_DESCRIPTOR;</a:t>
            </a:r>
          </a:p>
        </p:txBody>
      </p:sp>
    </p:spTree>
    <p:extLst>
      <p:ext uri="{BB962C8B-B14F-4D97-AF65-F5344CB8AC3E}">
        <p14:creationId xmlns:p14="http://schemas.microsoft.com/office/powerpoint/2010/main" val="16238254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Interface Descriptor</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58474" y="1413769"/>
            <a:ext cx="11244574" cy="4314514"/>
          </a:xfrm>
        </p:spPr>
        <p:txBody>
          <a:bodyPr/>
          <a:lstStyle/>
          <a:p>
            <a:r>
              <a:rPr lang="en-US" b="0" i="0">
                <a:solidFill>
                  <a:srgbClr val="171717"/>
                </a:solidFill>
                <a:effectLst/>
                <a:latin typeface="Segoe UI" panose="020B0502040204020203" pitchFamily="34" charset="0"/>
              </a:rPr>
              <a:t>USBX defines a USB interface descriptor:</a:t>
            </a:r>
          </a:p>
          <a:p>
            <a:r>
              <a:rPr kumimoji="1" lang="en-US" altLang="ja-JP"/>
              <a:t>typedef struct UX_INTERFACE_DESCRIPTOR_STRUCT {</a:t>
            </a:r>
          </a:p>
          <a:p>
            <a:pPr marL="539750" lvl="4" indent="0">
              <a:buNone/>
            </a:pPr>
            <a:r>
              <a:rPr kumimoji="1" lang="en-US" altLang="ja-JP" sz="1400"/>
              <a:t>    UINT bLength;		</a:t>
            </a:r>
            <a:r>
              <a:rPr lang="en-US" sz="1400"/>
              <a:t>Length of this descriptor = 9 bytes</a:t>
            </a:r>
            <a:endParaRPr kumimoji="1" lang="en-US" altLang="ja-JP" sz="1400"/>
          </a:p>
          <a:p>
            <a:pPr marL="539750" lvl="4" indent="0">
              <a:buNone/>
            </a:pPr>
            <a:r>
              <a:rPr kumimoji="1" lang="en-US" altLang="ja-JP" sz="1400"/>
              <a:t>    UINT bDescriptorType;		</a:t>
            </a:r>
            <a:r>
              <a:rPr lang="en-US" sz="1400"/>
              <a:t>Descriptor type = INTERFACE (04h)</a:t>
            </a:r>
            <a:endParaRPr kumimoji="1" lang="en-US" altLang="ja-JP" sz="1400"/>
          </a:p>
          <a:p>
            <a:pPr marL="539750" lvl="4" indent="0">
              <a:buNone/>
            </a:pPr>
            <a:r>
              <a:rPr kumimoji="1" lang="en-US" altLang="ja-JP" sz="1400"/>
              <a:t>    UINT bInterfaceNumber;		</a:t>
            </a:r>
            <a:r>
              <a:rPr lang="en-US" sz="1400"/>
              <a:t>Zero based index of this interface</a:t>
            </a:r>
            <a:endParaRPr kumimoji="1" lang="en-US" altLang="ja-JP" sz="1400"/>
          </a:p>
          <a:p>
            <a:pPr marL="539750" lvl="4" indent="0">
              <a:buNone/>
            </a:pPr>
            <a:r>
              <a:rPr kumimoji="1" lang="en-US" altLang="ja-JP" sz="1400"/>
              <a:t>    UINT bAlternateSetting;		</a:t>
            </a:r>
            <a:r>
              <a:rPr lang="en-US" sz="1400"/>
              <a:t>Alternate setting value</a:t>
            </a:r>
            <a:endParaRPr kumimoji="1" lang="en-US" altLang="ja-JP" sz="1400"/>
          </a:p>
          <a:p>
            <a:pPr marL="539750" lvl="4" indent="0">
              <a:buNone/>
            </a:pPr>
            <a:r>
              <a:rPr kumimoji="1" lang="en-US" altLang="ja-JP" sz="1400"/>
              <a:t>    UINT bNumEndpoints;		</a:t>
            </a:r>
            <a:r>
              <a:rPr lang="en-US" sz="1400"/>
              <a:t>Number of endpoints used by this interface (not including EP0)</a:t>
            </a:r>
            <a:endParaRPr kumimoji="1" lang="en-US" altLang="ja-JP" sz="1400"/>
          </a:p>
          <a:p>
            <a:pPr marL="539750" lvl="4" indent="0">
              <a:buNone/>
            </a:pPr>
            <a:r>
              <a:rPr kumimoji="1" lang="en-US" altLang="ja-JP" sz="1400"/>
              <a:t>    UINT bInterfaceClass		</a:t>
            </a:r>
            <a:r>
              <a:rPr lang="en-US" sz="1400"/>
              <a:t>Interface class</a:t>
            </a:r>
            <a:endParaRPr kumimoji="1" lang="en-US" altLang="ja-JP" sz="1400"/>
          </a:p>
          <a:p>
            <a:pPr marL="539750" lvl="4" indent="0">
              <a:buNone/>
            </a:pPr>
            <a:r>
              <a:rPr kumimoji="1" lang="en-US" altLang="ja-JP" sz="1400"/>
              <a:t>    UINT bInterfaceSubClass;	</a:t>
            </a:r>
            <a:r>
              <a:rPr lang="en-US" sz="1400"/>
              <a:t>Interface subclass</a:t>
            </a:r>
            <a:endParaRPr kumimoji="1" lang="en-US" altLang="ja-JP" sz="1400"/>
          </a:p>
          <a:p>
            <a:pPr marL="539750" lvl="4" indent="0">
              <a:buNone/>
            </a:pPr>
            <a:r>
              <a:rPr kumimoji="1" lang="en-US" altLang="ja-JP" sz="1400"/>
              <a:t>    UINT bInterfaceProtocol;		</a:t>
            </a:r>
            <a:r>
              <a:rPr lang="en-US" sz="1400"/>
              <a:t>Interface protocol</a:t>
            </a:r>
            <a:endParaRPr kumimoji="1" lang="en-US" altLang="ja-JP" sz="1400"/>
          </a:p>
          <a:p>
            <a:pPr marL="539750" lvl="4" indent="0">
              <a:buNone/>
            </a:pPr>
            <a:r>
              <a:rPr kumimoji="1" lang="en-US" altLang="ja-JP" sz="1400"/>
              <a:t>    UINT iInterface;		</a:t>
            </a:r>
            <a:r>
              <a:rPr lang="en-US" sz="1400"/>
              <a:t>Index to string describing this interface</a:t>
            </a:r>
            <a:endParaRPr kumimoji="1" lang="en-US" altLang="ja-JP" sz="1400"/>
          </a:p>
          <a:p>
            <a:r>
              <a:rPr kumimoji="1" lang="en-US" altLang="ja-JP"/>
              <a:t>} UX_INTERFACE_DESCRIPTOR;</a:t>
            </a:r>
          </a:p>
        </p:txBody>
      </p:sp>
    </p:spTree>
    <p:extLst>
      <p:ext uri="{BB962C8B-B14F-4D97-AF65-F5344CB8AC3E}">
        <p14:creationId xmlns:p14="http://schemas.microsoft.com/office/powerpoint/2010/main" val="14799233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Endpoint Descriptor</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332669"/>
            <a:ext cx="11244574" cy="4884927"/>
          </a:xfrm>
        </p:spPr>
        <p:txBody>
          <a:bodyPr/>
          <a:lstStyle/>
          <a:p>
            <a:r>
              <a:rPr lang="en-US" b="0" i="0">
                <a:solidFill>
                  <a:srgbClr val="171717"/>
                </a:solidFill>
                <a:effectLst/>
                <a:latin typeface="Segoe UI" panose="020B0502040204020203" pitchFamily="34" charset="0"/>
              </a:rPr>
              <a:t>USBX defines a USB endpoint descriptor:</a:t>
            </a:r>
          </a:p>
          <a:p>
            <a:r>
              <a:rPr kumimoji="1" lang="en-US" altLang="ja-JP"/>
              <a:t>typedef struct UX_ENDPOINT_DESCRIPTOR_STRUCT {</a:t>
            </a:r>
          </a:p>
          <a:p>
            <a:pPr marL="539750" lvl="4" indent="0">
              <a:buNone/>
            </a:pPr>
            <a:r>
              <a:rPr kumimoji="1" lang="en-US" altLang="ja-JP"/>
              <a:t>    </a:t>
            </a:r>
            <a:r>
              <a:rPr kumimoji="1" lang="en-US" altLang="ja-JP" sz="1400"/>
              <a:t>UINT bLength;		</a:t>
            </a:r>
            <a:r>
              <a:rPr lang="en-US" sz="1400"/>
              <a:t>Length of this descriptor = 7 bytes</a:t>
            </a:r>
            <a:endParaRPr kumimoji="1" lang="en-US" altLang="ja-JP" sz="1400"/>
          </a:p>
          <a:p>
            <a:pPr marL="539750" lvl="4" indent="0">
              <a:buNone/>
            </a:pPr>
            <a:r>
              <a:rPr kumimoji="1" lang="en-US" altLang="ja-JP" sz="1400"/>
              <a:t>    UINT bDescriptorType;		</a:t>
            </a:r>
            <a:r>
              <a:rPr lang="en-US" sz="1400"/>
              <a:t>Descriptor type = ENDPOINT (05h)</a:t>
            </a:r>
            <a:endParaRPr kumimoji="1" lang="en-US" altLang="ja-JP" sz="1400"/>
          </a:p>
          <a:p>
            <a:pPr marL="539750" lvl="4" indent="0">
              <a:lnSpc>
                <a:spcPct val="100000"/>
              </a:lnSpc>
              <a:buNone/>
            </a:pPr>
            <a:r>
              <a:rPr kumimoji="1" lang="en-US" altLang="ja-JP" sz="1400"/>
              <a:t>    UINT bEndpointAddress;		</a:t>
            </a:r>
            <a:r>
              <a:rPr lang="en-US" sz="1400"/>
              <a:t>Bit 3...0: The endpoint number</a:t>
            </a:r>
          </a:p>
          <a:p>
            <a:pPr marL="539750" lvl="4" indent="0">
              <a:lnSpc>
                <a:spcPct val="100000"/>
              </a:lnSpc>
              <a:buNone/>
            </a:pPr>
            <a:r>
              <a:rPr kumimoji="1" lang="en-US" altLang="ja-JP" sz="1400"/>
              <a:t>				</a:t>
            </a:r>
            <a:r>
              <a:rPr lang="en-US" sz="1400"/>
              <a:t>Bit 6...4: Reserved, reset to zero</a:t>
            </a:r>
          </a:p>
          <a:p>
            <a:pPr marL="539750" lvl="4" indent="0">
              <a:lnSpc>
                <a:spcPct val="100000"/>
              </a:lnSpc>
              <a:buNone/>
            </a:pPr>
            <a:r>
              <a:rPr kumimoji="1" lang="en-US" altLang="ja-JP" sz="1400"/>
              <a:t>				</a:t>
            </a:r>
            <a:r>
              <a:rPr lang="en-US" sz="1400"/>
              <a:t>Bit 7: Direction. Ignored for Control (0 = OUT endpoint 1 = IN endpoint)</a:t>
            </a:r>
            <a:endParaRPr kumimoji="1" lang="en-US" altLang="ja-JP" sz="1400"/>
          </a:p>
          <a:p>
            <a:pPr marL="539750" lvl="4" indent="0">
              <a:lnSpc>
                <a:spcPct val="100000"/>
              </a:lnSpc>
              <a:buNone/>
            </a:pPr>
            <a:r>
              <a:rPr kumimoji="1" lang="en-US" altLang="ja-JP" sz="1400"/>
              <a:t>    UINT bmAttributes;		</a:t>
            </a:r>
            <a:r>
              <a:rPr lang="en-US" sz="1400"/>
              <a:t>Bits 1..0: Transfer Type </a:t>
            </a:r>
          </a:p>
          <a:p>
            <a:pPr marL="539750" lvl="4" indent="0">
              <a:lnSpc>
                <a:spcPct val="100000"/>
              </a:lnSpc>
              <a:buNone/>
            </a:pPr>
            <a:r>
              <a:rPr kumimoji="1" lang="en-US" altLang="ja-JP" sz="1400"/>
              <a:t>				</a:t>
            </a:r>
            <a:r>
              <a:rPr lang="en-US" sz="1400"/>
              <a:t>Bits 3..2: Synchronization Type </a:t>
            </a:r>
          </a:p>
          <a:p>
            <a:pPr marL="539750" lvl="4" indent="0">
              <a:lnSpc>
                <a:spcPct val="100000"/>
              </a:lnSpc>
              <a:buNone/>
            </a:pPr>
            <a:r>
              <a:rPr kumimoji="1" lang="en-US" altLang="ja-JP" sz="1400"/>
              <a:t>				</a:t>
            </a:r>
            <a:r>
              <a:rPr lang="en-US" sz="1400"/>
              <a:t>Bits 5..4: Usage Type</a:t>
            </a:r>
            <a:endParaRPr kumimoji="1" lang="en-US" altLang="ja-JP" sz="1400"/>
          </a:p>
          <a:p>
            <a:pPr marL="539750" lvl="4" indent="0">
              <a:buNone/>
            </a:pPr>
            <a:r>
              <a:rPr kumimoji="1" lang="en-US" altLang="ja-JP" sz="1400"/>
              <a:t>    USHORT wMaxPacketSize;	</a:t>
            </a:r>
            <a:r>
              <a:rPr lang="en-US" sz="1400"/>
              <a:t>Maximum packet size for this endpoint</a:t>
            </a:r>
            <a:endParaRPr kumimoji="1" lang="en-US" altLang="ja-JP" sz="1400"/>
          </a:p>
          <a:p>
            <a:pPr lvl="3" indent="0">
              <a:lnSpc>
                <a:spcPct val="100000"/>
              </a:lnSpc>
              <a:spcAft>
                <a:spcPts val="0"/>
              </a:spcAft>
              <a:buNone/>
              <a:defRPr/>
            </a:pPr>
            <a:r>
              <a:rPr kumimoji="1" lang="en-US" altLang="ja-JP" sz="1400"/>
              <a:t>    UINT bInterval;		</a:t>
            </a:r>
            <a:r>
              <a:rPr lang="en-US" sz="1400"/>
              <a:t>Polling interval in milliseconds for interrupt endpoints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				(1 for isochronous endpoints, ignored for control or bulk)</a:t>
            </a:r>
          </a:p>
          <a:p>
            <a:pPr marL="539750" lvl="4" indent="0">
              <a:buNone/>
            </a:pPr>
            <a:endParaRPr kumimoji="1" lang="en-US" altLang="ja-JP" sz="1400"/>
          </a:p>
          <a:p>
            <a:r>
              <a:rPr kumimoji="1" lang="en-US" altLang="ja-JP"/>
              <a:t>} UX_ENDPOINT_DESCRIPTOR;</a:t>
            </a:r>
          </a:p>
        </p:txBody>
      </p:sp>
    </p:spTree>
    <p:extLst>
      <p:ext uri="{BB962C8B-B14F-4D97-AF65-F5344CB8AC3E}">
        <p14:creationId xmlns:p14="http://schemas.microsoft.com/office/powerpoint/2010/main" val="3302884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String descriptor</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73080" y="1600200"/>
            <a:ext cx="11244574" cy="3054682"/>
          </a:xfrm>
        </p:spPr>
        <p:txBody>
          <a:bodyPr/>
          <a:lstStyle/>
          <a:p>
            <a:r>
              <a:rPr lang="en-US" b="0" i="0">
                <a:solidFill>
                  <a:srgbClr val="171717"/>
                </a:solidFill>
                <a:effectLst/>
                <a:latin typeface="Segoe UI" panose="020B0502040204020203" pitchFamily="34" charset="0"/>
              </a:rPr>
              <a:t>USBX defines a non-zero length USB string descriptor:</a:t>
            </a:r>
          </a:p>
          <a:p>
            <a:endParaRPr lang="en-US" b="0" i="0">
              <a:solidFill>
                <a:srgbClr val="171717"/>
              </a:solidFill>
              <a:effectLst/>
              <a:latin typeface="Segoe UI" panose="020B0502040204020203" pitchFamily="34" charset="0"/>
            </a:endParaRPr>
          </a:p>
          <a:p>
            <a:r>
              <a:rPr kumimoji="1" lang="en-US" altLang="ja-JP"/>
              <a:t>typedef struct UX_STRING_DESCRIPTOR_STRUCT</a:t>
            </a:r>
          </a:p>
          <a:p>
            <a:r>
              <a:rPr kumimoji="1" lang="en-US" altLang="ja-JP"/>
              <a:t>{</a:t>
            </a:r>
          </a:p>
          <a:p>
            <a:pPr marL="539750" lvl="4" indent="0">
              <a:buNone/>
            </a:pPr>
            <a:r>
              <a:rPr kumimoji="1" lang="en-US" altLang="ja-JP"/>
              <a:t>    UINT bLength;		Size of this descriptor in bytes</a:t>
            </a:r>
          </a:p>
          <a:p>
            <a:pPr marL="539750" lvl="4" indent="0">
              <a:buNone/>
            </a:pPr>
            <a:r>
              <a:rPr kumimoji="1" lang="en-US" altLang="ja-JP"/>
              <a:t>    UINT bDescriptorType;	STRING Descriptor Type</a:t>
            </a:r>
          </a:p>
          <a:p>
            <a:pPr marL="539750" lvl="4" indent="0">
              <a:buNone/>
            </a:pPr>
            <a:r>
              <a:rPr kumimoji="1" lang="en-US" altLang="ja-JP"/>
              <a:t>    USHORT bString[1];		UNICODE encoded string</a:t>
            </a:r>
          </a:p>
          <a:p>
            <a:r>
              <a:rPr kumimoji="1" lang="en-US" altLang="ja-JP"/>
              <a:t>} UX_STRING_DESCRIPTOR;</a:t>
            </a:r>
          </a:p>
        </p:txBody>
      </p:sp>
    </p:spTree>
    <p:extLst>
      <p:ext uri="{BB962C8B-B14F-4D97-AF65-F5344CB8AC3E}">
        <p14:creationId xmlns:p14="http://schemas.microsoft.com/office/powerpoint/2010/main" val="7387039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964065"/>
          </a:xfrm>
        </p:spPr>
        <p:txBody>
          <a:bodyPr/>
          <a:lstStyle/>
          <a:p>
            <a:r>
              <a:rPr kumimoji="1" lang="en-US" altLang="ja-JP" cap="all"/>
              <a:t>USBX HOST</a:t>
            </a:r>
            <a:endParaRPr kumimoji="1" lang="en-US" altLang="ja-JP" cap="all" dirty="0"/>
          </a:p>
        </p:txBody>
      </p:sp>
    </p:spTree>
    <p:extLst>
      <p:ext uri="{BB962C8B-B14F-4D97-AF65-F5344CB8AC3E}">
        <p14:creationId xmlns:p14="http://schemas.microsoft.com/office/powerpoint/2010/main" val="17053780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Configuration</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600200"/>
            <a:ext cx="11244574" cy="3060838"/>
          </a:xfrm>
        </p:spPr>
        <p:txBody>
          <a:bodyPr/>
          <a:lstStyle/>
          <a:p>
            <a:r>
              <a:rPr kumimoji="1" lang="en-US" altLang="ja-JP"/>
              <a:t>Config the USBX build options by modifying the status of the different conditional compilation defines in </a:t>
            </a:r>
            <a:r>
              <a:rPr kumimoji="1" lang="en-US" altLang="ja-JP" b="1"/>
              <a:t>ux_user.h</a:t>
            </a:r>
          </a:p>
          <a:p>
            <a:pPr lvl="2">
              <a:lnSpc>
                <a:spcPct val="250000"/>
              </a:lnSpc>
            </a:pPr>
            <a:r>
              <a:rPr kumimoji="1" lang="en-US" altLang="ja-JP"/>
              <a:t>USBX thread stack size: </a:t>
            </a:r>
            <a:r>
              <a:rPr kumimoji="1" lang="en-US" altLang="ja-JP" i="1"/>
              <a:t>UX_THREAD_STACK_SIZE</a:t>
            </a:r>
          </a:p>
          <a:p>
            <a:pPr lvl="2">
              <a:lnSpc>
                <a:spcPct val="250000"/>
              </a:lnSpc>
            </a:pPr>
            <a:r>
              <a:rPr kumimoji="1" lang="en-US" altLang="ja-JP"/>
              <a:t>The maximum class number that can be loaded by USBX: </a:t>
            </a:r>
            <a:r>
              <a:rPr kumimoji="1" lang="en-US" altLang="ja-JP" i="1"/>
              <a:t>UX_MAX_CLASS_DRIVER</a:t>
            </a:r>
          </a:p>
          <a:p>
            <a:pPr lvl="2">
              <a:lnSpc>
                <a:spcPct val="250000"/>
              </a:lnSpc>
            </a:pPr>
            <a:r>
              <a:rPr kumimoji="1" lang="en-US" altLang="ja-JP"/>
              <a:t>The maximum number of devices that can be attached into one USB system: </a:t>
            </a:r>
            <a:r>
              <a:rPr kumimoji="1" lang="en-US" altLang="ja-JP" i="1"/>
              <a:t>UX_MAX_DEVICES</a:t>
            </a:r>
          </a:p>
          <a:p>
            <a:pPr lvl="2">
              <a:lnSpc>
                <a:spcPct val="250000"/>
              </a:lnSpc>
            </a:pPr>
            <a:r>
              <a:rPr lang="en-US" altLang="ja-JP"/>
              <a:t>N</a:t>
            </a:r>
            <a:r>
              <a:rPr kumimoji="1" lang="en-US" altLang="ja-JP"/>
              <a:t>umber of different host controllers that are available in the system: </a:t>
            </a:r>
            <a:r>
              <a:rPr kumimoji="1" lang="en-US" altLang="ja-JP" i="1"/>
              <a:t>UX_MAX_HCD</a:t>
            </a:r>
          </a:p>
        </p:txBody>
      </p:sp>
    </p:spTree>
    <p:extLst>
      <p:ext uri="{BB962C8B-B14F-4D97-AF65-F5344CB8AC3E}">
        <p14:creationId xmlns:p14="http://schemas.microsoft.com/office/powerpoint/2010/main" val="34539892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Execute Overview</a:t>
            </a:r>
            <a:endParaRPr lang="en-US" sz="2000" cap="all" dirty="0"/>
          </a:p>
        </p:txBody>
      </p:sp>
      <p:sp>
        <p:nvSpPr>
          <p:cNvPr id="6" name="Arrow: Chevron 5">
            <a:extLst>
              <a:ext uri="{FF2B5EF4-FFF2-40B4-BE49-F238E27FC236}">
                <a16:creationId xmlns:a16="http://schemas.microsoft.com/office/drawing/2014/main" id="{F1508C1A-7DB5-BB83-0650-0275388606F2}"/>
              </a:ext>
            </a:extLst>
          </p:cNvPr>
          <p:cNvSpPr/>
          <p:nvPr/>
        </p:nvSpPr>
        <p:spPr>
          <a:xfrm rot="5400000">
            <a:off x="683094" y="1278938"/>
            <a:ext cx="595035" cy="533400"/>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コンテンツ プレースホルダー 4">
            <a:extLst>
              <a:ext uri="{FF2B5EF4-FFF2-40B4-BE49-F238E27FC236}">
                <a16:creationId xmlns:a16="http://schemas.microsoft.com/office/drawing/2014/main" id="{E035A304-B3AA-BA5F-2180-881082C075C3}"/>
              </a:ext>
            </a:extLst>
          </p:cNvPr>
          <p:cNvSpPr>
            <a:spLocks noGrp="1"/>
          </p:cNvSpPr>
          <p:nvPr>
            <p:ph idx="1"/>
          </p:nvPr>
        </p:nvSpPr>
        <p:spPr>
          <a:xfrm>
            <a:off x="1529178" y="1248120"/>
            <a:ext cx="11244574" cy="595035"/>
          </a:xfrm>
        </p:spPr>
        <p:txBody>
          <a:bodyPr/>
          <a:lstStyle/>
          <a:p>
            <a:pPr>
              <a:lnSpc>
                <a:spcPct val="100000"/>
              </a:lnSpc>
            </a:pPr>
            <a:r>
              <a:rPr kumimoji="1" lang="en-US" altLang="ja-JP"/>
              <a:t>1. </a:t>
            </a:r>
            <a:r>
              <a:rPr kumimoji="1" lang="en-US" altLang="ja-JP">
                <a:solidFill>
                  <a:schemeClr val="tx2">
                    <a:lumMod val="60000"/>
                    <a:lumOff val="40000"/>
                  </a:schemeClr>
                </a:solidFill>
              </a:rPr>
              <a:t>ux_system_initialize</a:t>
            </a:r>
          </a:p>
          <a:p>
            <a:pPr>
              <a:lnSpc>
                <a:spcPct val="100000"/>
              </a:lnSpc>
            </a:pPr>
            <a:r>
              <a:rPr kumimoji="1" lang="en-US" altLang="ja-JP"/>
              <a:t>Initialize USBX’ different data structures to be used by the USB system</a:t>
            </a:r>
          </a:p>
        </p:txBody>
      </p:sp>
      <p:sp>
        <p:nvSpPr>
          <p:cNvPr id="9" name="コンテンツ プレースホルダー 4">
            <a:extLst>
              <a:ext uri="{FF2B5EF4-FFF2-40B4-BE49-F238E27FC236}">
                <a16:creationId xmlns:a16="http://schemas.microsoft.com/office/drawing/2014/main" id="{86842DA1-C4A1-3BFB-CBFF-54621AD72A6E}"/>
              </a:ext>
            </a:extLst>
          </p:cNvPr>
          <p:cNvSpPr txBox="1">
            <a:spLocks/>
          </p:cNvSpPr>
          <p:nvPr/>
        </p:nvSpPr>
        <p:spPr>
          <a:xfrm>
            <a:off x="1529178" y="1990012"/>
            <a:ext cx="11244574" cy="595035"/>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2. </a:t>
            </a:r>
            <a:r>
              <a:rPr lang="en-US" altLang="ja-JP">
                <a:solidFill>
                  <a:schemeClr val="tx2">
                    <a:lumMod val="60000"/>
                    <a:lumOff val="40000"/>
                  </a:schemeClr>
                </a:solidFill>
              </a:rPr>
              <a:t>_ux_utility_error_callback_register</a:t>
            </a:r>
          </a:p>
          <a:p>
            <a:pPr>
              <a:lnSpc>
                <a:spcPct val="100000"/>
              </a:lnSpc>
            </a:pPr>
            <a:r>
              <a:rPr lang="en-US" altLang="ja-JP"/>
              <a:t>Register an error callback function to be able to get the error events at application level (optional)</a:t>
            </a:r>
          </a:p>
        </p:txBody>
      </p:sp>
      <p:sp>
        <p:nvSpPr>
          <p:cNvPr id="10" name="Arrow: Chevron 9">
            <a:extLst>
              <a:ext uri="{FF2B5EF4-FFF2-40B4-BE49-F238E27FC236}">
                <a16:creationId xmlns:a16="http://schemas.microsoft.com/office/drawing/2014/main" id="{D41DAE75-337B-1C7D-4697-455A750A31AB}"/>
              </a:ext>
            </a:extLst>
          </p:cNvPr>
          <p:cNvSpPr/>
          <p:nvPr/>
        </p:nvSpPr>
        <p:spPr>
          <a:xfrm rot="5400000">
            <a:off x="683095" y="2020830"/>
            <a:ext cx="595034" cy="533400"/>
          </a:xfrm>
          <a:prstGeom prst="chevr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コンテンツ プレースホルダー 4">
            <a:extLst>
              <a:ext uri="{FF2B5EF4-FFF2-40B4-BE49-F238E27FC236}">
                <a16:creationId xmlns:a16="http://schemas.microsoft.com/office/drawing/2014/main" id="{F1874B1D-CB3B-85F7-5056-26439255B55C}"/>
              </a:ext>
            </a:extLst>
          </p:cNvPr>
          <p:cNvSpPr txBox="1">
            <a:spLocks/>
          </p:cNvSpPr>
          <p:nvPr/>
        </p:nvSpPr>
        <p:spPr>
          <a:xfrm>
            <a:off x="1501065" y="2726751"/>
            <a:ext cx="11244574" cy="595035"/>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3. </a:t>
            </a:r>
            <a:r>
              <a:rPr lang="en-US" altLang="ja-JP">
                <a:solidFill>
                  <a:schemeClr val="tx2">
                    <a:lumMod val="60000"/>
                    <a:lumOff val="40000"/>
                  </a:schemeClr>
                </a:solidFill>
              </a:rPr>
              <a:t>ux_host_stack_initialize</a:t>
            </a:r>
          </a:p>
          <a:p>
            <a:pPr>
              <a:lnSpc>
                <a:spcPct val="100000"/>
              </a:lnSpc>
            </a:pPr>
            <a:r>
              <a:rPr lang="en-US" altLang="ja-JP"/>
              <a:t>Initialize the USB Host stack</a:t>
            </a:r>
          </a:p>
        </p:txBody>
      </p:sp>
      <p:sp>
        <p:nvSpPr>
          <p:cNvPr id="12" name="Arrow: Chevron 11">
            <a:extLst>
              <a:ext uri="{FF2B5EF4-FFF2-40B4-BE49-F238E27FC236}">
                <a16:creationId xmlns:a16="http://schemas.microsoft.com/office/drawing/2014/main" id="{6C9BFF93-EC2B-541E-AEF0-48A22A634DF7}"/>
              </a:ext>
            </a:extLst>
          </p:cNvPr>
          <p:cNvSpPr/>
          <p:nvPr/>
        </p:nvSpPr>
        <p:spPr>
          <a:xfrm rot="5400000">
            <a:off x="683094" y="2757568"/>
            <a:ext cx="595034" cy="533400"/>
          </a:xfrm>
          <a:prstGeom prst="chevr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hevron 12">
            <a:extLst>
              <a:ext uri="{FF2B5EF4-FFF2-40B4-BE49-F238E27FC236}">
                <a16:creationId xmlns:a16="http://schemas.microsoft.com/office/drawing/2014/main" id="{B8798DD6-1385-DD60-A4A8-1C1FB20E4F1D}"/>
              </a:ext>
            </a:extLst>
          </p:cNvPr>
          <p:cNvSpPr/>
          <p:nvPr/>
        </p:nvSpPr>
        <p:spPr>
          <a:xfrm rot="5400000">
            <a:off x="683094" y="3494306"/>
            <a:ext cx="595034" cy="533400"/>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コンテンツ プレースホルダー 4">
            <a:extLst>
              <a:ext uri="{FF2B5EF4-FFF2-40B4-BE49-F238E27FC236}">
                <a16:creationId xmlns:a16="http://schemas.microsoft.com/office/drawing/2014/main" id="{0C87C77B-70B6-1E3E-3524-292CBACB85D3}"/>
              </a:ext>
            </a:extLst>
          </p:cNvPr>
          <p:cNvSpPr txBox="1">
            <a:spLocks/>
          </p:cNvSpPr>
          <p:nvPr/>
        </p:nvSpPr>
        <p:spPr>
          <a:xfrm>
            <a:off x="1501065" y="3463488"/>
            <a:ext cx="11244574" cy="595035"/>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4. </a:t>
            </a:r>
            <a:r>
              <a:rPr lang="en-US" altLang="ja-JP">
                <a:solidFill>
                  <a:schemeClr val="tx2">
                    <a:lumMod val="60000"/>
                    <a:lumOff val="40000"/>
                  </a:schemeClr>
                </a:solidFill>
              </a:rPr>
              <a:t>ux_host_stack_class_register</a:t>
            </a:r>
          </a:p>
          <a:p>
            <a:pPr>
              <a:lnSpc>
                <a:spcPct val="100000"/>
              </a:lnSpc>
            </a:pPr>
            <a:r>
              <a:rPr lang="en-US" altLang="ja-JP"/>
              <a:t>Register the class</a:t>
            </a:r>
          </a:p>
        </p:txBody>
      </p:sp>
      <p:sp>
        <p:nvSpPr>
          <p:cNvPr id="15" name="Arrow: Chevron 14">
            <a:extLst>
              <a:ext uri="{FF2B5EF4-FFF2-40B4-BE49-F238E27FC236}">
                <a16:creationId xmlns:a16="http://schemas.microsoft.com/office/drawing/2014/main" id="{0194A324-3207-26BB-D1E7-AAC564B8992E}"/>
              </a:ext>
            </a:extLst>
          </p:cNvPr>
          <p:cNvSpPr/>
          <p:nvPr/>
        </p:nvSpPr>
        <p:spPr>
          <a:xfrm rot="5400000">
            <a:off x="683094" y="5704520"/>
            <a:ext cx="595034" cy="533400"/>
          </a:xfrm>
          <a:prstGeom prst="chevr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コンテンツ プレースホルダー 4">
            <a:extLst>
              <a:ext uri="{FF2B5EF4-FFF2-40B4-BE49-F238E27FC236}">
                <a16:creationId xmlns:a16="http://schemas.microsoft.com/office/drawing/2014/main" id="{10EED8B6-DBBF-0C58-EDEB-5623122D848D}"/>
              </a:ext>
            </a:extLst>
          </p:cNvPr>
          <p:cNvSpPr txBox="1">
            <a:spLocks/>
          </p:cNvSpPr>
          <p:nvPr/>
        </p:nvSpPr>
        <p:spPr>
          <a:xfrm>
            <a:off x="1529178" y="4374633"/>
            <a:ext cx="11244574" cy="246221"/>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5. Initialize the USB hardware peripheral</a:t>
            </a:r>
          </a:p>
        </p:txBody>
      </p:sp>
      <p:sp>
        <p:nvSpPr>
          <p:cNvPr id="17" name="Arrow: Chevron 16">
            <a:extLst>
              <a:ext uri="{FF2B5EF4-FFF2-40B4-BE49-F238E27FC236}">
                <a16:creationId xmlns:a16="http://schemas.microsoft.com/office/drawing/2014/main" id="{2F31E4D4-1CDF-DD12-5BE5-F73B39ED39DA}"/>
              </a:ext>
            </a:extLst>
          </p:cNvPr>
          <p:cNvSpPr/>
          <p:nvPr/>
        </p:nvSpPr>
        <p:spPr>
          <a:xfrm rot="5400000">
            <a:off x="683094" y="4231044"/>
            <a:ext cx="595034" cy="533400"/>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コンテンツ プレースホルダー 4">
            <a:extLst>
              <a:ext uri="{FF2B5EF4-FFF2-40B4-BE49-F238E27FC236}">
                <a16:creationId xmlns:a16="http://schemas.microsoft.com/office/drawing/2014/main" id="{5792F5D6-CAA5-5E50-1AD5-14C19950BB5D}"/>
              </a:ext>
            </a:extLst>
          </p:cNvPr>
          <p:cNvSpPr txBox="1">
            <a:spLocks/>
          </p:cNvSpPr>
          <p:nvPr/>
        </p:nvSpPr>
        <p:spPr>
          <a:xfrm>
            <a:off x="1501065" y="4936964"/>
            <a:ext cx="11244574" cy="595035"/>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6. </a:t>
            </a:r>
            <a:r>
              <a:rPr lang="sv-SE" altLang="ja-JP">
                <a:solidFill>
                  <a:schemeClr val="tx2">
                    <a:lumMod val="60000"/>
                    <a:lumOff val="40000"/>
                  </a:schemeClr>
                </a:solidFill>
              </a:rPr>
              <a:t>ux_host_stack_hcd_register</a:t>
            </a:r>
            <a:endParaRPr lang="en-US" altLang="ja-JP">
              <a:solidFill>
                <a:schemeClr val="tx2">
                  <a:lumMod val="60000"/>
                  <a:lumOff val="40000"/>
                </a:schemeClr>
              </a:solidFill>
            </a:endParaRPr>
          </a:p>
          <a:p>
            <a:pPr>
              <a:lnSpc>
                <a:spcPct val="100000"/>
              </a:lnSpc>
            </a:pPr>
            <a:r>
              <a:rPr lang="en-US" altLang="ja-JP"/>
              <a:t>Register all the available USB Host controllers with the USBX stack.</a:t>
            </a:r>
          </a:p>
        </p:txBody>
      </p:sp>
      <p:sp>
        <p:nvSpPr>
          <p:cNvPr id="19" name="Arrow: Chevron 18">
            <a:extLst>
              <a:ext uri="{FF2B5EF4-FFF2-40B4-BE49-F238E27FC236}">
                <a16:creationId xmlns:a16="http://schemas.microsoft.com/office/drawing/2014/main" id="{1FFC8900-D8F7-7ECC-56F7-6FC8F16D5D09}"/>
              </a:ext>
            </a:extLst>
          </p:cNvPr>
          <p:cNvSpPr/>
          <p:nvPr/>
        </p:nvSpPr>
        <p:spPr>
          <a:xfrm rot="5400000">
            <a:off x="683094" y="4967782"/>
            <a:ext cx="595034" cy="5334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コンテンツ プレースホルダー 4">
            <a:extLst>
              <a:ext uri="{FF2B5EF4-FFF2-40B4-BE49-F238E27FC236}">
                <a16:creationId xmlns:a16="http://schemas.microsoft.com/office/drawing/2014/main" id="{CE2DED11-0C11-7D90-1768-BC480361818C}"/>
              </a:ext>
            </a:extLst>
          </p:cNvPr>
          <p:cNvSpPr txBox="1">
            <a:spLocks/>
          </p:cNvSpPr>
          <p:nvPr/>
        </p:nvSpPr>
        <p:spPr>
          <a:xfrm>
            <a:off x="1501065" y="5848109"/>
            <a:ext cx="11244574" cy="246221"/>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b="0" i="0">
                <a:effectLst/>
                <a:latin typeface="Arial" panose="020B0604020202020204" pitchFamily="34" charset="0"/>
              </a:rPr>
              <a:t>7. Define and create the application required Threads </a:t>
            </a:r>
            <a:r>
              <a:rPr lang="en-US" b="0" i="0">
                <a:effectLst/>
                <a:latin typeface="Arial" panose="020B0604020202020204" pitchFamily="34" charset="0"/>
                <a:sym typeface="Wingdings" panose="05000000000000000000" pitchFamily="2" charset="2"/>
              </a:rPr>
              <a:t> Start USB Host controller</a:t>
            </a:r>
            <a:endParaRPr lang="en-US" altLang="ja-JP"/>
          </a:p>
        </p:txBody>
      </p:sp>
    </p:spTree>
    <p:extLst>
      <p:ext uri="{BB962C8B-B14F-4D97-AF65-F5344CB8AC3E}">
        <p14:creationId xmlns:p14="http://schemas.microsoft.com/office/powerpoint/2010/main" val="423094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Threadx creation</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702630"/>
            <a:ext cx="11495401" cy="3452740"/>
          </a:xfrm>
        </p:spPr>
        <p:txBody>
          <a:bodyPr/>
          <a:lstStyle/>
          <a:p>
            <a:pPr marL="463550" lvl="1" indent="-285750"/>
            <a:r>
              <a:rPr lang="en-US"/>
              <a:t>Creates an application thread that starts execution at the specified task entry function</a:t>
            </a:r>
          </a:p>
          <a:p>
            <a:pPr lvl="1" indent="0">
              <a:buNone/>
            </a:pPr>
            <a:r>
              <a:rPr lang="en-US"/>
              <a:t>UINT </a:t>
            </a:r>
            <a:r>
              <a:rPr lang="en-US">
                <a:solidFill>
                  <a:schemeClr val="tx2">
                    <a:lumMod val="60000"/>
                    <a:lumOff val="40000"/>
                  </a:schemeClr>
                </a:solidFill>
              </a:rPr>
              <a:t>tx_thread_create</a:t>
            </a:r>
            <a:r>
              <a:rPr lang="en-US"/>
              <a:t>( TX_THREAD *thread_ptr, CHAR *name_ptr, </a:t>
            </a:r>
          </a:p>
          <a:p>
            <a:pPr lvl="1" indent="0">
              <a:buNone/>
            </a:pPr>
            <a:r>
              <a:rPr lang="en-US"/>
              <a:t>		          VOID (*entry_function)(ULONG), ULONG entry_input, </a:t>
            </a:r>
          </a:p>
          <a:p>
            <a:pPr lvl="1" indent="0">
              <a:buNone/>
            </a:pPr>
            <a:r>
              <a:rPr lang="en-US"/>
              <a:t>		          VOID *stack_start, ULONG stack_size, </a:t>
            </a:r>
          </a:p>
          <a:p>
            <a:pPr lvl="1" indent="0">
              <a:buNone/>
            </a:pPr>
            <a:r>
              <a:rPr lang="en-US"/>
              <a:t>		          UINT priority, UINT preempt_threshold,</a:t>
            </a:r>
          </a:p>
          <a:p>
            <a:pPr lvl="1" indent="0">
              <a:buNone/>
            </a:pPr>
            <a:r>
              <a:rPr lang="en-US"/>
              <a:t>		          ULONG time_slice, UINT auto_start);</a:t>
            </a:r>
          </a:p>
          <a:p>
            <a:pPr lvl="1" indent="0">
              <a:buNone/>
            </a:pPr>
            <a:endParaRPr lang="en-US"/>
          </a:p>
          <a:p>
            <a:pPr marL="463550" lvl="1" indent="-285750"/>
            <a:r>
              <a:rPr lang="en-US"/>
              <a:t>Deletes the specified application thread:</a:t>
            </a:r>
          </a:p>
          <a:p>
            <a:pPr lvl="1" indent="0">
              <a:buNone/>
            </a:pPr>
            <a:r>
              <a:rPr lang="en-US"/>
              <a:t>UINT </a:t>
            </a:r>
            <a:r>
              <a:rPr lang="en-US">
                <a:solidFill>
                  <a:schemeClr val="tx2">
                    <a:lumMod val="60000"/>
                    <a:lumOff val="40000"/>
                  </a:schemeClr>
                </a:solidFill>
              </a:rPr>
              <a:t>tx_thread_delete</a:t>
            </a:r>
            <a:r>
              <a:rPr lang="en-US"/>
              <a:t>(TX_THREAD *thread_ptr);</a:t>
            </a:r>
          </a:p>
        </p:txBody>
      </p:sp>
    </p:spTree>
    <p:extLst>
      <p:ext uri="{BB962C8B-B14F-4D97-AF65-F5344CB8AC3E}">
        <p14:creationId xmlns:p14="http://schemas.microsoft.com/office/powerpoint/2010/main" val="26604008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697197"/>
          </a:xfrm>
        </p:spPr>
        <p:txBody>
          <a:bodyPr/>
          <a:lstStyle/>
          <a:p>
            <a:pPr lvl="1"/>
            <a:r>
              <a:rPr kumimoji="1" lang="en-US" altLang="ja-JP" cap="all"/>
              <a:t>Host classes api</a:t>
            </a:r>
            <a:endParaRPr kumimoji="1" lang="en-US" altLang="ja-JP" cap="all" dirty="0"/>
          </a:p>
        </p:txBody>
      </p:sp>
    </p:spTree>
    <p:extLst>
      <p:ext uri="{BB962C8B-B14F-4D97-AF65-F5344CB8AC3E}">
        <p14:creationId xmlns:p14="http://schemas.microsoft.com/office/powerpoint/2010/main" val="2578938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Hid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5780" y="1295400"/>
            <a:ext cx="11244574" cy="268279"/>
          </a:xfrm>
        </p:spPr>
        <p:txBody>
          <a:bodyPr/>
          <a:lstStyle/>
          <a:p>
            <a:r>
              <a:rPr lang="en-US" sz="1600" b="1"/>
              <a:t>HID</a:t>
            </a:r>
            <a:r>
              <a:rPr lang="en-US" sz="1600"/>
              <a:t> class: allows for a USB host system to connect to a HID device with specific HID client capabilities</a:t>
            </a:r>
          </a:p>
        </p:txBody>
      </p:sp>
      <p:sp>
        <p:nvSpPr>
          <p:cNvPr id="3" name="Rectangle: Rounded Corners 2">
            <a:extLst>
              <a:ext uri="{FF2B5EF4-FFF2-40B4-BE49-F238E27FC236}">
                <a16:creationId xmlns:a16="http://schemas.microsoft.com/office/drawing/2014/main" id="{1FD002D2-F1EA-F652-5576-A448A2232851}"/>
              </a:ext>
            </a:extLst>
          </p:cNvPr>
          <p:cNvSpPr/>
          <p:nvPr/>
        </p:nvSpPr>
        <p:spPr>
          <a:xfrm>
            <a:off x="1746755" y="2450861"/>
            <a:ext cx="2591872" cy="443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usb stack</a:t>
            </a:r>
          </a:p>
          <a:p>
            <a:pPr algn="ctr">
              <a:lnSpc>
                <a:spcPct val="100000"/>
              </a:lnSpc>
            </a:pPr>
            <a:r>
              <a:rPr lang="en-US" altLang="ja-JP" sz="1200">
                <a:solidFill>
                  <a:schemeClr val="tx2">
                    <a:lumMod val="60000"/>
                    <a:lumOff val="40000"/>
                  </a:schemeClr>
                </a:solidFill>
              </a:rPr>
              <a:t>ux_host_stack_initialize</a:t>
            </a:r>
          </a:p>
        </p:txBody>
      </p:sp>
      <p:sp>
        <p:nvSpPr>
          <p:cNvPr id="5" name="Rectangle: Rounded Corners 4">
            <a:extLst>
              <a:ext uri="{FF2B5EF4-FFF2-40B4-BE49-F238E27FC236}">
                <a16:creationId xmlns:a16="http://schemas.microsoft.com/office/drawing/2014/main" id="{C3B730B3-6AE7-075B-305E-71C4A941D782}"/>
              </a:ext>
            </a:extLst>
          </p:cNvPr>
          <p:cNvSpPr/>
          <p:nvPr/>
        </p:nvSpPr>
        <p:spPr>
          <a:xfrm>
            <a:off x="1752600" y="1676400"/>
            <a:ext cx="2590800" cy="443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the usb system</a:t>
            </a:r>
          </a:p>
          <a:p>
            <a:pPr algn="ctr"/>
            <a:r>
              <a:rPr lang="en-US" sz="1200">
                <a:solidFill>
                  <a:schemeClr val="tx2">
                    <a:lumMod val="60000"/>
                    <a:lumOff val="40000"/>
                  </a:schemeClr>
                </a:solidFill>
              </a:rPr>
              <a:t>ux_system_initialize</a:t>
            </a:r>
          </a:p>
        </p:txBody>
      </p:sp>
      <p:sp>
        <p:nvSpPr>
          <p:cNvPr id="6" name="Rectangle: Rounded Corners 5">
            <a:extLst>
              <a:ext uri="{FF2B5EF4-FFF2-40B4-BE49-F238E27FC236}">
                <a16:creationId xmlns:a16="http://schemas.microsoft.com/office/drawing/2014/main" id="{CC8E71F3-6BB3-FEFA-391E-02A78FD25BF6}"/>
              </a:ext>
            </a:extLst>
          </p:cNvPr>
          <p:cNvSpPr/>
          <p:nvPr/>
        </p:nvSpPr>
        <p:spPr>
          <a:xfrm>
            <a:off x="6629400" y="1754879"/>
            <a:ext cx="22098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Callback function when USB change state</a:t>
            </a:r>
          </a:p>
        </p:txBody>
      </p:sp>
      <p:sp>
        <p:nvSpPr>
          <p:cNvPr id="7" name="Rectangle: Rounded Corners 6">
            <a:extLst>
              <a:ext uri="{FF2B5EF4-FFF2-40B4-BE49-F238E27FC236}">
                <a16:creationId xmlns:a16="http://schemas.microsoft.com/office/drawing/2014/main" id="{FCA7FAE2-AFCF-622E-811A-772ECEBC1EDD}"/>
              </a:ext>
            </a:extLst>
          </p:cNvPr>
          <p:cNvSpPr/>
          <p:nvPr/>
        </p:nvSpPr>
        <p:spPr>
          <a:xfrm>
            <a:off x="1751528" y="3191160"/>
            <a:ext cx="2591872" cy="5136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Register stack class</a:t>
            </a:r>
          </a:p>
          <a:p>
            <a:pPr algn="ctr"/>
            <a:r>
              <a:rPr lang="en-US" sz="1200">
                <a:solidFill>
                  <a:schemeClr val="tx2">
                    <a:lumMod val="60000"/>
                    <a:lumOff val="40000"/>
                  </a:schemeClr>
                </a:solidFill>
              </a:rPr>
              <a:t>ux_host_stack_class_register</a:t>
            </a:r>
          </a:p>
        </p:txBody>
      </p:sp>
      <p:sp>
        <p:nvSpPr>
          <p:cNvPr id="12" name="Rectangle: Rounded Corners 11">
            <a:extLst>
              <a:ext uri="{FF2B5EF4-FFF2-40B4-BE49-F238E27FC236}">
                <a16:creationId xmlns:a16="http://schemas.microsoft.com/office/drawing/2014/main" id="{443BDD1F-2AA5-680C-7AEE-12C6200C750E}"/>
              </a:ext>
            </a:extLst>
          </p:cNvPr>
          <p:cNvSpPr/>
          <p:nvPr/>
        </p:nvSpPr>
        <p:spPr>
          <a:xfrm>
            <a:off x="1747827" y="4908475"/>
            <a:ext cx="2590800"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Enable USB Driver</a:t>
            </a:r>
          </a:p>
        </p:txBody>
      </p:sp>
      <p:sp>
        <p:nvSpPr>
          <p:cNvPr id="14" name="Rectangle: Rounded Corners 13">
            <a:extLst>
              <a:ext uri="{FF2B5EF4-FFF2-40B4-BE49-F238E27FC236}">
                <a16:creationId xmlns:a16="http://schemas.microsoft.com/office/drawing/2014/main" id="{C4F23C0F-B1E6-A0FC-4545-6D1CBEA87D51}"/>
              </a:ext>
            </a:extLst>
          </p:cNvPr>
          <p:cNvSpPr/>
          <p:nvPr/>
        </p:nvSpPr>
        <p:spPr>
          <a:xfrm>
            <a:off x="6275671" y="5604503"/>
            <a:ext cx="2917258"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USBX HID operation</a:t>
            </a:r>
          </a:p>
        </p:txBody>
      </p:sp>
      <p:cxnSp>
        <p:nvCxnSpPr>
          <p:cNvPr id="16" name="Straight Arrow Connector 15">
            <a:extLst>
              <a:ext uri="{FF2B5EF4-FFF2-40B4-BE49-F238E27FC236}">
                <a16:creationId xmlns:a16="http://schemas.microsoft.com/office/drawing/2014/main" id="{A6CC8465-EA87-BDED-2F59-BB97E4D59076}"/>
              </a:ext>
            </a:extLst>
          </p:cNvPr>
          <p:cNvCxnSpPr>
            <a:cxnSpLocks/>
            <a:stCxn id="5" idx="2"/>
            <a:endCxn id="3" idx="0"/>
          </p:cNvCxnSpPr>
          <p:nvPr/>
        </p:nvCxnSpPr>
        <p:spPr>
          <a:xfrm flipH="1">
            <a:off x="3042691" y="2119599"/>
            <a:ext cx="5309" cy="33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F9B2D5-8FC1-A876-1B67-03D93383CA6D}"/>
              </a:ext>
            </a:extLst>
          </p:cNvPr>
          <p:cNvCxnSpPr>
            <a:cxnSpLocks/>
            <a:stCxn id="3" idx="2"/>
            <a:endCxn id="7" idx="0"/>
          </p:cNvCxnSpPr>
          <p:nvPr/>
        </p:nvCxnSpPr>
        <p:spPr>
          <a:xfrm>
            <a:off x="3042691" y="2894060"/>
            <a:ext cx="4773" cy="29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9C76416-20C3-1C21-2A67-38462AAF4629}"/>
              </a:ext>
            </a:extLst>
          </p:cNvPr>
          <p:cNvCxnSpPr>
            <a:cxnSpLocks/>
            <a:stCxn id="3" idx="3"/>
            <a:endCxn id="6" idx="1"/>
          </p:cNvCxnSpPr>
          <p:nvPr/>
        </p:nvCxnSpPr>
        <p:spPr>
          <a:xfrm flipV="1">
            <a:off x="4338627" y="1976478"/>
            <a:ext cx="2290773" cy="69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C587517-DFA9-D14E-BF58-1EB1E56363F4}"/>
              </a:ext>
            </a:extLst>
          </p:cNvPr>
          <p:cNvSpPr/>
          <p:nvPr/>
        </p:nvSpPr>
        <p:spPr>
          <a:xfrm>
            <a:off x="1751526" y="4097720"/>
            <a:ext cx="2590800" cy="443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Register hid client</a:t>
            </a:r>
          </a:p>
          <a:p>
            <a:pPr algn="ctr"/>
            <a:r>
              <a:rPr lang="en-US" sz="1200">
                <a:solidFill>
                  <a:schemeClr val="tx2">
                    <a:lumMod val="60000"/>
                    <a:lumOff val="40000"/>
                  </a:schemeClr>
                </a:solidFill>
              </a:rPr>
              <a:t>ux_host_class_hid_client_register</a:t>
            </a:r>
          </a:p>
        </p:txBody>
      </p:sp>
      <p:sp>
        <p:nvSpPr>
          <p:cNvPr id="59" name="Rectangle: Rounded Corners 58">
            <a:extLst>
              <a:ext uri="{FF2B5EF4-FFF2-40B4-BE49-F238E27FC236}">
                <a16:creationId xmlns:a16="http://schemas.microsoft.com/office/drawing/2014/main" id="{E3A7D02D-8571-AC5C-3446-A7BB9B264A8C}"/>
              </a:ext>
            </a:extLst>
          </p:cNvPr>
          <p:cNvSpPr/>
          <p:nvPr/>
        </p:nvSpPr>
        <p:spPr>
          <a:xfrm>
            <a:off x="1746753" y="5536793"/>
            <a:ext cx="2591874" cy="443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a:t>Register USB Host controllers </a:t>
            </a:r>
          </a:p>
          <a:p>
            <a:pPr algn="ctr"/>
            <a:r>
              <a:rPr lang="sv-SE" altLang="ja-JP" sz="1200">
                <a:solidFill>
                  <a:schemeClr val="tx2">
                    <a:lumMod val="60000"/>
                    <a:lumOff val="40000"/>
                  </a:schemeClr>
                </a:solidFill>
              </a:rPr>
              <a:t>ux_host_stack_hcd_register</a:t>
            </a:r>
            <a:endParaRPr lang="en-US" sz="1200">
              <a:solidFill>
                <a:schemeClr val="tx2">
                  <a:lumMod val="60000"/>
                  <a:lumOff val="40000"/>
                </a:schemeClr>
              </a:solidFill>
            </a:endParaRPr>
          </a:p>
        </p:txBody>
      </p:sp>
      <p:sp>
        <p:nvSpPr>
          <p:cNvPr id="93" name="TextBox 92">
            <a:extLst>
              <a:ext uri="{FF2B5EF4-FFF2-40B4-BE49-F238E27FC236}">
                <a16:creationId xmlns:a16="http://schemas.microsoft.com/office/drawing/2014/main" id="{475BF279-14B8-5ABC-3893-0B4B0100C4C8}"/>
              </a:ext>
            </a:extLst>
          </p:cNvPr>
          <p:cNvSpPr txBox="1"/>
          <p:nvPr/>
        </p:nvSpPr>
        <p:spPr>
          <a:xfrm>
            <a:off x="8229600" y="2952926"/>
            <a:ext cx="4228360" cy="1323439"/>
          </a:xfrm>
          <a:prstGeom prst="rect">
            <a:avLst/>
          </a:prstGeom>
          <a:noFill/>
        </p:spPr>
        <p:txBody>
          <a:bodyPr wrap="square">
            <a:spAutoFit/>
          </a:bodyPr>
          <a:lstStyle/>
          <a:p>
            <a:r>
              <a:rPr lang="en-US" sz="1600"/>
              <a:t>Device insert ?</a:t>
            </a:r>
          </a:p>
          <a:p>
            <a:pPr marL="285750" indent="-285750">
              <a:buFont typeface="Wingdings" panose="05000000000000000000" pitchFamily="2" charset="2"/>
              <a:buChar char="§"/>
            </a:pPr>
            <a:r>
              <a:rPr lang="en-US" sz="1600"/>
              <a:t>Get current Hid Class</a:t>
            </a:r>
          </a:p>
          <a:p>
            <a:r>
              <a:rPr lang="en-US" altLang="ja-JP" sz="1600">
                <a:solidFill>
                  <a:schemeClr val="tx2">
                    <a:lumMod val="60000"/>
                    <a:lumOff val="40000"/>
                  </a:schemeClr>
                </a:solidFill>
              </a:rPr>
              <a:t>	ux_host_stack_class_get</a:t>
            </a:r>
          </a:p>
          <a:p>
            <a:pPr marL="285750" indent="-285750">
              <a:buFont typeface="Wingdings" panose="05000000000000000000" pitchFamily="2" charset="2"/>
              <a:buChar char="§"/>
            </a:pPr>
            <a:r>
              <a:rPr lang="en-US" sz="1600"/>
              <a:t>Check the HID_client</a:t>
            </a:r>
            <a:endParaRPr lang="en-US" altLang="ja-JP" sz="1600">
              <a:solidFill>
                <a:schemeClr val="tx2">
                  <a:lumMod val="60000"/>
                  <a:lumOff val="40000"/>
                </a:schemeClr>
              </a:solidFill>
            </a:endParaRPr>
          </a:p>
          <a:p>
            <a:pPr>
              <a:lnSpc>
                <a:spcPct val="100000"/>
              </a:lnSpc>
            </a:pPr>
            <a:r>
              <a:rPr lang="en-US" altLang="ja-JP" sz="1600">
                <a:solidFill>
                  <a:schemeClr val="tx2">
                    <a:lumMod val="60000"/>
                    <a:lumOff val="40000"/>
                  </a:schemeClr>
                </a:solidFill>
              </a:rPr>
              <a:t>	ux_utility_memory_compare</a:t>
            </a:r>
          </a:p>
        </p:txBody>
      </p:sp>
      <p:cxnSp>
        <p:nvCxnSpPr>
          <p:cNvPr id="94" name="Connector: Elbow 93">
            <a:extLst>
              <a:ext uri="{FF2B5EF4-FFF2-40B4-BE49-F238E27FC236}">
                <a16:creationId xmlns:a16="http://schemas.microsoft.com/office/drawing/2014/main" id="{3953806C-2B22-2A89-BD3D-F9AD038E195F}"/>
              </a:ext>
            </a:extLst>
          </p:cNvPr>
          <p:cNvCxnSpPr>
            <a:cxnSpLocks/>
            <a:stCxn id="6" idx="2"/>
            <a:endCxn id="93" idx="1"/>
          </p:cNvCxnSpPr>
          <p:nvPr/>
        </p:nvCxnSpPr>
        <p:spPr>
          <a:xfrm rot="16200000" flipH="1">
            <a:off x="7273666" y="2658711"/>
            <a:ext cx="1416569" cy="4953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FB8EF71-5D16-A426-F27C-98F8AF7E28AB}"/>
              </a:ext>
            </a:extLst>
          </p:cNvPr>
          <p:cNvCxnSpPr>
            <a:cxnSpLocks/>
            <a:stCxn id="7" idx="2"/>
            <a:endCxn id="28" idx="0"/>
          </p:cNvCxnSpPr>
          <p:nvPr/>
        </p:nvCxnSpPr>
        <p:spPr>
          <a:xfrm flipH="1">
            <a:off x="3046926" y="3704815"/>
            <a:ext cx="538" cy="3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B7D3ABA-984B-5B02-05CE-34D935688A03}"/>
              </a:ext>
            </a:extLst>
          </p:cNvPr>
          <p:cNvCxnSpPr>
            <a:cxnSpLocks/>
            <a:stCxn id="28" idx="2"/>
            <a:endCxn id="12" idx="0"/>
          </p:cNvCxnSpPr>
          <p:nvPr/>
        </p:nvCxnSpPr>
        <p:spPr>
          <a:xfrm flipH="1">
            <a:off x="3043227" y="4540919"/>
            <a:ext cx="3699" cy="36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038BA47-B8BF-0D50-0BE9-F64929760092}"/>
              </a:ext>
            </a:extLst>
          </p:cNvPr>
          <p:cNvCxnSpPr>
            <a:cxnSpLocks/>
            <a:stCxn id="12" idx="2"/>
            <a:endCxn id="59" idx="0"/>
          </p:cNvCxnSpPr>
          <p:nvPr/>
        </p:nvCxnSpPr>
        <p:spPr>
          <a:xfrm flipH="1">
            <a:off x="3042690" y="5216252"/>
            <a:ext cx="537" cy="320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B14FA93-AD65-EADF-C559-7709C168A09E}"/>
              </a:ext>
            </a:extLst>
          </p:cNvPr>
          <p:cNvCxnSpPr>
            <a:cxnSpLocks/>
            <a:stCxn id="59" idx="3"/>
            <a:endCxn id="14" idx="1"/>
          </p:cNvCxnSpPr>
          <p:nvPr/>
        </p:nvCxnSpPr>
        <p:spPr>
          <a:xfrm flipV="1">
            <a:off x="4338627" y="5758392"/>
            <a:ext cx="19370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30687141-DEC5-8033-2333-E0969F8CEAD5}"/>
              </a:ext>
            </a:extLst>
          </p:cNvPr>
          <p:cNvCxnSpPr>
            <a:cxnSpLocks/>
            <a:stCxn id="93" idx="2"/>
            <a:endCxn id="14" idx="0"/>
          </p:cNvCxnSpPr>
          <p:nvPr/>
        </p:nvCxnSpPr>
        <p:spPr>
          <a:xfrm rot="5400000">
            <a:off x="8374971" y="3635694"/>
            <a:ext cx="1328138" cy="26094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9F453EAB-6CBF-4B8A-C953-A48B04B506B7}"/>
              </a:ext>
            </a:extLst>
          </p:cNvPr>
          <p:cNvSpPr txBox="1"/>
          <p:nvPr/>
        </p:nvSpPr>
        <p:spPr>
          <a:xfrm>
            <a:off x="4578207" y="5408711"/>
            <a:ext cx="1517258" cy="307777"/>
          </a:xfrm>
          <a:prstGeom prst="rect">
            <a:avLst/>
          </a:prstGeom>
          <a:noFill/>
        </p:spPr>
        <p:txBody>
          <a:bodyPr wrap="square">
            <a:spAutoFit/>
          </a:bodyPr>
          <a:lstStyle/>
          <a:p>
            <a:r>
              <a:rPr lang="en-US" sz="1400"/>
              <a:t>Device inserted </a:t>
            </a:r>
          </a:p>
        </p:txBody>
      </p:sp>
    </p:spTree>
    <p:extLst>
      <p:ext uri="{BB962C8B-B14F-4D97-AF65-F5344CB8AC3E}">
        <p14:creationId xmlns:p14="http://schemas.microsoft.com/office/powerpoint/2010/main" val="35000743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Hid class</a:t>
            </a:r>
            <a:endParaRPr lang="en-US" sz="2000" cap="all" dirty="0"/>
          </a:p>
        </p:txBody>
      </p:sp>
      <p:sp>
        <p:nvSpPr>
          <p:cNvPr id="5" name="TextBox 4">
            <a:extLst>
              <a:ext uri="{FF2B5EF4-FFF2-40B4-BE49-F238E27FC236}">
                <a16:creationId xmlns:a16="http://schemas.microsoft.com/office/drawing/2014/main" id="{25E35A12-3BB0-6388-E878-8CE1BA41E365}"/>
              </a:ext>
            </a:extLst>
          </p:cNvPr>
          <p:cNvSpPr txBox="1"/>
          <p:nvPr/>
        </p:nvSpPr>
        <p:spPr>
          <a:xfrm>
            <a:off x="381000" y="1371600"/>
            <a:ext cx="2286740" cy="338554"/>
          </a:xfrm>
          <a:prstGeom prst="rect">
            <a:avLst/>
          </a:prstGeom>
          <a:noFill/>
        </p:spPr>
        <p:txBody>
          <a:bodyPr wrap="square">
            <a:spAutoFit/>
          </a:bodyPr>
          <a:lstStyle/>
          <a:p>
            <a:r>
              <a:rPr lang="en-US" sz="1600"/>
              <a:t>USBX HID operation:</a:t>
            </a:r>
          </a:p>
        </p:txBody>
      </p:sp>
      <p:sp>
        <p:nvSpPr>
          <p:cNvPr id="6" name="TextBox 5">
            <a:extLst>
              <a:ext uri="{FF2B5EF4-FFF2-40B4-BE49-F238E27FC236}">
                <a16:creationId xmlns:a16="http://schemas.microsoft.com/office/drawing/2014/main" id="{C44DA2AC-C8C4-3040-19D6-93BB8D1C3B6F}"/>
              </a:ext>
            </a:extLst>
          </p:cNvPr>
          <p:cNvSpPr txBox="1"/>
          <p:nvPr/>
        </p:nvSpPr>
        <p:spPr>
          <a:xfrm>
            <a:off x="4495800" y="1828800"/>
            <a:ext cx="1752600" cy="307777"/>
          </a:xfrm>
          <a:prstGeom prst="rect">
            <a:avLst/>
          </a:prstGeom>
          <a:noFill/>
        </p:spPr>
        <p:txBody>
          <a:bodyPr wrap="square">
            <a:spAutoFit/>
          </a:bodyPr>
          <a:lstStyle/>
          <a:p>
            <a:pPr algn="ctr"/>
            <a:r>
              <a:rPr lang="en-US" sz="1400"/>
              <a:t>Device connected</a:t>
            </a:r>
          </a:p>
        </p:txBody>
      </p:sp>
      <p:cxnSp>
        <p:nvCxnSpPr>
          <p:cNvPr id="7" name="Connector: Elbow 6">
            <a:extLst>
              <a:ext uri="{FF2B5EF4-FFF2-40B4-BE49-F238E27FC236}">
                <a16:creationId xmlns:a16="http://schemas.microsoft.com/office/drawing/2014/main" id="{A726E021-EAA1-8F74-1E50-0A6354D21006}"/>
              </a:ext>
            </a:extLst>
          </p:cNvPr>
          <p:cNvCxnSpPr>
            <a:cxnSpLocks/>
            <a:stCxn id="6" idx="2"/>
            <a:endCxn id="10" idx="0"/>
          </p:cNvCxnSpPr>
          <p:nvPr/>
        </p:nvCxnSpPr>
        <p:spPr>
          <a:xfrm rot="5400000">
            <a:off x="3078082" y="449181"/>
            <a:ext cx="606623" cy="39814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DF507AA1-A913-1CB9-1F99-CB8B1600E846}"/>
              </a:ext>
            </a:extLst>
          </p:cNvPr>
          <p:cNvSpPr/>
          <p:nvPr/>
        </p:nvSpPr>
        <p:spPr>
          <a:xfrm>
            <a:off x="495372" y="2743200"/>
            <a:ext cx="1790628"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Device = Mouse</a:t>
            </a:r>
          </a:p>
        </p:txBody>
      </p:sp>
      <p:sp>
        <p:nvSpPr>
          <p:cNvPr id="16" name="Rectangle: Rounded Corners 15">
            <a:extLst>
              <a:ext uri="{FF2B5EF4-FFF2-40B4-BE49-F238E27FC236}">
                <a16:creationId xmlns:a16="http://schemas.microsoft.com/office/drawing/2014/main" id="{419A586A-0E23-9131-F269-65877523F9BE}"/>
              </a:ext>
            </a:extLst>
          </p:cNvPr>
          <p:cNvSpPr/>
          <p:nvPr/>
        </p:nvSpPr>
        <p:spPr>
          <a:xfrm>
            <a:off x="3860380" y="2741024"/>
            <a:ext cx="1790628"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Device = Keyboard</a:t>
            </a:r>
          </a:p>
        </p:txBody>
      </p:sp>
      <p:sp>
        <p:nvSpPr>
          <p:cNvPr id="19" name="TextBox 18">
            <a:extLst>
              <a:ext uri="{FF2B5EF4-FFF2-40B4-BE49-F238E27FC236}">
                <a16:creationId xmlns:a16="http://schemas.microsoft.com/office/drawing/2014/main" id="{A2747585-20A2-D104-10B3-97B7559488A6}"/>
              </a:ext>
            </a:extLst>
          </p:cNvPr>
          <p:cNvSpPr txBox="1"/>
          <p:nvPr/>
        </p:nvSpPr>
        <p:spPr>
          <a:xfrm>
            <a:off x="76570" y="3685606"/>
            <a:ext cx="2895600" cy="892552"/>
          </a:xfrm>
          <a:prstGeom prst="rect">
            <a:avLst/>
          </a:prstGeom>
          <a:noFill/>
        </p:spPr>
        <p:txBody>
          <a:bodyPr wrap="square">
            <a:spAutoFit/>
          </a:bodyPr>
          <a:lstStyle/>
          <a:p>
            <a:r>
              <a:rPr lang="en-US" sz="1400"/>
              <a:t>get Mouse position:</a:t>
            </a:r>
          </a:p>
          <a:p>
            <a:r>
              <a:rPr lang="en-US" sz="1200">
                <a:solidFill>
                  <a:schemeClr val="tx2">
                    <a:lumMod val="60000"/>
                    <a:lumOff val="40000"/>
                  </a:schemeClr>
                </a:solidFill>
              </a:rPr>
              <a:t>ux_host_class_hid_mouse_position_get</a:t>
            </a:r>
          </a:p>
          <a:p>
            <a:r>
              <a:rPr lang="en-US" sz="1400"/>
              <a:t>get Mouse buttons value:</a:t>
            </a:r>
          </a:p>
          <a:p>
            <a:r>
              <a:rPr lang="en-US" sz="1200">
                <a:solidFill>
                  <a:schemeClr val="tx2">
                    <a:lumMod val="60000"/>
                    <a:lumOff val="40000"/>
                  </a:schemeClr>
                </a:solidFill>
              </a:rPr>
              <a:t>ux_host_class_hid_mouse_button_get</a:t>
            </a:r>
            <a:endParaRPr lang="en-US" sz="1400">
              <a:solidFill>
                <a:schemeClr val="tx2">
                  <a:lumMod val="60000"/>
                  <a:lumOff val="40000"/>
                </a:schemeClr>
              </a:solidFill>
            </a:endParaRPr>
          </a:p>
        </p:txBody>
      </p:sp>
      <p:sp>
        <p:nvSpPr>
          <p:cNvPr id="20" name="TextBox 19">
            <a:extLst>
              <a:ext uri="{FF2B5EF4-FFF2-40B4-BE49-F238E27FC236}">
                <a16:creationId xmlns:a16="http://schemas.microsoft.com/office/drawing/2014/main" id="{2976FE3F-FFED-1CD6-DBB8-AD690B486A66}"/>
              </a:ext>
            </a:extLst>
          </p:cNvPr>
          <p:cNvSpPr txBox="1"/>
          <p:nvPr/>
        </p:nvSpPr>
        <p:spPr>
          <a:xfrm>
            <a:off x="3493095" y="3685606"/>
            <a:ext cx="2825114" cy="492443"/>
          </a:xfrm>
          <a:prstGeom prst="rect">
            <a:avLst/>
          </a:prstGeom>
          <a:noFill/>
        </p:spPr>
        <p:txBody>
          <a:bodyPr wrap="square">
            <a:spAutoFit/>
          </a:bodyPr>
          <a:lstStyle/>
          <a:p>
            <a:pPr>
              <a:lnSpc>
                <a:spcPct val="100000"/>
              </a:lnSpc>
            </a:pPr>
            <a:r>
              <a:rPr lang="en-US" sz="1400"/>
              <a:t>Get keyboard key and state:</a:t>
            </a:r>
          </a:p>
          <a:p>
            <a:pPr>
              <a:lnSpc>
                <a:spcPct val="100000"/>
              </a:lnSpc>
            </a:pPr>
            <a:r>
              <a:rPr lang="en-US" sz="1200">
                <a:solidFill>
                  <a:schemeClr val="tx2">
                    <a:lumMod val="60000"/>
                    <a:lumOff val="40000"/>
                  </a:schemeClr>
                </a:solidFill>
              </a:rPr>
              <a:t>ux_host_class_hid_keyboard_key_get</a:t>
            </a:r>
          </a:p>
        </p:txBody>
      </p:sp>
      <p:sp>
        <p:nvSpPr>
          <p:cNvPr id="21" name="Rectangle: Rounded Corners 20">
            <a:extLst>
              <a:ext uri="{FF2B5EF4-FFF2-40B4-BE49-F238E27FC236}">
                <a16:creationId xmlns:a16="http://schemas.microsoft.com/office/drawing/2014/main" id="{2872E330-C3DA-D541-A392-328F678ABE83}"/>
              </a:ext>
            </a:extLst>
          </p:cNvPr>
          <p:cNvSpPr/>
          <p:nvPr/>
        </p:nvSpPr>
        <p:spPr>
          <a:xfrm>
            <a:off x="7772400" y="2960445"/>
            <a:ext cx="28194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Send a report to HID device:</a:t>
            </a:r>
          </a:p>
          <a:p>
            <a:pPr algn="ctr"/>
            <a:r>
              <a:rPr lang="en-US" sz="1400">
                <a:solidFill>
                  <a:schemeClr val="tx2">
                    <a:lumMod val="60000"/>
                    <a:lumOff val="40000"/>
                  </a:schemeClr>
                </a:solidFill>
              </a:rPr>
              <a:t>ux_host_class_hid_report_set</a:t>
            </a:r>
          </a:p>
        </p:txBody>
      </p:sp>
      <p:sp>
        <p:nvSpPr>
          <p:cNvPr id="22" name="Rectangle: Rounded Corners 21">
            <a:extLst>
              <a:ext uri="{FF2B5EF4-FFF2-40B4-BE49-F238E27FC236}">
                <a16:creationId xmlns:a16="http://schemas.microsoft.com/office/drawing/2014/main" id="{F6C11659-80C5-EA36-6CE2-1D08B6B4B44D}"/>
              </a:ext>
            </a:extLst>
          </p:cNvPr>
          <p:cNvSpPr/>
          <p:nvPr/>
        </p:nvSpPr>
        <p:spPr>
          <a:xfrm>
            <a:off x="7772400" y="3685606"/>
            <a:ext cx="28194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Get a report from HID device:</a:t>
            </a:r>
          </a:p>
          <a:p>
            <a:pPr algn="ctr"/>
            <a:r>
              <a:rPr lang="en-US" sz="1400">
                <a:solidFill>
                  <a:schemeClr val="tx2">
                    <a:lumMod val="60000"/>
                    <a:lumOff val="40000"/>
                  </a:schemeClr>
                </a:solidFill>
              </a:rPr>
              <a:t>ux_host_class_hid_report_get</a:t>
            </a:r>
          </a:p>
        </p:txBody>
      </p:sp>
      <p:cxnSp>
        <p:nvCxnSpPr>
          <p:cNvPr id="23" name="Connector: Elbow 22">
            <a:extLst>
              <a:ext uri="{FF2B5EF4-FFF2-40B4-BE49-F238E27FC236}">
                <a16:creationId xmlns:a16="http://schemas.microsoft.com/office/drawing/2014/main" id="{81167CAF-7140-A3D2-28A6-127E200F07AF}"/>
              </a:ext>
            </a:extLst>
          </p:cNvPr>
          <p:cNvCxnSpPr>
            <a:cxnSpLocks/>
            <a:stCxn id="6" idx="2"/>
            <a:endCxn id="16" idx="0"/>
          </p:cNvCxnSpPr>
          <p:nvPr/>
        </p:nvCxnSpPr>
        <p:spPr>
          <a:xfrm rot="5400000">
            <a:off x="4761674" y="2130597"/>
            <a:ext cx="604447" cy="61640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833028-B285-ADC7-EDCF-A920E08231C2}"/>
              </a:ext>
            </a:extLst>
          </p:cNvPr>
          <p:cNvCxnSpPr>
            <a:cxnSpLocks/>
          </p:cNvCxnSpPr>
          <p:nvPr/>
        </p:nvCxnSpPr>
        <p:spPr>
          <a:xfrm>
            <a:off x="5372100" y="2438800"/>
            <a:ext cx="2095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6E1D57B-58E6-3934-0601-A81C5BA20B4A}"/>
              </a:ext>
            </a:extLst>
          </p:cNvPr>
          <p:cNvCxnSpPr>
            <a:endCxn id="21" idx="1"/>
          </p:cNvCxnSpPr>
          <p:nvPr/>
        </p:nvCxnSpPr>
        <p:spPr>
          <a:xfrm rot="16200000" flipH="1">
            <a:off x="7248378" y="2658022"/>
            <a:ext cx="743244" cy="304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E67798CF-1BC5-E242-F25D-4EA77D1D5CDA}"/>
              </a:ext>
            </a:extLst>
          </p:cNvPr>
          <p:cNvCxnSpPr>
            <a:cxnSpLocks/>
            <a:endCxn id="22" idx="1"/>
          </p:cNvCxnSpPr>
          <p:nvPr/>
        </p:nvCxnSpPr>
        <p:spPr>
          <a:xfrm rot="16200000" flipH="1">
            <a:off x="6923697" y="3058502"/>
            <a:ext cx="1392606" cy="304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76971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Cdc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7999" y="1295400"/>
            <a:ext cx="11244574" cy="492443"/>
          </a:xfrm>
        </p:spPr>
        <p:txBody>
          <a:bodyPr/>
          <a:lstStyle/>
          <a:p>
            <a:pPr>
              <a:lnSpc>
                <a:spcPct val="100000"/>
              </a:lnSpc>
            </a:pPr>
            <a:r>
              <a:rPr lang="en-US" b="1"/>
              <a:t>ACM </a:t>
            </a:r>
            <a:r>
              <a:rPr lang="en-US"/>
              <a:t>(Abstract Control Model)</a:t>
            </a:r>
            <a:r>
              <a:rPr lang="en-US" b="1"/>
              <a:t>: </a:t>
            </a:r>
            <a:r>
              <a:rPr kumimoji="1" lang="en-US" altLang="ja-JP"/>
              <a:t>CDC-ACM class allows for a USB host system to communicate with the device as a serial device.</a:t>
            </a:r>
            <a:endParaRPr lang="en-US" b="1"/>
          </a:p>
        </p:txBody>
      </p:sp>
      <p:sp>
        <p:nvSpPr>
          <p:cNvPr id="3" name="Rectangle: Rounded Corners 2">
            <a:extLst>
              <a:ext uri="{FF2B5EF4-FFF2-40B4-BE49-F238E27FC236}">
                <a16:creationId xmlns:a16="http://schemas.microsoft.com/office/drawing/2014/main" id="{3E419D6D-2C5C-5BFA-9E83-89AEC4282BB4}"/>
              </a:ext>
            </a:extLst>
          </p:cNvPr>
          <p:cNvSpPr/>
          <p:nvPr/>
        </p:nvSpPr>
        <p:spPr>
          <a:xfrm>
            <a:off x="1746755" y="2450861"/>
            <a:ext cx="2591872" cy="443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usb stack</a:t>
            </a:r>
          </a:p>
          <a:p>
            <a:pPr algn="ctr">
              <a:lnSpc>
                <a:spcPct val="100000"/>
              </a:lnSpc>
            </a:pPr>
            <a:r>
              <a:rPr lang="en-US" altLang="ja-JP" sz="1200">
                <a:solidFill>
                  <a:schemeClr val="tx2">
                    <a:lumMod val="60000"/>
                    <a:lumOff val="40000"/>
                  </a:schemeClr>
                </a:solidFill>
              </a:rPr>
              <a:t>ux_host_stack_initialize</a:t>
            </a:r>
          </a:p>
        </p:txBody>
      </p:sp>
      <p:sp>
        <p:nvSpPr>
          <p:cNvPr id="5" name="Rectangle: Rounded Corners 4">
            <a:extLst>
              <a:ext uri="{FF2B5EF4-FFF2-40B4-BE49-F238E27FC236}">
                <a16:creationId xmlns:a16="http://schemas.microsoft.com/office/drawing/2014/main" id="{6BDBE993-8953-D0A3-013A-DB8F2428B3F2}"/>
              </a:ext>
            </a:extLst>
          </p:cNvPr>
          <p:cNvSpPr/>
          <p:nvPr/>
        </p:nvSpPr>
        <p:spPr>
          <a:xfrm>
            <a:off x="1752600" y="1676400"/>
            <a:ext cx="2590800" cy="443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the usb system</a:t>
            </a:r>
          </a:p>
          <a:p>
            <a:pPr algn="ctr"/>
            <a:r>
              <a:rPr lang="en-US" sz="1200">
                <a:solidFill>
                  <a:schemeClr val="tx2">
                    <a:lumMod val="60000"/>
                    <a:lumOff val="40000"/>
                  </a:schemeClr>
                </a:solidFill>
              </a:rPr>
              <a:t>ux_system_initialize</a:t>
            </a:r>
          </a:p>
        </p:txBody>
      </p:sp>
      <p:sp>
        <p:nvSpPr>
          <p:cNvPr id="6" name="Rectangle: Rounded Corners 5">
            <a:extLst>
              <a:ext uri="{FF2B5EF4-FFF2-40B4-BE49-F238E27FC236}">
                <a16:creationId xmlns:a16="http://schemas.microsoft.com/office/drawing/2014/main" id="{37EB36A4-6897-CC33-DA3A-6406C5022FDF}"/>
              </a:ext>
            </a:extLst>
          </p:cNvPr>
          <p:cNvSpPr/>
          <p:nvPr/>
        </p:nvSpPr>
        <p:spPr>
          <a:xfrm>
            <a:off x="6629400" y="1754879"/>
            <a:ext cx="22098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Callback function when USB change state</a:t>
            </a:r>
          </a:p>
        </p:txBody>
      </p:sp>
      <p:sp>
        <p:nvSpPr>
          <p:cNvPr id="7" name="Rectangle: Rounded Corners 6">
            <a:extLst>
              <a:ext uri="{FF2B5EF4-FFF2-40B4-BE49-F238E27FC236}">
                <a16:creationId xmlns:a16="http://schemas.microsoft.com/office/drawing/2014/main" id="{AD702BCA-CE46-F370-7739-E020CCCE58C8}"/>
              </a:ext>
            </a:extLst>
          </p:cNvPr>
          <p:cNvSpPr/>
          <p:nvPr/>
        </p:nvSpPr>
        <p:spPr>
          <a:xfrm>
            <a:off x="1751528" y="3191160"/>
            <a:ext cx="2591872" cy="5136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Register stack class</a:t>
            </a:r>
          </a:p>
          <a:p>
            <a:pPr algn="ctr"/>
            <a:r>
              <a:rPr lang="en-US" sz="1200">
                <a:solidFill>
                  <a:schemeClr val="tx2">
                    <a:lumMod val="60000"/>
                    <a:lumOff val="40000"/>
                  </a:schemeClr>
                </a:solidFill>
              </a:rPr>
              <a:t>ux_host_stack_class_register</a:t>
            </a:r>
          </a:p>
        </p:txBody>
      </p:sp>
      <p:sp>
        <p:nvSpPr>
          <p:cNvPr id="8" name="Rectangle: Rounded Corners 7">
            <a:extLst>
              <a:ext uri="{FF2B5EF4-FFF2-40B4-BE49-F238E27FC236}">
                <a16:creationId xmlns:a16="http://schemas.microsoft.com/office/drawing/2014/main" id="{C3823EC5-42F5-BBF4-C3E8-A0F91B15BDB4}"/>
              </a:ext>
            </a:extLst>
          </p:cNvPr>
          <p:cNvSpPr/>
          <p:nvPr/>
        </p:nvSpPr>
        <p:spPr>
          <a:xfrm>
            <a:off x="1747827" y="4908475"/>
            <a:ext cx="2590800"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Enable USB Driver</a:t>
            </a:r>
          </a:p>
        </p:txBody>
      </p:sp>
      <p:sp>
        <p:nvSpPr>
          <p:cNvPr id="9" name="Rectangle: Rounded Corners 8">
            <a:extLst>
              <a:ext uri="{FF2B5EF4-FFF2-40B4-BE49-F238E27FC236}">
                <a16:creationId xmlns:a16="http://schemas.microsoft.com/office/drawing/2014/main" id="{6725B657-096E-8C05-5BB6-86A965CAE36D}"/>
              </a:ext>
            </a:extLst>
          </p:cNvPr>
          <p:cNvSpPr/>
          <p:nvPr/>
        </p:nvSpPr>
        <p:spPr>
          <a:xfrm>
            <a:off x="6275671" y="5604503"/>
            <a:ext cx="2917258"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USBX CDC-ACM operation</a:t>
            </a:r>
          </a:p>
        </p:txBody>
      </p:sp>
      <p:cxnSp>
        <p:nvCxnSpPr>
          <p:cNvPr id="10" name="Straight Arrow Connector 9">
            <a:extLst>
              <a:ext uri="{FF2B5EF4-FFF2-40B4-BE49-F238E27FC236}">
                <a16:creationId xmlns:a16="http://schemas.microsoft.com/office/drawing/2014/main" id="{A364472E-9C20-931D-1C3B-F0AAA467C154}"/>
              </a:ext>
            </a:extLst>
          </p:cNvPr>
          <p:cNvCxnSpPr>
            <a:cxnSpLocks/>
            <a:stCxn id="5" idx="2"/>
            <a:endCxn id="3" idx="0"/>
          </p:cNvCxnSpPr>
          <p:nvPr/>
        </p:nvCxnSpPr>
        <p:spPr>
          <a:xfrm flipH="1">
            <a:off x="3042691" y="2119599"/>
            <a:ext cx="5309" cy="33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48796F3-370B-7287-751F-B625AF316E38}"/>
              </a:ext>
            </a:extLst>
          </p:cNvPr>
          <p:cNvCxnSpPr>
            <a:cxnSpLocks/>
            <a:stCxn id="3" idx="2"/>
            <a:endCxn id="7" idx="0"/>
          </p:cNvCxnSpPr>
          <p:nvPr/>
        </p:nvCxnSpPr>
        <p:spPr>
          <a:xfrm>
            <a:off x="3042691" y="2894060"/>
            <a:ext cx="4773" cy="29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F6386AE-3844-09DB-9E6F-78FD37E864FB}"/>
              </a:ext>
            </a:extLst>
          </p:cNvPr>
          <p:cNvCxnSpPr>
            <a:cxnSpLocks/>
            <a:stCxn id="3" idx="3"/>
            <a:endCxn id="6" idx="1"/>
          </p:cNvCxnSpPr>
          <p:nvPr/>
        </p:nvCxnSpPr>
        <p:spPr>
          <a:xfrm flipV="1">
            <a:off x="4338627" y="1976478"/>
            <a:ext cx="2290773" cy="69598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23F214A6-4694-8BA4-26D6-80A16762E791}"/>
              </a:ext>
            </a:extLst>
          </p:cNvPr>
          <p:cNvSpPr/>
          <p:nvPr/>
        </p:nvSpPr>
        <p:spPr>
          <a:xfrm>
            <a:off x="1751526" y="4097720"/>
            <a:ext cx="2590800" cy="443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Register hid client</a:t>
            </a:r>
          </a:p>
          <a:p>
            <a:pPr algn="ctr"/>
            <a:r>
              <a:rPr lang="en-US" sz="1200">
                <a:solidFill>
                  <a:schemeClr val="tx2">
                    <a:lumMod val="60000"/>
                    <a:lumOff val="40000"/>
                  </a:schemeClr>
                </a:solidFill>
              </a:rPr>
              <a:t>ux_host_class_hid_client_register</a:t>
            </a:r>
          </a:p>
        </p:txBody>
      </p:sp>
      <p:sp>
        <p:nvSpPr>
          <p:cNvPr id="14" name="Rectangle: Rounded Corners 13">
            <a:extLst>
              <a:ext uri="{FF2B5EF4-FFF2-40B4-BE49-F238E27FC236}">
                <a16:creationId xmlns:a16="http://schemas.microsoft.com/office/drawing/2014/main" id="{FD195326-D7CB-3862-0538-849919C4E819}"/>
              </a:ext>
            </a:extLst>
          </p:cNvPr>
          <p:cNvSpPr/>
          <p:nvPr/>
        </p:nvSpPr>
        <p:spPr>
          <a:xfrm>
            <a:off x="1746753" y="5536793"/>
            <a:ext cx="2591874" cy="4431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400"/>
              <a:t>Register USB Host controllers </a:t>
            </a:r>
          </a:p>
          <a:p>
            <a:pPr algn="ctr"/>
            <a:r>
              <a:rPr lang="sv-SE" altLang="ja-JP" sz="1200">
                <a:solidFill>
                  <a:schemeClr val="tx2">
                    <a:lumMod val="60000"/>
                    <a:lumOff val="40000"/>
                  </a:schemeClr>
                </a:solidFill>
              </a:rPr>
              <a:t>ux_host_stack_hcd_register</a:t>
            </a:r>
            <a:endParaRPr lang="en-US" sz="1200">
              <a:solidFill>
                <a:schemeClr val="tx2">
                  <a:lumMod val="60000"/>
                  <a:lumOff val="40000"/>
                </a:schemeClr>
              </a:solidFill>
            </a:endParaRPr>
          </a:p>
        </p:txBody>
      </p:sp>
      <p:sp>
        <p:nvSpPr>
          <p:cNvPr id="15" name="TextBox 14">
            <a:extLst>
              <a:ext uri="{FF2B5EF4-FFF2-40B4-BE49-F238E27FC236}">
                <a16:creationId xmlns:a16="http://schemas.microsoft.com/office/drawing/2014/main" id="{F6234EBF-4C86-6325-91A6-5F734433E5AF}"/>
              </a:ext>
            </a:extLst>
          </p:cNvPr>
          <p:cNvSpPr txBox="1"/>
          <p:nvPr/>
        </p:nvSpPr>
        <p:spPr>
          <a:xfrm>
            <a:off x="8229600" y="2952926"/>
            <a:ext cx="4228360" cy="830997"/>
          </a:xfrm>
          <a:prstGeom prst="rect">
            <a:avLst/>
          </a:prstGeom>
          <a:noFill/>
        </p:spPr>
        <p:txBody>
          <a:bodyPr wrap="square">
            <a:spAutoFit/>
          </a:bodyPr>
          <a:lstStyle/>
          <a:p>
            <a:r>
              <a:rPr lang="en-US" sz="1600"/>
              <a:t>Device insert ?</a:t>
            </a:r>
          </a:p>
          <a:p>
            <a:pPr marL="285750" indent="-285750">
              <a:buFont typeface="Wingdings" panose="05000000000000000000" pitchFamily="2" charset="2"/>
              <a:buChar char="§"/>
            </a:pPr>
            <a:r>
              <a:rPr lang="en-US" sz="1600"/>
              <a:t>Get current CDC-ACM Class</a:t>
            </a:r>
          </a:p>
          <a:p>
            <a:r>
              <a:rPr lang="en-US" altLang="ja-JP" sz="1600">
                <a:solidFill>
                  <a:schemeClr val="tx2">
                    <a:lumMod val="60000"/>
                    <a:lumOff val="40000"/>
                  </a:schemeClr>
                </a:solidFill>
              </a:rPr>
              <a:t>	ux_host_stack_class_get</a:t>
            </a:r>
          </a:p>
        </p:txBody>
      </p:sp>
      <p:cxnSp>
        <p:nvCxnSpPr>
          <p:cNvPr id="16" name="Connector: Elbow 15">
            <a:extLst>
              <a:ext uri="{FF2B5EF4-FFF2-40B4-BE49-F238E27FC236}">
                <a16:creationId xmlns:a16="http://schemas.microsoft.com/office/drawing/2014/main" id="{DCFEC376-455C-F257-4031-15A13DBC8F0D}"/>
              </a:ext>
            </a:extLst>
          </p:cNvPr>
          <p:cNvCxnSpPr>
            <a:cxnSpLocks/>
            <a:stCxn id="6" idx="2"/>
            <a:endCxn id="15" idx="1"/>
          </p:cNvCxnSpPr>
          <p:nvPr/>
        </p:nvCxnSpPr>
        <p:spPr>
          <a:xfrm rot="16200000" flipH="1">
            <a:off x="7396776" y="2535601"/>
            <a:ext cx="1170348" cy="4953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018DF6-8DA9-B3FF-B332-F1EE3FFCC448}"/>
              </a:ext>
            </a:extLst>
          </p:cNvPr>
          <p:cNvCxnSpPr>
            <a:cxnSpLocks/>
            <a:stCxn id="7" idx="2"/>
            <a:endCxn id="13" idx="0"/>
          </p:cNvCxnSpPr>
          <p:nvPr/>
        </p:nvCxnSpPr>
        <p:spPr>
          <a:xfrm flipH="1">
            <a:off x="3046926" y="3704815"/>
            <a:ext cx="538" cy="3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604B4A9-06CE-4BBE-0701-3D5FB696AF23}"/>
              </a:ext>
            </a:extLst>
          </p:cNvPr>
          <p:cNvCxnSpPr>
            <a:cxnSpLocks/>
            <a:stCxn id="13" idx="2"/>
            <a:endCxn id="8" idx="0"/>
          </p:cNvCxnSpPr>
          <p:nvPr/>
        </p:nvCxnSpPr>
        <p:spPr>
          <a:xfrm flipH="1">
            <a:off x="3043227" y="4540919"/>
            <a:ext cx="3699" cy="36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4E38F5-63E2-3566-8E5E-7D68FAD64BE8}"/>
              </a:ext>
            </a:extLst>
          </p:cNvPr>
          <p:cNvCxnSpPr>
            <a:cxnSpLocks/>
            <a:stCxn id="8" idx="2"/>
            <a:endCxn id="14" idx="0"/>
          </p:cNvCxnSpPr>
          <p:nvPr/>
        </p:nvCxnSpPr>
        <p:spPr>
          <a:xfrm flipH="1">
            <a:off x="3042690" y="5216252"/>
            <a:ext cx="537" cy="320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F007EA2-53D2-23AE-6DBA-42556D3BDCD1}"/>
              </a:ext>
            </a:extLst>
          </p:cNvPr>
          <p:cNvCxnSpPr>
            <a:cxnSpLocks/>
            <a:stCxn id="14" idx="3"/>
            <a:endCxn id="9" idx="1"/>
          </p:cNvCxnSpPr>
          <p:nvPr/>
        </p:nvCxnSpPr>
        <p:spPr>
          <a:xfrm flipV="1">
            <a:off x="4338627" y="5758392"/>
            <a:ext cx="19370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811408C-1117-DCCA-8053-399F8246B9DA}"/>
              </a:ext>
            </a:extLst>
          </p:cNvPr>
          <p:cNvCxnSpPr>
            <a:cxnSpLocks/>
            <a:stCxn id="15" idx="2"/>
            <a:endCxn id="9" idx="0"/>
          </p:cNvCxnSpPr>
          <p:nvPr/>
        </p:nvCxnSpPr>
        <p:spPr>
          <a:xfrm rot="5400000">
            <a:off x="8128750" y="3389473"/>
            <a:ext cx="1820580" cy="26094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2DA9BF2-459A-F3A9-41A4-E3F37C3C10B2}"/>
              </a:ext>
            </a:extLst>
          </p:cNvPr>
          <p:cNvSpPr txBox="1"/>
          <p:nvPr/>
        </p:nvSpPr>
        <p:spPr>
          <a:xfrm>
            <a:off x="4578207" y="5408711"/>
            <a:ext cx="1517258" cy="307777"/>
          </a:xfrm>
          <a:prstGeom prst="rect">
            <a:avLst/>
          </a:prstGeom>
          <a:noFill/>
        </p:spPr>
        <p:txBody>
          <a:bodyPr wrap="square">
            <a:spAutoFit/>
          </a:bodyPr>
          <a:lstStyle/>
          <a:p>
            <a:r>
              <a:rPr lang="en-US" sz="1400"/>
              <a:t>Device inserted </a:t>
            </a:r>
          </a:p>
        </p:txBody>
      </p:sp>
    </p:spTree>
    <p:extLst>
      <p:ext uri="{BB962C8B-B14F-4D97-AF65-F5344CB8AC3E}">
        <p14:creationId xmlns:p14="http://schemas.microsoft.com/office/powerpoint/2010/main" val="10859590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Cdc class</a:t>
            </a:r>
            <a:endParaRPr lang="en-US" sz="2000" cap="all" dirty="0"/>
          </a:p>
        </p:txBody>
      </p:sp>
      <p:sp>
        <p:nvSpPr>
          <p:cNvPr id="5" name="TextBox 4">
            <a:extLst>
              <a:ext uri="{FF2B5EF4-FFF2-40B4-BE49-F238E27FC236}">
                <a16:creationId xmlns:a16="http://schemas.microsoft.com/office/drawing/2014/main" id="{25E35A12-3BB0-6388-E878-8CE1BA41E365}"/>
              </a:ext>
            </a:extLst>
          </p:cNvPr>
          <p:cNvSpPr txBox="1"/>
          <p:nvPr/>
        </p:nvSpPr>
        <p:spPr>
          <a:xfrm>
            <a:off x="381000" y="1371600"/>
            <a:ext cx="3048000" cy="338554"/>
          </a:xfrm>
          <a:prstGeom prst="rect">
            <a:avLst/>
          </a:prstGeom>
          <a:noFill/>
        </p:spPr>
        <p:txBody>
          <a:bodyPr wrap="square">
            <a:spAutoFit/>
          </a:bodyPr>
          <a:lstStyle/>
          <a:p>
            <a:r>
              <a:rPr lang="en-US" sz="1600"/>
              <a:t>USBX CDC-ACM operation:</a:t>
            </a:r>
          </a:p>
        </p:txBody>
      </p:sp>
      <p:sp>
        <p:nvSpPr>
          <p:cNvPr id="6" name="TextBox 5">
            <a:extLst>
              <a:ext uri="{FF2B5EF4-FFF2-40B4-BE49-F238E27FC236}">
                <a16:creationId xmlns:a16="http://schemas.microsoft.com/office/drawing/2014/main" id="{C44DA2AC-C8C4-3040-19D6-93BB8D1C3B6F}"/>
              </a:ext>
            </a:extLst>
          </p:cNvPr>
          <p:cNvSpPr txBox="1"/>
          <p:nvPr/>
        </p:nvSpPr>
        <p:spPr>
          <a:xfrm>
            <a:off x="4495800" y="1828800"/>
            <a:ext cx="1752600" cy="307777"/>
          </a:xfrm>
          <a:prstGeom prst="rect">
            <a:avLst/>
          </a:prstGeom>
          <a:noFill/>
        </p:spPr>
        <p:txBody>
          <a:bodyPr wrap="square">
            <a:spAutoFit/>
          </a:bodyPr>
          <a:lstStyle/>
          <a:p>
            <a:pPr algn="ctr"/>
            <a:r>
              <a:rPr lang="en-US" sz="1400"/>
              <a:t>Device connected</a:t>
            </a:r>
          </a:p>
        </p:txBody>
      </p:sp>
      <p:sp>
        <p:nvSpPr>
          <p:cNvPr id="19" name="TextBox 18">
            <a:extLst>
              <a:ext uri="{FF2B5EF4-FFF2-40B4-BE49-F238E27FC236}">
                <a16:creationId xmlns:a16="http://schemas.microsoft.com/office/drawing/2014/main" id="{A2747585-20A2-D104-10B3-97B7559488A6}"/>
              </a:ext>
            </a:extLst>
          </p:cNvPr>
          <p:cNvSpPr txBox="1"/>
          <p:nvPr/>
        </p:nvSpPr>
        <p:spPr>
          <a:xfrm>
            <a:off x="5944710" y="3879199"/>
            <a:ext cx="2932590" cy="492443"/>
          </a:xfrm>
          <a:prstGeom prst="rect">
            <a:avLst/>
          </a:prstGeom>
          <a:noFill/>
        </p:spPr>
        <p:txBody>
          <a:bodyPr wrap="square">
            <a:spAutoFit/>
          </a:bodyPr>
          <a:lstStyle/>
          <a:p>
            <a:r>
              <a:rPr lang="en-US" sz="1400"/>
              <a:t>Start background reception</a:t>
            </a:r>
          </a:p>
          <a:p>
            <a:r>
              <a:rPr lang="en-US" sz="1200">
                <a:solidFill>
                  <a:schemeClr val="tx2">
                    <a:lumMod val="60000"/>
                    <a:lumOff val="40000"/>
                  </a:schemeClr>
                </a:solidFill>
              </a:rPr>
              <a:t>ux_host_class_cdc_acm_reception_start</a:t>
            </a:r>
          </a:p>
        </p:txBody>
      </p:sp>
      <p:sp>
        <p:nvSpPr>
          <p:cNvPr id="21" name="Rectangle: Rounded Corners 20">
            <a:extLst>
              <a:ext uri="{FF2B5EF4-FFF2-40B4-BE49-F238E27FC236}">
                <a16:creationId xmlns:a16="http://schemas.microsoft.com/office/drawing/2014/main" id="{2872E330-C3DA-D541-A392-328F678ABE83}"/>
              </a:ext>
            </a:extLst>
          </p:cNvPr>
          <p:cNvSpPr/>
          <p:nvPr/>
        </p:nvSpPr>
        <p:spPr>
          <a:xfrm>
            <a:off x="1219200" y="3223227"/>
            <a:ext cx="28194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Sending data</a:t>
            </a:r>
          </a:p>
          <a:p>
            <a:pPr algn="ctr"/>
            <a:r>
              <a:rPr lang="en-US" sz="1400">
                <a:solidFill>
                  <a:schemeClr val="tx2">
                    <a:lumMod val="60000"/>
                    <a:lumOff val="40000"/>
                  </a:schemeClr>
                </a:solidFill>
              </a:rPr>
              <a:t>ux_host_class_cdc_acm_write</a:t>
            </a:r>
          </a:p>
        </p:txBody>
      </p:sp>
      <p:sp>
        <p:nvSpPr>
          <p:cNvPr id="22" name="Rectangle: Rounded Corners 21">
            <a:extLst>
              <a:ext uri="{FF2B5EF4-FFF2-40B4-BE49-F238E27FC236}">
                <a16:creationId xmlns:a16="http://schemas.microsoft.com/office/drawing/2014/main" id="{F6C11659-80C5-EA36-6CE2-1D08B6B4B44D}"/>
              </a:ext>
            </a:extLst>
          </p:cNvPr>
          <p:cNvSpPr/>
          <p:nvPr/>
        </p:nvSpPr>
        <p:spPr>
          <a:xfrm>
            <a:off x="6248400" y="3223227"/>
            <a:ext cx="17526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Receive data</a:t>
            </a:r>
          </a:p>
        </p:txBody>
      </p:sp>
      <p:cxnSp>
        <p:nvCxnSpPr>
          <p:cNvPr id="23" name="Connector: Elbow 22">
            <a:extLst>
              <a:ext uri="{FF2B5EF4-FFF2-40B4-BE49-F238E27FC236}">
                <a16:creationId xmlns:a16="http://schemas.microsoft.com/office/drawing/2014/main" id="{81167CAF-7140-A3D2-28A6-127E200F07AF}"/>
              </a:ext>
            </a:extLst>
          </p:cNvPr>
          <p:cNvCxnSpPr>
            <a:cxnSpLocks/>
            <a:stCxn id="6" idx="2"/>
            <a:endCxn id="21" idx="0"/>
          </p:cNvCxnSpPr>
          <p:nvPr/>
        </p:nvCxnSpPr>
        <p:spPr>
          <a:xfrm rot="5400000">
            <a:off x="3457175" y="1308302"/>
            <a:ext cx="1086650" cy="27432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B0D16144-052D-CC76-C3C8-DFF4B6C21704}"/>
              </a:ext>
            </a:extLst>
          </p:cNvPr>
          <p:cNvCxnSpPr>
            <a:cxnSpLocks/>
            <a:stCxn id="6" idx="2"/>
            <a:endCxn id="22" idx="0"/>
          </p:cNvCxnSpPr>
          <p:nvPr/>
        </p:nvCxnSpPr>
        <p:spPr>
          <a:xfrm rot="16200000" flipH="1">
            <a:off x="5705075" y="1803602"/>
            <a:ext cx="1086650" cy="17526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737A2A10-F7DC-E72A-855E-309635BED292}"/>
              </a:ext>
            </a:extLst>
          </p:cNvPr>
          <p:cNvSpPr/>
          <p:nvPr/>
        </p:nvSpPr>
        <p:spPr>
          <a:xfrm>
            <a:off x="9753600" y="3232052"/>
            <a:ext cx="17526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Callback function when receive data</a:t>
            </a:r>
          </a:p>
        </p:txBody>
      </p:sp>
      <p:cxnSp>
        <p:nvCxnSpPr>
          <p:cNvPr id="9" name="Straight Arrow Connector 8">
            <a:extLst>
              <a:ext uri="{FF2B5EF4-FFF2-40B4-BE49-F238E27FC236}">
                <a16:creationId xmlns:a16="http://schemas.microsoft.com/office/drawing/2014/main" id="{D5BB3E8D-097F-DADE-48F8-F7666B14B5AF}"/>
              </a:ext>
            </a:extLst>
          </p:cNvPr>
          <p:cNvCxnSpPr>
            <a:cxnSpLocks/>
            <a:stCxn id="22" idx="3"/>
            <a:endCxn id="8" idx="1"/>
          </p:cNvCxnSpPr>
          <p:nvPr/>
        </p:nvCxnSpPr>
        <p:spPr>
          <a:xfrm>
            <a:off x="8001000" y="3444826"/>
            <a:ext cx="1752600" cy="8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01AFD65-2C65-A03B-7AF0-A769BA0E8A38}"/>
              </a:ext>
            </a:extLst>
          </p:cNvPr>
          <p:cNvSpPr txBox="1"/>
          <p:nvPr/>
        </p:nvSpPr>
        <p:spPr>
          <a:xfrm>
            <a:off x="6706340" y="4901275"/>
            <a:ext cx="5333260" cy="492443"/>
          </a:xfrm>
          <a:prstGeom prst="rect">
            <a:avLst/>
          </a:prstGeom>
          <a:noFill/>
        </p:spPr>
        <p:txBody>
          <a:bodyPr wrap="square">
            <a:spAutoFit/>
          </a:bodyPr>
          <a:lstStyle/>
          <a:p>
            <a:r>
              <a:rPr lang="en-US" sz="1400"/>
              <a:t>Get data in buffer:</a:t>
            </a:r>
          </a:p>
          <a:p>
            <a:r>
              <a:rPr lang="en-US" sz="1200" i="1"/>
              <a:t>app_cdc_acm_reception.ux_host_class_cdc_acm_reception_data_buffer</a:t>
            </a:r>
          </a:p>
        </p:txBody>
      </p:sp>
      <p:cxnSp>
        <p:nvCxnSpPr>
          <p:cNvPr id="15" name="Straight Arrow Connector 14">
            <a:extLst>
              <a:ext uri="{FF2B5EF4-FFF2-40B4-BE49-F238E27FC236}">
                <a16:creationId xmlns:a16="http://schemas.microsoft.com/office/drawing/2014/main" id="{354E4A7F-9A1F-CD0D-EFD3-C8416003EE31}"/>
              </a:ext>
            </a:extLst>
          </p:cNvPr>
          <p:cNvCxnSpPr>
            <a:cxnSpLocks/>
            <a:stCxn id="8" idx="2"/>
          </p:cNvCxnSpPr>
          <p:nvPr/>
        </p:nvCxnSpPr>
        <p:spPr>
          <a:xfrm flipH="1">
            <a:off x="8686800" y="3675250"/>
            <a:ext cx="1943100" cy="122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2DEB3D-138F-5234-302A-82487CD552CF}"/>
              </a:ext>
            </a:extLst>
          </p:cNvPr>
          <p:cNvSpPr txBox="1"/>
          <p:nvPr/>
        </p:nvSpPr>
        <p:spPr>
          <a:xfrm>
            <a:off x="9231005" y="4254942"/>
            <a:ext cx="1752600" cy="307777"/>
          </a:xfrm>
          <a:prstGeom prst="rect">
            <a:avLst/>
          </a:prstGeom>
          <a:noFill/>
        </p:spPr>
        <p:txBody>
          <a:bodyPr wrap="square">
            <a:spAutoFit/>
          </a:bodyPr>
          <a:lstStyle/>
          <a:p>
            <a:pPr algn="ctr"/>
            <a:r>
              <a:rPr lang="en-US" sz="1400"/>
              <a:t>New data</a:t>
            </a:r>
          </a:p>
        </p:txBody>
      </p:sp>
    </p:spTree>
    <p:extLst>
      <p:ext uri="{BB962C8B-B14F-4D97-AF65-F5344CB8AC3E}">
        <p14:creationId xmlns:p14="http://schemas.microsoft.com/office/powerpoint/2010/main" val="32945078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Cdc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8000" y="1424991"/>
            <a:ext cx="11244574" cy="943848"/>
          </a:xfrm>
        </p:spPr>
        <p:txBody>
          <a:bodyPr/>
          <a:lstStyle/>
          <a:p>
            <a:pPr>
              <a:lnSpc>
                <a:spcPct val="100000"/>
              </a:lnSpc>
            </a:pPr>
            <a:r>
              <a:rPr lang="en-US" b="1"/>
              <a:t>ECM </a:t>
            </a:r>
            <a:r>
              <a:rPr lang="en-US"/>
              <a:t>(Ethernet Control Model)</a:t>
            </a:r>
            <a:r>
              <a:rPr lang="en-US" b="1"/>
              <a:t>: </a:t>
            </a:r>
          </a:p>
          <a:p>
            <a:pPr>
              <a:lnSpc>
                <a:spcPct val="100000"/>
              </a:lnSpc>
            </a:pPr>
            <a:r>
              <a:rPr lang="en-US" b="1"/>
              <a:t>	</a:t>
            </a:r>
            <a:r>
              <a:rPr lang="en-US"/>
              <a:t>CDC-ECM class allows for a USB host system to communicate with the device as a ethernet device</a:t>
            </a:r>
          </a:p>
          <a:p>
            <a:pPr>
              <a:lnSpc>
                <a:spcPct val="100000"/>
              </a:lnSpc>
            </a:pPr>
            <a:r>
              <a:rPr lang="en-US" b="1"/>
              <a:t>	</a:t>
            </a:r>
            <a:r>
              <a:rPr lang="en-US"/>
              <a:t>is designed to be used with NetX, specifically, the USBX CDC-ECM class acts as the driver for NetX.</a:t>
            </a:r>
          </a:p>
        </p:txBody>
      </p:sp>
      <p:sp>
        <p:nvSpPr>
          <p:cNvPr id="3" name="Rectangle: Rounded Corners 2">
            <a:extLst>
              <a:ext uri="{FF2B5EF4-FFF2-40B4-BE49-F238E27FC236}">
                <a16:creationId xmlns:a16="http://schemas.microsoft.com/office/drawing/2014/main" id="{97E25437-B668-E617-0343-F983A1C47EEC}"/>
              </a:ext>
            </a:extLst>
          </p:cNvPr>
          <p:cNvSpPr/>
          <p:nvPr/>
        </p:nvSpPr>
        <p:spPr>
          <a:xfrm>
            <a:off x="4876800" y="2542024"/>
            <a:ext cx="2743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t>Initial USBX and register (stack, class, hcd)</a:t>
            </a:r>
          </a:p>
        </p:txBody>
      </p:sp>
      <p:sp>
        <p:nvSpPr>
          <p:cNvPr id="5" name="Rectangle: Rounded Corners 4">
            <a:extLst>
              <a:ext uri="{FF2B5EF4-FFF2-40B4-BE49-F238E27FC236}">
                <a16:creationId xmlns:a16="http://schemas.microsoft.com/office/drawing/2014/main" id="{A54332C0-2982-326B-9DF8-AA30358C6A59}"/>
              </a:ext>
            </a:extLst>
          </p:cNvPr>
          <p:cNvSpPr/>
          <p:nvPr/>
        </p:nvSpPr>
        <p:spPr>
          <a:xfrm>
            <a:off x="4876800" y="3635479"/>
            <a:ext cx="2743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t>Find the CDC-ECM class</a:t>
            </a:r>
          </a:p>
          <a:p>
            <a:pPr algn="ctr"/>
            <a:r>
              <a:rPr lang="en-US" sz="1600">
                <a:solidFill>
                  <a:schemeClr val="tx2">
                    <a:lumMod val="60000"/>
                    <a:lumOff val="40000"/>
                  </a:schemeClr>
                </a:solidFill>
              </a:rPr>
              <a:t>class_cdc_ecm_get();</a:t>
            </a:r>
          </a:p>
        </p:txBody>
      </p:sp>
      <p:sp>
        <p:nvSpPr>
          <p:cNvPr id="6" name="Rectangle: Rounded Corners 5">
            <a:extLst>
              <a:ext uri="{FF2B5EF4-FFF2-40B4-BE49-F238E27FC236}">
                <a16:creationId xmlns:a16="http://schemas.microsoft.com/office/drawing/2014/main" id="{26DC7206-082E-A5A0-73B7-6DBCD89BDE3B}"/>
              </a:ext>
            </a:extLst>
          </p:cNvPr>
          <p:cNvSpPr/>
          <p:nvPr/>
        </p:nvSpPr>
        <p:spPr>
          <a:xfrm>
            <a:off x="4876800" y="5450951"/>
            <a:ext cx="27432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a:t>Using NetX to communicate with the device</a:t>
            </a:r>
          </a:p>
        </p:txBody>
      </p:sp>
      <p:sp>
        <p:nvSpPr>
          <p:cNvPr id="8" name="TextBox 7">
            <a:extLst>
              <a:ext uri="{FF2B5EF4-FFF2-40B4-BE49-F238E27FC236}">
                <a16:creationId xmlns:a16="http://schemas.microsoft.com/office/drawing/2014/main" id="{7950BB95-E34E-CA73-0894-39A871643414}"/>
              </a:ext>
            </a:extLst>
          </p:cNvPr>
          <p:cNvSpPr txBox="1"/>
          <p:nvPr/>
        </p:nvSpPr>
        <p:spPr>
          <a:xfrm>
            <a:off x="5067300" y="4726715"/>
            <a:ext cx="2362200" cy="338554"/>
          </a:xfrm>
          <a:prstGeom prst="rect">
            <a:avLst/>
          </a:prstGeom>
          <a:noFill/>
        </p:spPr>
        <p:txBody>
          <a:bodyPr wrap="square">
            <a:spAutoFit/>
          </a:bodyPr>
          <a:lstStyle/>
          <a:p>
            <a:r>
              <a:rPr lang="en-US" sz="1600"/>
              <a:t>wait for the link to be up</a:t>
            </a:r>
          </a:p>
        </p:txBody>
      </p:sp>
      <p:cxnSp>
        <p:nvCxnSpPr>
          <p:cNvPr id="10" name="Straight Arrow Connector 9">
            <a:extLst>
              <a:ext uri="{FF2B5EF4-FFF2-40B4-BE49-F238E27FC236}">
                <a16:creationId xmlns:a16="http://schemas.microsoft.com/office/drawing/2014/main" id="{90B1546D-F6BD-594A-30B4-16C19282F574}"/>
              </a:ext>
            </a:extLst>
          </p:cNvPr>
          <p:cNvCxnSpPr>
            <a:stCxn id="3" idx="2"/>
            <a:endCxn id="5" idx="0"/>
          </p:cNvCxnSpPr>
          <p:nvPr/>
        </p:nvCxnSpPr>
        <p:spPr>
          <a:xfrm>
            <a:off x="6248400" y="3151624"/>
            <a:ext cx="0" cy="48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C6E90D8-FA35-4FE0-FAB1-AF54DD97C429}"/>
              </a:ext>
            </a:extLst>
          </p:cNvPr>
          <p:cNvCxnSpPr>
            <a:stCxn id="5" idx="2"/>
            <a:endCxn id="8" idx="0"/>
          </p:cNvCxnSpPr>
          <p:nvPr/>
        </p:nvCxnSpPr>
        <p:spPr>
          <a:xfrm>
            <a:off x="6248400" y="4245079"/>
            <a:ext cx="0" cy="481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2E7602-6600-46CA-FBA6-4187649DE2DB}"/>
              </a:ext>
            </a:extLst>
          </p:cNvPr>
          <p:cNvCxnSpPr>
            <a:stCxn id="8" idx="2"/>
            <a:endCxn id="6" idx="0"/>
          </p:cNvCxnSpPr>
          <p:nvPr/>
        </p:nvCxnSpPr>
        <p:spPr>
          <a:xfrm>
            <a:off x="6248400" y="5065269"/>
            <a:ext cx="0" cy="385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8306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printer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8000" y="1424991"/>
            <a:ext cx="11244574" cy="4570995"/>
          </a:xfrm>
        </p:spPr>
        <p:txBody>
          <a:bodyPr/>
          <a:lstStyle/>
          <a:p>
            <a:pPr>
              <a:lnSpc>
                <a:spcPct val="150000"/>
              </a:lnSpc>
            </a:pPr>
            <a:r>
              <a:rPr lang="en-US"/>
              <a:t>Get the printer status: </a:t>
            </a:r>
          </a:p>
          <a:p>
            <a:pPr>
              <a:lnSpc>
                <a:spcPct val="150000"/>
              </a:lnSpc>
            </a:pPr>
            <a:r>
              <a:rPr lang="en-US">
                <a:solidFill>
                  <a:schemeClr val="tx2">
                    <a:lumMod val="60000"/>
                    <a:lumOff val="40000"/>
                  </a:schemeClr>
                </a:solidFill>
              </a:rPr>
              <a:t>	ux_host_class_printer_status_get</a:t>
            </a:r>
          </a:p>
          <a:p>
            <a:pPr>
              <a:lnSpc>
                <a:spcPct val="150000"/>
              </a:lnSpc>
            </a:pPr>
            <a:r>
              <a:rPr lang="en-US"/>
              <a:t>Get the printer device id:</a:t>
            </a:r>
          </a:p>
          <a:p>
            <a:pPr>
              <a:lnSpc>
                <a:spcPct val="150000"/>
              </a:lnSpc>
            </a:pPr>
            <a:r>
              <a:rPr lang="en-US">
                <a:solidFill>
                  <a:schemeClr val="tx2">
                    <a:lumMod val="60000"/>
                    <a:lumOff val="40000"/>
                  </a:schemeClr>
                </a:solidFill>
              </a:rPr>
              <a:t>	ux_host_class_printer_device_id_get</a:t>
            </a:r>
          </a:p>
          <a:p>
            <a:pPr>
              <a:lnSpc>
                <a:spcPct val="150000"/>
              </a:lnSpc>
            </a:pPr>
            <a:r>
              <a:rPr lang="en-US"/>
              <a:t>Perform a soft reset to the printer:</a:t>
            </a:r>
          </a:p>
          <a:p>
            <a:pPr>
              <a:lnSpc>
                <a:spcPct val="150000"/>
              </a:lnSpc>
            </a:pPr>
            <a:r>
              <a:rPr lang="en-US">
                <a:solidFill>
                  <a:schemeClr val="tx2">
                    <a:lumMod val="60000"/>
                    <a:lumOff val="40000"/>
                  </a:schemeClr>
                </a:solidFill>
              </a:rPr>
              <a:t>	ux_host_class_cdc_acm_write</a:t>
            </a:r>
          </a:p>
          <a:p>
            <a:pPr>
              <a:lnSpc>
                <a:spcPct val="150000"/>
              </a:lnSpc>
            </a:pPr>
            <a:r>
              <a:rPr lang="en-US"/>
              <a:t>Read from the printer interface:</a:t>
            </a:r>
          </a:p>
          <a:p>
            <a:pPr>
              <a:lnSpc>
                <a:spcPct val="150000"/>
              </a:lnSpc>
            </a:pPr>
            <a:r>
              <a:rPr lang="en-US">
                <a:solidFill>
                  <a:schemeClr val="tx2">
                    <a:lumMod val="60000"/>
                    <a:lumOff val="40000"/>
                  </a:schemeClr>
                </a:solidFill>
              </a:rPr>
              <a:t>	ux_host_class_printer_read</a:t>
            </a:r>
          </a:p>
          <a:p>
            <a:pPr>
              <a:lnSpc>
                <a:spcPct val="150000"/>
              </a:lnSpc>
            </a:pPr>
            <a:r>
              <a:rPr lang="en-US"/>
              <a:t>Write to the printer interface:</a:t>
            </a:r>
          </a:p>
          <a:p>
            <a:pPr>
              <a:lnSpc>
                <a:spcPct val="150000"/>
              </a:lnSpc>
            </a:pPr>
            <a:r>
              <a:rPr lang="en-US">
                <a:solidFill>
                  <a:schemeClr val="tx2">
                    <a:lumMod val="60000"/>
                    <a:lumOff val="40000"/>
                  </a:schemeClr>
                </a:solidFill>
              </a:rPr>
              <a:t>	ux_host_class_printer_write</a:t>
            </a:r>
          </a:p>
        </p:txBody>
      </p:sp>
    </p:spTree>
    <p:extLst>
      <p:ext uri="{BB962C8B-B14F-4D97-AF65-F5344CB8AC3E}">
        <p14:creationId xmlns:p14="http://schemas.microsoft.com/office/powerpoint/2010/main" val="21921118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Audio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7999" y="1295400"/>
            <a:ext cx="11244574" cy="5042919"/>
          </a:xfrm>
        </p:spPr>
        <p:txBody>
          <a:bodyPr/>
          <a:lstStyle/>
          <a:p>
            <a:pPr>
              <a:lnSpc>
                <a:spcPct val="150000"/>
              </a:lnSpc>
            </a:pPr>
            <a:r>
              <a:rPr lang="en-US"/>
              <a:t>Get a specific control from the audio control interface: </a:t>
            </a:r>
          </a:p>
          <a:p>
            <a:pPr>
              <a:lnSpc>
                <a:spcPct val="150000"/>
              </a:lnSpc>
            </a:pPr>
            <a:r>
              <a:rPr lang="en-US">
                <a:solidFill>
                  <a:schemeClr val="tx2">
                    <a:lumMod val="60000"/>
                    <a:lumOff val="40000"/>
                  </a:schemeClr>
                </a:solidFill>
              </a:rPr>
              <a:t>	ux_host_class_audio_control_get</a:t>
            </a:r>
          </a:p>
          <a:p>
            <a:pPr>
              <a:lnSpc>
                <a:spcPct val="150000"/>
              </a:lnSpc>
            </a:pPr>
            <a:r>
              <a:rPr lang="en-US"/>
              <a:t>Set a specific control to the audio control interface:</a:t>
            </a:r>
          </a:p>
          <a:p>
            <a:pPr>
              <a:lnSpc>
                <a:spcPct val="150000"/>
              </a:lnSpc>
            </a:pPr>
            <a:r>
              <a:rPr lang="en-US">
                <a:solidFill>
                  <a:schemeClr val="tx2">
                    <a:lumMod val="60000"/>
                    <a:lumOff val="40000"/>
                  </a:schemeClr>
                </a:solidFill>
              </a:rPr>
              <a:t>	ux_host_class_audio_control_value_set</a:t>
            </a:r>
          </a:p>
          <a:p>
            <a:pPr>
              <a:lnSpc>
                <a:spcPct val="150000"/>
              </a:lnSpc>
            </a:pPr>
            <a:r>
              <a:rPr lang="en-US"/>
              <a:t>Set/Get an alternate setting interface of the audio streaming interface:</a:t>
            </a:r>
          </a:p>
          <a:p>
            <a:pPr>
              <a:lnSpc>
                <a:spcPct val="150000"/>
              </a:lnSpc>
            </a:pPr>
            <a:r>
              <a:rPr lang="en-US">
                <a:solidFill>
                  <a:schemeClr val="tx2">
                    <a:lumMod val="60000"/>
                    <a:lumOff val="40000"/>
                  </a:schemeClr>
                </a:solidFill>
              </a:rPr>
              <a:t>	ux_host_class_audio_streaming_sampling_set</a:t>
            </a:r>
          </a:p>
          <a:p>
            <a:pPr>
              <a:lnSpc>
                <a:spcPct val="150000"/>
              </a:lnSpc>
            </a:pPr>
            <a:r>
              <a:rPr lang="en-US">
                <a:solidFill>
                  <a:schemeClr val="tx2">
                    <a:lumMod val="60000"/>
                    <a:lumOff val="40000"/>
                  </a:schemeClr>
                </a:solidFill>
              </a:rPr>
              <a:t>	ux_host_class_audio_streaming_sampling_get</a:t>
            </a:r>
          </a:p>
          <a:p>
            <a:pPr>
              <a:lnSpc>
                <a:spcPct val="150000"/>
              </a:lnSpc>
            </a:pPr>
            <a:r>
              <a:rPr lang="en-US"/>
              <a:t>Read from the audio interface:</a:t>
            </a:r>
          </a:p>
          <a:p>
            <a:pPr>
              <a:lnSpc>
                <a:spcPct val="150000"/>
              </a:lnSpc>
            </a:pPr>
            <a:r>
              <a:rPr lang="en-US">
                <a:solidFill>
                  <a:schemeClr val="tx2">
                    <a:lumMod val="60000"/>
                    <a:lumOff val="40000"/>
                  </a:schemeClr>
                </a:solidFill>
              </a:rPr>
              <a:t>	ux_host_class_audio_read</a:t>
            </a:r>
          </a:p>
          <a:p>
            <a:pPr>
              <a:lnSpc>
                <a:spcPct val="150000"/>
              </a:lnSpc>
            </a:pPr>
            <a:r>
              <a:rPr lang="en-US"/>
              <a:t>Write to the audio interface:</a:t>
            </a:r>
          </a:p>
          <a:p>
            <a:pPr>
              <a:lnSpc>
                <a:spcPct val="150000"/>
              </a:lnSpc>
            </a:pPr>
            <a:r>
              <a:rPr lang="en-US">
                <a:solidFill>
                  <a:schemeClr val="tx2">
                    <a:lumMod val="60000"/>
                    <a:lumOff val="40000"/>
                  </a:schemeClr>
                </a:solidFill>
              </a:rPr>
              <a:t>	ux_host_class_audio_write</a:t>
            </a:r>
          </a:p>
        </p:txBody>
      </p:sp>
    </p:spTree>
    <p:extLst>
      <p:ext uri="{BB962C8B-B14F-4D97-AF65-F5344CB8AC3E}">
        <p14:creationId xmlns:p14="http://schemas.microsoft.com/office/powerpoint/2010/main" val="148607963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asix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7999" y="1905000"/>
            <a:ext cx="11244574" cy="1739451"/>
          </a:xfrm>
        </p:spPr>
        <p:txBody>
          <a:bodyPr/>
          <a:lstStyle/>
          <a:p>
            <a:pPr>
              <a:lnSpc>
                <a:spcPct val="150000"/>
              </a:lnSpc>
            </a:pPr>
            <a:r>
              <a:rPr lang="en-US"/>
              <a:t>Read from the asix interface: </a:t>
            </a:r>
          </a:p>
          <a:p>
            <a:pPr>
              <a:lnSpc>
                <a:spcPct val="150000"/>
              </a:lnSpc>
            </a:pPr>
            <a:r>
              <a:rPr lang="en-US">
                <a:solidFill>
                  <a:schemeClr val="tx2">
                    <a:lumMod val="60000"/>
                    <a:lumOff val="40000"/>
                  </a:schemeClr>
                </a:solidFill>
              </a:rPr>
              <a:t>	ux_host_class_asix_read</a:t>
            </a:r>
          </a:p>
          <a:p>
            <a:pPr>
              <a:lnSpc>
                <a:spcPct val="150000"/>
              </a:lnSpc>
            </a:pPr>
            <a:r>
              <a:rPr lang="en-US"/>
              <a:t>ux_host_class_asix_write:</a:t>
            </a:r>
          </a:p>
          <a:p>
            <a:pPr>
              <a:lnSpc>
                <a:spcPct val="150000"/>
              </a:lnSpc>
            </a:pPr>
            <a:r>
              <a:rPr lang="en-US">
                <a:solidFill>
                  <a:schemeClr val="tx2">
                    <a:lumMod val="60000"/>
                    <a:lumOff val="40000"/>
                  </a:schemeClr>
                </a:solidFill>
              </a:rPr>
              <a:t>	ux_host_class_asix_write</a:t>
            </a:r>
          </a:p>
        </p:txBody>
      </p:sp>
    </p:spTree>
    <p:extLst>
      <p:ext uri="{BB962C8B-B14F-4D97-AF65-F5344CB8AC3E}">
        <p14:creationId xmlns:p14="http://schemas.microsoft.com/office/powerpoint/2010/main" val="40310834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Pima/PTP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7999" y="1524000"/>
            <a:ext cx="11244574" cy="4099071"/>
          </a:xfrm>
        </p:spPr>
        <p:txBody>
          <a:bodyPr/>
          <a:lstStyle/>
          <a:p>
            <a:pPr>
              <a:lnSpc>
                <a:spcPct val="150000"/>
              </a:lnSpc>
            </a:pPr>
            <a:r>
              <a:rPr lang="en-US"/>
              <a:t>Open/Close a session between Initiator and Responder: </a:t>
            </a:r>
          </a:p>
          <a:p>
            <a:pPr>
              <a:lnSpc>
                <a:spcPct val="150000"/>
              </a:lnSpc>
            </a:pPr>
            <a:r>
              <a:rPr lang="en-US">
                <a:solidFill>
                  <a:schemeClr val="tx2">
                    <a:lumMod val="60000"/>
                    <a:lumOff val="40000"/>
                  </a:schemeClr>
                </a:solidFill>
              </a:rPr>
              <a:t>	ux_host_class_pima_session_open</a:t>
            </a:r>
          </a:p>
          <a:p>
            <a:pPr>
              <a:lnSpc>
                <a:spcPct val="150000"/>
              </a:lnSpc>
            </a:pPr>
            <a:r>
              <a:rPr lang="en-US">
                <a:solidFill>
                  <a:schemeClr val="tx2">
                    <a:lumMod val="60000"/>
                    <a:lumOff val="40000"/>
                  </a:schemeClr>
                </a:solidFill>
              </a:rPr>
              <a:t>	ux_host_class_pima_session_close</a:t>
            </a:r>
          </a:p>
          <a:p>
            <a:pPr>
              <a:lnSpc>
                <a:spcPct val="150000"/>
              </a:lnSpc>
            </a:pPr>
            <a:r>
              <a:rPr lang="en-US"/>
              <a:t>Obtain the storage ID array from Responder:</a:t>
            </a:r>
          </a:p>
          <a:p>
            <a:pPr>
              <a:lnSpc>
                <a:spcPct val="150000"/>
              </a:lnSpc>
            </a:pPr>
            <a:r>
              <a:rPr lang="en-US">
                <a:solidFill>
                  <a:schemeClr val="tx2">
                    <a:lumMod val="60000"/>
                    <a:lumOff val="40000"/>
                  </a:schemeClr>
                </a:solidFill>
              </a:rPr>
              <a:t>	ux_host_class_pima_storage_ids_get</a:t>
            </a:r>
          </a:p>
          <a:p>
            <a:pPr>
              <a:lnSpc>
                <a:spcPct val="150000"/>
              </a:lnSpc>
            </a:pPr>
            <a:r>
              <a:rPr lang="en-US"/>
              <a:t>Obtain the storage information from Responder:</a:t>
            </a:r>
          </a:p>
          <a:p>
            <a:pPr>
              <a:lnSpc>
                <a:spcPct val="150000"/>
              </a:lnSpc>
            </a:pPr>
            <a:r>
              <a:rPr lang="en-US">
                <a:solidFill>
                  <a:schemeClr val="tx2">
                    <a:lumMod val="60000"/>
                    <a:lumOff val="40000"/>
                  </a:schemeClr>
                </a:solidFill>
              </a:rPr>
              <a:t>	 ux_host_class_pima_storage_info_get </a:t>
            </a:r>
          </a:p>
          <a:p>
            <a:pPr>
              <a:lnSpc>
                <a:spcPct val="150000"/>
              </a:lnSpc>
            </a:pPr>
            <a:r>
              <a:rPr lang="en-US"/>
              <a:t>Get a thumb object stored in the Responder:</a:t>
            </a:r>
          </a:p>
          <a:p>
            <a:pPr>
              <a:lnSpc>
                <a:spcPct val="150000"/>
              </a:lnSpc>
            </a:pPr>
            <a:r>
              <a:rPr lang="en-US">
                <a:solidFill>
                  <a:schemeClr val="tx2">
                    <a:lumMod val="60000"/>
                    <a:lumOff val="40000"/>
                  </a:schemeClr>
                </a:solidFill>
              </a:rPr>
              <a:t>	 ux_host_class_pima_thumb_get</a:t>
            </a:r>
          </a:p>
        </p:txBody>
      </p:sp>
    </p:spTree>
    <p:extLst>
      <p:ext uri="{BB962C8B-B14F-4D97-AF65-F5344CB8AC3E}">
        <p14:creationId xmlns:p14="http://schemas.microsoft.com/office/powerpoint/2010/main" val="24535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Threadx creation</a:t>
            </a:r>
            <a:endParaRPr lang="en-US" sz="2000" cap="all" dirty="0"/>
          </a:p>
        </p:txBody>
      </p:sp>
      <p:sp>
        <p:nvSpPr>
          <p:cNvPr id="4" name="コンテンツ プレースホルダー 4">
            <a:extLst>
              <a:ext uri="{FF2B5EF4-FFF2-40B4-BE49-F238E27FC236}">
                <a16:creationId xmlns:a16="http://schemas.microsoft.com/office/drawing/2014/main" id="{B4C1F8BC-5CA8-7CDA-CE24-6797311425C1}"/>
              </a:ext>
            </a:extLst>
          </p:cNvPr>
          <p:cNvSpPr txBox="1">
            <a:spLocks/>
          </p:cNvSpPr>
          <p:nvPr/>
        </p:nvSpPr>
        <p:spPr>
          <a:xfrm>
            <a:off x="6400800" y="1657489"/>
            <a:ext cx="5791200" cy="373583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buFont typeface="Wingdings" panose="05000000000000000000" pitchFamily="2" charset="2"/>
              <a:buNone/>
            </a:pPr>
            <a:endParaRPr lang="en-US" b="0" i="1">
              <a:solidFill>
                <a:srgbClr val="171717"/>
              </a:solidFill>
              <a:effectLst/>
              <a:latin typeface="Segoe UI" panose="020B0502040204020203" pitchFamily="34" charset="0"/>
            </a:endParaRPr>
          </a:p>
          <a:p>
            <a:pPr lvl="1" indent="0">
              <a:buFont typeface="Wingdings" panose="05000000000000000000" pitchFamily="2" charset="2"/>
              <a:buNone/>
            </a:pPr>
            <a:r>
              <a:rPr lang="en-US" b="1" i="1">
                <a:solidFill>
                  <a:srgbClr val="171717"/>
                </a:solidFill>
                <a:effectLst/>
                <a:latin typeface="Segoe UI" panose="020B0502040204020203" pitchFamily="34" charset="0"/>
              </a:rPr>
              <a:t>priority</a:t>
            </a:r>
            <a:r>
              <a:rPr lang="en-US" b="0" i="0">
                <a:solidFill>
                  <a:srgbClr val="171717"/>
                </a:solidFill>
                <a:effectLst/>
                <a:latin typeface="Segoe UI" panose="020B0502040204020203" pitchFamily="34" charset="0"/>
              </a:rPr>
              <a:t>: Numerical priority of thread (0 represents the highest priority)</a:t>
            </a:r>
          </a:p>
          <a:p>
            <a:pPr lvl="1" indent="0">
              <a:buFont typeface="Wingdings" panose="05000000000000000000" pitchFamily="2" charset="2"/>
              <a:buNone/>
            </a:pPr>
            <a:r>
              <a:rPr lang="en-US" b="1" i="1">
                <a:solidFill>
                  <a:srgbClr val="171717"/>
                </a:solidFill>
                <a:effectLst/>
                <a:latin typeface="Segoe UI" panose="020B0502040204020203" pitchFamily="34" charset="0"/>
              </a:rPr>
              <a:t>preempt_threshold</a:t>
            </a:r>
            <a:r>
              <a:rPr lang="en-US">
                <a:solidFill>
                  <a:srgbClr val="171717"/>
                </a:solidFill>
                <a:latin typeface="Segoe UI" panose="020B0502040204020203" pitchFamily="34" charset="0"/>
              </a:rPr>
              <a:t>: Only priorities higher than this level are allowed to preempt this thread</a:t>
            </a:r>
          </a:p>
          <a:p>
            <a:pPr lvl="1" indent="0">
              <a:buFont typeface="Wingdings" panose="05000000000000000000" pitchFamily="2" charset="2"/>
              <a:buNone/>
            </a:pPr>
            <a:r>
              <a:rPr lang="en-US" b="1" i="1">
                <a:solidFill>
                  <a:srgbClr val="171717"/>
                </a:solidFill>
                <a:effectLst/>
                <a:latin typeface="Segoe UI" panose="020B0502040204020203" pitchFamily="34" charset="0"/>
              </a:rPr>
              <a:t>time_slice</a:t>
            </a:r>
            <a:r>
              <a:rPr lang="en-US" b="0" i="1">
                <a:solidFill>
                  <a:srgbClr val="171717"/>
                </a:solidFill>
                <a:effectLst/>
                <a:latin typeface="Segoe UI" panose="020B0502040204020203" pitchFamily="34" charset="0"/>
              </a:rPr>
              <a:t>: </a:t>
            </a:r>
            <a:r>
              <a:rPr lang="en-US" b="0" i="0">
                <a:solidFill>
                  <a:srgbClr val="171717"/>
                </a:solidFill>
                <a:effectLst/>
                <a:latin typeface="Segoe UI" panose="020B0502040204020203" pitchFamily="34" charset="0"/>
              </a:rPr>
              <a:t>Number of timer-ticks this thread is allowed to run before other ready threads of the same priority are given a chance to run</a:t>
            </a:r>
          </a:p>
          <a:p>
            <a:pPr lvl="1" indent="0">
              <a:buFont typeface="Wingdings" panose="05000000000000000000" pitchFamily="2" charset="2"/>
              <a:buNone/>
            </a:pPr>
            <a:r>
              <a:rPr lang="en-US" b="1" i="1">
                <a:solidFill>
                  <a:srgbClr val="171717"/>
                </a:solidFill>
                <a:effectLst/>
                <a:latin typeface="Segoe UI" panose="020B0502040204020203" pitchFamily="34" charset="0"/>
              </a:rPr>
              <a:t>auto_start</a:t>
            </a:r>
            <a:r>
              <a:rPr lang="en-US" b="0" i="1">
                <a:solidFill>
                  <a:srgbClr val="171717"/>
                </a:solidFill>
                <a:effectLst/>
                <a:latin typeface="Segoe UI" panose="020B0502040204020203" pitchFamily="34" charset="0"/>
              </a:rPr>
              <a:t>: TX_AUTO_START (0x01)</a:t>
            </a:r>
          </a:p>
          <a:p>
            <a:pPr lvl="1" indent="0">
              <a:buFont typeface="Wingdings" panose="05000000000000000000" pitchFamily="2" charset="2"/>
              <a:buNone/>
            </a:pPr>
            <a:r>
              <a:rPr lang="en-US" i="1">
                <a:solidFill>
                  <a:srgbClr val="171717"/>
                </a:solidFill>
                <a:latin typeface="Segoe UI" panose="020B0502040204020203" pitchFamily="34" charset="0"/>
              </a:rPr>
              <a:t>	    </a:t>
            </a:r>
            <a:r>
              <a:rPr lang="en-US" b="0" i="1">
                <a:solidFill>
                  <a:srgbClr val="171717"/>
                </a:solidFill>
                <a:effectLst/>
                <a:latin typeface="Segoe UI" panose="020B0502040204020203" pitchFamily="34" charset="0"/>
              </a:rPr>
              <a:t>TX_DONT_START (0x00) </a:t>
            </a:r>
            <a:r>
              <a:rPr lang="en-US" b="0">
                <a:solidFill>
                  <a:srgbClr val="171717"/>
                </a:solidFill>
                <a:effectLst/>
                <a:latin typeface="Segoe UI" panose="020B0502040204020203" pitchFamily="34" charset="0"/>
              </a:rPr>
              <a:t>must call tx_thread_resume to run the thread</a:t>
            </a:r>
            <a:endParaRPr lang="en-US"/>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304800" y="1657489"/>
            <a:ext cx="5943600" cy="354302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buFont typeface="Wingdings" panose="05000000000000000000" pitchFamily="2" charset="2"/>
              <a:buNone/>
            </a:pPr>
            <a:r>
              <a:rPr lang="en-US"/>
              <a:t>Paramater:</a:t>
            </a:r>
          </a:p>
          <a:p>
            <a:pPr lvl="1" indent="0">
              <a:buFont typeface="Wingdings" panose="05000000000000000000" pitchFamily="2" charset="2"/>
              <a:buNone/>
            </a:pPr>
            <a:r>
              <a:rPr lang="en-US" b="1" i="1"/>
              <a:t>thread_ptr</a:t>
            </a:r>
            <a:r>
              <a:rPr lang="en-US"/>
              <a:t>: Pointer to a thread control block</a:t>
            </a:r>
          </a:p>
          <a:p>
            <a:pPr lvl="1" indent="0">
              <a:buFont typeface="Wingdings" panose="05000000000000000000" pitchFamily="2" charset="2"/>
              <a:buNone/>
            </a:pPr>
            <a:r>
              <a:rPr lang="en-US" b="1" i="1"/>
              <a:t>name_ptr</a:t>
            </a:r>
            <a:r>
              <a:rPr lang="en-US"/>
              <a:t>: Pointer to the name of the thread</a:t>
            </a:r>
          </a:p>
          <a:p>
            <a:pPr lvl="1" indent="0">
              <a:buFont typeface="Wingdings" panose="05000000000000000000" pitchFamily="2" charset="2"/>
              <a:buNone/>
            </a:pPr>
            <a:r>
              <a:rPr lang="en-US" b="1" i="1"/>
              <a:t>entry_function</a:t>
            </a:r>
            <a:r>
              <a:rPr lang="en-US"/>
              <a:t>: Specifies the initial C function for thread execution</a:t>
            </a:r>
          </a:p>
          <a:p>
            <a:pPr lvl="1" indent="0">
              <a:buFont typeface="Wingdings" panose="05000000000000000000" pitchFamily="2" charset="2"/>
              <a:buNone/>
            </a:pPr>
            <a:r>
              <a:rPr lang="en-US" b="1" i="1">
                <a:solidFill>
                  <a:srgbClr val="171717"/>
                </a:solidFill>
                <a:effectLst/>
                <a:latin typeface="Segoe UI" panose="020B0502040204020203" pitchFamily="34" charset="0"/>
              </a:rPr>
              <a:t>entry_input</a:t>
            </a:r>
            <a:r>
              <a:rPr lang="en-US" b="0" i="0">
                <a:solidFill>
                  <a:srgbClr val="171717"/>
                </a:solidFill>
                <a:effectLst/>
                <a:latin typeface="Segoe UI" panose="020B0502040204020203" pitchFamily="34" charset="0"/>
              </a:rPr>
              <a:t>: A 32-bit value that is passed to the thread's entry function when it first executes. The use for this input is determined exclusively by the application</a:t>
            </a:r>
          </a:p>
          <a:p>
            <a:pPr lvl="1" indent="0">
              <a:buFont typeface="Wingdings" panose="05000000000000000000" pitchFamily="2" charset="2"/>
              <a:buNone/>
            </a:pPr>
            <a:r>
              <a:rPr lang="en-US" b="1" i="1"/>
              <a:t>stack_start</a:t>
            </a:r>
            <a:r>
              <a:rPr lang="en-US"/>
              <a:t>: Starting address of the stack's memory area</a:t>
            </a:r>
          </a:p>
          <a:p>
            <a:pPr lvl="1" indent="0">
              <a:buFont typeface="Wingdings" panose="05000000000000000000" pitchFamily="2" charset="2"/>
              <a:buNone/>
            </a:pPr>
            <a:r>
              <a:rPr lang="en-US" b="1" i="1"/>
              <a:t>stack_size</a:t>
            </a:r>
            <a:r>
              <a:rPr lang="en-US"/>
              <a:t>: Number bytes in the stack memory area</a:t>
            </a:r>
          </a:p>
        </p:txBody>
      </p:sp>
      <p:cxnSp>
        <p:nvCxnSpPr>
          <p:cNvPr id="9" name="Straight Connector 8">
            <a:extLst>
              <a:ext uri="{FF2B5EF4-FFF2-40B4-BE49-F238E27FC236}">
                <a16:creationId xmlns:a16="http://schemas.microsoft.com/office/drawing/2014/main" id="{5B88EC0A-5EBE-9C9C-B680-E3D855406274}"/>
              </a:ext>
            </a:extLst>
          </p:cNvPr>
          <p:cNvCxnSpPr>
            <a:cxnSpLocks/>
          </p:cNvCxnSpPr>
          <p:nvPr/>
        </p:nvCxnSpPr>
        <p:spPr>
          <a:xfrm>
            <a:off x="6248400" y="1981200"/>
            <a:ext cx="0" cy="38576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0208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Pima/PTP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7999" y="1379464"/>
            <a:ext cx="11244574" cy="4099071"/>
          </a:xfrm>
        </p:spPr>
        <p:txBody>
          <a:bodyPr/>
          <a:lstStyle/>
          <a:p>
            <a:pPr>
              <a:lnSpc>
                <a:spcPct val="150000"/>
              </a:lnSpc>
            </a:pPr>
            <a:r>
              <a:rPr lang="en-US"/>
              <a:t>Open/Close an object stored in the Responder: </a:t>
            </a:r>
          </a:p>
          <a:p>
            <a:pPr>
              <a:lnSpc>
                <a:spcPct val="150000"/>
              </a:lnSpc>
            </a:pPr>
            <a:r>
              <a:rPr lang="en-US">
                <a:solidFill>
                  <a:schemeClr val="tx2">
                    <a:lumMod val="60000"/>
                    <a:lumOff val="40000"/>
                  </a:schemeClr>
                </a:solidFill>
              </a:rPr>
              <a:t>	ux_host_class_pima_object_open</a:t>
            </a:r>
          </a:p>
          <a:p>
            <a:pPr>
              <a:lnSpc>
                <a:spcPct val="150000"/>
              </a:lnSpc>
            </a:pPr>
            <a:r>
              <a:rPr lang="en-US">
                <a:solidFill>
                  <a:schemeClr val="tx2">
                    <a:lumMod val="60000"/>
                    <a:lumOff val="40000"/>
                  </a:schemeClr>
                </a:solidFill>
              </a:rPr>
              <a:t>	ux_host_class_pima_object_close</a:t>
            </a:r>
          </a:p>
          <a:p>
            <a:pPr>
              <a:lnSpc>
                <a:spcPct val="150000"/>
              </a:lnSpc>
            </a:pPr>
            <a:r>
              <a:rPr lang="en-US"/>
              <a:t>Delete an object stored in the Responder:</a:t>
            </a:r>
          </a:p>
          <a:p>
            <a:pPr>
              <a:lnSpc>
                <a:spcPct val="150000"/>
              </a:lnSpc>
            </a:pPr>
            <a:r>
              <a:rPr lang="en-US">
                <a:solidFill>
                  <a:schemeClr val="tx2">
                    <a:lumMod val="60000"/>
                    <a:lumOff val="40000"/>
                  </a:schemeClr>
                </a:solidFill>
              </a:rPr>
              <a:t>	ux_host_class_pima_object_delete</a:t>
            </a:r>
          </a:p>
          <a:p>
            <a:pPr>
              <a:lnSpc>
                <a:spcPct val="150000"/>
              </a:lnSpc>
            </a:pPr>
            <a:r>
              <a:rPr lang="en-US"/>
              <a:t>Send an object stored in the Responder:</a:t>
            </a:r>
          </a:p>
          <a:p>
            <a:pPr>
              <a:lnSpc>
                <a:spcPct val="150000"/>
              </a:lnSpc>
            </a:pPr>
            <a:r>
              <a:rPr lang="en-US">
                <a:solidFill>
                  <a:schemeClr val="tx2">
                    <a:lumMod val="60000"/>
                    <a:lumOff val="40000"/>
                  </a:schemeClr>
                </a:solidFill>
              </a:rPr>
              <a:t>	 ux_host_class_pima_object_send </a:t>
            </a:r>
          </a:p>
          <a:p>
            <a:pPr>
              <a:lnSpc>
                <a:spcPct val="150000"/>
              </a:lnSpc>
            </a:pPr>
            <a:r>
              <a:rPr lang="en-US"/>
              <a:t>Get an object stored in the Responder:</a:t>
            </a:r>
          </a:p>
          <a:p>
            <a:pPr>
              <a:lnSpc>
                <a:spcPct val="150000"/>
              </a:lnSpc>
            </a:pPr>
            <a:r>
              <a:rPr lang="en-US">
                <a:solidFill>
                  <a:schemeClr val="tx2">
                    <a:lumMod val="60000"/>
                    <a:lumOff val="40000"/>
                  </a:schemeClr>
                </a:solidFill>
              </a:rPr>
              <a:t>	 ux_host_class_pima_object_get</a:t>
            </a:r>
          </a:p>
        </p:txBody>
      </p:sp>
    </p:spTree>
    <p:extLst>
      <p:ext uri="{BB962C8B-B14F-4D97-AF65-F5344CB8AC3E}">
        <p14:creationId xmlns:p14="http://schemas.microsoft.com/office/powerpoint/2010/main" val="33966431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Generic Serial class</a:t>
            </a:r>
            <a:endParaRPr lang="en-US" sz="2000" cap="all" dirty="0"/>
          </a:p>
        </p:txBody>
      </p:sp>
      <p:sp>
        <p:nvSpPr>
          <p:cNvPr id="4" name="Content Placeholder 3">
            <a:extLst>
              <a:ext uri="{FF2B5EF4-FFF2-40B4-BE49-F238E27FC236}">
                <a16:creationId xmlns:a16="http://schemas.microsoft.com/office/drawing/2014/main" id="{0E0FFE50-C01F-0024-FD2F-0FB693277FBC}"/>
              </a:ext>
            </a:extLst>
          </p:cNvPr>
          <p:cNvSpPr>
            <a:spLocks noGrp="1"/>
          </p:cNvSpPr>
          <p:nvPr>
            <p:ph idx="1"/>
          </p:nvPr>
        </p:nvSpPr>
        <p:spPr>
          <a:xfrm>
            <a:off x="467999" y="1600200"/>
            <a:ext cx="11244574" cy="4099071"/>
          </a:xfrm>
        </p:spPr>
        <p:txBody>
          <a:bodyPr/>
          <a:lstStyle/>
          <a:p>
            <a:pPr>
              <a:lnSpc>
                <a:spcPct val="150000"/>
              </a:lnSpc>
            </a:pPr>
            <a:r>
              <a:rPr lang="en-US"/>
              <a:t>Start/Stop reception on the generic serial interface: </a:t>
            </a:r>
          </a:p>
          <a:p>
            <a:pPr>
              <a:lnSpc>
                <a:spcPct val="150000"/>
              </a:lnSpc>
            </a:pPr>
            <a:r>
              <a:rPr lang="en-US">
                <a:solidFill>
                  <a:schemeClr val="tx2">
                    <a:lumMod val="60000"/>
                    <a:lumOff val="40000"/>
                  </a:schemeClr>
                </a:solidFill>
              </a:rPr>
              <a:t>	ux_host_class_gser_reception_start</a:t>
            </a:r>
          </a:p>
          <a:p>
            <a:pPr>
              <a:lnSpc>
                <a:spcPct val="150000"/>
              </a:lnSpc>
            </a:pPr>
            <a:r>
              <a:rPr lang="en-US">
                <a:solidFill>
                  <a:schemeClr val="tx2">
                    <a:lumMod val="60000"/>
                    <a:lumOff val="40000"/>
                  </a:schemeClr>
                </a:solidFill>
              </a:rPr>
              <a:t>	ux_host_class_gser_reception_stop</a:t>
            </a:r>
          </a:p>
          <a:p>
            <a:pPr>
              <a:lnSpc>
                <a:spcPct val="150000"/>
              </a:lnSpc>
            </a:pPr>
            <a:r>
              <a:rPr lang="en-US"/>
              <a:t>Perform an IOCTL function to the generic serial interface:</a:t>
            </a:r>
          </a:p>
          <a:p>
            <a:pPr>
              <a:lnSpc>
                <a:spcPct val="150000"/>
              </a:lnSpc>
            </a:pPr>
            <a:r>
              <a:rPr lang="en-US">
                <a:solidFill>
                  <a:schemeClr val="tx2">
                    <a:lumMod val="60000"/>
                    <a:lumOff val="40000"/>
                  </a:schemeClr>
                </a:solidFill>
              </a:rPr>
              <a:t>	ux_host_class_gser_ioctl</a:t>
            </a:r>
          </a:p>
          <a:p>
            <a:pPr>
              <a:lnSpc>
                <a:spcPct val="150000"/>
              </a:lnSpc>
            </a:pPr>
            <a:r>
              <a:rPr lang="en-US"/>
              <a:t>Read from the generic serial interface:</a:t>
            </a:r>
          </a:p>
          <a:p>
            <a:pPr>
              <a:lnSpc>
                <a:spcPct val="150000"/>
              </a:lnSpc>
            </a:pPr>
            <a:r>
              <a:rPr lang="en-US">
                <a:solidFill>
                  <a:schemeClr val="tx2">
                    <a:lumMod val="60000"/>
                    <a:lumOff val="40000"/>
                  </a:schemeClr>
                </a:solidFill>
              </a:rPr>
              <a:t>	ux_host_class_gser_read</a:t>
            </a:r>
          </a:p>
          <a:p>
            <a:pPr>
              <a:lnSpc>
                <a:spcPct val="150000"/>
              </a:lnSpc>
            </a:pPr>
            <a:r>
              <a:rPr lang="en-US"/>
              <a:t>Write to the generic serial interface:</a:t>
            </a:r>
          </a:p>
          <a:p>
            <a:pPr>
              <a:lnSpc>
                <a:spcPct val="150000"/>
              </a:lnSpc>
            </a:pPr>
            <a:r>
              <a:rPr lang="en-US">
                <a:solidFill>
                  <a:schemeClr val="tx2">
                    <a:lumMod val="60000"/>
                    <a:lumOff val="40000"/>
                  </a:schemeClr>
                </a:solidFill>
              </a:rPr>
              <a:t>	ux_host_class_gser_write</a:t>
            </a:r>
          </a:p>
        </p:txBody>
      </p:sp>
    </p:spTree>
    <p:extLst>
      <p:ext uri="{BB962C8B-B14F-4D97-AF65-F5344CB8AC3E}">
        <p14:creationId xmlns:p14="http://schemas.microsoft.com/office/powerpoint/2010/main" val="712505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964065"/>
          </a:xfrm>
        </p:spPr>
        <p:txBody>
          <a:bodyPr/>
          <a:lstStyle/>
          <a:p>
            <a:r>
              <a:rPr kumimoji="1" lang="en-US" altLang="ja-JP" cap="all"/>
              <a:t>USBX device</a:t>
            </a:r>
            <a:endParaRPr kumimoji="1" lang="en-US" altLang="ja-JP" cap="all" dirty="0"/>
          </a:p>
        </p:txBody>
      </p:sp>
    </p:spTree>
    <p:extLst>
      <p:ext uri="{BB962C8B-B14F-4D97-AF65-F5344CB8AC3E}">
        <p14:creationId xmlns:p14="http://schemas.microsoft.com/office/powerpoint/2010/main" val="26466248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Customize</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600200"/>
            <a:ext cx="11244574" cy="3054682"/>
          </a:xfrm>
        </p:spPr>
        <p:txBody>
          <a:bodyPr/>
          <a:lstStyle/>
          <a:p>
            <a:pPr marL="342900" indent="-342900">
              <a:buAutoNum type="arabicPeriod"/>
            </a:pPr>
            <a:r>
              <a:rPr kumimoji="1" lang="en-US" altLang="ja-JP"/>
              <a:t>Add the convenient Descriptors: </a:t>
            </a:r>
          </a:p>
          <a:p>
            <a:r>
              <a:rPr lang="en-US" altLang="ja-JP"/>
              <a:t>	T</a:t>
            </a:r>
            <a:r>
              <a:rPr kumimoji="1" lang="en-US" altLang="ja-JP"/>
              <a:t>he device descriptor</a:t>
            </a:r>
          </a:p>
          <a:p>
            <a:r>
              <a:rPr lang="en-US" altLang="ja-JP"/>
              <a:t>	C</a:t>
            </a:r>
            <a:r>
              <a:rPr kumimoji="1" lang="en-US" altLang="ja-JP"/>
              <a:t>onfiguration descriptor</a:t>
            </a:r>
          </a:p>
          <a:p>
            <a:r>
              <a:rPr lang="en-US" altLang="ja-JP"/>
              <a:t>	I</a:t>
            </a:r>
            <a:r>
              <a:rPr kumimoji="1" lang="en-US" altLang="ja-JP"/>
              <a:t>nterface descriptor</a:t>
            </a:r>
          </a:p>
          <a:p>
            <a:r>
              <a:rPr kumimoji="1" lang="en-US" altLang="ja-JP"/>
              <a:t>	Endpoint descriptor</a:t>
            </a:r>
          </a:p>
          <a:p>
            <a:r>
              <a:rPr lang="en-US" altLang="ja-JP"/>
              <a:t>	T</a:t>
            </a:r>
            <a:r>
              <a:rPr kumimoji="1" lang="en-US" altLang="ja-JP"/>
              <a:t>he Strings (Language ID, Product ID, and Vendor ID, manufacturer, and so on).</a:t>
            </a:r>
          </a:p>
          <a:p>
            <a:endParaRPr kumimoji="1" lang="en-US" altLang="ja-JP"/>
          </a:p>
          <a:p>
            <a:r>
              <a:rPr lang="en-US" altLang="ja-JP"/>
              <a:t>2. Add the Class parameters</a:t>
            </a:r>
            <a:endParaRPr kumimoji="1" lang="en-US" altLang="ja-JP"/>
          </a:p>
        </p:txBody>
      </p:sp>
    </p:spTree>
    <p:extLst>
      <p:ext uri="{BB962C8B-B14F-4D97-AF65-F5344CB8AC3E}">
        <p14:creationId xmlns:p14="http://schemas.microsoft.com/office/powerpoint/2010/main" val="338804359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Execute Overview</a:t>
            </a:r>
            <a:endParaRPr lang="en-US" sz="2000" cap="all" dirty="0"/>
          </a:p>
        </p:txBody>
      </p:sp>
      <p:sp>
        <p:nvSpPr>
          <p:cNvPr id="6" name="Arrow: Chevron 5">
            <a:extLst>
              <a:ext uri="{FF2B5EF4-FFF2-40B4-BE49-F238E27FC236}">
                <a16:creationId xmlns:a16="http://schemas.microsoft.com/office/drawing/2014/main" id="{F1508C1A-7DB5-BB83-0650-0275388606F2}"/>
              </a:ext>
            </a:extLst>
          </p:cNvPr>
          <p:cNvSpPr/>
          <p:nvPr/>
        </p:nvSpPr>
        <p:spPr>
          <a:xfrm rot="5400000">
            <a:off x="683093" y="1339301"/>
            <a:ext cx="595035" cy="533400"/>
          </a:xfrm>
          <a:prstGeom prst="chevr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コンテンツ プレースホルダー 4">
            <a:extLst>
              <a:ext uri="{FF2B5EF4-FFF2-40B4-BE49-F238E27FC236}">
                <a16:creationId xmlns:a16="http://schemas.microsoft.com/office/drawing/2014/main" id="{E035A304-B3AA-BA5F-2180-881082C075C3}"/>
              </a:ext>
            </a:extLst>
          </p:cNvPr>
          <p:cNvSpPr>
            <a:spLocks noGrp="1"/>
          </p:cNvSpPr>
          <p:nvPr>
            <p:ph idx="1"/>
          </p:nvPr>
        </p:nvSpPr>
        <p:spPr>
          <a:xfrm>
            <a:off x="1501065" y="1308186"/>
            <a:ext cx="11244574" cy="595035"/>
          </a:xfrm>
        </p:spPr>
        <p:txBody>
          <a:bodyPr/>
          <a:lstStyle/>
          <a:p>
            <a:pPr>
              <a:lnSpc>
                <a:spcPct val="100000"/>
              </a:lnSpc>
            </a:pPr>
            <a:r>
              <a:rPr kumimoji="1" lang="en-US" altLang="ja-JP"/>
              <a:t>1. </a:t>
            </a:r>
            <a:r>
              <a:rPr kumimoji="1" lang="en-US" altLang="ja-JP">
                <a:solidFill>
                  <a:schemeClr val="tx2">
                    <a:lumMod val="60000"/>
                    <a:lumOff val="40000"/>
                  </a:schemeClr>
                </a:solidFill>
              </a:rPr>
              <a:t>ux_system_initialize</a:t>
            </a:r>
          </a:p>
          <a:p>
            <a:pPr>
              <a:lnSpc>
                <a:spcPct val="100000"/>
              </a:lnSpc>
            </a:pPr>
            <a:r>
              <a:rPr kumimoji="1" lang="en-US" altLang="ja-JP"/>
              <a:t>Initialize the USBX controller data structures and allocate the required memory</a:t>
            </a:r>
          </a:p>
        </p:txBody>
      </p:sp>
      <p:sp>
        <p:nvSpPr>
          <p:cNvPr id="9" name="コンテンツ プレースホルダー 4">
            <a:extLst>
              <a:ext uri="{FF2B5EF4-FFF2-40B4-BE49-F238E27FC236}">
                <a16:creationId xmlns:a16="http://schemas.microsoft.com/office/drawing/2014/main" id="{86842DA1-C4A1-3BFB-CBFF-54621AD72A6E}"/>
              </a:ext>
            </a:extLst>
          </p:cNvPr>
          <p:cNvSpPr txBox="1">
            <a:spLocks/>
          </p:cNvSpPr>
          <p:nvPr/>
        </p:nvSpPr>
        <p:spPr>
          <a:xfrm>
            <a:off x="1501065" y="2355697"/>
            <a:ext cx="11244574" cy="246221"/>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2. Prepare the Device, string and LangID frameworks</a:t>
            </a:r>
          </a:p>
        </p:txBody>
      </p:sp>
      <p:sp>
        <p:nvSpPr>
          <p:cNvPr id="10" name="Arrow: Chevron 9">
            <a:extLst>
              <a:ext uri="{FF2B5EF4-FFF2-40B4-BE49-F238E27FC236}">
                <a16:creationId xmlns:a16="http://schemas.microsoft.com/office/drawing/2014/main" id="{D41DAE75-337B-1C7D-4697-455A750A31AB}"/>
              </a:ext>
            </a:extLst>
          </p:cNvPr>
          <p:cNvSpPr/>
          <p:nvPr/>
        </p:nvSpPr>
        <p:spPr>
          <a:xfrm rot="5400000">
            <a:off x="683094" y="2212108"/>
            <a:ext cx="595034" cy="533400"/>
          </a:xfrm>
          <a:prstGeom prst="chevr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コンテンツ プレースホルダー 4">
            <a:extLst>
              <a:ext uri="{FF2B5EF4-FFF2-40B4-BE49-F238E27FC236}">
                <a16:creationId xmlns:a16="http://schemas.microsoft.com/office/drawing/2014/main" id="{F1874B1D-CB3B-85F7-5056-26439255B55C}"/>
              </a:ext>
            </a:extLst>
          </p:cNvPr>
          <p:cNvSpPr txBox="1">
            <a:spLocks/>
          </p:cNvSpPr>
          <p:nvPr/>
        </p:nvSpPr>
        <p:spPr>
          <a:xfrm>
            <a:off x="1501065" y="3054394"/>
            <a:ext cx="11244574" cy="595035"/>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3. </a:t>
            </a:r>
            <a:r>
              <a:rPr lang="en-US" altLang="ja-JP">
                <a:solidFill>
                  <a:schemeClr val="tx2">
                    <a:lumMod val="60000"/>
                    <a:lumOff val="40000"/>
                  </a:schemeClr>
                </a:solidFill>
              </a:rPr>
              <a:t>ux_device_stack_initialize</a:t>
            </a:r>
          </a:p>
          <a:p>
            <a:pPr>
              <a:lnSpc>
                <a:spcPct val="100000"/>
              </a:lnSpc>
            </a:pPr>
            <a:r>
              <a:rPr lang="en-US" altLang="ja-JP"/>
              <a:t>Initialize the USBX device stack with the prepared frameworks</a:t>
            </a:r>
          </a:p>
        </p:txBody>
      </p:sp>
      <p:sp>
        <p:nvSpPr>
          <p:cNvPr id="12" name="Arrow: Chevron 11">
            <a:extLst>
              <a:ext uri="{FF2B5EF4-FFF2-40B4-BE49-F238E27FC236}">
                <a16:creationId xmlns:a16="http://schemas.microsoft.com/office/drawing/2014/main" id="{6C9BFF93-EC2B-541E-AEF0-48A22A634DF7}"/>
              </a:ext>
            </a:extLst>
          </p:cNvPr>
          <p:cNvSpPr/>
          <p:nvPr/>
        </p:nvSpPr>
        <p:spPr>
          <a:xfrm rot="5400000">
            <a:off x="683094" y="3085211"/>
            <a:ext cx="595034" cy="533400"/>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hevron 12">
            <a:extLst>
              <a:ext uri="{FF2B5EF4-FFF2-40B4-BE49-F238E27FC236}">
                <a16:creationId xmlns:a16="http://schemas.microsoft.com/office/drawing/2014/main" id="{B8798DD6-1385-DD60-A4A8-1C1FB20E4F1D}"/>
              </a:ext>
            </a:extLst>
          </p:cNvPr>
          <p:cNvSpPr/>
          <p:nvPr/>
        </p:nvSpPr>
        <p:spPr>
          <a:xfrm rot="5400000">
            <a:off x="683094" y="3958314"/>
            <a:ext cx="595034" cy="533400"/>
          </a:xfrm>
          <a:prstGeom prst="chevr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コンテンツ プレースホルダー 4">
            <a:extLst>
              <a:ext uri="{FF2B5EF4-FFF2-40B4-BE49-F238E27FC236}">
                <a16:creationId xmlns:a16="http://schemas.microsoft.com/office/drawing/2014/main" id="{0C87C77B-70B6-1E3E-3524-292CBACB85D3}"/>
              </a:ext>
            </a:extLst>
          </p:cNvPr>
          <p:cNvSpPr txBox="1">
            <a:spLocks/>
          </p:cNvSpPr>
          <p:nvPr/>
        </p:nvSpPr>
        <p:spPr>
          <a:xfrm>
            <a:off x="1501065" y="3927496"/>
            <a:ext cx="11244574" cy="595035"/>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4. </a:t>
            </a:r>
            <a:r>
              <a:rPr lang="en-US" altLang="ja-JP">
                <a:solidFill>
                  <a:schemeClr val="tx2">
                    <a:lumMod val="60000"/>
                    <a:lumOff val="40000"/>
                  </a:schemeClr>
                </a:solidFill>
              </a:rPr>
              <a:t>ux_device_stack_class_register</a:t>
            </a:r>
          </a:p>
          <a:p>
            <a:pPr>
              <a:lnSpc>
                <a:spcPct val="100000"/>
              </a:lnSpc>
            </a:pPr>
            <a:r>
              <a:rPr lang="en-US" altLang="ja-JP"/>
              <a:t>Initialize the device class parameters and register the class.</a:t>
            </a:r>
          </a:p>
        </p:txBody>
      </p:sp>
      <p:sp>
        <p:nvSpPr>
          <p:cNvPr id="15" name="Arrow: Chevron 14">
            <a:extLst>
              <a:ext uri="{FF2B5EF4-FFF2-40B4-BE49-F238E27FC236}">
                <a16:creationId xmlns:a16="http://schemas.microsoft.com/office/drawing/2014/main" id="{0194A324-3207-26BB-D1E7-AAC564B8992E}"/>
              </a:ext>
            </a:extLst>
          </p:cNvPr>
          <p:cNvSpPr/>
          <p:nvPr/>
        </p:nvSpPr>
        <p:spPr>
          <a:xfrm rot="5400000">
            <a:off x="683094" y="5704520"/>
            <a:ext cx="595034" cy="533400"/>
          </a:xfrm>
          <a:prstGeom prst="chevr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コンテンツ プレースホルダー 4">
            <a:extLst>
              <a:ext uri="{FF2B5EF4-FFF2-40B4-BE49-F238E27FC236}">
                <a16:creationId xmlns:a16="http://schemas.microsoft.com/office/drawing/2014/main" id="{10EED8B6-DBBF-0C58-EDEB-5623122D848D}"/>
              </a:ext>
            </a:extLst>
          </p:cNvPr>
          <p:cNvSpPr txBox="1">
            <a:spLocks/>
          </p:cNvSpPr>
          <p:nvPr/>
        </p:nvSpPr>
        <p:spPr>
          <a:xfrm>
            <a:off x="1501065" y="4975006"/>
            <a:ext cx="11244574" cy="246221"/>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5. Initialize the USB hardware peripheral and start the controller</a:t>
            </a:r>
          </a:p>
        </p:txBody>
      </p:sp>
      <p:sp>
        <p:nvSpPr>
          <p:cNvPr id="17" name="Arrow: Chevron 16">
            <a:extLst>
              <a:ext uri="{FF2B5EF4-FFF2-40B4-BE49-F238E27FC236}">
                <a16:creationId xmlns:a16="http://schemas.microsoft.com/office/drawing/2014/main" id="{2F31E4D4-1CDF-DD12-5BE5-F73B39ED39DA}"/>
              </a:ext>
            </a:extLst>
          </p:cNvPr>
          <p:cNvSpPr/>
          <p:nvPr/>
        </p:nvSpPr>
        <p:spPr>
          <a:xfrm rot="5400000">
            <a:off x="683094" y="4831417"/>
            <a:ext cx="595034" cy="5334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コンテンツ プレースホルダー 4">
            <a:extLst>
              <a:ext uri="{FF2B5EF4-FFF2-40B4-BE49-F238E27FC236}">
                <a16:creationId xmlns:a16="http://schemas.microsoft.com/office/drawing/2014/main" id="{CE2DED11-0C11-7D90-1768-BC480361818C}"/>
              </a:ext>
            </a:extLst>
          </p:cNvPr>
          <p:cNvSpPr txBox="1">
            <a:spLocks/>
          </p:cNvSpPr>
          <p:nvPr/>
        </p:nvSpPr>
        <p:spPr>
          <a:xfrm>
            <a:off x="1501065" y="5848109"/>
            <a:ext cx="11244574" cy="246221"/>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solidFill>
                  <a:srgbClr val="58585A"/>
                </a:solidFill>
                <a:latin typeface="Arial" panose="020B0604020202020204" pitchFamily="34" charset="0"/>
              </a:rPr>
              <a:t>6</a:t>
            </a:r>
            <a:r>
              <a:rPr lang="en-US" b="0" i="0">
                <a:solidFill>
                  <a:srgbClr val="58585A"/>
                </a:solidFill>
                <a:effectLst/>
                <a:latin typeface="Arial" panose="020B0604020202020204" pitchFamily="34" charset="0"/>
              </a:rPr>
              <a:t>. Define and create the application required Threads </a:t>
            </a:r>
            <a:r>
              <a:rPr lang="en-US" b="0" i="0">
                <a:solidFill>
                  <a:srgbClr val="58585A"/>
                </a:solidFill>
                <a:effectLst/>
                <a:latin typeface="Arial" panose="020B0604020202020204" pitchFamily="34" charset="0"/>
                <a:sym typeface="Wingdings" panose="05000000000000000000" pitchFamily="2" charset="2"/>
              </a:rPr>
              <a:t> Start USB Host controller</a:t>
            </a:r>
            <a:endParaRPr lang="en-US" altLang="ja-JP"/>
          </a:p>
        </p:txBody>
      </p:sp>
    </p:spTree>
    <p:extLst>
      <p:ext uri="{BB962C8B-B14F-4D97-AF65-F5344CB8AC3E}">
        <p14:creationId xmlns:p14="http://schemas.microsoft.com/office/powerpoint/2010/main" val="17200410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6977B6C-8F54-4185-89AA-55C99D61719C}"/>
              </a:ext>
            </a:extLst>
          </p:cNvPr>
          <p:cNvSpPr>
            <a:spLocks noGrp="1"/>
          </p:cNvSpPr>
          <p:nvPr>
            <p:ph type="body" sz="quarter" idx="11"/>
          </p:nvPr>
        </p:nvSpPr>
        <p:spPr>
          <a:xfrm>
            <a:off x="468000" y="1080000"/>
            <a:ext cx="7920000" cy="697197"/>
          </a:xfrm>
        </p:spPr>
        <p:txBody>
          <a:bodyPr/>
          <a:lstStyle/>
          <a:p>
            <a:pPr lvl="1"/>
            <a:r>
              <a:rPr lang="en-US" altLang="ja-JP"/>
              <a:t>device</a:t>
            </a:r>
            <a:r>
              <a:rPr kumimoji="1" lang="en-US" altLang="ja-JP" cap="all"/>
              <a:t> classes api</a:t>
            </a:r>
            <a:endParaRPr kumimoji="1" lang="en-US" altLang="ja-JP" cap="all" dirty="0"/>
          </a:p>
        </p:txBody>
      </p:sp>
    </p:spTree>
    <p:extLst>
      <p:ext uri="{BB962C8B-B14F-4D97-AF65-F5344CB8AC3E}">
        <p14:creationId xmlns:p14="http://schemas.microsoft.com/office/powerpoint/2010/main" val="4364736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hid class</a:t>
            </a:r>
            <a:endParaRPr lang="en-US" sz="2000" cap="all" dirty="0"/>
          </a:p>
        </p:txBody>
      </p:sp>
      <p:sp>
        <p:nvSpPr>
          <p:cNvPr id="6" name="Rectangle: Rounded Corners 5">
            <a:extLst>
              <a:ext uri="{FF2B5EF4-FFF2-40B4-BE49-F238E27FC236}">
                <a16:creationId xmlns:a16="http://schemas.microsoft.com/office/drawing/2014/main" id="{1C1774D2-413E-B53F-10E9-494318F1DF17}"/>
              </a:ext>
            </a:extLst>
          </p:cNvPr>
          <p:cNvSpPr/>
          <p:nvPr/>
        </p:nvSpPr>
        <p:spPr>
          <a:xfrm>
            <a:off x="4245007" y="3069541"/>
            <a:ext cx="2750598" cy="5181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usb stack</a:t>
            </a:r>
          </a:p>
          <a:p>
            <a:pPr algn="ctr"/>
            <a:r>
              <a:rPr lang="en-US" sz="1400">
                <a:solidFill>
                  <a:schemeClr val="tx2">
                    <a:lumMod val="60000"/>
                    <a:lumOff val="40000"/>
                  </a:schemeClr>
                </a:solidFill>
              </a:rPr>
              <a:t>ux_device_stack_initialize</a:t>
            </a:r>
          </a:p>
        </p:txBody>
      </p:sp>
      <p:sp>
        <p:nvSpPr>
          <p:cNvPr id="7" name="Rectangle: Rounded Corners 6">
            <a:extLst>
              <a:ext uri="{FF2B5EF4-FFF2-40B4-BE49-F238E27FC236}">
                <a16:creationId xmlns:a16="http://schemas.microsoft.com/office/drawing/2014/main" id="{B8B857AC-6B69-7C71-C9F8-39E3DA951264}"/>
              </a:ext>
            </a:extLst>
          </p:cNvPr>
          <p:cNvSpPr/>
          <p:nvPr/>
        </p:nvSpPr>
        <p:spPr>
          <a:xfrm>
            <a:off x="4245543" y="1939475"/>
            <a:ext cx="2750598" cy="4699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the usb system</a:t>
            </a:r>
          </a:p>
          <a:p>
            <a:pPr algn="ctr"/>
            <a:r>
              <a:rPr lang="en-US" sz="1400">
                <a:solidFill>
                  <a:schemeClr val="tx2">
                    <a:lumMod val="60000"/>
                    <a:lumOff val="40000"/>
                  </a:schemeClr>
                </a:solidFill>
              </a:rPr>
              <a:t>ux_system_initialize</a:t>
            </a:r>
          </a:p>
        </p:txBody>
      </p:sp>
      <p:sp>
        <p:nvSpPr>
          <p:cNvPr id="10" name="Rectangle: Rounded Corners 9">
            <a:extLst>
              <a:ext uri="{FF2B5EF4-FFF2-40B4-BE49-F238E27FC236}">
                <a16:creationId xmlns:a16="http://schemas.microsoft.com/office/drawing/2014/main" id="{3EE79885-F6B8-82B1-CE2C-485BDD9E3250}"/>
              </a:ext>
            </a:extLst>
          </p:cNvPr>
          <p:cNvSpPr/>
          <p:nvPr/>
        </p:nvSpPr>
        <p:spPr>
          <a:xfrm>
            <a:off x="9448800" y="3502710"/>
            <a:ext cx="20574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Callback function when USB change state</a:t>
            </a:r>
          </a:p>
        </p:txBody>
      </p:sp>
      <p:sp>
        <p:nvSpPr>
          <p:cNvPr id="11" name="Rectangle: Rounded Corners 10">
            <a:extLst>
              <a:ext uri="{FF2B5EF4-FFF2-40B4-BE49-F238E27FC236}">
                <a16:creationId xmlns:a16="http://schemas.microsoft.com/office/drawing/2014/main" id="{FA70B0F8-60C8-2246-F7CC-3FCBD01ADD75}"/>
              </a:ext>
            </a:extLst>
          </p:cNvPr>
          <p:cNvSpPr/>
          <p:nvPr/>
        </p:nvSpPr>
        <p:spPr>
          <a:xfrm>
            <a:off x="4245543" y="4139073"/>
            <a:ext cx="2751134"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Register stack class</a:t>
            </a:r>
          </a:p>
          <a:p>
            <a:pPr algn="ctr"/>
            <a:r>
              <a:rPr lang="en-US" sz="1400">
                <a:solidFill>
                  <a:schemeClr val="tx2">
                    <a:lumMod val="60000"/>
                    <a:lumOff val="40000"/>
                  </a:schemeClr>
                </a:solidFill>
              </a:rPr>
              <a:t>ux_device_stack_class_register</a:t>
            </a:r>
          </a:p>
        </p:txBody>
      </p:sp>
      <p:pic>
        <p:nvPicPr>
          <p:cNvPr id="13" name="Picture 12">
            <a:extLst>
              <a:ext uri="{FF2B5EF4-FFF2-40B4-BE49-F238E27FC236}">
                <a16:creationId xmlns:a16="http://schemas.microsoft.com/office/drawing/2014/main" id="{35C034FA-F96D-EC17-122E-63078AB62F3B}"/>
              </a:ext>
            </a:extLst>
          </p:cNvPr>
          <p:cNvPicPr>
            <a:picLocks noChangeAspect="1"/>
          </p:cNvPicPr>
          <p:nvPr/>
        </p:nvPicPr>
        <p:blipFill>
          <a:blip r:embed="rId2"/>
          <a:stretch>
            <a:fillRect/>
          </a:stretch>
        </p:blipFill>
        <p:spPr>
          <a:xfrm>
            <a:off x="234412" y="3334933"/>
            <a:ext cx="3505940" cy="2522164"/>
          </a:xfrm>
          <a:prstGeom prst="rect">
            <a:avLst/>
          </a:prstGeom>
        </p:spPr>
      </p:pic>
      <p:pic>
        <p:nvPicPr>
          <p:cNvPr id="15" name="Picture 14">
            <a:extLst>
              <a:ext uri="{FF2B5EF4-FFF2-40B4-BE49-F238E27FC236}">
                <a16:creationId xmlns:a16="http://schemas.microsoft.com/office/drawing/2014/main" id="{A025578B-440D-535D-F22E-BC3290C3353D}"/>
              </a:ext>
            </a:extLst>
          </p:cNvPr>
          <p:cNvPicPr>
            <a:picLocks noChangeAspect="1"/>
          </p:cNvPicPr>
          <p:nvPr/>
        </p:nvPicPr>
        <p:blipFill>
          <a:blip r:embed="rId3"/>
          <a:stretch>
            <a:fillRect/>
          </a:stretch>
        </p:blipFill>
        <p:spPr>
          <a:xfrm>
            <a:off x="7924800" y="5039659"/>
            <a:ext cx="4267200" cy="817438"/>
          </a:xfrm>
          <a:prstGeom prst="rect">
            <a:avLst/>
          </a:prstGeom>
        </p:spPr>
      </p:pic>
      <p:sp>
        <p:nvSpPr>
          <p:cNvPr id="17" name="TextBox 16">
            <a:extLst>
              <a:ext uri="{FF2B5EF4-FFF2-40B4-BE49-F238E27FC236}">
                <a16:creationId xmlns:a16="http://schemas.microsoft.com/office/drawing/2014/main" id="{674BEBA2-F1BF-4930-E2B0-966381C0399A}"/>
              </a:ext>
            </a:extLst>
          </p:cNvPr>
          <p:cNvSpPr txBox="1"/>
          <p:nvPr/>
        </p:nvSpPr>
        <p:spPr>
          <a:xfrm>
            <a:off x="4245543" y="2563287"/>
            <a:ext cx="2750598" cy="276999"/>
          </a:xfrm>
          <a:prstGeom prst="rect">
            <a:avLst/>
          </a:prstGeom>
          <a:noFill/>
        </p:spPr>
        <p:txBody>
          <a:bodyPr wrap="square">
            <a:spAutoFit/>
          </a:bodyPr>
          <a:lstStyle/>
          <a:p>
            <a:pPr algn="ctr"/>
            <a:r>
              <a:rPr lang="en-US" sz="1200"/>
              <a:t>Prepare </a:t>
            </a:r>
            <a:r>
              <a:rPr lang="en-US" altLang="ja-JP" sz="1200"/>
              <a:t>frameworks</a:t>
            </a:r>
            <a:endParaRPr lang="en-US" sz="1200"/>
          </a:p>
        </p:txBody>
      </p:sp>
      <p:sp>
        <p:nvSpPr>
          <p:cNvPr id="19" name="TextBox 18">
            <a:extLst>
              <a:ext uri="{FF2B5EF4-FFF2-40B4-BE49-F238E27FC236}">
                <a16:creationId xmlns:a16="http://schemas.microsoft.com/office/drawing/2014/main" id="{BFAFBBB9-0217-7D0A-CD24-4B7BBB1C4D24}"/>
              </a:ext>
            </a:extLst>
          </p:cNvPr>
          <p:cNvSpPr txBox="1"/>
          <p:nvPr/>
        </p:nvSpPr>
        <p:spPr>
          <a:xfrm>
            <a:off x="4162748" y="3667753"/>
            <a:ext cx="2917259" cy="276999"/>
          </a:xfrm>
          <a:prstGeom prst="rect">
            <a:avLst/>
          </a:prstGeom>
          <a:noFill/>
        </p:spPr>
        <p:txBody>
          <a:bodyPr wrap="square">
            <a:spAutoFit/>
          </a:bodyPr>
          <a:lstStyle/>
          <a:p>
            <a:pPr algn="ctr"/>
            <a:r>
              <a:rPr lang="en-US" sz="1200"/>
              <a:t>Prepare </a:t>
            </a:r>
            <a:r>
              <a:rPr lang="en-US" altLang="ja-JP" sz="1200"/>
              <a:t>parameter for HID Class</a:t>
            </a:r>
            <a:endParaRPr lang="en-US" sz="1200"/>
          </a:p>
        </p:txBody>
      </p:sp>
      <p:sp>
        <p:nvSpPr>
          <p:cNvPr id="20" name="Rectangle: Rounded Corners 19">
            <a:extLst>
              <a:ext uri="{FF2B5EF4-FFF2-40B4-BE49-F238E27FC236}">
                <a16:creationId xmlns:a16="http://schemas.microsoft.com/office/drawing/2014/main" id="{A5C76CAC-7A69-BBC5-2D87-66C74BD5E8F2}"/>
              </a:ext>
            </a:extLst>
          </p:cNvPr>
          <p:cNvSpPr/>
          <p:nvPr/>
        </p:nvSpPr>
        <p:spPr>
          <a:xfrm>
            <a:off x="4245007" y="5001475"/>
            <a:ext cx="2751134"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Enable USB Driver</a:t>
            </a:r>
          </a:p>
        </p:txBody>
      </p:sp>
      <p:sp>
        <p:nvSpPr>
          <p:cNvPr id="21" name="TextBox 20">
            <a:extLst>
              <a:ext uri="{FF2B5EF4-FFF2-40B4-BE49-F238E27FC236}">
                <a16:creationId xmlns:a16="http://schemas.microsoft.com/office/drawing/2014/main" id="{3A5033A7-50D4-5DF9-5340-03A3DDC76C60}"/>
              </a:ext>
            </a:extLst>
          </p:cNvPr>
          <p:cNvSpPr txBox="1"/>
          <p:nvPr/>
        </p:nvSpPr>
        <p:spPr>
          <a:xfrm>
            <a:off x="4162748" y="5448378"/>
            <a:ext cx="2917259" cy="276999"/>
          </a:xfrm>
          <a:prstGeom prst="rect">
            <a:avLst/>
          </a:prstGeom>
          <a:noFill/>
        </p:spPr>
        <p:txBody>
          <a:bodyPr wrap="square">
            <a:spAutoFit/>
          </a:bodyPr>
          <a:lstStyle/>
          <a:p>
            <a:pPr algn="ctr"/>
            <a:r>
              <a:rPr lang="en-US" sz="1200"/>
              <a:t>Wait to enumeration event</a:t>
            </a:r>
          </a:p>
        </p:txBody>
      </p:sp>
      <p:sp>
        <p:nvSpPr>
          <p:cNvPr id="22" name="Rectangle: Rounded Corners 21">
            <a:extLst>
              <a:ext uri="{FF2B5EF4-FFF2-40B4-BE49-F238E27FC236}">
                <a16:creationId xmlns:a16="http://schemas.microsoft.com/office/drawing/2014/main" id="{FE1F04C4-7FC1-C9AB-52C6-DCD10EA73944}"/>
              </a:ext>
            </a:extLst>
          </p:cNvPr>
          <p:cNvSpPr/>
          <p:nvPr/>
        </p:nvSpPr>
        <p:spPr>
          <a:xfrm>
            <a:off x="4245543" y="5904041"/>
            <a:ext cx="2751134"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USBX HID operation</a:t>
            </a:r>
          </a:p>
        </p:txBody>
      </p:sp>
      <p:cxnSp>
        <p:nvCxnSpPr>
          <p:cNvPr id="27" name="Straight Arrow Connector 26">
            <a:extLst>
              <a:ext uri="{FF2B5EF4-FFF2-40B4-BE49-F238E27FC236}">
                <a16:creationId xmlns:a16="http://schemas.microsoft.com/office/drawing/2014/main" id="{CE245F09-426F-DC3E-98C2-90A3B8FECCA5}"/>
              </a:ext>
            </a:extLst>
          </p:cNvPr>
          <p:cNvCxnSpPr>
            <a:cxnSpLocks/>
            <a:stCxn id="21" idx="2"/>
            <a:endCxn id="22" idx="0"/>
          </p:cNvCxnSpPr>
          <p:nvPr/>
        </p:nvCxnSpPr>
        <p:spPr>
          <a:xfrm flipH="1">
            <a:off x="5621110" y="5725377"/>
            <a:ext cx="268" cy="178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81451C9-1349-D2F3-0126-347090822E8D}"/>
              </a:ext>
            </a:extLst>
          </p:cNvPr>
          <p:cNvCxnSpPr>
            <a:cxnSpLocks/>
            <a:stCxn id="11" idx="2"/>
            <a:endCxn id="20" idx="0"/>
          </p:cNvCxnSpPr>
          <p:nvPr/>
        </p:nvCxnSpPr>
        <p:spPr>
          <a:xfrm flipH="1">
            <a:off x="5620574" y="4748673"/>
            <a:ext cx="536" cy="252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35F620-65F8-D998-7CE8-BF8758A0DF31}"/>
              </a:ext>
            </a:extLst>
          </p:cNvPr>
          <p:cNvCxnSpPr>
            <a:cxnSpLocks/>
            <a:stCxn id="20" idx="2"/>
            <a:endCxn id="21" idx="0"/>
          </p:cNvCxnSpPr>
          <p:nvPr/>
        </p:nvCxnSpPr>
        <p:spPr>
          <a:xfrm>
            <a:off x="5620574" y="5309252"/>
            <a:ext cx="804" cy="139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046EEC4-81ED-2890-8560-8BD081AFEB01}"/>
              </a:ext>
            </a:extLst>
          </p:cNvPr>
          <p:cNvCxnSpPr>
            <a:cxnSpLocks/>
            <a:stCxn id="19" idx="2"/>
            <a:endCxn id="11" idx="0"/>
          </p:cNvCxnSpPr>
          <p:nvPr/>
        </p:nvCxnSpPr>
        <p:spPr>
          <a:xfrm flipH="1">
            <a:off x="5621110" y="3944752"/>
            <a:ext cx="268" cy="19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E45E27B-24E6-B5F8-4968-ECDC2F042B91}"/>
              </a:ext>
            </a:extLst>
          </p:cNvPr>
          <p:cNvCxnSpPr>
            <a:cxnSpLocks/>
            <a:stCxn id="6" idx="2"/>
            <a:endCxn id="19" idx="0"/>
          </p:cNvCxnSpPr>
          <p:nvPr/>
        </p:nvCxnSpPr>
        <p:spPr>
          <a:xfrm>
            <a:off x="5620306" y="3587735"/>
            <a:ext cx="1072" cy="80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7013BAB-0049-4A2C-20FB-6AD53097EB28}"/>
              </a:ext>
            </a:extLst>
          </p:cNvPr>
          <p:cNvCxnSpPr>
            <a:cxnSpLocks/>
            <a:stCxn id="7" idx="2"/>
            <a:endCxn id="17" idx="0"/>
          </p:cNvCxnSpPr>
          <p:nvPr/>
        </p:nvCxnSpPr>
        <p:spPr>
          <a:xfrm>
            <a:off x="5620842" y="2409398"/>
            <a:ext cx="0" cy="153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428D919-C34A-041D-DB17-7111BD4F92C5}"/>
              </a:ext>
            </a:extLst>
          </p:cNvPr>
          <p:cNvCxnSpPr>
            <a:cxnSpLocks/>
            <a:stCxn id="17" idx="2"/>
            <a:endCxn id="6" idx="0"/>
          </p:cNvCxnSpPr>
          <p:nvPr/>
        </p:nvCxnSpPr>
        <p:spPr>
          <a:xfrm flipH="1">
            <a:off x="5620306" y="2840286"/>
            <a:ext cx="536" cy="22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7AC79990-9C66-D4B8-20F2-229B73FCFABC}"/>
              </a:ext>
            </a:extLst>
          </p:cNvPr>
          <p:cNvCxnSpPr>
            <a:cxnSpLocks/>
            <a:stCxn id="6" idx="3"/>
            <a:endCxn id="10" idx="0"/>
          </p:cNvCxnSpPr>
          <p:nvPr/>
        </p:nvCxnSpPr>
        <p:spPr>
          <a:xfrm>
            <a:off x="6995605" y="3328638"/>
            <a:ext cx="3481895" cy="1740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5611EAD-4E81-9296-0564-9403C117C765}"/>
              </a:ext>
            </a:extLst>
          </p:cNvPr>
          <p:cNvCxnSpPr>
            <a:cxnSpLocks/>
            <a:endCxn id="13" idx="0"/>
          </p:cNvCxnSpPr>
          <p:nvPr/>
        </p:nvCxnSpPr>
        <p:spPr>
          <a:xfrm rot="10800000" flipV="1">
            <a:off x="1987382" y="2700005"/>
            <a:ext cx="2813218" cy="6349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6F0B4F79-0610-A5EB-B0C8-8EE23D0D6A81}"/>
              </a:ext>
            </a:extLst>
          </p:cNvPr>
          <p:cNvSpPr txBox="1"/>
          <p:nvPr/>
        </p:nvSpPr>
        <p:spPr>
          <a:xfrm>
            <a:off x="382480" y="1385555"/>
            <a:ext cx="11580920" cy="338554"/>
          </a:xfrm>
          <a:prstGeom prst="rect">
            <a:avLst/>
          </a:prstGeom>
          <a:noFill/>
        </p:spPr>
        <p:txBody>
          <a:bodyPr wrap="square">
            <a:spAutoFit/>
          </a:bodyPr>
          <a:lstStyle/>
          <a:p>
            <a:r>
              <a:rPr lang="en-US" sz="1600" b="1"/>
              <a:t>HID</a:t>
            </a:r>
            <a:r>
              <a:rPr lang="en-US" sz="1600"/>
              <a:t> class: allows for a USB host system to connect to a HID device with specific HID client capabilities</a:t>
            </a:r>
          </a:p>
        </p:txBody>
      </p:sp>
      <p:cxnSp>
        <p:nvCxnSpPr>
          <p:cNvPr id="61" name="Connector: Elbow 60">
            <a:extLst>
              <a:ext uri="{FF2B5EF4-FFF2-40B4-BE49-F238E27FC236}">
                <a16:creationId xmlns:a16="http://schemas.microsoft.com/office/drawing/2014/main" id="{9DC727E5-B8F5-7EA2-D909-9E62528AF72A}"/>
              </a:ext>
            </a:extLst>
          </p:cNvPr>
          <p:cNvCxnSpPr>
            <a:cxnSpLocks/>
            <a:stCxn id="19" idx="3"/>
          </p:cNvCxnSpPr>
          <p:nvPr/>
        </p:nvCxnSpPr>
        <p:spPr>
          <a:xfrm>
            <a:off x="7080007" y="3806253"/>
            <a:ext cx="1149593" cy="12322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3046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hid class</a:t>
            </a:r>
            <a:endParaRPr lang="en-US" sz="2000" cap="all" dirty="0"/>
          </a:p>
        </p:txBody>
      </p:sp>
      <p:sp>
        <p:nvSpPr>
          <p:cNvPr id="7" name="Rectangle: Rounded Corners 6">
            <a:extLst>
              <a:ext uri="{FF2B5EF4-FFF2-40B4-BE49-F238E27FC236}">
                <a16:creationId xmlns:a16="http://schemas.microsoft.com/office/drawing/2014/main" id="{B8B857AC-6B69-7C71-C9F8-39E3DA951264}"/>
              </a:ext>
            </a:extLst>
          </p:cNvPr>
          <p:cNvSpPr/>
          <p:nvPr/>
        </p:nvSpPr>
        <p:spPr>
          <a:xfrm>
            <a:off x="8839200" y="3200400"/>
            <a:ext cx="2750598" cy="7806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solidFill>
                  <a:schemeClr val="tx2">
                    <a:lumMod val="60000"/>
                    <a:lumOff val="40000"/>
                  </a:schemeClr>
                </a:solidFill>
              </a:rPr>
              <a:t>hid_get_callback</a:t>
            </a:r>
          </a:p>
          <a:p>
            <a:pPr algn="ctr"/>
            <a:r>
              <a:rPr lang="en-US" sz="1400"/>
              <a:t>called when the host sends a HID GET_REPORT</a:t>
            </a:r>
          </a:p>
        </p:txBody>
      </p:sp>
      <p:cxnSp>
        <p:nvCxnSpPr>
          <p:cNvPr id="27" name="Straight Arrow Connector 26">
            <a:extLst>
              <a:ext uri="{FF2B5EF4-FFF2-40B4-BE49-F238E27FC236}">
                <a16:creationId xmlns:a16="http://schemas.microsoft.com/office/drawing/2014/main" id="{CE245F09-426F-DC3E-98C2-90A3B8FECCA5}"/>
              </a:ext>
            </a:extLst>
          </p:cNvPr>
          <p:cNvCxnSpPr>
            <a:cxnSpLocks/>
            <a:stCxn id="5" idx="2"/>
            <a:endCxn id="8" idx="0"/>
          </p:cNvCxnSpPr>
          <p:nvPr/>
        </p:nvCxnSpPr>
        <p:spPr>
          <a:xfrm>
            <a:off x="6109112" y="2257652"/>
            <a:ext cx="0" cy="102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7AC79990-9C66-D4B8-20F2-229B73FCFABC}"/>
              </a:ext>
            </a:extLst>
          </p:cNvPr>
          <p:cNvCxnSpPr>
            <a:cxnSpLocks/>
            <a:stCxn id="5" idx="2"/>
            <a:endCxn id="16" idx="0"/>
          </p:cNvCxnSpPr>
          <p:nvPr/>
        </p:nvCxnSpPr>
        <p:spPr>
          <a:xfrm rot="5400000">
            <a:off x="3586189" y="675189"/>
            <a:ext cx="940460" cy="41053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784C144-1580-416A-898F-1A4DFB75FCD4}"/>
              </a:ext>
            </a:extLst>
          </p:cNvPr>
          <p:cNvSpPr txBox="1"/>
          <p:nvPr/>
        </p:nvSpPr>
        <p:spPr>
          <a:xfrm>
            <a:off x="4733813" y="1949875"/>
            <a:ext cx="2750598" cy="307777"/>
          </a:xfrm>
          <a:prstGeom prst="rect">
            <a:avLst/>
          </a:prstGeom>
          <a:noFill/>
        </p:spPr>
        <p:txBody>
          <a:bodyPr wrap="square">
            <a:spAutoFit/>
          </a:bodyPr>
          <a:lstStyle/>
          <a:p>
            <a:pPr algn="ctr"/>
            <a:r>
              <a:rPr lang="en-US" sz="1400"/>
              <a:t>Wait for usb connect</a:t>
            </a:r>
          </a:p>
        </p:txBody>
      </p:sp>
      <p:sp>
        <p:nvSpPr>
          <p:cNvPr id="8" name="Diamond 7">
            <a:extLst>
              <a:ext uri="{FF2B5EF4-FFF2-40B4-BE49-F238E27FC236}">
                <a16:creationId xmlns:a16="http://schemas.microsoft.com/office/drawing/2014/main" id="{F9C62F53-B3EE-0F00-312B-F7445455CC2E}"/>
              </a:ext>
            </a:extLst>
          </p:cNvPr>
          <p:cNvSpPr/>
          <p:nvPr/>
        </p:nvSpPr>
        <p:spPr>
          <a:xfrm>
            <a:off x="5100151" y="3283647"/>
            <a:ext cx="2017922" cy="6096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Check user input</a:t>
            </a:r>
          </a:p>
        </p:txBody>
      </p:sp>
      <p:sp>
        <p:nvSpPr>
          <p:cNvPr id="16" name="Rectangle: Rounded Corners 15">
            <a:extLst>
              <a:ext uri="{FF2B5EF4-FFF2-40B4-BE49-F238E27FC236}">
                <a16:creationId xmlns:a16="http://schemas.microsoft.com/office/drawing/2014/main" id="{66A16930-1A83-D51B-4634-349F2B3C9561}"/>
              </a:ext>
            </a:extLst>
          </p:cNvPr>
          <p:cNvSpPr/>
          <p:nvPr/>
        </p:nvSpPr>
        <p:spPr>
          <a:xfrm>
            <a:off x="628426" y="3198112"/>
            <a:ext cx="2750598" cy="7806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solidFill>
                  <a:schemeClr val="tx2">
                    <a:lumMod val="60000"/>
                    <a:lumOff val="40000"/>
                  </a:schemeClr>
                </a:solidFill>
              </a:rPr>
              <a:t>hid_callback</a:t>
            </a:r>
          </a:p>
          <a:p>
            <a:pPr algn="ctr"/>
            <a:r>
              <a:rPr lang="en-US" sz="1400"/>
              <a:t>called when the host sends a HID SET_REPORT</a:t>
            </a:r>
          </a:p>
        </p:txBody>
      </p:sp>
      <p:cxnSp>
        <p:nvCxnSpPr>
          <p:cNvPr id="25" name="Connector: Elbow 24">
            <a:extLst>
              <a:ext uri="{FF2B5EF4-FFF2-40B4-BE49-F238E27FC236}">
                <a16:creationId xmlns:a16="http://schemas.microsoft.com/office/drawing/2014/main" id="{61E89370-0CAD-443F-A89D-708D1E834F67}"/>
              </a:ext>
            </a:extLst>
          </p:cNvPr>
          <p:cNvCxnSpPr>
            <a:cxnSpLocks/>
            <a:stCxn id="5" idx="2"/>
            <a:endCxn id="7" idx="0"/>
          </p:cNvCxnSpPr>
          <p:nvPr/>
        </p:nvCxnSpPr>
        <p:spPr>
          <a:xfrm rot="16200000" flipH="1">
            <a:off x="7690431" y="676332"/>
            <a:ext cx="942748" cy="41053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CD9ACEA-98F0-36B0-85BF-CC232EAA5B9A}"/>
              </a:ext>
            </a:extLst>
          </p:cNvPr>
          <p:cNvSpPr txBox="1"/>
          <p:nvPr/>
        </p:nvSpPr>
        <p:spPr>
          <a:xfrm>
            <a:off x="4733813" y="4355086"/>
            <a:ext cx="2750598" cy="307777"/>
          </a:xfrm>
          <a:prstGeom prst="rect">
            <a:avLst/>
          </a:prstGeom>
          <a:noFill/>
        </p:spPr>
        <p:txBody>
          <a:bodyPr wrap="square">
            <a:spAutoFit/>
          </a:bodyPr>
          <a:lstStyle/>
          <a:p>
            <a:pPr algn="ctr"/>
            <a:r>
              <a:rPr lang="en-US" sz="1400"/>
              <a:t>Prepare hid_event</a:t>
            </a:r>
          </a:p>
        </p:txBody>
      </p:sp>
      <p:sp>
        <p:nvSpPr>
          <p:cNvPr id="38" name="Rectangle: Rounded Corners 37">
            <a:extLst>
              <a:ext uri="{FF2B5EF4-FFF2-40B4-BE49-F238E27FC236}">
                <a16:creationId xmlns:a16="http://schemas.microsoft.com/office/drawing/2014/main" id="{F31676CB-362B-CE3F-6673-CB0FC759E31E}"/>
              </a:ext>
            </a:extLst>
          </p:cNvPr>
          <p:cNvSpPr/>
          <p:nvPr/>
        </p:nvSpPr>
        <p:spPr>
          <a:xfrm>
            <a:off x="4618505" y="5512749"/>
            <a:ext cx="2981213"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send a HID event back to the host</a:t>
            </a:r>
          </a:p>
          <a:p>
            <a:pPr algn="ctr"/>
            <a:r>
              <a:rPr lang="en-US" sz="1400">
                <a:solidFill>
                  <a:schemeClr val="tx2">
                    <a:lumMod val="60000"/>
                    <a:lumOff val="40000"/>
                  </a:schemeClr>
                </a:solidFill>
              </a:rPr>
              <a:t>ux_device_class_hid_event_set</a:t>
            </a:r>
          </a:p>
        </p:txBody>
      </p:sp>
      <p:cxnSp>
        <p:nvCxnSpPr>
          <p:cNvPr id="39" name="Straight Arrow Connector 38">
            <a:extLst>
              <a:ext uri="{FF2B5EF4-FFF2-40B4-BE49-F238E27FC236}">
                <a16:creationId xmlns:a16="http://schemas.microsoft.com/office/drawing/2014/main" id="{1ED54938-7B47-5870-4C8F-C803E3CC369F}"/>
              </a:ext>
            </a:extLst>
          </p:cNvPr>
          <p:cNvCxnSpPr>
            <a:cxnSpLocks/>
            <a:stCxn id="37" idx="2"/>
            <a:endCxn id="38" idx="0"/>
          </p:cNvCxnSpPr>
          <p:nvPr/>
        </p:nvCxnSpPr>
        <p:spPr>
          <a:xfrm>
            <a:off x="6109112" y="4662863"/>
            <a:ext cx="0" cy="849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1D43D93-0ADB-8EFE-50CC-A38D3F7B9E2D}"/>
              </a:ext>
            </a:extLst>
          </p:cNvPr>
          <p:cNvCxnSpPr>
            <a:cxnSpLocks/>
            <a:stCxn id="8" idx="2"/>
            <a:endCxn id="37" idx="0"/>
          </p:cNvCxnSpPr>
          <p:nvPr/>
        </p:nvCxnSpPr>
        <p:spPr>
          <a:xfrm>
            <a:off x="6109112" y="3893247"/>
            <a:ext cx="0" cy="461839"/>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988165F-E869-1782-D0BF-5815836657AA}"/>
              </a:ext>
            </a:extLst>
          </p:cNvPr>
          <p:cNvSpPr txBox="1"/>
          <p:nvPr/>
        </p:nvSpPr>
        <p:spPr>
          <a:xfrm>
            <a:off x="467999" y="1455971"/>
            <a:ext cx="4418120" cy="338554"/>
          </a:xfrm>
          <a:prstGeom prst="rect">
            <a:avLst/>
          </a:prstGeom>
          <a:noFill/>
        </p:spPr>
        <p:txBody>
          <a:bodyPr wrap="square">
            <a:spAutoFit/>
          </a:bodyPr>
          <a:lstStyle/>
          <a:p>
            <a:r>
              <a:rPr lang="en-US" sz="1600"/>
              <a:t>USBX HID operation:</a:t>
            </a:r>
          </a:p>
        </p:txBody>
      </p:sp>
    </p:spTree>
    <p:extLst>
      <p:ext uri="{BB962C8B-B14F-4D97-AF65-F5344CB8AC3E}">
        <p14:creationId xmlns:p14="http://schemas.microsoft.com/office/powerpoint/2010/main" val="5761830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CDC class</a:t>
            </a:r>
            <a:endParaRPr lang="en-US" sz="2000" cap="all" dirty="0"/>
          </a:p>
        </p:txBody>
      </p:sp>
      <p:sp>
        <p:nvSpPr>
          <p:cNvPr id="6" name="Rectangle: Rounded Corners 5">
            <a:extLst>
              <a:ext uri="{FF2B5EF4-FFF2-40B4-BE49-F238E27FC236}">
                <a16:creationId xmlns:a16="http://schemas.microsoft.com/office/drawing/2014/main" id="{1C1774D2-413E-B53F-10E9-494318F1DF17}"/>
              </a:ext>
            </a:extLst>
          </p:cNvPr>
          <p:cNvSpPr/>
          <p:nvPr/>
        </p:nvSpPr>
        <p:spPr>
          <a:xfrm>
            <a:off x="4246079" y="2953133"/>
            <a:ext cx="2750598" cy="5181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usb stack</a:t>
            </a:r>
          </a:p>
          <a:p>
            <a:pPr algn="ctr"/>
            <a:r>
              <a:rPr lang="en-US" sz="1400">
                <a:solidFill>
                  <a:schemeClr val="tx2">
                    <a:lumMod val="60000"/>
                    <a:lumOff val="40000"/>
                  </a:schemeClr>
                </a:solidFill>
              </a:rPr>
              <a:t>ux_device_stack_initialize</a:t>
            </a:r>
          </a:p>
        </p:txBody>
      </p:sp>
      <p:sp>
        <p:nvSpPr>
          <p:cNvPr id="7" name="Rectangle: Rounded Corners 6">
            <a:extLst>
              <a:ext uri="{FF2B5EF4-FFF2-40B4-BE49-F238E27FC236}">
                <a16:creationId xmlns:a16="http://schemas.microsoft.com/office/drawing/2014/main" id="{B8B857AC-6B69-7C71-C9F8-39E3DA951264}"/>
              </a:ext>
            </a:extLst>
          </p:cNvPr>
          <p:cNvSpPr/>
          <p:nvPr/>
        </p:nvSpPr>
        <p:spPr>
          <a:xfrm>
            <a:off x="4245006" y="1820935"/>
            <a:ext cx="2750598" cy="4699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the usb system</a:t>
            </a:r>
          </a:p>
          <a:p>
            <a:pPr algn="ctr"/>
            <a:r>
              <a:rPr lang="en-US" sz="1400">
                <a:solidFill>
                  <a:schemeClr val="tx2">
                    <a:lumMod val="60000"/>
                    <a:lumOff val="40000"/>
                  </a:schemeClr>
                </a:solidFill>
              </a:rPr>
              <a:t>ux_system_initialize</a:t>
            </a:r>
          </a:p>
        </p:txBody>
      </p:sp>
      <p:sp>
        <p:nvSpPr>
          <p:cNvPr id="10" name="Rectangle: Rounded Corners 9">
            <a:extLst>
              <a:ext uri="{FF2B5EF4-FFF2-40B4-BE49-F238E27FC236}">
                <a16:creationId xmlns:a16="http://schemas.microsoft.com/office/drawing/2014/main" id="{3EE79885-F6B8-82B1-CE2C-485BDD9E3250}"/>
              </a:ext>
            </a:extLst>
          </p:cNvPr>
          <p:cNvSpPr/>
          <p:nvPr/>
        </p:nvSpPr>
        <p:spPr>
          <a:xfrm>
            <a:off x="9372600" y="2315546"/>
            <a:ext cx="20574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Callback function when USB change state</a:t>
            </a:r>
          </a:p>
        </p:txBody>
      </p:sp>
      <p:sp>
        <p:nvSpPr>
          <p:cNvPr id="11" name="Rectangle: Rounded Corners 10">
            <a:extLst>
              <a:ext uri="{FF2B5EF4-FFF2-40B4-BE49-F238E27FC236}">
                <a16:creationId xmlns:a16="http://schemas.microsoft.com/office/drawing/2014/main" id="{FA70B0F8-60C8-2246-F7CC-3FCBD01ADD75}"/>
              </a:ext>
            </a:extLst>
          </p:cNvPr>
          <p:cNvSpPr/>
          <p:nvPr/>
        </p:nvSpPr>
        <p:spPr>
          <a:xfrm>
            <a:off x="4245006" y="4160069"/>
            <a:ext cx="2751134"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Register stack class</a:t>
            </a:r>
          </a:p>
          <a:p>
            <a:pPr algn="ctr"/>
            <a:r>
              <a:rPr lang="en-US" sz="1400">
                <a:solidFill>
                  <a:schemeClr val="tx2">
                    <a:lumMod val="60000"/>
                    <a:lumOff val="40000"/>
                  </a:schemeClr>
                </a:solidFill>
              </a:rPr>
              <a:t>ux_device_stack_class_register</a:t>
            </a:r>
          </a:p>
        </p:txBody>
      </p:sp>
      <p:sp>
        <p:nvSpPr>
          <p:cNvPr id="17" name="TextBox 16">
            <a:extLst>
              <a:ext uri="{FF2B5EF4-FFF2-40B4-BE49-F238E27FC236}">
                <a16:creationId xmlns:a16="http://schemas.microsoft.com/office/drawing/2014/main" id="{674BEBA2-F1BF-4930-E2B0-966381C0399A}"/>
              </a:ext>
            </a:extLst>
          </p:cNvPr>
          <p:cNvSpPr txBox="1"/>
          <p:nvPr/>
        </p:nvSpPr>
        <p:spPr>
          <a:xfrm>
            <a:off x="4245006" y="2415545"/>
            <a:ext cx="2750598" cy="276999"/>
          </a:xfrm>
          <a:prstGeom prst="rect">
            <a:avLst/>
          </a:prstGeom>
          <a:noFill/>
        </p:spPr>
        <p:txBody>
          <a:bodyPr wrap="square">
            <a:spAutoFit/>
          </a:bodyPr>
          <a:lstStyle/>
          <a:p>
            <a:pPr algn="ctr"/>
            <a:r>
              <a:rPr lang="en-US" sz="1200"/>
              <a:t>Prepare </a:t>
            </a:r>
            <a:r>
              <a:rPr lang="en-US" altLang="ja-JP" sz="1200"/>
              <a:t>frameworks</a:t>
            </a:r>
            <a:endParaRPr lang="en-US" sz="1200"/>
          </a:p>
        </p:txBody>
      </p:sp>
      <p:sp>
        <p:nvSpPr>
          <p:cNvPr id="19" name="TextBox 18">
            <a:extLst>
              <a:ext uri="{FF2B5EF4-FFF2-40B4-BE49-F238E27FC236}">
                <a16:creationId xmlns:a16="http://schemas.microsoft.com/office/drawing/2014/main" id="{BFAFBBB9-0217-7D0A-CD24-4B7BBB1C4D24}"/>
              </a:ext>
            </a:extLst>
          </p:cNvPr>
          <p:cNvSpPr txBox="1"/>
          <p:nvPr/>
        </p:nvSpPr>
        <p:spPr>
          <a:xfrm>
            <a:off x="4161675" y="3655428"/>
            <a:ext cx="2917259" cy="276999"/>
          </a:xfrm>
          <a:prstGeom prst="rect">
            <a:avLst/>
          </a:prstGeom>
          <a:noFill/>
        </p:spPr>
        <p:txBody>
          <a:bodyPr wrap="square">
            <a:spAutoFit/>
          </a:bodyPr>
          <a:lstStyle/>
          <a:p>
            <a:pPr algn="ctr"/>
            <a:r>
              <a:rPr lang="en-US" sz="1200"/>
              <a:t>Prepare </a:t>
            </a:r>
            <a:r>
              <a:rPr lang="en-US" altLang="ja-JP" sz="1200"/>
              <a:t>parameter for CDC-ACM Class</a:t>
            </a:r>
            <a:endParaRPr lang="en-US" sz="1200"/>
          </a:p>
        </p:txBody>
      </p:sp>
      <p:sp>
        <p:nvSpPr>
          <p:cNvPr id="20" name="Rectangle: Rounded Corners 19">
            <a:extLst>
              <a:ext uri="{FF2B5EF4-FFF2-40B4-BE49-F238E27FC236}">
                <a16:creationId xmlns:a16="http://schemas.microsoft.com/office/drawing/2014/main" id="{A5C76CAC-7A69-BBC5-2D87-66C74BD5E8F2}"/>
              </a:ext>
            </a:extLst>
          </p:cNvPr>
          <p:cNvSpPr/>
          <p:nvPr/>
        </p:nvSpPr>
        <p:spPr>
          <a:xfrm>
            <a:off x="4245543" y="5032407"/>
            <a:ext cx="2751134"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Enable USB Driver</a:t>
            </a:r>
          </a:p>
        </p:txBody>
      </p:sp>
      <p:sp>
        <p:nvSpPr>
          <p:cNvPr id="21" name="TextBox 20">
            <a:extLst>
              <a:ext uri="{FF2B5EF4-FFF2-40B4-BE49-F238E27FC236}">
                <a16:creationId xmlns:a16="http://schemas.microsoft.com/office/drawing/2014/main" id="{3A5033A7-50D4-5DF9-5340-03A3DDC76C60}"/>
              </a:ext>
            </a:extLst>
          </p:cNvPr>
          <p:cNvSpPr txBox="1"/>
          <p:nvPr/>
        </p:nvSpPr>
        <p:spPr>
          <a:xfrm>
            <a:off x="4162211" y="5464336"/>
            <a:ext cx="2917259" cy="276999"/>
          </a:xfrm>
          <a:prstGeom prst="rect">
            <a:avLst/>
          </a:prstGeom>
          <a:noFill/>
        </p:spPr>
        <p:txBody>
          <a:bodyPr wrap="square">
            <a:spAutoFit/>
          </a:bodyPr>
          <a:lstStyle/>
          <a:p>
            <a:pPr algn="ctr"/>
            <a:r>
              <a:rPr lang="en-US" sz="1200"/>
              <a:t>Wait to enumeration event</a:t>
            </a:r>
          </a:p>
        </p:txBody>
      </p:sp>
      <p:sp>
        <p:nvSpPr>
          <p:cNvPr id="22" name="Rectangle: Rounded Corners 21">
            <a:extLst>
              <a:ext uri="{FF2B5EF4-FFF2-40B4-BE49-F238E27FC236}">
                <a16:creationId xmlns:a16="http://schemas.microsoft.com/office/drawing/2014/main" id="{FE1F04C4-7FC1-C9AB-52C6-DCD10EA73944}"/>
              </a:ext>
            </a:extLst>
          </p:cNvPr>
          <p:cNvSpPr/>
          <p:nvPr/>
        </p:nvSpPr>
        <p:spPr>
          <a:xfrm>
            <a:off x="4245543" y="5904041"/>
            <a:ext cx="2751134"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USBX CDC-ACM operation</a:t>
            </a:r>
          </a:p>
        </p:txBody>
      </p:sp>
      <p:cxnSp>
        <p:nvCxnSpPr>
          <p:cNvPr id="27" name="Straight Arrow Connector 26">
            <a:extLst>
              <a:ext uri="{FF2B5EF4-FFF2-40B4-BE49-F238E27FC236}">
                <a16:creationId xmlns:a16="http://schemas.microsoft.com/office/drawing/2014/main" id="{CE245F09-426F-DC3E-98C2-90A3B8FECCA5}"/>
              </a:ext>
            </a:extLst>
          </p:cNvPr>
          <p:cNvCxnSpPr>
            <a:cxnSpLocks/>
            <a:stCxn id="21" idx="2"/>
            <a:endCxn id="22" idx="0"/>
          </p:cNvCxnSpPr>
          <p:nvPr/>
        </p:nvCxnSpPr>
        <p:spPr>
          <a:xfrm>
            <a:off x="5620841" y="5741335"/>
            <a:ext cx="269" cy="162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81451C9-1349-D2F3-0126-347090822E8D}"/>
              </a:ext>
            </a:extLst>
          </p:cNvPr>
          <p:cNvCxnSpPr>
            <a:cxnSpLocks/>
            <a:stCxn id="11" idx="2"/>
            <a:endCxn id="20" idx="0"/>
          </p:cNvCxnSpPr>
          <p:nvPr/>
        </p:nvCxnSpPr>
        <p:spPr>
          <a:xfrm>
            <a:off x="5620573" y="4769669"/>
            <a:ext cx="537" cy="262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35F620-65F8-D998-7CE8-BF8758A0DF31}"/>
              </a:ext>
            </a:extLst>
          </p:cNvPr>
          <p:cNvCxnSpPr>
            <a:stCxn id="20" idx="2"/>
            <a:endCxn id="21" idx="0"/>
          </p:cNvCxnSpPr>
          <p:nvPr/>
        </p:nvCxnSpPr>
        <p:spPr>
          <a:xfrm flipH="1">
            <a:off x="5620841" y="5340184"/>
            <a:ext cx="269" cy="124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046EEC4-81ED-2890-8560-8BD081AFEB01}"/>
              </a:ext>
            </a:extLst>
          </p:cNvPr>
          <p:cNvCxnSpPr>
            <a:cxnSpLocks/>
            <a:stCxn id="19" idx="2"/>
            <a:endCxn id="11" idx="0"/>
          </p:cNvCxnSpPr>
          <p:nvPr/>
        </p:nvCxnSpPr>
        <p:spPr>
          <a:xfrm>
            <a:off x="5620305" y="3932427"/>
            <a:ext cx="268" cy="22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E45E27B-24E6-B5F8-4968-ECDC2F042B91}"/>
              </a:ext>
            </a:extLst>
          </p:cNvPr>
          <p:cNvCxnSpPr>
            <a:cxnSpLocks/>
            <a:stCxn id="6" idx="2"/>
            <a:endCxn id="19" idx="0"/>
          </p:cNvCxnSpPr>
          <p:nvPr/>
        </p:nvCxnSpPr>
        <p:spPr>
          <a:xfrm flipH="1">
            <a:off x="5620305" y="3471327"/>
            <a:ext cx="1073" cy="184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7013BAB-0049-4A2C-20FB-6AD53097EB28}"/>
              </a:ext>
            </a:extLst>
          </p:cNvPr>
          <p:cNvCxnSpPr>
            <a:cxnSpLocks/>
            <a:stCxn id="7" idx="2"/>
            <a:endCxn id="17" idx="0"/>
          </p:cNvCxnSpPr>
          <p:nvPr/>
        </p:nvCxnSpPr>
        <p:spPr>
          <a:xfrm>
            <a:off x="5620305" y="2290858"/>
            <a:ext cx="0" cy="1246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428D919-C34A-041D-DB17-7111BD4F92C5}"/>
              </a:ext>
            </a:extLst>
          </p:cNvPr>
          <p:cNvCxnSpPr>
            <a:cxnSpLocks/>
            <a:stCxn id="17" idx="2"/>
            <a:endCxn id="6" idx="0"/>
          </p:cNvCxnSpPr>
          <p:nvPr/>
        </p:nvCxnSpPr>
        <p:spPr>
          <a:xfrm>
            <a:off x="5620305" y="2692544"/>
            <a:ext cx="1073" cy="260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7AC79990-9C66-D4B8-20F2-229B73FCFABC}"/>
              </a:ext>
            </a:extLst>
          </p:cNvPr>
          <p:cNvCxnSpPr>
            <a:cxnSpLocks/>
            <a:stCxn id="6" idx="3"/>
            <a:endCxn id="10" idx="2"/>
          </p:cNvCxnSpPr>
          <p:nvPr/>
        </p:nvCxnSpPr>
        <p:spPr>
          <a:xfrm flipV="1">
            <a:off x="6996677" y="2758744"/>
            <a:ext cx="3404623" cy="4534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8FC5BA8-1798-1276-DF32-B0FA0A0CE7C4}"/>
              </a:ext>
            </a:extLst>
          </p:cNvPr>
          <p:cNvSpPr txBox="1"/>
          <p:nvPr/>
        </p:nvSpPr>
        <p:spPr>
          <a:xfrm>
            <a:off x="381000" y="1116665"/>
            <a:ext cx="11811000" cy="416011"/>
          </a:xfrm>
          <a:prstGeom prst="rect">
            <a:avLst/>
          </a:prstGeom>
          <a:noFill/>
        </p:spPr>
        <p:txBody>
          <a:bodyPr wrap="square">
            <a:spAutoFit/>
          </a:bodyPr>
          <a:lstStyle/>
          <a:p>
            <a:pPr>
              <a:lnSpc>
                <a:spcPct val="150000"/>
              </a:lnSpc>
            </a:pPr>
            <a:r>
              <a:rPr kumimoji="1" lang="en-US" altLang="ja-JP" sz="1600" b="1"/>
              <a:t>ACM</a:t>
            </a:r>
            <a:r>
              <a:rPr kumimoji="1" lang="en-US" altLang="ja-JP" sz="1600"/>
              <a:t> (</a:t>
            </a:r>
            <a:r>
              <a:rPr lang="en-US" sz="1600"/>
              <a:t>Abstract Control Model</a:t>
            </a:r>
            <a:r>
              <a:rPr kumimoji="1" lang="en-US" altLang="ja-JP" sz="1600"/>
              <a:t>): CDC-ACM class allows for a USB host system to communicate with the device as a serial device.</a:t>
            </a:r>
          </a:p>
        </p:txBody>
      </p:sp>
      <p:pic>
        <p:nvPicPr>
          <p:cNvPr id="69" name="Picture 68">
            <a:extLst>
              <a:ext uri="{FF2B5EF4-FFF2-40B4-BE49-F238E27FC236}">
                <a16:creationId xmlns:a16="http://schemas.microsoft.com/office/drawing/2014/main" id="{C1FCAA67-9C9C-0611-4ECF-4C2C47F2F079}"/>
              </a:ext>
            </a:extLst>
          </p:cNvPr>
          <p:cNvPicPr>
            <a:picLocks noChangeAspect="1"/>
          </p:cNvPicPr>
          <p:nvPr/>
        </p:nvPicPr>
        <p:blipFill>
          <a:blip r:embed="rId2"/>
          <a:stretch>
            <a:fillRect/>
          </a:stretch>
        </p:blipFill>
        <p:spPr>
          <a:xfrm>
            <a:off x="7236868" y="4722056"/>
            <a:ext cx="4956065" cy="1019280"/>
          </a:xfrm>
          <a:prstGeom prst="rect">
            <a:avLst/>
          </a:prstGeom>
        </p:spPr>
      </p:pic>
      <p:cxnSp>
        <p:nvCxnSpPr>
          <p:cNvPr id="71" name="Connector: Elbow 70">
            <a:extLst>
              <a:ext uri="{FF2B5EF4-FFF2-40B4-BE49-F238E27FC236}">
                <a16:creationId xmlns:a16="http://schemas.microsoft.com/office/drawing/2014/main" id="{39BF6302-8CB5-366E-DF0C-5E09306052DB}"/>
              </a:ext>
            </a:extLst>
          </p:cNvPr>
          <p:cNvCxnSpPr>
            <a:cxnSpLocks/>
            <a:stCxn id="19" idx="3"/>
            <a:endCxn id="69" idx="0"/>
          </p:cNvCxnSpPr>
          <p:nvPr/>
        </p:nvCxnSpPr>
        <p:spPr>
          <a:xfrm>
            <a:off x="7078934" y="3793928"/>
            <a:ext cx="2635967" cy="9281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B7407C1-DD36-B872-EDED-2B95D5F98A14}"/>
              </a:ext>
            </a:extLst>
          </p:cNvPr>
          <p:cNvPicPr>
            <a:picLocks noChangeAspect="1"/>
          </p:cNvPicPr>
          <p:nvPr/>
        </p:nvPicPr>
        <p:blipFill>
          <a:blip r:embed="rId3"/>
          <a:stretch>
            <a:fillRect/>
          </a:stretch>
        </p:blipFill>
        <p:spPr>
          <a:xfrm>
            <a:off x="375082" y="1927295"/>
            <a:ext cx="2962566" cy="4394212"/>
          </a:xfrm>
          <a:prstGeom prst="rect">
            <a:avLst/>
          </a:prstGeom>
        </p:spPr>
      </p:pic>
      <p:cxnSp>
        <p:nvCxnSpPr>
          <p:cNvPr id="76" name="Straight Arrow Connector 75">
            <a:extLst>
              <a:ext uri="{FF2B5EF4-FFF2-40B4-BE49-F238E27FC236}">
                <a16:creationId xmlns:a16="http://schemas.microsoft.com/office/drawing/2014/main" id="{AAF93CC6-34D9-A3F3-794B-B9416F4E5562}"/>
              </a:ext>
            </a:extLst>
          </p:cNvPr>
          <p:cNvCxnSpPr>
            <a:cxnSpLocks/>
          </p:cNvCxnSpPr>
          <p:nvPr/>
        </p:nvCxnSpPr>
        <p:spPr>
          <a:xfrm flipH="1">
            <a:off x="3337648" y="2537145"/>
            <a:ext cx="14629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5502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CDC class</a:t>
            </a:r>
            <a:endParaRPr lang="en-US" sz="2000" cap="all" dirty="0"/>
          </a:p>
        </p:txBody>
      </p:sp>
      <p:sp>
        <p:nvSpPr>
          <p:cNvPr id="6" name="Rectangle: Rounded Corners 5">
            <a:extLst>
              <a:ext uri="{FF2B5EF4-FFF2-40B4-BE49-F238E27FC236}">
                <a16:creationId xmlns:a16="http://schemas.microsoft.com/office/drawing/2014/main" id="{D92D7543-AAEF-DF4E-C2A4-353C28C9BC3B}"/>
              </a:ext>
            </a:extLst>
          </p:cNvPr>
          <p:cNvSpPr/>
          <p:nvPr/>
        </p:nvSpPr>
        <p:spPr>
          <a:xfrm>
            <a:off x="6019800" y="2331959"/>
            <a:ext cx="4129738" cy="7806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Perform IOCTL on the CDC-ACM interface</a:t>
            </a:r>
          </a:p>
          <a:p>
            <a:pPr algn="ctr"/>
            <a:r>
              <a:rPr lang="en-US" sz="1400">
                <a:solidFill>
                  <a:schemeClr val="tx2">
                    <a:lumMod val="60000"/>
                    <a:lumOff val="40000"/>
                  </a:schemeClr>
                </a:solidFill>
              </a:rPr>
              <a:t>ux_device_class_cdc_acm_ioctl</a:t>
            </a:r>
          </a:p>
        </p:txBody>
      </p:sp>
      <p:sp>
        <p:nvSpPr>
          <p:cNvPr id="9" name="TextBox 8">
            <a:extLst>
              <a:ext uri="{FF2B5EF4-FFF2-40B4-BE49-F238E27FC236}">
                <a16:creationId xmlns:a16="http://schemas.microsoft.com/office/drawing/2014/main" id="{A387F225-966F-3506-530D-452C08DF49ED}"/>
              </a:ext>
            </a:extLst>
          </p:cNvPr>
          <p:cNvSpPr txBox="1"/>
          <p:nvPr/>
        </p:nvSpPr>
        <p:spPr>
          <a:xfrm>
            <a:off x="4733813" y="1640142"/>
            <a:ext cx="2750598" cy="307777"/>
          </a:xfrm>
          <a:prstGeom prst="rect">
            <a:avLst/>
          </a:prstGeom>
          <a:noFill/>
        </p:spPr>
        <p:txBody>
          <a:bodyPr wrap="square">
            <a:spAutoFit/>
          </a:bodyPr>
          <a:lstStyle/>
          <a:p>
            <a:pPr algn="ctr"/>
            <a:r>
              <a:rPr lang="en-US" sz="1400"/>
              <a:t>Wait for usb connect</a:t>
            </a:r>
          </a:p>
        </p:txBody>
      </p:sp>
      <p:sp>
        <p:nvSpPr>
          <p:cNvPr id="11" name="Rectangle: Rounded Corners 10">
            <a:extLst>
              <a:ext uri="{FF2B5EF4-FFF2-40B4-BE49-F238E27FC236}">
                <a16:creationId xmlns:a16="http://schemas.microsoft.com/office/drawing/2014/main" id="{51F2F6D0-798A-1A48-BFA1-BC3D27A68E72}"/>
              </a:ext>
            </a:extLst>
          </p:cNvPr>
          <p:cNvSpPr/>
          <p:nvPr/>
        </p:nvSpPr>
        <p:spPr>
          <a:xfrm>
            <a:off x="1432862" y="3067067"/>
            <a:ext cx="2876775" cy="611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Write to a CDC-ACM pipe</a:t>
            </a:r>
          </a:p>
          <a:p>
            <a:pPr algn="ctr"/>
            <a:r>
              <a:rPr lang="en-US" sz="1400">
                <a:solidFill>
                  <a:schemeClr val="tx2">
                    <a:lumMod val="60000"/>
                    <a:lumOff val="40000"/>
                  </a:schemeClr>
                </a:solidFill>
              </a:rPr>
              <a:t>ux_device_class_cdc_acm_write</a:t>
            </a:r>
          </a:p>
        </p:txBody>
      </p:sp>
      <p:cxnSp>
        <p:nvCxnSpPr>
          <p:cNvPr id="12" name="Connector: Elbow 11">
            <a:extLst>
              <a:ext uri="{FF2B5EF4-FFF2-40B4-BE49-F238E27FC236}">
                <a16:creationId xmlns:a16="http://schemas.microsoft.com/office/drawing/2014/main" id="{B522AB49-782C-08A6-4124-F2179F31290B}"/>
              </a:ext>
            </a:extLst>
          </p:cNvPr>
          <p:cNvCxnSpPr>
            <a:cxnSpLocks/>
            <a:stCxn id="9" idx="2"/>
            <a:endCxn id="6" idx="0"/>
          </p:cNvCxnSpPr>
          <p:nvPr/>
        </p:nvCxnSpPr>
        <p:spPr>
          <a:xfrm rot="16200000" flipH="1">
            <a:off x="6904870" y="1152160"/>
            <a:ext cx="384040" cy="19755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7B9632-DED3-53DF-08D9-F66398363BF8}"/>
              </a:ext>
            </a:extLst>
          </p:cNvPr>
          <p:cNvSpPr txBox="1"/>
          <p:nvPr/>
        </p:nvSpPr>
        <p:spPr>
          <a:xfrm>
            <a:off x="467999" y="1455971"/>
            <a:ext cx="4418120" cy="338554"/>
          </a:xfrm>
          <a:prstGeom prst="rect">
            <a:avLst/>
          </a:prstGeom>
          <a:noFill/>
        </p:spPr>
        <p:txBody>
          <a:bodyPr wrap="square">
            <a:spAutoFit/>
          </a:bodyPr>
          <a:lstStyle/>
          <a:p>
            <a:r>
              <a:rPr lang="en-US" sz="1600"/>
              <a:t>USBX CDC-ACM operation:</a:t>
            </a:r>
          </a:p>
        </p:txBody>
      </p:sp>
      <p:sp>
        <p:nvSpPr>
          <p:cNvPr id="24" name="Rectangle: Rounded Corners 23">
            <a:extLst>
              <a:ext uri="{FF2B5EF4-FFF2-40B4-BE49-F238E27FC236}">
                <a16:creationId xmlns:a16="http://schemas.microsoft.com/office/drawing/2014/main" id="{315D8230-D627-D65B-5AB8-D894E123D0B4}"/>
              </a:ext>
            </a:extLst>
          </p:cNvPr>
          <p:cNvSpPr/>
          <p:nvPr/>
        </p:nvSpPr>
        <p:spPr>
          <a:xfrm>
            <a:off x="1432862" y="4157242"/>
            <a:ext cx="2876775" cy="6118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Read from CDC-ACM pipe</a:t>
            </a:r>
          </a:p>
          <a:p>
            <a:pPr algn="ctr"/>
            <a:r>
              <a:rPr lang="en-US" sz="1400">
                <a:solidFill>
                  <a:schemeClr val="tx2">
                    <a:lumMod val="60000"/>
                    <a:lumOff val="40000"/>
                  </a:schemeClr>
                </a:solidFill>
              </a:rPr>
              <a:t>ux_device_class_cdc_acm_read</a:t>
            </a:r>
          </a:p>
        </p:txBody>
      </p:sp>
      <p:cxnSp>
        <p:nvCxnSpPr>
          <p:cNvPr id="27" name="Straight Arrow Connector 26">
            <a:extLst>
              <a:ext uri="{FF2B5EF4-FFF2-40B4-BE49-F238E27FC236}">
                <a16:creationId xmlns:a16="http://schemas.microsoft.com/office/drawing/2014/main" id="{F12FF855-0A1F-6CEA-E9CE-C73675A0CFE4}"/>
              </a:ext>
            </a:extLst>
          </p:cNvPr>
          <p:cNvCxnSpPr>
            <a:cxnSpLocks/>
            <a:endCxn id="24" idx="1"/>
          </p:cNvCxnSpPr>
          <p:nvPr/>
        </p:nvCxnSpPr>
        <p:spPr>
          <a:xfrm>
            <a:off x="609600" y="4463186"/>
            <a:ext cx="823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80891FC-E61A-DD55-102E-2C451049349E}"/>
              </a:ext>
            </a:extLst>
          </p:cNvPr>
          <p:cNvCxnSpPr>
            <a:cxnSpLocks/>
            <a:endCxn id="11" idx="1"/>
          </p:cNvCxnSpPr>
          <p:nvPr/>
        </p:nvCxnSpPr>
        <p:spPr>
          <a:xfrm>
            <a:off x="609600" y="3373011"/>
            <a:ext cx="823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6DA76-7B86-DE97-6B02-1EB5253FF5AD}"/>
              </a:ext>
            </a:extLst>
          </p:cNvPr>
          <p:cNvCxnSpPr>
            <a:cxnSpLocks/>
          </p:cNvCxnSpPr>
          <p:nvPr/>
        </p:nvCxnSpPr>
        <p:spPr>
          <a:xfrm flipH="1">
            <a:off x="609600" y="2133600"/>
            <a:ext cx="54995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C6B75D5-499D-DABF-4B8D-0F5281007C0E}"/>
              </a:ext>
            </a:extLst>
          </p:cNvPr>
          <p:cNvCxnSpPr>
            <a:cxnSpLocks/>
          </p:cNvCxnSpPr>
          <p:nvPr/>
        </p:nvCxnSpPr>
        <p:spPr>
          <a:xfrm>
            <a:off x="609600" y="2133600"/>
            <a:ext cx="0" cy="232642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0EA7B4-BCBA-7CB1-481C-735CA10919EA}"/>
              </a:ext>
            </a:extLst>
          </p:cNvPr>
          <p:cNvSpPr txBox="1"/>
          <p:nvPr/>
        </p:nvSpPr>
        <p:spPr>
          <a:xfrm>
            <a:off x="7162800" y="4157242"/>
            <a:ext cx="4882514" cy="1600438"/>
          </a:xfrm>
          <a:prstGeom prst="rect">
            <a:avLst/>
          </a:prstGeom>
          <a:noFill/>
        </p:spPr>
        <p:txBody>
          <a:bodyPr wrap="square">
            <a:spAutoFit/>
          </a:bodyPr>
          <a:lstStyle/>
          <a:p>
            <a:r>
              <a:rPr lang="en-US" sz="1400" b="1"/>
              <a:t>IOCTL Function:</a:t>
            </a:r>
          </a:p>
          <a:p>
            <a:r>
              <a:rPr lang="en-US" sz="1200"/>
              <a:t>UX_SLAVE_CLASS_CDC_ACM_IOCTL_SET_LINE_CODING	1</a:t>
            </a:r>
          </a:p>
          <a:p>
            <a:r>
              <a:rPr lang="en-US" sz="1200"/>
              <a:t>UX_SLAVE_CLASS_CDC_ACM_IOCTL_GET_LINE_CODING	2</a:t>
            </a:r>
          </a:p>
          <a:p>
            <a:r>
              <a:rPr lang="en-US" sz="1200"/>
              <a:t>UX_SLAVE_CLASS_CDC_ACM_IOCTL_GET_LINE_STATE	3</a:t>
            </a:r>
          </a:p>
          <a:p>
            <a:r>
              <a:rPr lang="en-US" sz="1200"/>
              <a:t>UX_SLAVE_CLASS_CDC_ACM_IOCTL_ABORT_PIPE	4</a:t>
            </a:r>
          </a:p>
          <a:p>
            <a:r>
              <a:rPr lang="en-US" sz="1200"/>
              <a:t>UX_SLAVE_CLASS_CDC_ACM_IOCTL_SET_LINE_STATE	5</a:t>
            </a:r>
          </a:p>
          <a:p>
            <a:r>
              <a:rPr lang="en-US" sz="1200"/>
              <a:t>UX_SLAVE_CLASS_CDC_ACM_IOCTL_TRANSMISSION_START	6</a:t>
            </a:r>
          </a:p>
          <a:p>
            <a:r>
              <a:rPr lang="en-US" sz="1200"/>
              <a:t>UX_SLAVE_CLASS_CDC_ACM_IOCTL_TRANSMISSION_STOP	7</a:t>
            </a:r>
          </a:p>
        </p:txBody>
      </p:sp>
      <p:cxnSp>
        <p:nvCxnSpPr>
          <p:cNvPr id="54" name="Connector: Elbow 53">
            <a:extLst>
              <a:ext uri="{FF2B5EF4-FFF2-40B4-BE49-F238E27FC236}">
                <a16:creationId xmlns:a16="http://schemas.microsoft.com/office/drawing/2014/main" id="{6D284969-4A15-2F58-B775-AFD8474A659E}"/>
              </a:ext>
            </a:extLst>
          </p:cNvPr>
          <p:cNvCxnSpPr>
            <a:cxnSpLocks/>
            <a:endCxn id="52" idx="1"/>
          </p:cNvCxnSpPr>
          <p:nvPr/>
        </p:nvCxnSpPr>
        <p:spPr>
          <a:xfrm rot="16200000" flipH="1">
            <a:off x="6087985" y="3882645"/>
            <a:ext cx="1844831" cy="304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636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Threadx control</a:t>
            </a:r>
            <a:endParaRPr lang="en-US" sz="2000"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304800" y="1753926"/>
            <a:ext cx="5638800" cy="3350148"/>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r>
              <a:rPr lang="en-US"/>
              <a:t>Relinquish control to other application threads (return task to ready state):</a:t>
            </a:r>
          </a:p>
          <a:p>
            <a:pPr lvl="1" indent="0">
              <a:buFont typeface="Wingdings" panose="05000000000000000000" pitchFamily="2" charset="2"/>
              <a:buNone/>
            </a:pPr>
            <a:r>
              <a:rPr lang="en-US"/>
              <a:t>VOID </a:t>
            </a:r>
            <a:r>
              <a:rPr lang="en-US">
                <a:solidFill>
                  <a:schemeClr val="tx2">
                    <a:lumMod val="60000"/>
                    <a:lumOff val="40000"/>
                  </a:schemeClr>
                </a:solidFill>
              </a:rPr>
              <a:t>tx_thread_relinquish </a:t>
            </a:r>
            <a:r>
              <a:rPr lang="en-US"/>
              <a:t>(VOID);</a:t>
            </a:r>
          </a:p>
          <a:p>
            <a:pPr lvl="1" indent="0">
              <a:buFont typeface="Wingdings" panose="05000000000000000000" pitchFamily="2" charset="2"/>
              <a:buNone/>
            </a:pPr>
            <a:endParaRPr lang="en-US"/>
          </a:p>
          <a:p>
            <a:pPr marL="463550" lvl="1" indent="-285750"/>
            <a:r>
              <a:rPr lang="en-US"/>
              <a:t>Suspend current thread for specified time</a:t>
            </a:r>
          </a:p>
          <a:p>
            <a:pPr lvl="1" indent="0">
              <a:buNone/>
            </a:pPr>
            <a:r>
              <a:rPr lang="en-US"/>
              <a:t>UINT </a:t>
            </a:r>
            <a:r>
              <a:rPr lang="en-US">
                <a:solidFill>
                  <a:schemeClr val="tx2">
                    <a:lumMod val="60000"/>
                    <a:lumOff val="40000"/>
                  </a:schemeClr>
                </a:solidFill>
              </a:rPr>
              <a:t>tx_thread_sleep </a:t>
            </a:r>
            <a:r>
              <a:rPr lang="en-US"/>
              <a:t>(ULONG timer_ticks);</a:t>
            </a:r>
          </a:p>
          <a:p>
            <a:pPr lvl="1" indent="0">
              <a:buFont typeface="Wingdings" panose="05000000000000000000" pitchFamily="2" charset="2"/>
              <a:buNone/>
            </a:pPr>
            <a:endParaRPr lang="en-US"/>
          </a:p>
          <a:p>
            <a:pPr marL="463550" lvl="1" indent="-285750"/>
            <a:r>
              <a:rPr lang="en-US"/>
              <a:t>Reset thread:</a:t>
            </a:r>
          </a:p>
          <a:p>
            <a:pPr lvl="1" indent="0">
              <a:buNone/>
            </a:pPr>
            <a:r>
              <a:rPr lang="en-US"/>
              <a:t>UINT </a:t>
            </a:r>
            <a:r>
              <a:rPr lang="en-US">
                <a:solidFill>
                  <a:schemeClr val="tx2">
                    <a:lumMod val="60000"/>
                    <a:lumOff val="40000"/>
                  </a:schemeClr>
                </a:solidFill>
              </a:rPr>
              <a:t>tx_thread_reset </a:t>
            </a:r>
            <a:r>
              <a:rPr lang="en-US"/>
              <a:t>(TX_THREAD *thread_ptr);</a:t>
            </a:r>
          </a:p>
        </p:txBody>
      </p:sp>
      <p:sp>
        <p:nvSpPr>
          <p:cNvPr id="5" name="コンテンツ プレースホルダー 4">
            <a:extLst>
              <a:ext uri="{FF2B5EF4-FFF2-40B4-BE49-F238E27FC236}">
                <a16:creationId xmlns:a16="http://schemas.microsoft.com/office/drawing/2014/main" id="{E4E86DCA-A171-827D-62EB-BF108CD3A44B}"/>
              </a:ext>
            </a:extLst>
          </p:cNvPr>
          <p:cNvSpPr txBox="1">
            <a:spLocks/>
          </p:cNvSpPr>
          <p:nvPr/>
        </p:nvSpPr>
        <p:spPr>
          <a:xfrm>
            <a:off x="6324600" y="1753926"/>
            <a:ext cx="5404486" cy="4146263"/>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r>
              <a:rPr lang="en-US"/>
              <a:t>Suspend application thread</a:t>
            </a:r>
          </a:p>
          <a:p>
            <a:pPr lvl="1" indent="0">
              <a:buNone/>
            </a:pPr>
            <a:r>
              <a:rPr lang="en-US"/>
              <a:t>UINT </a:t>
            </a:r>
            <a:r>
              <a:rPr lang="en-US">
                <a:solidFill>
                  <a:schemeClr val="tx2">
                    <a:lumMod val="60000"/>
                    <a:lumOff val="40000"/>
                  </a:schemeClr>
                </a:solidFill>
              </a:rPr>
              <a:t>tx_thread_suspend </a:t>
            </a:r>
            <a:r>
              <a:rPr lang="en-US"/>
              <a:t>(TX_THREAD *thread_ptr);</a:t>
            </a:r>
          </a:p>
          <a:p>
            <a:pPr lvl="1" indent="0">
              <a:buNone/>
            </a:pPr>
            <a:endParaRPr lang="en-US"/>
          </a:p>
          <a:p>
            <a:pPr marL="463550" lvl="1" indent="-285750"/>
            <a:r>
              <a:rPr lang="en-US"/>
              <a:t>Resume suspended application thread (suspended by a tx_thread_suspend)</a:t>
            </a:r>
          </a:p>
          <a:p>
            <a:pPr lvl="1" indent="0">
              <a:buNone/>
            </a:pPr>
            <a:r>
              <a:rPr lang="en-US"/>
              <a:t>UINT </a:t>
            </a:r>
            <a:r>
              <a:rPr lang="en-US">
                <a:solidFill>
                  <a:schemeClr val="tx2">
                    <a:lumMod val="60000"/>
                    <a:lumOff val="40000"/>
                  </a:schemeClr>
                </a:solidFill>
              </a:rPr>
              <a:t>tx_thread_resume </a:t>
            </a:r>
            <a:r>
              <a:rPr lang="en-US"/>
              <a:t>(TX_THREAD *thread_ptr);</a:t>
            </a:r>
          </a:p>
          <a:p>
            <a:pPr lvl="1" indent="0">
              <a:buNone/>
            </a:pPr>
            <a:endParaRPr lang="en-US"/>
          </a:p>
          <a:p>
            <a:pPr marL="463550" lvl="1" indent="-285750"/>
            <a:r>
              <a:rPr lang="en-US"/>
              <a:t>Terminates application thread</a:t>
            </a:r>
          </a:p>
          <a:p>
            <a:pPr lvl="1" indent="0">
              <a:buNone/>
            </a:pPr>
            <a:r>
              <a:rPr lang="en-US"/>
              <a:t>UINT </a:t>
            </a:r>
            <a:r>
              <a:rPr lang="en-US">
                <a:solidFill>
                  <a:schemeClr val="tx2">
                    <a:lumMod val="60000"/>
                    <a:lumOff val="40000"/>
                  </a:schemeClr>
                </a:solidFill>
              </a:rPr>
              <a:t>tx_thread_terminate </a:t>
            </a:r>
            <a:r>
              <a:rPr lang="en-US"/>
              <a:t>(TX_THREAD *thread_ptr);</a:t>
            </a:r>
          </a:p>
          <a:p>
            <a:pPr lvl="1" indent="0">
              <a:buNone/>
            </a:pPr>
            <a:endParaRPr lang="en-US"/>
          </a:p>
          <a:p>
            <a:pPr lvl="1" indent="0">
              <a:buNone/>
            </a:pPr>
            <a:endParaRPr lang="en-US"/>
          </a:p>
        </p:txBody>
      </p:sp>
      <p:cxnSp>
        <p:nvCxnSpPr>
          <p:cNvPr id="6" name="Straight Connector 5">
            <a:extLst>
              <a:ext uri="{FF2B5EF4-FFF2-40B4-BE49-F238E27FC236}">
                <a16:creationId xmlns:a16="http://schemas.microsoft.com/office/drawing/2014/main" id="{D5EB53E8-165D-FA19-C042-11CC78C613D3}"/>
              </a:ext>
            </a:extLst>
          </p:cNvPr>
          <p:cNvCxnSpPr>
            <a:cxnSpLocks/>
          </p:cNvCxnSpPr>
          <p:nvPr/>
        </p:nvCxnSpPr>
        <p:spPr>
          <a:xfrm>
            <a:off x="6057900" y="1600200"/>
            <a:ext cx="0" cy="38576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21174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CDC class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261622" y="1288418"/>
            <a:ext cx="11930378" cy="323678"/>
          </a:xfrm>
        </p:spPr>
        <p:txBody>
          <a:bodyPr/>
          <a:lstStyle/>
          <a:p>
            <a:pPr>
              <a:lnSpc>
                <a:spcPct val="150000"/>
              </a:lnSpc>
            </a:pPr>
            <a:r>
              <a:rPr lang="en-US" altLang="ja-JP" b="1"/>
              <a:t>E</a:t>
            </a:r>
            <a:r>
              <a:rPr kumimoji="1" lang="en-US" altLang="ja-JP" b="1"/>
              <a:t>CM</a:t>
            </a:r>
            <a:r>
              <a:rPr kumimoji="1" lang="en-US" altLang="ja-JP"/>
              <a:t> (</a:t>
            </a:r>
            <a:r>
              <a:rPr lang="en-US"/>
              <a:t>Abstract Control Model</a:t>
            </a:r>
            <a:r>
              <a:rPr kumimoji="1" lang="en-US" altLang="ja-JP"/>
              <a:t>): CDC-ECM class allows for a USB host system to communicate with the device as a ethernet device</a:t>
            </a:r>
          </a:p>
        </p:txBody>
      </p:sp>
      <p:sp>
        <p:nvSpPr>
          <p:cNvPr id="3" name="Rectangle: Rounded Corners 2">
            <a:extLst>
              <a:ext uri="{FF2B5EF4-FFF2-40B4-BE49-F238E27FC236}">
                <a16:creationId xmlns:a16="http://schemas.microsoft.com/office/drawing/2014/main" id="{DD5BDFAC-969E-557E-AD63-7E9425C250E4}"/>
              </a:ext>
            </a:extLst>
          </p:cNvPr>
          <p:cNvSpPr/>
          <p:nvPr/>
        </p:nvSpPr>
        <p:spPr>
          <a:xfrm>
            <a:off x="4572001" y="2923229"/>
            <a:ext cx="2750598" cy="5181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usb stack</a:t>
            </a:r>
          </a:p>
          <a:p>
            <a:pPr algn="ctr"/>
            <a:r>
              <a:rPr lang="en-US" sz="1400">
                <a:solidFill>
                  <a:schemeClr val="tx2">
                    <a:lumMod val="60000"/>
                    <a:lumOff val="40000"/>
                  </a:schemeClr>
                </a:solidFill>
              </a:rPr>
              <a:t>ux_device_stack_initialize</a:t>
            </a:r>
          </a:p>
        </p:txBody>
      </p:sp>
      <p:sp>
        <p:nvSpPr>
          <p:cNvPr id="4" name="Rectangle: Rounded Corners 3">
            <a:extLst>
              <a:ext uri="{FF2B5EF4-FFF2-40B4-BE49-F238E27FC236}">
                <a16:creationId xmlns:a16="http://schemas.microsoft.com/office/drawing/2014/main" id="{4999ABF1-0905-9E0B-13CF-60A96466EAAE}"/>
              </a:ext>
            </a:extLst>
          </p:cNvPr>
          <p:cNvSpPr/>
          <p:nvPr/>
        </p:nvSpPr>
        <p:spPr>
          <a:xfrm>
            <a:off x="4572001" y="1709495"/>
            <a:ext cx="2750598" cy="4699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the usb system</a:t>
            </a:r>
          </a:p>
          <a:p>
            <a:pPr algn="ctr"/>
            <a:r>
              <a:rPr lang="en-US" sz="1400">
                <a:solidFill>
                  <a:schemeClr val="tx2">
                    <a:lumMod val="60000"/>
                    <a:lumOff val="40000"/>
                  </a:schemeClr>
                </a:solidFill>
              </a:rPr>
              <a:t>ux_system_initialize</a:t>
            </a:r>
          </a:p>
        </p:txBody>
      </p:sp>
      <p:sp>
        <p:nvSpPr>
          <p:cNvPr id="6" name="Rectangle: Rounded Corners 5">
            <a:extLst>
              <a:ext uri="{FF2B5EF4-FFF2-40B4-BE49-F238E27FC236}">
                <a16:creationId xmlns:a16="http://schemas.microsoft.com/office/drawing/2014/main" id="{9D3A10A4-BCA7-CC76-F30F-2F8031979933}"/>
              </a:ext>
            </a:extLst>
          </p:cNvPr>
          <p:cNvSpPr/>
          <p:nvPr/>
        </p:nvSpPr>
        <p:spPr>
          <a:xfrm>
            <a:off x="4572001" y="4188569"/>
            <a:ext cx="2751134"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Register stack class</a:t>
            </a:r>
          </a:p>
          <a:p>
            <a:pPr algn="ctr"/>
            <a:r>
              <a:rPr lang="en-US" sz="1400">
                <a:solidFill>
                  <a:schemeClr val="tx2">
                    <a:lumMod val="60000"/>
                    <a:lumOff val="40000"/>
                  </a:schemeClr>
                </a:solidFill>
              </a:rPr>
              <a:t>ux_device_stack_class_register</a:t>
            </a:r>
          </a:p>
        </p:txBody>
      </p:sp>
      <p:sp>
        <p:nvSpPr>
          <p:cNvPr id="7" name="TextBox 6">
            <a:extLst>
              <a:ext uri="{FF2B5EF4-FFF2-40B4-BE49-F238E27FC236}">
                <a16:creationId xmlns:a16="http://schemas.microsoft.com/office/drawing/2014/main" id="{997B270F-68C1-0E9A-ED22-11A989F5106F}"/>
              </a:ext>
            </a:extLst>
          </p:cNvPr>
          <p:cNvSpPr txBox="1"/>
          <p:nvPr/>
        </p:nvSpPr>
        <p:spPr>
          <a:xfrm>
            <a:off x="4572001" y="2378111"/>
            <a:ext cx="2750598" cy="307777"/>
          </a:xfrm>
          <a:prstGeom prst="rect">
            <a:avLst/>
          </a:prstGeom>
          <a:noFill/>
        </p:spPr>
        <p:txBody>
          <a:bodyPr wrap="square">
            <a:spAutoFit/>
          </a:bodyPr>
          <a:lstStyle/>
          <a:p>
            <a:pPr algn="ctr"/>
            <a:r>
              <a:rPr lang="en-US" sz="1400"/>
              <a:t>Prepare </a:t>
            </a:r>
            <a:r>
              <a:rPr lang="en-US" altLang="ja-JP" sz="1400"/>
              <a:t>frameworks</a:t>
            </a:r>
            <a:endParaRPr lang="en-US" sz="1400"/>
          </a:p>
        </p:txBody>
      </p:sp>
      <p:sp>
        <p:nvSpPr>
          <p:cNvPr id="8" name="TextBox 7">
            <a:extLst>
              <a:ext uri="{FF2B5EF4-FFF2-40B4-BE49-F238E27FC236}">
                <a16:creationId xmlns:a16="http://schemas.microsoft.com/office/drawing/2014/main" id="{62FC86C9-C552-2287-3E87-B11B8143BBE2}"/>
              </a:ext>
            </a:extLst>
          </p:cNvPr>
          <p:cNvSpPr txBox="1"/>
          <p:nvPr/>
        </p:nvSpPr>
        <p:spPr>
          <a:xfrm>
            <a:off x="4270900" y="3637932"/>
            <a:ext cx="3352800" cy="307777"/>
          </a:xfrm>
          <a:prstGeom prst="rect">
            <a:avLst/>
          </a:prstGeom>
          <a:noFill/>
        </p:spPr>
        <p:txBody>
          <a:bodyPr wrap="square">
            <a:spAutoFit/>
          </a:bodyPr>
          <a:lstStyle/>
          <a:p>
            <a:pPr algn="ctr"/>
            <a:r>
              <a:rPr lang="en-US" sz="1400"/>
              <a:t>Prepare </a:t>
            </a:r>
            <a:r>
              <a:rPr lang="en-US" altLang="ja-JP" sz="1400"/>
              <a:t>parameter for CDC-ECM Class</a:t>
            </a:r>
            <a:endParaRPr lang="en-US" sz="1400"/>
          </a:p>
        </p:txBody>
      </p:sp>
      <p:sp>
        <p:nvSpPr>
          <p:cNvPr id="9" name="Rectangle: Rounded Corners 8">
            <a:extLst>
              <a:ext uri="{FF2B5EF4-FFF2-40B4-BE49-F238E27FC236}">
                <a16:creationId xmlns:a16="http://schemas.microsoft.com/office/drawing/2014/main" id="{B6596CA0-B93D-8D47-4409-30311FBA202D}"/>
              </a:ext>
            </a:extLst>
          </p:cNvPr>
          <p:cNvSpPr/>
          <p:nvPr/>
        </p:nvSpPr>
        <p:spPr>
          <a:xfrm>
            <a:off x="4572001" y="5056617"/>
            <a:ext cx="2751134"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the NetX system</a:t>
            </a:r>
          </a:p>
          <a:p>
            <a:pPr algn="ctr"/>
            <a:r>
              <a:rPr lang="en-US" sz="1400">
                <a:solidFill>
                  <a:schemeClr val="tx2">
                    <a:lumMod val="60000"/>
                    <a:lumOff val="40000"/>
                  </a:schemeClr>
                </a:solidFill>
              </a:rPr>
              <a:t>nx_system_initialize()</a:t>
            </a:r>
          </a:p>
        </p:txBody>
      </p:sp>
      <p:sp>
        <p:nvSpPr>
          <p:cNvPr id="11" name="Rectangle: Rounded Corners 10">
            <a:extLst>
              <a:ext uri="{FF2B5EF4-FFF2-40B4-BE49-F238E27FC236}">
                <a16:creationId xmlns:a16="http://schemas.microsoft.com/office/drawing/2014/main" id="{24CD0576-BEED-1450-335B-4E3F80AD3ECB}"/>
              </a:ext>
            </a:extLst>
          </p:cNvPr>
          <p:cNvSpPr/>
          <p:nvPr/>
        </p:nvSpPr>
        <p:spPr>
          <a:xfrm>
            <a:off x="4572537" y="5971017"/>
            <a:ext cx="2751134"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Using NetX to communicate</a:t>
            </a:r>
          </a:p>
        </p:txBody>
      </p:sp>
      <p:cxnSp>
        <p:nvCxnSpPr>
          <p:cNvPr id="12" name="Straight Arrow Connector 11">
            <a:extLst>
              <a:ext uri="{FF2B5EF4-FFF2-40B4-BE49-F238E27FC236}">
                <a16:creationId xmlns:a16="http://schemas.microsoft.com/office/drawing/2014/main" id="{71CC27FE-7412-261A-85C2-D34B788FF302}"/>
              </a:ext>
            </a:extLst>
          </p:cNvPr>
          <p:cNvCxnSpPr>
            <a:cxnSpLocks/>
            <a:stCxn id="9" idx="2"/>
            <a:endCxn id="11" idx="0"/>
          </p:cNvCxnSpPr>
          <p:nvPr/>
        </p:nvCxnSpPr>
        <p:spPr>
          <a:xfrm>
            <a:off x="5947568" y="5666217"/>
            <a:ext cx="536"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4DF2F8-A1F2-4C0A-4E08-48BC1E2FAC83}"/>
              </a:ext>
            </a:extLst>
          </p:cNvPr>
          <p:cNvCxnSpPr>
            <a:cxnSpLocks/>
            <a:stCxn id="6" idx="2"/>
            <a:endCxn id="9" idx="0"/>
          </p:cNvCxnSpPr>
          <p:nvPr/>
        </p:nvCxnSpPr>
        <p:spPr>
          <a:xfrm>
            <a:off x="5947568" y="4798169"/>
            <a:ext cx="0" cy="25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3E3D25-5AB3-633D-ED14-E938EB06DE69}"/>
              </a:ext>
            </a:extLst>
          </p:cNvPr>
          <p:cNvCxnSpPr>
            <a:cxnSpLocks/>
            <a:stCxn id="8" idx="2"/>
            <a:endCxn id="6" idx="0"/>
          </p:cNvCxnSpPr>
          <p:nvPr/>
        </p:nvCxnSpPr>
        <p:spPr>
          <a:xfrm>
            <a:off x="5947300" y="3945709"/>
            <a:ext cx="268"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D550B89-4961-E792-6B6B-CB90B30BCA31}"/>
              </a:ext>
            </a:extLst>
          </p:cNvPr>
          <p:cNvCxnSpPr>
            <a:cxnSpLocks/>
            <a:stCxn id="3" idx="2"/>
            <a:endCxn id="8" idx="0"/>
          </p:cNvCxnSpPr>
          <p:nvPr/>
        </p:nvCxnSpPr>
        <p:spPr>
          <a:xfrm>
            <a:off x="5947300" y="3441423"/>
            <a:ext cx="0" cy="196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FB71C6-1B85-87D1-2C9F-171277751CD7}"/>
              </a:ext>
            </a:extLst>
          </p:cNvPr>
          <p:cNvCxnSpPr>
            <a:cxnSpLocks/>
            <a:stCxn id="4" idx="2"/>
            <a:endCxn id="7" idx="0"/>
          </p:cNvCxnSpPr>
          <p:nvPr/>
        </p:nvCxnSpPr>
        <p:spPr>
          <a:xfrm>
            <a:off x="5947300" y="2179418"/>
            <a:ext cx="0" cy="198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E0D0FB7-DA04-ABFC-F1EA-8D400BE7B3A0}"/>
              </a:ext>
            </a:extLst>
          </p:cNvPr>
          <p:cNvCxnSpPr>
            <a:cxnSpLocks/>
            <a:stCxn id="7" idx="2"/>
            <a:endCxn id="3" idx="0"/>
          </p:cNvCxnSpPr>
          <p:nvPr/>
        </p:nvCxnSpPr>
        <p:spPr>
          <a:xfrm>
            <a:off x="5947300" y="2685888"/>
            <a:ext cx="0" cy="23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Picture 72">
            <a:extLst>
              <a:ext uri="{FF2B5EF4-FFF2-40B4-BE49-F238E27FC236}">
                <a16:creationId xmlns:a16="http://schemas.microsoft.com/office/drawing/2014/main" id="{F08E37E6-7D1D-5D8E-D9FA-ED2EB0316C29}"/>
              </a:ext>
            </a:extLst>
          </p:cNvPr>
          <p:cNvPicPr>
            <a:picLocks noChangeAspect="1"/>
          </p:cNvPicPr>
          <p:nvPr/>
        </p:nvPicPr>
        <p:blipFill>
          <a:blip r:embed="rId2"/>
          <a:stretch>
            <a:fillRect/>
          </a:stretch>
        </p:blipFill>
        <p:spPr>
          <a:xfrm>
            <a:off x="7620000" y="4100811"/>
            <a:ext cx="4267199" cy="2197900"/>
          </a:xfrm>
          <a:prstGeom prst="rect">
            <a:avLst/>
          </a:prstGeom>
        </p:spPr>
      </p:pic>
      <p:cxnSp>
        <p:nvCxnSpPr>
          <p:cNvPr id="74" name="Connector: Elbow 73">
            <a:extLst>
              <a:ext uri="{FF2B5EF4-FFF2-40B4-BE49-F238E27FC236}">
                <a16:creationId xmlns:a16="http://schemas.microsoft.com/office/drawing/2014/main" id="{F6F788DD-39D8-3A5C-07F7-DB3B6F814D15}"/>
              </a:ext>
            </a:extLst>
          </p:cNvPr>
          <p:cNvCxnSpPr>
            <a:cxnSpLocks/>
            <a:stCxn id="8" idx="3"/>
            <a:endCxn id="73" idx="0"/>
          </p:cNvCxnSpPr>
          <p:nvPr/>
        </p:nvCxnSpPr>
        <p:spPr>
          <a:xfrm>
            <a:off x="7623700" y="3791821"/>
            <a:ext cx="2129900" cy="308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C831D0AB-B7ED-A32A-DAF6-9626E6F945E8}"/>
              </a:ext>
            </a:extLst>
          </p:cNvPr>
          <p:cNvPicPr>
            <a:picLocks noChangeAspect="1"/>
          </p:cNvPicPr>
          <p:nvPr/>
        </p:nvPicPr>
        <p:blipFill>
          <a:blip r:embed="rId3"/>
          <a:stretch>
            <a:fillRect/>
          </a:stretch>
        </p:blipFill>
        <p:spPr>
          <a:xfrm>
            <a:off x="111963" y="1972735"/>
            <a:ext cx="3817885" cy="4246326"/>
          </a:xfrm>
          <a:prstGeom prst="rect">
            <a:avLst/>
          </a:prstGeom>
        </p:spPr>
      </p:pic>
      <p:cxnSp>
        <p:nvCxnSpPr>
          <p:cNvPr id="84" name="Straight Arrow Connector 83">
            <a:extLst>
              <a:ext uri="{FF2B5EF4-FFF2-40B4-BE49-F238E27FC236}">
                <a16:creationId xmlns:a16="http://schemas.microsoft.com/office/drawing/2014/main" id="{E548EC7C-2C65-3C2D-B0B6-1A9C19E3FE15}"/>
              </a:ext>
            </a:extLst>
          </p:cNvPr>
          <p:cNvCxnSpPr>
            <a:cxnSpLocks/>
          </p:cNvCxnSpPr>
          <p:nvPr/>
        </p:nvCxnSpPr>
        <p:spPr>
          <a:xfrm flipH="1">
            <a:off x="3974035" y="2564140"/>
            <a:ext cx="1134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8" name="Picture 87">
            <a:extLst>
              <a:ext uri="{FF2B5EF4-FFF2-40B4-BE49-F238E27FC236}">
                <a16:creationId xmlns:a16="http://schemas.microsoft.com/office/drawing/2014/main" id="{C5C2F376-26F9-F6A8-408D-1FABC3FE193E}"/>
              </a:ext>
            </a:extLst>
          </p:cNvPr>
          <p:cNvPicPr>
            <a:picLocks noChangeAspect="1"/>
          </p:cNvPicPr>
          <p:nvPr/>
        </p:nvPicPr>
        <p:blipFill>
          <a:blip r:embed="rId4"/>
          <a:stretch>
            <a:fillRect/>
          </a:stretch>
        </p:blipFill>
        <p:spPr>
          <a:xfrm>
            <a:off x="9077910" y="1703853"/>
            <a:ext cx="2750598" cy="2018787"/>
          </a:xfrm>
          <a:prstGeom prst="rect">
            <a:avLst/>
          </a:prstGeom>
        </p:spPr>
      </p:pic>
      <p:cxnSp>
        <p:nvCxnSpPr>
          <p:cNvPr id="89" name="Straight Arrow Connector 88">
            <a:extLst>
              <a:ext uri="{FF2B5EF4-FFF2-40B4-BE49-F238E27FC236}">
                <a16:creationId xmlns:a16="http://schemas.microsoft.com/office/drawing/2014/main" id="{3BC91269-278C-A579-5CDD-92F1EE78349D}"/>
              </a:ext>
            </a:extLst>
          </p:cNvPr>
          <p:cNvCxnSpPr>
            <a:cxnSpLocks/>
          </p:cNvCxnSpPr>
          <p:nvPr/>
        </p:nvCxnSpPr>
        <p:spPr>
          <a:xfrm>
            <a:off x="6781800" y="2564140"/>
            <a:ext cx="2296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924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RNDIS Class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381000" y="1254036"/>
            <a:ext cx="11733526" cy="492443"/>
          </a:xfrm>
        </p:spPr>
        <p:txBody>
          <a:bodyPr/>
          <a:lstStyle/>
          <a:p>
            <a:pPr>
              <a:lnSpc>
                <a:spcPct val="100000"/>
              </a:lnSpc>
              <a:buClr>
                <a:srgbClr val="0070C0"/>
              </a:buClr>
            </a:pPr>
            <a:r>
              <a:rPr kumimoji="1" lang="en-US" altLang="ja-JP" b="1"/>
              <a:t>RNDIS</a:t>
            </a:r>
            <a:r>
              <a:rPr kumimoji="1" lang="en-US" altLang="ja-JP"/>
              <a:t> (Remote Network Driver Interface Specification) class: allows for a USB host system to communicate with the device as a ethernet device.</a:t>
            </a:r>
          </a:p>
        </p:txBody>
      </p:sp>
      <p:sp>
        <p:nvSpPr>
          <p:cNvPr id="3" name="Rectangle: Rounded Corners 2">
            <a:extLst>
              <a:ext uri="{FF2B5EF4-FFF2-40B4-BE49-F238E27FC236}">
                <a16:creationId xmlns:a16="http://schemas.microsoft.com/office/drawing/2014/main" id="{2D63A212-D6A1-98A7-2C32-B8DBF5D6BA6C}"/>
              </a:ext>
            </a:extLst>
          </p:cNvPr>
          <p:cNvSpPr/>
          <p:nvPr/>
        </p:nvSpPr>
        <p:spPr>
          <a:xfrm>
            <a:off x="4953000" y="2910458"/>
            <a:ext cx="2750598" cy="5181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usb stack</a:t>
            </a:r>
          </a:p>
          <a:p>
            <a:pPr algn="ctr"/>
            <a:r>
              <a:rPr lang="en-US" sz="1400">
                <a:solidFill>
                  <a:schemeClr val="tx2">
                    <a:lumMod val="60000"/>
                    <a:lumOff val="40000"/>
                  </a:schemeClr>
                </a:solidFill>
              </a:rPr>
              <a:t>ux_device_stack_initialize</a:t>
            </a:r>
          </a:p>
        </p:txBody>
      </p:sp>
      <p:sp>
        <p:nvSpPr>
          <p:cNvPr id="4" name="Rectangle: Rounded Corners 3">
            <a:extLst>
              <a:ext uri="{FF2B5EF4-FFF2-40B4-BE49-F238E27FC236}">
                <a16:creationId xmlns:a16="http://schemas.microsoft.com/office/drawing/2014/main" id="{9DAC1758-FE3B-9181-2295-25A801609E9A}"/>
              </a:ext>
            </a:extLst>
          </p:cNvPr>
          <p:cNvSpPr/>
          <p:nvPr/>
        </p:nvSpPr>
        <p:spPr>
          <a:xfrm>
            <a:off x="4953000" y="1696724"/>
            <a:ext cx="2750598" cy="4699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the usb system</a:t>
            </a:r>
          </a:p>
          <a:p>
            <a:pPr algn="ctr"/>
            <a:r>
              <a:rPr lang="en-US" sz="1400">
                <a:solidFill>
                  <a:schemeClr val="tx2">
                    <a:lumMod val="60000"/>
                    <a:lumOff val="40000"/>
                  </a:schemeClr>
                </a:solidFill>
              </a:rPr>
              <a:t>ux_system_initialize</a:t>
            </a:r>
          </a:p>
        </p:txBody>
      </p:sp>
      <p:sp>
        <p:nvSpPr>
          <p:cNvPr id="6" name="Rectangle: Rounded Corners 5">
            <a:extLst>
              <a:ext uri="{FF2B5EF4-FFF2-40B4-BE49-F238E27FC236}">
                <a16:creationId xmlns:a16="http://schemas.microsoft.com/office/drawing/2014/main" id="{606663DA-7821-0702-B4F9-39F7CA4135BB}"/>
              </a:ext>
            </a:extLst>
          </p:cNvPr>
          <p:cNvSpPr/>
          <p:nvPr/>
        </p:nvSpPr>
        <p:spPr>
          <a:xfrm>
            <a:off x="4953000" y="4175798"/>
            <a:ext cx="2751134"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Register stack class</a:t>
            </a:r>
          </a:p>
          <a:p>
            <a:pPr algn="ctr"/>
            <a:r>
              <a:rPr lang="en-US" sz="1400">
                <a:solidFill>
                  <a:schemeClr val="tx2">
                    <a:lumMod val="60000"/>
                    <a:lumOff val="40000"/>
                  </a:schemeClr>
                </a:solidFill>
              </a:rPr>
              <a:t>ux_device_stack_class_register</a:t>
            </a:r>
          </a:p>
        </p:txBody>
      </p:sp>
      <p:sp>
        <p:nvSpPr>
          <p:cNvPr id="7" name="TextBox 6">
            <a:extLst>
              <a:ext uri="{FF2B5EF4-FFF2-40B4-BE49-F238E27FC236}">
                <a16:creationId xmlns:a16="http://schemas.microsoft.com/office/drawing/2014/main" id="{6A4BDEE8-941C-9298-DB88-B1796ACD3CD3}"/>
              </a:ext>
            </a:extLst>
          </p:cNvPr>
          <p:cNvSpPr txBox="1"/>
          <p:nvPr/>
        </p:nvSpPr>
        <p:spPr>
          <a:xfrm>
            <a:off x="4953000" y="2365340"/>
            <a:ext cx="2750598" cy="307777"/>
          </a:xfrm>
          <a:prstGeom prst="rect">
            <a:avLst/>
          </a:prstGeom>
          <a:noFill/>
        </p:spPr>
        <p:txBody>
          <a:bodyPr wrap="square">
            <a:spAutoFit/>
          </a:bodyPr>
          <a:lstStyle/>
          <a:p>
            <a:pPr algn="ctr"/>
            <a:r>
              <a:rPr lang="en-US" sz="1400"/>
              <a:t>Prepare </a:t>
            </a:r>
            <a:r>
              <a:rPr lang="en-US" altLang="ja-JP" sz="1400"/>
              <a:t>frameworks</a:t>
            </a:r>
            <a:endParaRPr lang="en-US" sz="1400"/>
          </a:p>
        </p:txBody>
      </p:sp>
      <p:sp>
        <p:nvSpPr>
          <p:cNvPr id="8" name="TextBox 7">
            <a:extLst>
              <a:ext uri="{FF2B5EF4-FFF2-40B4-BE49-F238E27FC236}">
                <a16:creationId xmlns:a16="http://schemas.microsoft.com/office/drawing/2014/main" id="{80703319-B433-9370-7322-E276E5FD2B7A}"/>
              </a:ext>
            </a:extLst>
          </p:cNvPr>
          <p:cNvSpPr txBox="1"/>
          <p:nvPr/>
        </p:nvSpPr>
        <p:spPr>
          <a:xfrm>
            <a:off x="4651899" y="3625161"/>
            <a:ext cx="3352800" cy="307777"/>
          </a:xfrm>
          <a:prstGeom prst="rect">
            <a:avLst/>
          </a:prstGeom>
          <a:noFill/>
        </p:spPr>
        <p:txBody>
          <a:bodyPr wrap="square">
            <a:spAutoFit/>
          </a:bodyPr>
          <a:lstStyle/>
          <a:p>
            <a:pPr algn="ctr"/>
            <a:r>
              <a:rPr lang="en-US" sz="1400"/>
              <a:t>Prepare </a:t>
            </a:r>
            <a:r>
              <a:rPr lang="en-US" altLang="ja-JP" sz="1400"/>
              <a:t>parameter for RNDIS Class</a:t>
            </a:r>
            <a:endParaRPr lang="en-US" sz="1400"/>
          </a:p>
        </p:txBody>
      </p:sp>
      <p:sp>
        <p:nvSpPr>
          <p:cNvPr id="9" name="Rectangle: Rounded Corners 8">
            <a:extLst>
              <a:ext uri="{FF2B5EF4-FFF2-40B4-BE49-F238E27FC236}">
                <a16:creationId xmlns:a16="http://schemas.microsoft.com/office/drawing/2014/main" id="{A3DD6062-6C35-EFE2-01D7-89F44BE8451D}"/>
              </a:ext>
            </a:extLst>
          </p:cNvPr>
          <p:cNvSpPr/>
          <p:nvPr/>
        </p:nvSpPr>
        <p:spPr>
          <a:xfrm>
            <a:off x="4953000" y="5043846"/>
            <a:ext cx="2751134"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Initialize the NetX system</a:t>
            </a:r>
          </a:p>
          <a:p>
            <a:pPr algn="ctr"/>
            <a:r>
              <a:rPr lang="en-US" sz="1400">
                <a:solidFill>
                  <a:schemeClr val="tx2">
                    <a:lumMod val="60000"/>
                    <a:lumOff val="40000"/>
                  </a:schemeClr>
                </a:solidFill>
              </a:rPr>
              <a:t>nx_system_initialize()</a:t>
            </a:r>
          </a:p>
        </p:txBody>
      </p:sp>
      <p:sp>
        <p:nvSpPr>
          <p:cNvPr id="10" name="Rectangle: Rounded Corners 9">
            <a:extLst>
              <a:ext uri="{FF2B5EF4-FFF2-40B4-BE49-F238E27FC236}">
                <a16:creationId xmlns:a16="http://schemas.microsoft.com/office/drawing/2014/main" id="{A7BA3778-8F0A-7468-8B9A-A22A2F712054}"/>
              </a:ext>
            </a:extLst>
          </p:cNvPr>
          <p:cNvSpPr/>
          <p:nvPr/>
        </p:nvSpPr>
        <p:spPr>
          <a:xfrm>
            <a:off x="4953536" y="5958246"/>
            <a:ext cx="2751134"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Using NetX to communicate</a:t>
            </a:r>
          </a:p>
        </p:txBody>
      </p:sp>
      <p:cxnSp>
        <p:nvCxnSpPr>
          <p:cNvPr id="11" name="Straight Arrow Connector 10">
            <a:extLst>
              <a:ext uri="{FF2B5EF4-FFF2-40B4-BE49-F238E27FC236}">
                <a16:creationId xmlns:a16="http://schemas.microsoft.com/office/drawing/2014/main" id="{D58EF6F7-778E-4E34-1CAE-D5EAEB0C41D8}"/>
              </a:ext>
            </a:extLst>
          </p:cNvPr>
          <p:cNvCxnSpPr>
            <a:cxnSpLocks/>
            <a:stCxn id="9" idx="2"/>
            <a:endCxn id="10" idx="0"/>
          </p:cNvCxnSpPr>
          <p:nvPr/>
        </p:nvCxnSpPr>
        <p:spPr>
          <a:xfrm>
            <a:off x="6328567" y="5653446"/>
            <a:ext cx="536"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B187C36-FE3D-7C88-260A-69343F12D7DA}"/>
              </a:ext>
            </a:extLst>
          </p:cNvPr>
          <p:cNvCxnSpPr>
            <a:cxnSpLocks/>
            <a:stCxn id="6" idx="2"/>
            <a:endCxn id="9" idx="0"/>
          </p:cNvCxnSpPr>
          <p:nvPr/>
        </p:nvCxnSpPr>
        <p:spPr>
          <a:xfrm>
            <a:off x="6328567" y="4785398"/>
            <a:ext cx="0" cy="258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3819C4-4A69-E11D-5900-BB9D3C8CC116}"/>
              </a:ext>
            </a:extLst>
          </p:cNvPr>
          <p:cNvCxnSpPr>
            <a:cxnSpLocks/>
            <a:stCxn id="8" idx="2"/>
            <a:endCxn id="6" idx="0"/>
          </p:cNvCxnSpPr>
          <p:nvPr/>
        </p:nvCxnSpPr>
        <p:spPr>
          <a:xfrm>
            <a:off x="6328299" y="3932938"/>
            <a:ext cx="268" cy="24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BE2F8FA-39AF-3292-AF19-D3FEA6556DEC}"/>
              </a:ext>
            </a:extLst>
          </p:cNvPr>
          <p:cNvCxnSpPr>
            <a:cxnSpLocks/>
            <a:stCxn id="3" idx="2"/>
            <a:endCxn id="8" idx="0"/>
          </p:cNvCxnSpPr>
          <p:nvPr/>
        </p:nvCxnSpPr>
        <p:spPr>
          <a:xfrm>
            <a:off x="6328299" y="3428652"/>
            <a:ext cx="0" cy="196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CF2A5BA-51AC-2304-67AF-F51B4449B911}"/>
              </a:ext>
            </a:extLst>
          </p:cNvPr>
          <p:cNvCxnSpPr>
            <a:cxnSpLocks/>
            <a:stCxn id="4" idx="2"/>
            <a:endCxn id="7" idx="0"/>
          </p:cNvCxnSpPr>
          <p:nvPr/>
        </p:nvCxnSpPr>
        <p:spPr>
          <a:xfrm>
            <a:off x="6328299" y="2166647"/>
            <a:ext cx="0" cy="198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9F235C-CB63-96BF-2D96-3BFF1F7A9105}"/>
              </a:ext>
            </a:extLst>
          </p:cNvPr>
          <p:cNvCxnSpPr>
            <a:cxnSpLocks/>
            <a:stCxn id="7" idx="2"/>
            <a:endCxn id="3" idx="0"/>
          </p:cNvCxnSpPr>
          <p:nvPr/>
        </p:nvCxnSpPr>
        <p:spPr>
          <a:xfrm>
            <a:off x="6328299" y="2673117"/>
            <a:ext cx="0" cy="23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0CD5C7F-255E-C6BF-8E42-1F11B8BE9DE2}"/>
              </a:ext>
            </a:extLst>
          </p:cNvPr>
          <p:cNvCxnSpPr>
            <a:cxnSpLocks/>
          </p:cNvCxnSpPr>
          <p:nvPr/>
        </p:nvCxnSpPr>
        <p:spPr>
          <a:xfrm flipH="1">
            <a:off x="4792244" y="2551369"/>
            <a:ext cx="697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9C66C21A-4A96-CC39-6851-17C16C585473}"/>
              </a:ext>
            </a:extLst>
          </p:cNvPr>
          <p:cNvPicPr>
            <a:picLocks noChangeAspect="1"/>
          </p:cNvPicPr>
          <p:nvPr/>
        </p:nvPicPr>
        <p:blipFill>
          <a:blip r:embed="rId2"/>
          <a:stretch>
            <a:fillRect/>
          </a:stretch>
        </p:blipFill>
        <p:spPr>
          <a:xfrm>
            <a:off x="8572117" y="3505199"/>
            <a:ext cx="3619883" cy="2796089"/>
          </a:xfrm>
          <a:prstGeom prst="rect">
            <a:avLst/>
          </a:prstGeom>
        </p:spPr>
      </p:pic>
      <p:cxnSp>
        <p:nvCxnSpPr>
          <p:cNvPr id="25" name="Straight Arrow Connector 24">
            <a:extLst>
              <a:ext uri="{FF2B5EF4-FFF2-40B4-BE49-F238E27FC236}">
                <a16:creationId xmlns:a16="http://schemas.microsoft.com/office/drawing/2014/main" id="{976AA12C-CA2F-3F2E-2E5D-2D1D450B0E83}"/>
              </a:ext>
            </a:extLst>
          </p:cNvPr>
          <p:cNvCxnSpPr>
            <a:cxnSpLocks/>
          </p:cNvCxnSpPr>
          <p:nvPr/>
        </p:nvCxnSpPr>
        <p:spPr>
          <a:xfrm>
            <a:off x="7772400" y="37338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100C5054-91CF-3788-08CA-2B0E41D681D0}"/>
              </a:ext>
            </a:extLst>
          </p:cNvPr>
          <p:cNvPicPr>
            <a:picLocks noChangeAspect="1"/>
          </p:cNvPicPr>
          <p:nvPr/>
        </p:nvPicPr>
        <p:blipFill>
          <a:blip r:embed="rId3"/>
          <a:stretch>
            <a:fillRect/>
          </a:stretch>
        </p:blipFill>
        <p:spPr>
          <a:xfrm>
            <a:off x="12608" y="2116585"/>
            <a:ext cx="2350168" cy="3080567"/>
          </a:xfrm>
          <a:prstGeom prst="rect">
            <a:avLst/>
          </a:prstGeom>
        </p:spPr>
      </p:pic>
      <p:pic>
        <p:nvPicPr>
          <p:cNvPr id="34" name="Picture 33">
            <a:extLst>
              <a:ext uri="{FF2B5EF4-FFF2-40B4-BE49-F238E27FC236}">
                <a16:creationId xmlns:a16="http://schemas.microsoft.com/office/drawing/2014/main" id="{52C3BF27-C98E-908F-FB89-0452C9556186}"/>
              </a:ext>
            </a:extLst>
          </p:cNvPr>
          <p:cNvPicPr>
            <a:picLocks noChangeAspect="1"/>
          </p:cNvPicPr>
          <p:nvPr/>
        </p:nvPicPr>
        <p:blipFill>
          <a:blip r:embed="rId4"/>
          <a:stretch>
            <a:fillRect/>
          </a:stretch>
        </p:blipFill>
        <p:spPr>
          <a:xfrm>
            <a:off x="2362621" y="2119544"/>
            <a:ext cx="2429623" cy="3689261"/>
          </a:xfrm>
          <a:prstGeom prst="rect">
            <a:avLst/>
          </a:prstGeom>
        </p:spPr>
      </p:pic>
    </p:spTree>
    <p:extLst>
      <p:ext uri="{BB962C8B-B14F-4D97-AF65-F5344CB8AC3E}">
        <p14:creationId xmlns:p14="http://schemas.microsoft.com/office/powerpoint/2010/main" val="24844995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PIMA Class (PTP Responder)</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37759" y="1450549"/>
            <a:ext cx="11733526" cy="4302203"/>
          </a:xfrm>
        </p:spPr>
        <p:txBody>
          <a:bodyPr/>
          <a:lstStyle/>
          <a:p>
            <a:pPr>
              <a:lnSpc>
                <a:spcPct val="100000"/>
              </a:lnSpc>
              <a:buClr>
                <a:srgbClr val="0070C0"/>
              </a:buClr>
            </a:pPr>
            <a:r>
              <a:rPr kumimoji="1" lang="en-US" altLang="ja-JP" b="1"/>
              <a:t>PIMA</a:t>
            </a:r>
            <a:r>
              <a:rPr kumimoji="1" lang="en-US" altLang="ja-JP"/>
              <a:t> class: allows for a USB host system (Initiator) to connect to a PIMA device (Resonder) to transfer media files.</a:t>
            </a:r>
          </a:p>
          <a:p>
            <a:pPr>
              <a:lnSpc>
                <a:spcPct val="100000"/>
              </a:lnSpc>
              <a:buClr>
                <a:srgbClr val="0070C0"/>
              </a:buClr>
            </a:pPr>
            <a:endParaRPr kumimoji="1" lang="en-US" altLang="ja-JP"/>
          </a:p>
          <a:p>
            <a:pPr>
              <a:lnSpc>
                <a:spcPct val="100000"/>
              </a:lnSpc>
              <a:buClr>
                <a:srgbClr val="0070C0"/>
              </a:buClr>
            </a:pPr>
            <a:r>
              <a:rPr kumimoji="1" lang="en-US" altLang="ja-JP"/>
              <a:t>Adding an object and sending the event to the host (</a:t>
            </a:r>
            <a:r>
              <a:rPr lang="en-US" b="0" i="0">
                <a:solidFill>
                  <a:srgbClr val="171717"/>
                </a:solidFill>
                <a:effectLst/>
                <a:latin typeface="Segoe UI" panose="020B0502040204020203" pitchFamily="34" charset="0"/>
              </a:rPr>
              <a:t>add an object and inform the host</a:t>
            </a:r>
            <a:r>
              <a:rPr kumimoji="1" lang="en-US" altLang="ja-JP"/>
              <a:t>):</a:t>
            </a:r>
          </a:p>
          <a:p>
            <a:pPr marL="539750" lvl="4" indent="0">
              <a:buClr>
                <a:srgbClr val="0070C0"/>
              </a:buClr>
              <a:buNone/>
            </a:pPr>
            <a:r>
              <a:rPr kumimoji="1" lang="en-US" altLang="ja-JP">
                <a:solidFill>
                  <a:schemeClr val="tx2">
                    <a:lumMod val="60000"/>
                    <a:lumOff val="40000"/>
                  </a:schemeClr>
                </a:solidFill>
              </a:rPr>
              <a:t>ux_device_class_pima_object_add</a:t>
            </a:r>
            <a:endParaRPr lang="en-US" altLang="ja-JP">
              <a:solidFill>
                <a:schemeClr val="tx2">
                  <a:lumMod val="60000"/>
                  <a:lumOff val="40000"/>
                </a:schemeClr>
              </a:solidFill>
            </a:endParaRPr>
          </a:p>
          <a:p>
            <a:pPr>
              <a:lnSpc>
                <a:spcPct val="100000"/>
              </a:lnSpc>
              <a:buClr>
                <a:srgbClr val="0070C0"/>
              </a:buClr>
            </a:pPr>
            <a:r>
              <a:rPr kumimoji="1" lang="en-US" altLang="ja-JP"/>
              <a:t>Delete a local object:</a:t>
            </a:r>
          </a:p>
          <a:p>
            <a:pPr marL="539750" lvl="4" indent="0">
              <a:buClr>
                <a:srgbClr val="0070C0"/>
              </a:buClr>
              <a:buNone/>
            </a:pPr>
            <a:r>
              <a:rPr kumimoji="1" lang="en-US" altLang="ja-JP">
                <a:solidFill>
                  <a:schemeClr val="tx2">
                    <a:lumMod val="60000"/>
                    <a:lumOff val="40000"/>
                  </a:schemeClr>
                </a:solidFill>
              </a:rPr>
              <a:t>ux_device_class_pima_object_delete</a:t>
            </a:r>
          </a:p>
          <a:p>
            <a:pPr>
              <a:lnSpc>
                <a:spcPct val="100000"/>
              </a:lnSpc>
              <a:buClr>
                <a:srgbClr val="0070C0"/>
              </a:buClr>
            </a:pPr>
            <a:r>
              <a:rPr kumimoji="1" lang="en-US" altLang="ja-JP"/>
              <a:t>Return the object data:</a:t>
            </a:r>
            <a:endParaRPr lang="en-US" altLang="ja-JP"/>
          </a:p>
          <a:p>
            <a:pPr marL="539750" lvl="4" indent="0">
              <a:buClr>
                <a:srgbClr val="0070C0"/>
              </a:buClr>
              <a:buNone/>
            </a:pPr>
            <a:r>
              <a:rPr kumimoji="1" lang="en-US" altLang="ja-JP">
                <a:solidFill>
                  <a:schemeClr val="tx2">
                    <a:lumMod val="60000"/>
                    <a:lumOff val="40000"/>
                  </a:schemeClr>
                </a:solidFill>
              </a:rPr>
              <a:t>ux_device_class_pima_object_info_get</a:t>
            </a:r>
          </a:p>
          <a:p>
            <a:pPr>
              <a:lnSpc>
                <a:spcPct val="100000"/>
              </a:lnSpc>
              <a:buClr>
                <a:srgbClr val="0070C0"/>
              </a:buClr>
            </a:pPr>
            <a:r>
              <a:rPr kumimoji="1" lang="en-US" altLang="ja-JP"/>
              <a:t>Host sends the object information (PIMA class needs to receive the object information in the local system):</a:t>
            </a:r>
            <a:endParaRPr lang="en-US" altLang="ja-JP"/>
          </a:p>
          <a:p>
            <a:pPr marL="539750" lvl="4" indent="0">
              <a:buClr>
                <a:srgbClr val="0070C0"/>
              </a:buClr>
              <a:buNone/>
            </a:pPr>
            <a:r>
              <a:rPr kumimoji="1" lang="en-US" altLang="ja-JP">
                <a:solidFill>
                  <a:schemeClr val="tx2">
                    <a:lumMod val="60000"/>
                    <a:lumOff val="40000"/>
                  </a:schemeClr>
                </a:solidFill>
              </a:rPr>
              <a:t>ux_device_class_pima_object_info_send</a:t>
            </a:r>
          </a:p>
          <a:p>
            <a:pPr>
              <a:lnSpc>
                <a:spcPct val="100000"/>
              </a:lnSpc>
              <a:buClr>
                <a:srgbClr val="0070C0"/>
              </a:buClr>
            </a:pPr>
            <a:r>
              <a:rPr kumimoji="1" lang="en-US" altLang="ja-JP"/>
              <a:t>Host sends the object data</a:t>
            </a:r>
            <a:r>
              <a:rPr lang="en-US" altLang="ja-JP"/>
              <a:t> (PIMA class needs to receive the object data in the local system)</a:t>
            </a:r>
          </a:p>
          <a:p>
            <a:pPr marL="539750" lvl="4" indent="0">
              <a:buClr>
                <a:srgbClr val="0070C0"/>
              </a:buClr>
              <a:buNone/>
            </a:pPr>
            <a:r>
              <a:rPr kumimoji="1" lang="en-US" altLang="ja-JP">
                <a:solidFill>
                  <a:schemeClr val="tx2">
                    <a:lumMod val="60000"/>
                    <a:lumOff val="40000"/>
                  </a:schemeClr>
                </a:solidFill>
              </a:rPr>
              <a:t>ux_device_class_pima_object_data_send</a:t>
            </a:r>
          </a:p>
        </p:txBody>
      </p:sp>
    </p:spTree>
    <p:extLst>
      <p:ext uri="{BB962C8B-B14F-4D97-AF65-F5344CB8AC3E}">
        <p14:creationId xmlns:p14="http://schemas.microsoft.com/office/powerpoint/2010/main" val="42153932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Audio Class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381000" y="1447800"/>
            <a:ext cx="11733526" cy="4431983"/>
          </a:xfrm>
        </p:spPr>
        <p:txBody>
          <a:bodyPr/>
          <a:lstStyle/>
          <a:p>
            <a:pPr>
              <a:lnSpc>
                <a:spcPct val="100000"/>
              </a:lnSpc>
              <a:buClr>
                <a:srgbClr val="0070C0"/>
              </a:buClr>
            </a:pPr>
            <a:r>
              <a:rPr kumimoji="1" lang="en-US" altLang="ja-JP"/>
              <a:t>Get specific stream instance for the Audio function:</a:t>
            </a:r>
          </a:p>
          <a:p>
            <a:pPr>
              <a:lnSpc>
                <a:spcPct val="100000"/>
              </a:lnSpc>
              <a:buClr>
                <a:srgbClr val="0070C0"/>
              </a:buClr>
            </a:pPr>
            <a:r>
              <a:rPr lang="en-US" altLang="ja-JP">
                <a:solidFill>
                  <a:schemeClr val="tx2">
                    <a:lumMod val="60000"/>
                    <a:lumOff val="40000"/>
                  </a:schemeClr>
                </a:solidFill>
              </a:rPr>
              <a:t>	ux_device_class_audio_stream_get</a:t>
            </a:r>
          </a:p>
          <a:p>
            <a:pPr>
              <a:lnSpc>
                <a:spcPct val="100000"/>
              </a:lnSpc>
              <a:buClr>
                <a:srgbClr val="0070C0"/>
              </a:buClr>
            </a:pPr>
            <a:r>
              <a:rPr kumimoji="1" lang="en-US" altLang="ja-JP"/>
              <a:t>Start audio data reception for the Audio stream:</a:t>
            </a:r>
          </a:p>
          <a:p>
            <a:pPr>
              <a:lnSpc>
                <a:spcPct val="100000"/>
              </a:lnSpc>
              <a:buClr>
                <a:srgbClr val="0070C0"/>
              </a:buClr>
            </a:pPr>
            <a:r>
              <a:rPr lang="en-US" altLang="ja-JP">
                <a:solidFill>
                  <a:schemeClr val="tx2">
                    <a:lumMod val="60000"/>
                    <a:lumOff val="40000"/>
                  </a:schemeClr>
                </a:solidFill>
              </a:rPr>
              <a:t>	ux_device_class_audio_reception_start</a:t>
            </a:r>
            <a:endParaRPr kumimoji="1" lang="en-US" altLang="ja-JP">
              <a:solidFill>
                <a:schemeClr val="tx2">
                  <a:lumMod val="60000"/>
                  <a:lumOff val="40000"/>
                </a:schemeClr>
              </a:solidFill>
            </a:endParaRPr>
          </a:p>
          <a:p>
            <a:pPr>
              <a:lnSpc>
                <a:spcPct val="100000"/>
              </a:lnSpc>
              <a:buClr>
                <a:srgbClr val="0070C0"/>
              </a:buClr>
            </a:pPr>
            <a:r>
              <a:rPr kumimoji="1" lang="en-US" altLang="ja-JP"/>
              <a:t>Read 8(16,24,32)-bit sample from the Audio stream:</a:t>
            </a:r>
          </a:p>
          <a:p>
            <a:pPr marL="541338" lvl="4" indent="0">
              <a:lnSpc>
                <a:spcPct val="100000"/>
              </a:lnSpc>
              <a:buClr>
                <a:srgbClr val="0070C0"/>
              </a:buClr>
              <a:buNone/>
            </a:pPr>
            <a:r>
              <a:rPr kumimoji="1" lang="en-US" altLang="ja-JP">
                <a:solidFill>
                  <a:schemeClr val="tx2">
                    <a:lumMod val="60000"/>
                    <a:lumOff val="40000"/>
                  </a:schemeClr>
                </a:solidFill>
              </a:rPr>
              <a:t>	ux_device_class_audio_sample_read8		ux_device_class_audio_sample_read16</a:t>
            </a:r>
          </a:p>
          <a:p>
            <a:pPr marL="541338" lvl="4" indent="0">
              <a:lnSpc>
                <a:spcPct val="100000"/>
              </a:lnSpc>
              <a:buClr>
                <a:srgbClr val="0070C0"/>
              </a:buClr>
              <a:buNone/>
            </a:pPr>
            <a:r>
              <a:rPr kumimoji="1" lang="en-US" altLang="ja-JP">
                <a:solidFill>
                  <a:schemeClr val="tx2">
                    <a:lumMod val="60000"/>
                    <a:lumOff val="40000"/>
                  </a:schemeClr>
                </a:solidFill>
              </a:rPr>
              <a:t>	ux_device_class_audio_sample_read24		ux_device_class_audio_sample_read32</a:t>
            </a:r>
          </a:p>
          <a:p>
            <a:pPr>
              <a:lnSpc>
                <a:spcPct val="100000"/>
              </a:lnSpc>
              <a:buClr>
                <a:srgbClr val="0070C0"/>
              </a:buClr>
            </a:pPr>
            <a:r>
              <a:rPr lang="en-US" altLang="ja-JP"/>
              <a:t>Start audio data transmission for the Audio stream:</a:t>
            </a:r>
          </a:p>
          <a:p>
            <a:pPr>
              <a:lnSpc>
                <a:spcPct val="100000"/>
              </a:lnSpc>
              <a:buClr>
                <a:srgbClr val="0070C0"/>
              </a:buClr>
            </a:pPr>
            <a:r>
              <a:rPr lang="en-US" altLang="ja-JP">
                <a:solidFill>
                  <a:schemeClr val="tx2">
                    <a:lumMod val="60000"/>
                    <a:lumOff val="40000"/>
                  </a:schemeClr>
                </a:solidFill>
              </a:rPr>
              <a:t>	ux_device_class_audio_transmission_start</a:t>
            </a:r>
          </a:p>
          <a:p>
            <a:pPr>
              <a:lnSpc>
                <a:spcPct val="100000"/>
              </a:lnSpc>
              <a:buClr>
                <a:srgbClr val="0070C0"/>
              </a:buClr>
            </a:pPr>
            <a:r>
              <a:rPr lang="en-US" altLang="ja-JP"/>
              <a:t>Write an audio frame into the Audio stream:</a:t>
            </a:r>
          </a:p>
          <a:p>
            <a:pPr>
              <a:lnSpc>
                <a:spcPct val="100000"/>
              </a:lnSpc>
              <a:buClr>
                <a:srgbClr val="0070C0"/>
              </a:buClr>
            </a:pPr>
            <a:r>
              <a:rPr lang="en-US" altLang="ja-JP">
                <a:solidFill>
                  <a:schemeClr val="tx2">
                    <a:lumMod val="60000"/>
                    <a:lumOff val="40000"/>
                  </a:schemeClr>
                </a:solidFill>
              </a:rPr>
              <a:t>	ux_device_class_audio_frame_write</a:t>
            </a:r>
          </a:p>
          <a:p>
            <a:pPr>
              <a:lnSpc>
                <a:spcPct val="100000"/>
              </a:lnSpc>
              <a:buClr>
                <a:srgbClr val="0070C0"/>
              </a:buClr>
            </a:pPr>
            <a:endParaRPr lang="en-US" altLang="ja-JP"/>
          </a:p>
          <a:p>
            <a:pPr>
              <a:lnSpc>
                <a:spcPct val="100000"/>
              </a:lnSpc>
              <a:buClr>
                <a:srgbClr val="0070C0"/>
              </a:buClr>
            </a:pPr>
            <a:endParaRPr kumimoji="1" lang="en-US" altLang="ja-JP"/>
          </a:p>
        </p:txBody>
      </p:sp>
    </p:spTree>
    <p:extLst>
      <p:ext uri="{BB962C8B-B14F-4D97-AF65-F5344CB8AC3E}">
        <p14:creationId xmlns:p14="http://schemas.microsoft.com/office/powerpoint/2010/main" val="227240593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printer Class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37759" y="1450549"/>
            <a:ext cx="11733526" cy="3734356"/>
          </a:xfrm>
        </p:spPr>
        <p:txBody>
          <a:bodyPr/>
          <a:lstStyle/>
          <a:p>
            <a:pPr marL="285750" indent="-285750">
              <a:lnSpc>
                <a:spcPct val="100000"/>
              </a:lnSpc>
              <a:buClr>
                <a:srgbClr val="0070C0"/>
              </a:buClr>
              <a:buFont typeface="Wingdings" panose="05000000000000000000" pitchFamily="2" charset="2"/>
              <a:buChar char="§"/>
            </a:pPr>
            <a:r>
              <a:rPr kumimoji="1" lang="en-US" altLang="ja-JP"/>
              <a:t>Read from printer pipe:</a:t>
            </a:r>
          </a:p>
          <a:p>
            <a:pPr marL="539750" lvl="4" indent="0">
              <a:lnSpc>
                <a:spcPct val="100000"/>
              </a:lnSpc>
              <a:buClr>
                <a:srgbClr val="0070C0"/>
              </a:buClr>
              <a:buNone/>
            </a:pPr>
            <a:r>
              <a:rPr lang="en-US" b="0" i="0">
                <a:solidFill>
                  <a:schemeClr val="tx2">
                    <a:lumMod val="60000"/>
                    <a:lumOff val="40000"/>
                  </a:schemeClr>
                </a:solidFill>
                <a:effectLst/>
                <a:latin typeface="SFMono-Regular"/>
              </a:rPr>
              <a:t>_ux_device_class_printer_read</a:t>
            </a:r>
            <a:endParaRPr kumimoji="1" lang="en-US" altLang="ja-JP">
              <a:solidFill>
                <a:schemeClr val="tx2">
                  <a:lumMod val="60000"/>
                  <a:lumOff val="40000"/>
                </a:schemeClr>
              </a:solidFill>
            </a:endParaRPr>
          </a:p>
          <a:p>
            <a:pPr marL="285750" indent="-285750">
              <a:lnSpc>
                <a:spcPct val="100000"/>
              </a:lnSpc>
              <a:buClr>
                <a:srgbClr val="0070C0"/>
              </a:buClr>
              <a:buFont typeface="Wingdings" panose="05000000000000000000" pitchFamily="2" charset="2"/>
              <a:buChar char="§"/>
            </a:pPr>
            <a:r>
              <a:rPr kumimoji="1" lang="en-US" altLang="ja-JP"/>
              <a:t>Write to a printer pipe:</a:t>
            </a:r>
          </a:p>
          <a:p>
            <a:pPr marL="539750" lvl="4" indent="0">
              <a:lnSpc>
                <a:spcPct val="100000"/>
              </a:lnSpc>
              <a:buClr>
                <a:srgbClr val="0070C0"/>
              </a:buClr>
              <a:buNone/>
            </a:pPr>
            <a:r>
              <a:rPr kumimoji="1" lang="en-US" altLang="ja-JP">
                <a:solidFill>
                  <a:schemeClr val="tx2">
                    <a:lumMod val="60000"/>
                    <a:lumOff val="40000"/>
                  </a:schemeClr>
                </a:solidFill>
              </a:rPr>
              <a:t>_ux_device_class_printer_write</a:t>
            </a:r>
          </a:p>
          <a:p>
            <a:pPr marL="285750" indent="-285750">
              <a:lnSpc>
                <a:spcPct val="100000"/>
              </a:lnSpc>
              <a:buClr>
                <a:srgbClr val="0070C0"/>
              </a:buClr>
              <a:buFont typeface="Wingdings" panose="05000000000000000000" pitchFamily="2" charset="2"/>
              <a:buChar char="§"/>
            </a:pPr>
            <a:r>
              <a:rPr kumimoji="1" lang="en-US" altLang="ja-JP"/>
              <a:t>Perform IOCTL on the printer interface</a:t>
            </a:r>
            <a:r>
              <a:rPr lang="en-US" altLang="ja-JP"/>
              <a:t>:</a:t>
            </a:r>
          </a:p>
          <a:p>
            <a:pPr marL="539750" lvl="4" indent="0">
              <a:lnSpc>
                <a:spcPct val="100000"/>
              </a:lnSpc>
              <a:buClr>
                <a:srgbClr val="0070C0"/>
              </a:buClr>
              <a:buNone/>
            </a:pPr>
            <a:r>
              <a:rPr kumimoji="1" lang="en-US" altLang="ja-JP">
                <a:solidFill>
                  <a:schemeClr val="tx2">
                    <a:lumMod val="60000"/>
                    <a:lumOff val="40000"/>
                  </a:schemeClr>
                </a:solidFill>
              </a:rPr>
              <a:t>ux_device_class_printer_ioctl</a:t>
            </a:r>
          </a:p>
          <a:p>
            <a:pPr marL="539750" lvl="4" indent="0">
              <a:lnSpc>
                <a:spcPct val="100000"/>
              </a:lnSpc>
              <a:buClr>
                <a:srgbClr val="0070C0"/>
              </a:buClr>
              <a:buNone/>
            </a:pPr>
            <a:endParaRPr lang="en-US" altLang="ja-JP"/>
          </a:p>
          <a:p>
            <a:pPr>
              <a:lnSpc>
                <a:spcPct val="100000"/>
              </a:lnSpc>
              <a:buClr>
                <a:srgbClr val="0070C0"/>
              </a:buClr>
            </a:pPr>
            <a:r>
              <a:rPr lang="en-US" altLang="ja-JP"/>
              <a:t>Ioctl functions:</a:t>
            </a:r>
          </a:p>
          <a:p>
            <a:pPr>
              <a:lnSpc>
                <a:spcPct val="100000"/>
              </a:lnSpc>
              <a:buClr>
                <a:srgbClr val="0070C0"/>
              </a:buClr>
            </a:pPr>
            <a:r>
              <a:rPr lang="en-US" altLang="ja-JP" i="1"/>
              <a:t>	UX_DEVICE_CLASS_PRINTER_IOCTL_PORT_STATUS_SET</a:t>
            </a:r>
          </a:p>
          <a:p>
            <a:pPr>
              <a:lnSpc>
                <a:spcPct val="100000"/>
              </a:lnSpc>
              <a:buClr>
                <a:srgbClr val="0070C0"/>
              </a:buClr>
            </a:pPr>
            <a:r>
              <a:rPr lang="en-US" altLang="ja-JP" i="1"/>
              <a:t>	UX_DEVICE_CLASS_PRINTER_IOCTL_READ_TIMEOUT_SET</a:t>
            </a:r>
          </a:p>
          <a:p>
            <a:pPr>
              <a:lnSpc>
                <a:spcPct val="100000"/>
              </a:lnSpc>
              <a:buClr>
                <a:srgbClr val="0070C0"/>
              </a:buClr>
            </a:pPr>
            <a:r>
              <a:rPr lang="en-US" altLang="ja-JP" i="1"/>
              <a:t>	UX_DEVICE_CLASS_PRINTER_IOCTL_WRITE_TIMEOUT_SET</a:t>
            </a:r>
          </a:p>
        </p:txBody>
      </p:sp>
    </p:spTree>
    <p:extLst>
      <p:ext uri="{BB962C8B-B14F-4D97-AF65-F5344CB8AC3E}">
        <p14:creationId xmlns:p14="http://schemas.microsoft.com/office/powerpoint/2010/main" val="33826067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reference</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37759" y="1450549"/>
            <a:ext cx="11733526" cy="4083169"/>
          </a:xfrm>
        </p:spPr>
        <p:txBody>
          <a:bodyPr/>
          <a:lstStyle/>
          <a:p>
            <a:pPr marL="285750" indent="-285750">
              <a:lnSpc>
                <a:spcPct val="100000"/>
              </a:lnSpc>
              <a:buClr>
                <a:srgbClr val="0070C0"/>
              </a:buClr>
              <a:buFont typeface="Wingdings" panose="05000000000000000000" pitchFamily="2" charset="2"/>
              <a:buChar char="§"/>
            </a:pPr>
            <a:r>
              <a:rPr lang="en-US" altLang="ja-JP"/>
              <a:t>Microsoft Azure RTOS:</a:t>
            </a:r>
          </a:p>
          <a:p>
            <a:pPr>
              <a:lnSpc>
                <a:spcPct val="100000"/>
              </a:lnSpc>
              <a:buClr>
                <a:srgbClr val="0070C0"/>
              </a:buClr>
            </a:pPr>
            <a:r>
              <a:rPr lang="en-US" altLang="ja-JP" i="1">
                <a:solidFill>
                  <a:schemeClr val="tx2">
                    <a:lumMod val="60000"/>
                    <a:lumOff val="40000"/>
                  </a:schemeClr>
                </a:solidFill>
                <a:hlinkClick r:id="rId2">
                  <a:extLst>
                    <a:ext uri="{A12FA001-AC4F-418D-AE19-62706E023703}">
                      <ahyp:hlinkClr xmlns:ahyp="http://schemas.microsoft.com/office/drawing/2018/hyperlinkcolor" val="tx"/>
                    </a:ext>
                  </a:extLst>
                </a:hlinkClick>
              </a:rPr>
              <a:t>https://azure.microsoft.com/en-us/products/rtos/</a:t>
            </a:r>
            <a:endParaRPr lang="en-US" altLang="ja-JP" i="1">
              <a:solidFill>
                <a:schemeClr val="tx2">
                  <a:lumMod val="60000"/>
                  <a:lumOff val="40000"/>
                </a:schemeClr>
              </a:solidFill>
            </a:endParaRPr>
          </a:p>
          <a:p>
            <a:pPr>
              <a:lnSpc>
                <a:spcPct val="100000"/>
              </a:lnSpc>
              <a:buClr>
                <a:srgbClr val="0070C0"/>
              </a:buClr>
            </a:pPr>
            <a:endParaRPr lang="en-US" altLang="ja-JP" i="1">
              <a:solidFill>
                <a:schemeClr val="tx2">
                  <a:lumMod val="60000"/>
                  <a:lumOff val="40000"/>
                </a:schemeClr>
              </a:solidFill>
            </a:endParaRPr>
          </a:p>
          <a:p>
            <a:pPr marL="285750" indent="-285750">
              <a:lnSpc>
                <a:spcPct val="100000"/>
              </a:lnSpc>
              <a:buClr>
                <a:srgbClr val="0070C0"/>
              </a:buClr>
              <a:buFont typeface="Wingdings" panose="05000000000000000000" pitchFamily="2" charset="2"/>
              <a:buChar char="§"/>
            </a:pPr>
            <a:r>
              <a:rPr lang="en-US" altLang="ja-JP"/>
              <a:t>Github Azure RTOS:</a:t>
            </a:r>
          </a:p>
          <a:p>
            <a:pPr>
              <a:lnSpc>
                <a:spcPct val="100000"/>
              </a:lnSpc>
              <a:buClr>
                <a:srgbClr val="0070C0"/>
              </a:buClr>
            </a:pPr>
            <a:r>
              <a:rPr lang="en-US" altLang="ja-JP" i="1">
                <a:solidFill>
                  <a:schemeClr val="tx2">
                    <a:lumMod val="60000"/>
                    <a:lumOff val="40000"/>
                  </a:schemeClr>
                </a:solidFill>
                <a:hlinkClick r:id="rId3">
                  <a:extLst>
                    <a:ext uri="{A12FA001-AC4F-418D-AE19-62706E023703}">
                      <ahyp:hlinkClr xmlns:ahyp="http://schemas.microsoft.com/office/drawing/2018/hyperlinkcolor" val="tx"/>
                    </a:ext>
                  </a:extLst>
                </a:hlinkClick>
              </a:rPr>
              <a:t>https://github.com/azure-rtos</a:t>
            </a:r>
            <a:endParaRPr lang="en-US" altLang="ja-JP" i="1">
              <a:solidFill>
                <a:schemeClr val="tx2">
                  <a:lumMod val="60000"/>
                  <a:lumOff val="40000"/>
                </a:schemeClr>
              </a:solidFill>
            </a:endParaRPr>
          </a:p>
          <a:p>
            <a:pPr>
              <a:lnSpc>
                <a:spcPct val="100000"/>
              </a:lnSpc>
              <a:buClr>
                <a:srgbClr val="0070C0"/>
              </a:buClr>
            </a:pPr>
            <a:endParaRPr lang="en-US" altLang="ja-JP" i="1">
              <a:solidFill>
                <a:schemeClr val="tx2">
                  <a:lumMod val="60000"/>
                  <a:lumOff val="40000"/>
                </a:schemeClr>
              </a:solidFill>
            </a:endParaRPr>
          </a:p>
          <a:p>
            <a:pPr marL="285750" indent="-285750">
              <a:lnSpc>
                <a:spcPct val="100000"/>
              </a:lnSpc>
              <a:buClr>
                <a:srgbClr val="0070C0"/>
              </a:buClr>
              <a:buFont typeface="Wingdings" panose="05000000000000000000" pitchFamily="2" charset="2"/>
              <a:buChar char="§"/>
            </a:pPr>
            <a:r>
              <a:rPr lang="en-US" altLang="ja-JP"/>
              <a:t>Github Renesas – Azure RTOS:</a:t>
            </a:r>
          </a:p>
          <a:p>
            <a:pPr>
              <a:lnSpc>
                <a:spcPct val="100000"/>
              </a:lnSpc>
              <a:buClr>
                <a:srgbClr val="0070C0"/>
              </a:buClr>
            </a:pPr>
            <a:r>
              <a:rPr lang="en-US" altLang="ja-JP" i="1">
                <a:solidFill>
                  <a:schemeClr val="tx2">
                    <a:lumMod val="60000"/>
                    <a:lumOff val="40000"/>
                  </a:schemeClr>
                </a:solidFill>
                <a:hlinkClick r:id="rId4">
                  <a:extLst>
                    <a:ext uri="{A12FA001-AC4F-418D-AE19-62706E023703}">
                      <ahyp:hlinkClr xmlns:ahyp="http://schemas.microsoft.com/office/drawing/2018/hyperlinkcolor" val="tx"/>
                    </a:ext>
                  </a:extLst>
                </a:hlinkClick>
              </a:rPr>
              <a:t>https://github.com/renesas/azure-rtos</a:t>
            </a:r>
            <a:endParaRPr lang="en-US" altLang="ja-JP" i="1">
              <a:solidFill>
                <a:schemeClr val="tx2">
                  <a:lumMod val="60000"/>
                  <a:lumOff val="40000"/>
                </a:schemeClr>
              </a:solidFill>
            </a:endParaRPr>
          </a:p>
          <a:p>
            <a:pPr>
              <a:lnSpc>
                <a:spcPct val="100000"/>
              </a:lnSpc>
              <a:buClr>
                <a:srgbClr val="0070C0"/>
              </a:buClr>
            </a:pPr>
            <a:endParaRPr lang="en-US" altLang="ja-JP" i="1">
              <a:solidFill>
                <a:schemeClr val="tx2">
                  <a:lumMod val="60000"/>
                  <a:lumOff val="40000"/>
                </a:schemeClr>
              </a:solidFill>
            </a:endParaRPr>
          </a:p>
          <a:p>
            <a:pPr marL="285750" indent="-285750">
              <a:lnSpc>
                <a:spcPct val="100000"/>
              </a:lnSpc>
              <a:buClr>
                <a:srgbClr val="0070C0"/>
              </a:buClr>
              <a:buFont typeface="Wingdings" panose="05000000000000000000" pitchFamily="2" charset="2"/>
              <a:buChar char="§"/>
            </a:pPr>
            <a:r>
              <a:rPr lang="en-US" altLang="ja-JP"/>
              <a:t>Azure RTOS with STM32:</a:t>
            </a:r>
          </a:p>
          <a:p>
            <a:pPr>
              <a:lnSpc>
                <a:spcPct val="100000"/>
              </a:lnSpc>
              <a:buClr>
                <a:srgbClr val="0070C0"/>
              </a:buClr>
            </a:pPr>
            <a:r>
              <a:rPr lang="en-US" altLang="ja-JP" i="1">
                <a:solidFill>
                  <a:schemeClr val="tx2">
                    <a:lumMod val="60000"/>
                    <a:lumOff val="40000"/>
                  </a:schemeClr>
                </a:solidFill>
                <a:hlinkClick r:id="rId5">
                  <a:extLst>
                    <a:ext uri="{A12FA001-AC4F-418D-AE19-62706E023703}">
                      <ahyp:hlinkClr xmlns:ahyp="http://schemas.microsoft.com/office/drawing/2018/hyperlinkcolor" val="tx"/>
                    </a:ext>
                  </a:extLst>
                </a:hlinkClick>
              </a:rPr>
              <a:t>https://wiki.stmicroelectronics.cn/stm32mcu/wiki/Introduction_to_Azure_RTOS_with_STM32</a:t>
            </a:r>
            <a:endParaRPr lang="en-US" altLang="ja-JP" i="1">
              <a:solidFill>
                <a:schemeClr val="tx2">
                  <a:lumMod val="60000"/>
                  <a:lumOff val="40000"/>
                </a:schemeClr>
              </a:solidFill>
            </a:endParaRPr>
          </a:p>
          <a:p>
            <a:pPr>
              <a:lnSpc>
                <a:spcPct val="100000"/>
              </a:lnSpc>
              <a:buClr>
                <a:srgbClr val="0070C0"/>
              </a:buClr>
            </a:pPr>
            <a:endParaRPr lang="en-US" altLang="ja-JP" i="1">
              <a:solidFill>
                <a:schemeClr val="tx2">
                  <a:lumMod val="60000"/>
                  <a:lumOff val="40000"/>
                </a:schemeClr>
              </a:solidFill>
            </a:endParaRPr>
          </a:p>
        </p:txBody>
      </p:sp>
    </p:spTree>
    <p:extLst>
      <p:ext uri="{BB962C8B-B14F-4D97-AF65-F5344CB8AC3E}">
        <p14:creationId xmlns:p14="http://schemas.microsoft.com/office/powerpoint/2010/main" val="63919535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semaphore</a:t>
            </a:r>
            <a:endParaRPr lang="en-US" sz="2000"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503601"/>
            <a:ext cx="11887200" cy="3850798"/>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r>
              <a:rPr lang="en-US"/>
              <a:t>Create counting semaphore</a:t>
            </a:r>
          </a:p>
          <a:p>
            <a:pPr lvl="1" indent="0">
              <a:buFont typeface="Wingdings" panose="05000000000000000000" pitchFamily="2" charset="2"/>
              <a:buNone/>
            </a:pPr>
            <a:r>
              <a:rPr lang="en-US"/>
              <a:t>UINT </a:t>
            </a:r>
            <a:r>
              <a:rPr lang="en-US">
                <a:solidFill>
                  <a:schemeClr val="tx2">
                    <a:lumMod val="60000"/>
                    <a:lumOff val="40000"/>
                  </a:schemeClr>
                </a:solidFill>
              </a:rPr>
              <a:t>tx_semaphore_create </a:t>
            </a:r>
            <a:r>
              <a:rPr lang="en-US"/>
              <a:t>( TX_SEMAPHORE *semaphore_ptr, CHAR *name_ptr, ULONG initial_count);</a:t>
            </a:r>
          </a:p>
          <a:p>
            <a:pPr marL="463550" lvl="1" indent="-285750"/>
            <a:r>
              <a:rPr lang="en-US"/>
              <a:t>Delete counting semaphore</a:t>
            </a:r>
          </a:p>
          <a:p>
            <a:pPr lvl="1" indent="0">
              <a:buNone/>
            </a:pPr>
            <a:r>
              <a:rPr lang="en-US"/>
              <a:t>UINT </a:t>
            </a:r>
            <a:r>
              <a:rPr lang="en-US">
                <a:solidFill>
                  <a:schemeClr val="tx2">
                    <a:lumMod val="60000"/>
                    <a:lumOff val="40000"/>
                  </a:schemeClr>
                </a:solidFill>
              </a:rPr>
              <a:t>tx_semaphore_delete </a:t>
            </a:r>
            <a:r>
              <a:rPr lang="en-US"/>
              <a:t>(TX_SEMAPHORE *semaphore_ptr);</a:t>
            </a:r>
          </a:p>
          <a:p>
            <a:pPr marL="463550" lvl="1" indent="-285750"/>
            <a:r>
              <a:rPr lang="en-US"/>
              <a:t>Place an instance in counting semaphore</a:t>
            </a:r>
          </a:p>
          <a:p>
            <a:pPr lvl="1" indent="0">
              <a:buNone/>
            </a:pPr>
            <a:r>
              <a:rPr lang="en-US"/>
              <a:t>UINT </a:t>
            </a:r>
            <a:r>
              <a:rPr lang="en-US">
                <a:solidFill>
                  <a:schemeClr val="tx2">
                    <a:lumMod val="60000"/>
                    <a:lumOff val="40000"/>
                  </a:schemeClr>
                </a:solidFill>
              </a:rPr>
              <a:t>tx_semaphore_put </a:t>
            </a:r>
            <a:r>
              <a:rPr lang="en-US"/>
              <a:t>(TX_SEMAPHORE *semaphore_ptr);</a:t>
            </a:r>
          </a:p>
          <a:p>
            <a:pPr marL="463550" lvl="1" indent="-285750"/>
            <a:r>
              <a:rPr lang="en-US"/>
              <a:t>Get instance from counting semaphore</a:t>
            </a:r>
          </a:p>
          <a:p>
            <a:pPr lvl="1" indent="0">
              <a:buNone/>
            </a:pPr>
            <a:r>
              <a:rPr lang="en-US"/>
              <a:t>UINT </a:t>
            </a:r>
            <a:r>
              <a:rPr lang="en-US">
                <a:solidFill>
                  <a:schemeClr val="tx2">
                    <a:lumMod val="60000"/>
                    <a:lumOff val="40000"/>
                  </a:schemeClr>
                </a:solidFill>
              </a:rPr>
              <a:t>tx_semaphore_get </a:t>
            </a:r>
            <a:r>
              <a:rPr lang="en-US"/>
              <a:t>( TX_SEMAPHORE *semaphore_ptr, ULONG wait_option);</a:t>
            </a:r>
          </a:p>
          <a:p>
            <a:pPr marL="463550" lvl="1" indent="-285750"/>
            <a:r>
              <a:rPr lang="en-US"/>
              <a:t>Notify application when semaphore is put:</a:t>
            </a:r>
          </a:p>
          <a:p>
            <a:pPr lvl="1" indent="0">
              <a:buNone/>
            </a:pPr>
            <a:r>
              <a:rPr lang="en-US"/>
              <a:t>UINT </a:t>
            </a:r>
            <a:r>
              <a:rPr lang="en-US">
                <a:solidFill>
                  <a:schemeClr val="tx2">
                    <a:lumMod val="60000"/>
                    <a:lumOff val="40000"/>
                  </a:schemeClr>
                </a:solidFill>
              </a:rPr>
              <a:t>tx_semaphore_put_notify</a:t>
            </a:r>
            <a:r>
              <a:rPr lang="en-US"/>
              <a:t>( TX_SEMAPHORE *semaphore_ptr, VOID (*semaphore_put_notify)(TX_SEMAPHORE *)); </a:t>
            </a:r>
          </a:p>
        </p:txBody>
      </p:sp>
    </p:spTree>
    <p:extLst>
      <p:ext uri="{BB962C8B-B14F-4D97-AF65-F5344CB8AC3E}">
        <p14:creationId xmlns:p14="http://schemas.microsoft.com/office/powerpoint/2010/main" val="353306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semaphore</a:t>
            </a:r>
            <a:endParaRPr lang="en-US" sz="2000"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600200"/>
            <a:ext cx="11887200" cy="345274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buNone/>
            </a:pPr>
            <a:r>
              <a:rPr lang="en-US"/>
              <a:t>Paramater:</a:t>
            </a:r>
          </a:p>
          <a:p>
            <a:pPr lvl="2" indent="0">
              <a:buNone/>
            </a:pPr>
            <a:r>
              <a:rPr lang="en-US" b="1" i="1"/>
              <a:t>semaphore_ptr</a:t>
            </a:r>
            <a:r>
              <a:rPr lang="en-US"/>
              <a:t>: Pointer to a semaphore control block</a:t>
            </a:r>
          </a:p>
          <a:p>
            <a:pPr lvl="2" indent="0">
              <a:buNone/>
            </a:pPr>
            <a:r>
              <a:rPr lang="en-US" b="1" i="1"/>
              <a:t>name_ptr</a:t>
            </a:r>
            <a:r>
              <a:rPr lang="en-US"/>
              <a:t>: Pointer to the name of the semaphore</a:t>
            </a:r>
          </a:p>
          <a:p>
            <a:pPr lvl="2" indent="0">
              <a:buNone/>
            </a:pPr>
            <a:r>
              <a:rPr lang="en-US" b="1" i="1"/>
              <a:t>initial_count</a:t>
            </a:r>
            <a:r>
              <a:rPr lang="en-US"/>
              <a:t>: Specifies the initial count for this semaphore (0x00000000 to 0xFFFFFFFF)</a:t>
            </a:r>
          </a:p>
          <a:p>
            <a:pPr lvl="2" indent="0">
              <a:buNone/>
            </a:pPr>
            <a:r>
              <a:rPr lang="en-US" b="1" i="1"/>
              <a:t>wait_option</a:t>
            </a:r>
            <a:r>
              <a:rPr lang="en-US"/>
              <a:t>: Defines how the service behaves if there are no instances of the semaphore available</a:t>
            </a:r>
          </a:p>
          <a:p>
            <a:pPr marL="825500" lvl="3" indent="-285750">
              <a:buFont typeface="Wingdings" panose="05000000000000000000" pitchFamily="2" charset="2"/>
              <a:buChar char="§"/>
            </a:pPr>
            <a:r>
              <a:rPr lang="en-US"/>
              <a:t>TX_NO_WAIT (0x00000000)</a:t>
            </a:r>
          </a:p>
          <a:p>
            <a:pPr marL="825500" lvl="3" indent="-285750">
              <a:buFont typeface="Wingdings" panose="05000000000000000000" pitchFamily="2" charset="2"/>
              <a:buChar char="§"/>
            </a:pPr>
            <a:r>
              <a:rPr lang="en-US"/>
              <a:t>TX_WAIT_FOREVER (0xFFFFFFFF)</a:t>
            </a:r>
          </a:p>
          <a:p>
            <a:pPr lvl="2" indent="0">
              <a:buNone/>
            </a:pPr>
            <a:r>
              <a:rPr lang="en-US" b="1" i="1"/>
              <a:t>semaphore_put_notify</a:t>
            </a:r>
            <a:r>
              <a:rPr lang="en-US"/>
              <a:t>: Pointer to application's semaphore put notification function</a:t>
            </a:r>
          </a:p>
          <a:p>
            <a:pPr lvl="1" indent="0">
              <a:buNone/>
            </a:pPr>
            <a:endParaRPr lang="en-US"/>
          </a:p>
        </p:txBody>
      </p:sp>
    </p:spTree>
    <p:extLst>
      <p:ext uri="{BB962C8B-B14F-4D97-AF65-F5344CB8AC3E}">
        <p14:creationId xmlns:p14="http://schemas.microsoft.com/office/powerpoint/2010/main" val="3787894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queue</a:t>
            </a:r>
            <a:endParaRPr lang="en-US" sz="2000"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600200"/>
            <a:ext cx="11887200" cy="4146263"/>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r>
              <a:rPr lang="en-US"/>
              <a:t>Create message queue:</a:t>
            </a:r>
          </a:p>
          <a:p>
            <a:pPr lvl="1" indent="0">
              <a:buNone/>
            </a:pPr>
            <a:r>
              <a:rPr lang="en-US"/>
              <a:t>UINT </a:t>
            </a:r>
            <a:r>
              <a:rPr lang="en-US">
                <a:solidFill>
                  <a:schemeClr val="tx2">
                    <a:lumMod val="60000"/>
                    <a:lumOff val="40000"/>
                  </a:schemeClr>
                </a:solidFill>
              </a:rPr>
              <a:t>tx_queue_create </a:t>
            </a:r>
            <a:r>
              <a:rPr lang="en-US"/>
              <a:t>(TX_QUEUE *queue_ptr, CHAR *name_ptr, UINT message_size, VOID *queue_start, ULONG queue_size);</a:t>
            </a:r>
          </a:p>
          <a:p>
            <a:pPr marL="463550" lvl="1" indent="-285750"/>
            <a:r>
              <a:rPr lang="en-US"/>
              <a:t>Delete message queue:</a:t>
            </a:r>
          </a:p>
          <a:p>
            <a:pPr lvl="1" indent="0">
              <a:buNone/>
            </a:pPr>
            <a:r>
              <a:rPr lang="en-US"/>
              <a:t>UINT </a:t>
            </a:r>
            <a:r>
              <a:rPr lang="en-US">
                <a:solidFill>
                  <a:schemeClr val="tx2">
                    <a:lumMod val="60000"/>
                    <a:lumOff val="40000"/>
                  </a:schemeClr>
                </a:solidFill>
              </a:rPr>
              <a:t>tx_queue_delete </a:t>
            </a:r>
            <a:r>
              <a:rPr lang="en-US"/>
              <a:t>(TX_QUEUE *queue_ptr);</a:t>
            </a:r>
          </a:p>
          <a:p>
            <a:pPr marL="463550" lvl="1" indent="-285750"/>
            <a:r>
              <a:rPr lang="da-DK"/>
              <a:t>Send message to message queue</a:t>
            </a:r>
            <a:r>
              <a:rPr lang="en-US"/>
              <a:t>:</a:t>
            </a:r>
          </a:p>
          <a:p>
            <a:pPr lvl="1" indent="0">
              <a:buNone/>
            </a:pPr>
            <a:r>
              <a:rPr lang="en-US"/>
              <a:t>UINT </a:t>
            </a:r>
            <a:r>
              <a:rPr lang="en-US">
                <a:solidFill>
                  <a:schemeClr val="tx2">
                    <a:lumMod val="60000"/>
                    <a:lumOff val="40000"/>
                  </a:schemeClr>
                </a:solidFill>
              </a:rPr>
              <a:t>tx_queue_send </a:t>
            </a:r>
            <a:r>
              <a:rPr lang="en-US"/>
              <a:t>( TX_QUEUE *queue_ptr, VOID *source_ptr, ULONG wait_option);</a:t>
            </a:r>
          </a:p>
          <a:p>
            <a:pPr marL="463550" lvl="1" indent="-285750"/>
            <a:r>
              <a:rPr lang="en-US"/>
              <a:t>Get message from message queue:</a:t>
            </a:r>
          </a:p>
          <a:p>
            <a:pPr lvl="1" indent="0">
              <a:buNone/>
            </a:pPr>
            <a:r>
              <a:rPr lang="en-US"/>
              <a:t>UINT </a:t>
            </a:r>
            <a:r>
              <a:rPr lang="en-US">
                <a:solidFill>
                  <a:schemeClr val="tx2">
                    <a:lumMod val="60000"/>
                    <a:lumOff val="40000"/>
                  </a:schemeClr>
                </a:solidFill>
              </a:rPr>
              <a:t>tx_queue_receive </a:t>
            </a:r>
            <a:r>
              <a:rPr lang="en-US"/>
              <a:t>( TX_QUEUE *queue_ptr, VOID *destination_ptr, ULONG wait_option);</a:t>
            </a:r>
          </a:p>
          <a:p>
            <a:pPr marL="463550" lvl="1" indent="-285750"/>
            <a:r>
              <a:rPr lang="en-US"/>
              <a:t>Notify application when message is sent to queue:</a:t>
            </a:r>
          </a:p>
          <a:p>
            <a:pPr lvl="1" indent="0">
              <a:buNone/>
            </a:pPr>
            <a:r>
              <a:rPr lang="en-US"/>
              <a:t>UINT </a:t>
            </a:r>
            <a:r>
              <a:rPr lang="en-US">
                <a:solidFill>
                  <a:schemeClr val="tx2">
                    <a:lumMod val="60000"/>
                    <a:lumOff val="40000"/>
                  </a:schemeClr>
                </a:solidFill>
              </a:rPr>
              <a:t>tx_queue_send_notify </a:t>
            </a:r>
            <a:r>
              <a:rPr lang="en-US"/>
              <a:t>( TX_QUEUE *queue_ptr, VOID (*queue_send_notify)(TX_QUEUE *));</a:t>
            </a:r>
          </a:p>
        </p:txBody>
      </p:sp>
    </p:spTree>
    <p:extLst>
      <p:ext uri="{BB962C8B-B14F-4D97-AF65-F5344CB8AC3E}">
        <p14:creationId xmlns:p14="http://schemas.microsoft.com/office/powerpoint/2010/main" val="3008338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Queue</a:t>
            </a:r>
            <a:endParaRPr lang="en-US" sz="2000"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600200"/>
            <a:ext cx="11887200" cy="3850798"/>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buNone/>
            </a:pPr>
            <a:r>
              <a:rPr lang="en-US"/>
              <a:t>Paramater:</a:t>
            </a:r>
          </a:p>
          <a:p>
            <a:pPr lvl="2" indent="0">
              <a:buNone/>
            </a:pPr>
            <a:r>
              <a:rPr lang="en-US" b="1" i="1"/>
              <a:t>queue_ptr: </a:t>
            </a:r>
            <a:r>
              <a:rPr lang="en-US"/>
              <a:t>Pointer to a message queue control block</a:t>
            </a:r>
          </a:p>
          <a:p>
            <a:pPr lvl="2" indent="0">
              <a:buNone/>
            </a:pPr>
            <a:r>
              <a:rPr lang="en-US" b="1" i="1"/>
              <a:t>name_ptr: </a:t>
            </a:r>
            <a:r>
              <a:rPr lang="en-US"/>
              <a:t>Pointer to the name of the message queue</a:t>
            </a:r>
          </a:p>
          <a:p>
            <a:pPr lvl="2" indent="0">
              <a:buNone/>
            </a:pPr>
            <a:r>
              <a:rPr lang="en-US" b="1" i="1"/>
              <a:t>message_size: </a:t>
            </a:r>
            <a:r>
              <a:rPr lang="en-US"/>
              <a:t>Specifies the size of each message in the queue (1 (32-bit word) to 16 (32-bit words))</a:t>
            </a:r>
          </a:p>
          <a:p>
            <a:pPr lvl="2" indent="0">
              <a:buNone/>
            </a:pPr>
            <a:r>
              <a:rPr lang="en-US" b="1" i="1"/>
              <a:t>queue_start: </a:t>
            </a:r>
            <a:r>
              <a:rPr lang="en-US"/>
              <a:t>Starting address of the message queue</a:t>
            </a:r>
          </a:p>
          <a:p>
            <a:pPr lvl="2" indent="0">
              <a:buNone/>
            </a:pPr>
            <a:r>
              <a:rPr lang="en-US" b="1" i="1"/>
              <a:t>queue_size: </a:t>
            </a:r>
            <a:r>
              <a:rPr lang="en-US"/>
              <a:t>Total number of bytes available for the message queue</a:t>
            </a:r>
          </a:p>
          <a:p>
            <a:pPr lvl="2" indent="0">
              <a:buNone/>
            </a:pPr>
            <a:r>
              <a:rPr lang="en-US" b="1" i="1"/>
              <a:t>source_ptr: </a:t>
            </a:r>
            <a:r>
              <a:rPr lang="en-US"/>
              <a:t>Pointer to the message sending</a:t>
            </a:r>
          </a:p>
          <a:p>
            <a:pPr lvl="2" indent="0">
              <a:buNone/>
            </a:pPr>
            <a:r>
              <a:rPr lang="en-US" b="1" i="1"/>
              <a:t>destination_ptr: </a:t>
            </a:r>
            <a:r>
              <a:rPr lang="en-US"/>
              <a:t>Location of where to copy the message</a:t>
            </a:r>
          </a:p>
          <a:p>
            <a:pPr lvl="2" indent="0">
              <a:buNone/>
            </a:pPr>
            <a:r>
              <a:rPr lang="en-US" b="1" i="1"/>
              <a:t>wait_option</a:t>
            </a:r>
            <a:r>
              <a:rPr lang="en-US"/>
              <a:t>: Defines how the service behaves if the message queue is full(send)/empty(receive)</a:t>
            </a:r>
          </a:p>
          <a:p>
            <a:pPr lvl="2" indent="0">
              <a:buNone/>
            </a:pPr>
            <a:r>
              <a:rPr lang="en-US" b="1" i="1"/>
              <a:t>queue_send_notify: </a:t>
            </a:r>
            <a:r>
              <a:rPr lang="en-US"/>
              <a:t>Pointer to application's queue send notification function</a:t>
            </a:r>
          </a:p>
        </p:txBody>
      </p:sp>
    </p:spTree>
    <p:extLst>
      <p:ext uri="{BB962C8B-B14F-4D97-AF65-F5344CB8AC3E}">
        <p14:creationId xmlns:p14="http://schemas.microsoft.com/office/powerpoint/2010/main" val="178558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3426066"/>
          </a:xfrm>
        </p:spPr>
        <p:txBody>
          <a:bodyPr/>
          <a:lstStyle/>
          <a:p>
            <a:r>
              <a:rPr lang="en-US" dirty="0"/>
              <a:t>Azure RTOS	</a:t>
            </a:r>
            <a:r>
              <a:rPr lang="en-US" b="1" dirty="0"/>
              <a:t>Page 03</a:t>
            </a:r>
          </a:p>
          <a:p>
            <a:r>
              <a:rPr lang="en-US" dirty="0" err="1"/>
              <a:t>ThreadX</a:t>
            </a:r>
            <a:r>
              <a:rPr lang="en-US" dirty="0"/>
              <a:t>	</a:t>
            </a:r>
            <a:r>
              <a:rPr lang="en-US" b="1" dirty="0"/>
              <a:t>Page 06</a:t>
            </a:r>
            <a:endParaRPr lang="en-US" dirty="0"/>
          </a:p>
          <a:p>
            <a:r>
              <a:rPr lang="en-US" dirty="0" err="1"/>
              <a:t>FileX</a:t>
            </a:r>
            <a:r>
              <a:rPr lang="en-US" dirty="0"/>
              <a:t>	</a:t>
            </a:r>
            <a:r>
              <a:rPr lang="en-US" b="1" dirty="0"/>
              <a:t>Page 34</a:t>
            </a:r>
          </a:p>
          <a:p>
            <a:r>
              <a:rPr lang="en-US" dirty="0"/>
              <a:t>GUIX	</a:t>
            </a:r>
            <a:r>
              <a:rPr lang="en-US" b="1" dirty="0"/>
              <a:t>Page 57</a:t>
            </a:r>
          </a:p>
          <a:p>
            <a:r>
              <a:rPr lang="en-US" dirty="0" err="1"/>
              <a:t>NetX</a:t>
            </a:r>
            <a:r>
              <a:rPr lang="en-US" dirty="0"/>
              <a:t> &amp; </a:t>
            </a:r>
            <a:r>
              <a:rPr lang="en-US" dirty="0" err="1"/>
              <a:t>NetX</a:t>
            </a:r>
            <a:r>
              <a:rPr lang="en-US" dirty="0"/>
              <a:t> Duo	</a:t>
            </a:r>
            <a:r>
              <a:rPr lang="en-US" b="1" dirty="0"/>
              <a:t>Page 69</a:t>
            </a:r>
          </a:p>
          <a:p>
            <a:r>
              <a:rPr lang="en-US" dirty="0"/>
              <a:t>USBX	</a:t>
            </a:r>
            <a:r>
              <a:rPr lang="en-US" b="1"/>
              <a:t>Page 118</a:t>
            </a:r>
          </a:p>
          <a:p>
            <a:r>
              <a:rPr lang="en-US"/>
              <a:t>Reference	</a:t>
            </a:r>
            <a:r>
              <a:rPr lang="en-US" b="1"/>
              <a:t>Page 155</a:t>
            </a:r>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mutex</a:t>
            </a:r>
            <a:endParaRPr lang="en-US" sz="2000"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752600"/>
            <a:ext cx="11887200" cy="3054682"/>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r>
              <a:rPr lang="en-US"/>
              <a:t>Create mutual exclusion mutex:</a:t>
            </a:r>
          </a:p>
          <a:p>
            <a:pPr lvl="1" indent="0">
              <a:buNone/>
            </a:pPr>
            <a:r>
              <a:rPr lang="en-US"/>
              <a:t>UINT </a:t>
            </a:r>
            <a:r>
              <a:rPr lang="en-US">
                <a:solidFill>
                  <a:schemeClr val="tx2">
                    <a:lumMod val="60000"/>
                    <a:lumOff val="40000"/>
                  </a:schemeClr>
                </a:solidFill>
              </a:rPr>
              <a:t>tx_mutex_create </a:t>
            </a:r>
            <a:r>
              <a:rPr lang="en-US"/>
              <a:t>(TX_MUTEX *mutex_ptr, CHAR *name_ptr, UINT priority_inherit);</a:t>
            </a:r>
          </a:p>
          <a:p>
            <a:pPr marL="463550" lvl="1" indent="-285750"/>
            <a:r>
              <a:rPr lang="en-US"/>
              <a:t>Delete mutual exclusion mutex:</a:t>
            </a:r>
          </a:p>
          <a:p>
            <a:pPr lvl="1" indent="0">
              <a:buNone/>
            </a:pPr>
            <a:r>
              <a:rPr lang="en-US"/>
              <a:t>UINT </a:t>
            </a:r>
            <a:r>
              <a:rPr lang="en-US">
                <a:solidFill>
                  <a:schemeClr val="tx2">
                    <a:lumMod val="60000"/>
                    <a:lumOff val="40000"/>
                  </a:schemeClr>
                </a:solidFill>
              </a:rPr>
              <a:t>tx_mutex_delete </a:t>
            </a:r>
            <a:r>
              <a:rPr lang="en-US"/>
              <a:t>(TX_MUTEX *mutex_ptr);</a:t>
            </a:r>
          </a:p>
          <a:p>
            <a:pPr marL="463550" lvl="1" indent="-285750"/>
            <a:r>
              <a:rPr lang="da-DK"/>
              <a:t>Obtain ownership of mutex</a:t>
            </a:r>
            <a:r>
              <a:rPr lang="en-US"/>
              <a:t>:</a:t>
            </a:r>
          </a:p>
          <a:p>
            <a:pPr lvl="1" indent="0">
              <a:buNone/>
            </a:pPr>
            <a:r>
              <a:rPr lang="en-US"/>
              <a:t>UINT </a:t>
            </a:r>
            <a:r>
              <a:rPr lang="en-US">
                <a:solidFill>
                  <a:schemeClr val="tx2">
                    <a:lumMod val="60000"/>
                    <a:lumOff val="40000"/>
                  </a:schemeClr>
                </a:solidFill>
              </a:rPr>
              <a:t>tx_mutex_get </a:t>
            </a:r>
            <a:r>
              <a:rPr lang="en-US"/>
              <a:t>(TX_MUTEX *mutex_ptr, ULONG wait_option);</a:t>
            </a:r>
          </a:p>
          <a:p>
            <a:pPr marL="463550" lvl="1" indent="-285750"/>
            <a:r>
              <a:rPr lang="en-US"/>
              <a:t>Release ownership of mutex:</a:t>
            </a:r>
          </a:p>
          <a:p>
            <a:pPr lvl="1" indent="0">
              <a:buNone/>
            </a:pPr>
            <a:r>
              <a:rPr lang="en-US"/>
              <a:t>UINT </a:t>
            </a:r>
            <a:r>
              <a:rPr lang="en-US">
                <a:solidFill>
                  <a:schemeClr val="tx2">
                    <a:lumMod val="60000"/>
                    <a:lumOff val="40000"/>
                  </a:schemeClr>
                </a:solidFill>
              </a:rPr>
              <a:t>tx_mutex_put </a:t>
            </a:r>
            <a:r>
              <a:rPr lang="en-US"/>
              <a:t>(TX_MUTEX *mutex_ptr);</a:t>
            </a:r>
          </a:p>
        </p:txBody>
      </p:sp>
      <p:sp>
        <p:nvSpPr>
          <p:cNvPr id="3" name="Rectangle 1">
            <a:extLst>
              <a:ext uri="{FF2B5EF4-FFF2-40B4-BE49-F238E27FC236}">
                <a16:creationId xmlns:a16="http://schemas.microsoft.com/office/drawing/2014/main" id="{91F22856-BA8B-BD4C-6BA7-E6BD38B69F90}"/>
              </a:ext>
            </a:extLst>
          </p:cNvPr>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1" i="0" u="none" strike="noStrike" cap="none" normalizeH="0" baseline="0">
                <a:ln>
                  <a:noFill/>
                </a:ln>
                <a:solidFill>
                  <a:srgbClr val="171717"/>
                </a:solidFill>
                <a:effectLst/>
                <a:latin typeface="Segoe UI" panose="020B0502040204020203" pitchFamily="34" charset="0"/>
                <a:cs typeface="Segoe UI" panose="020B0502040204020203" pitchFamily="34" charset="0"/>
              </a:rPr>
            </a:br>
            <a:endParaRPr kumimoji="0" lang="en-US" altLang="en-US" sz="900" b="1" i="0" u="none" strike="noStrike" cap="none" normalizeH="0" baseline="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456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mutex</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828800"/>
            <a:ext cx="11724001" cy="3155223"/>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lnSpc>
                <a:spcPct val="150000"/>
              </a:lnSpc>
              <a:buNone/>
            </a:pPr>
            <a:r>
              <a:rPr lang="en-US"/>
              <a:t>Paramater:</a:t>
            </a:r>
          </a:p>
          <a:p>
            <a:pPr lvl="2" indent="0">
              <a:lnSpc>
                <a:spcPct val="150000"/>
              </a:lnSpc>
              <a:buNone/>
            </a:pPr>
            <a:r>
              <a:rPr lang="en-US" b="1" i="1"/>
              <a:t>mutex_ptr: </a:t>
            </a:r>
            <a:r>
              <a:rPr lang="en-US"/>
              <a:t>Pointer to a mutex control block.</a:t>
            </a:r>
          </a:p>
          <a:p>
            <a:pPr lvl="2" indent="0">
              <a:lnSpc>
                <a:spcPct val="150000"/>
              </a:lnSpc>
              <a:buNone/>
            </a:pPr>
            <a:r>
              <a:rPr lang="en-US" b="1" i="1"/>
              <a:t>name_ptr: </a:t>
            </a:r>
            <a:r>
              <a:rPr lang="en-US"/>
              <a:t>Pointer to the name of the mutex.</a:t>
            </a:r>
          </a:p>
          <a:p>
            <a:pPr lvl="2" indent="0">
              <a:lnSpc>
                <a:spcPct val="150000"/>
              </a:lnSpc>
              <a:buNone/>
            </a:pPr>
            <a:r>
              <a:rPr lang="en-US" b="1" i="1"/>
              <a:t>priority_inherit: </a:t>
            </a:r>
            <a:r>
              <a:rPr lang="en-US"/>
              <a:t>Specifies whether or not this mutex supports priority inheritance:</a:t>
            </a:r>
          </a:p>
          <a:p>
            <a:pPr marL="825500" lvl="3" indent="-285750">
              <a:lnSpc>
                <a:spcPct val="150000"/>
              </a:lnSpc>
              <a:buFont typeface="Wingdings" panose="05000000000000000000" pitchFamily="2" charset="2"/>
              <a:buChar char="§"/>
            </a:pPr>
            <a:r>
              <a:rPr lang="en-US"/>
              <a:t>TX_INHERIT: priority inheritance is supported</a:t>
            </a:r>
          </a:p>
          <a:p>
            <a:pPr marL="825500" lvl="3" indent="-285750">
              <a:lnSpc>
                <a:spcPct val="150000"/>
              </a:lnSpc>
              <a:buFont typeface="Wingdings" panose="05000000000000000000" pitchFamily="2" charset="2"/>
              <a:buChar char="§"/>
            </a:pPr>
            <a:r>
              <a:rPr lang="en-US"/>
              <a:t>TX_NO_INHERIT: priority inheritance is not supported</a:t>
            </a:r>
          </a:p>
          <a:p>
            <a:pPr lvl="2" indent="0">
              <a:lnSpc>
                <a:spcPct val="150000"/>
              </a:lnSpc>
              <a:buNone/>
            </a:pPr>
            <a:r>
              <a:rPr lang="en-US" b="1" i="1"/>
              <a:t>wait_option: </a:t>
            </a:r>
            <a:r>
              <a:rPr lang="en-US"/>
              <a:t>Defines how the service behaves if the mutex is already owned by another thread</a:t>
            </a:r>
          </a:p>
        </p:txBody>
      </p:sp>
    </p:spTree>
    <p:extLst>
      <p:ext uri="{BB962C8B-B14F-4D97-AF65-F5344CB8AC3E}">
        <p14:creationId xmlns:p14="http://schemas.microsoft.com/office/powerpoint/2010/main" val="3530712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timer</a:t>
            </a:r>
            <a:endParaRPr lang="en-US" sz="2000"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752600"/>
            <a:ext cx="11887200" cy="345274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r>
              <a:rPr lang="en-US"/>
              <a:t>Create application timer:</a:t>
            </a:r>
          </a:p>
          <a:p>
            <a:pPr lvl="1" indent="0">
              <a:buNone/>
            </a:pPr>
            <a:r>
              <a:rPr lang="en-US"/>
              <a:t>UINT </a:t>
            </a:r>
            <a:r>
              <a:rPr lang="en-US">
                <a:solidFill>
                  <a:schemeClr val="tx2">
                    <a:lumMod val="60000"/>
                    <a:lumOff val="40000"/>
                  </a:schemeClr>
                </a:solidFill>
              </a:rPr>
              <a:t>tx_timer_create </a:t>
            </a:r>
            <a:r>
              <a:rPr lang="en-US"/>
              <a:t>( TX_TIMER *timer_ptr, CHAR *name_ptr, VOID (*expiration_function)(ULONG), </a:t>
            </a:r>
          </a:p>
          <a:p>
            <a:pPr lvl="1" indent="0">
              <a:buNone/>
            </a:pPr>
            <a:r>
              <a:rPr lang="en-US"/>
              <a:t>		ULONG expiration_input, ULONG initial_ticks, ULONG reschedule_ticks, UINT auto_activate);</a:t>
            </a:r>
          </a:p>
          <a:p>
            <a:pPr marL="463550" lvl="1" indent="-285750"/>
            <a:r>
              <a:rPr lang="en-US"/>
              <a:t>Delete application timer:</a:t>
            </a:r>
          </a:p>
          <a:p>
            <a:pPr lvl="1" indent="0">
              <a:buNone/>
            </a:pPr>
            <a:r>
              <a:rPr lang="en-US"/>
              <a:t>UINT </a:t>
            </a:r>
            <a:r>
              <a:rPr lang="en-US">
                <a:solidFill>
                  <a:schemeClr val="tx2">
                    <a:lumMod val="60000"/>
                    <a:lumOff val="40000"/>
                  </a:schemeClr>
                </a:solidFill>
              </a:rPr>
              <a:t>tx_timer_delete </a:t>
            </a:r>
            <a:r>
              <a:rPr lang="en-US"/>
              <a:t>(TX_TIMER *timer_ptr);</a:t>
            </a:r>
          </a:p>
          <a:p>
            <a:pPr marL="463550" lvl="1" indent="-285750"/>
            <a:r>
              <a:rPr lang="da-DK"/>
              <a:t>Activate application timer</a:t>
            </a:r>
            <a:r>
              <a:rPr lang="en-US"/>
              <a:t>:</a:t>
            </a:r>
          </a:p>
          <a:p>
            <a:pPr lvl="1" indent="0">
              <a:buNone/>
            </a:pPr>
            <a:r>
              <a:rPr lang="en-US"/>
              <a:t>UINT </a:t>
            </a:r>
            <a:r>
              <a:rPr lang="en-US">
                <a:solidFill>
                  <a:schemeClr val="tx2">
                    <a:lumMod val="60000"/>
                    <a:lumOff val="40000"/>
                  </a:schemeClr>
                </a:solidFill>
              </a:rPr>
              <a:t>tx_timer_activate </a:t>
            </a:r>
            <a:r>
              <a:rPr lang="en-US"/>
              <a:t>(TX_TIMER *timer_ptr);</a:t>
            </a:r>
          </a:p>
          <a:p>
            <a:pPr marL="463550" lvl="1" indent="-285750"/>
            <a:r>
              <a:rPr lang="en-US"/>
              <a:t>Deactivate application timer:</a:t>
            </a:r>
          </a:p>
          <a:p>
            <a:pPr lvl="1" indent="0">
              <a:buNone/>
            </a:pPr>
            <a:r>
              <a:rPr lang="en-US"/>
              <a:t>UINT </a:t>
            </a:r>
            <a:r>
              <a:rPr lang="en-US">
                <a:solidFill>
                  <a:schemeClr val="tx2">
                    <a:lumMod val="60000"/>
                    <a:lumOff val="40000"/>
                  </a:schemeClr>
                </a:solidFill>
              </a:rPr>
              <a:t>tx_timer_deactivate </a:t>
            </a:r>
            <a:r>
              <a:rPr lang="en-US"/>
              <a:t>(TX_TIMER *timer_ptr);</a:t>
            </a:r>
          </a:p>
        </p:txBody>
      </p:sp>
    </p:spTree>
    <p:extLst>
      <p:ext uri="{BB962C8B-B14F-4D97-AF65-F5344CB8AC3E}">
        <p14:creationId xmlns:p14="http://schemas.microsoft.com/office/powerpoint/2010/main" val="1807738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Timer</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600200"/>
            <a:ext cx="11724001" cy="350403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lnSpc>
                <a:spcPct val="100000"/>
              </a:lnSpc>
              <a:buNone/>
            </a:pPr>
            <a:r>
              <a:rPr lang="en-US"/>
              <a:t>Paramater:</a:t>
            </a:r>
          </a:p>
          <a:p>
            <a:pPr lvl="2" indent="0">
              <a:lnSpc>
                <a:spcPct val="150000"/>
              </a:lnSpc>
              <a:buNone/>
            </a:pPr>
            <a:r>
              <a:rPr lang="en-US" b="1" i="1"/>
              <a:t>timer_ptr: </a:t>
            </a:r>
            <a:r>
              <a:rPr lang="en-US"/>
              <a:t>Pointer to a timer control block</a:t>
            </a:r>
          </a:p>
          <a:p>
            <a:pPr lvl="2" indent="0">
              <a:lnSpc>
                <a:spcPct val="150000"/>
              </a:lnSpc>
              <a:buNone/>
            </a:pPr>
            <a:r>
              <a:rPr lang="en-US" b="1" i="1"/>
              <a:t>name_ptr: </a:t>
            </a:r>
            <a:r>
              <a:rPr lang="en-US"/>
              <a:t>Pointer to the name of the timer. </a:t>
            </a:r>
          </a:p>
          <a:p>
            <a:pPr lvl="2" indent="0">
              <a:lnSpc>
                <a:spcPct val="150000"/>
              </a:lnSpc>
              <a:buNone/>
            </a:pPr>
            <a:r>
              <a:rPr lang="en-US" b="1" i="1"/>
              <a:t>expiration_function: </a:t>
            </a:r>
            <a:r>
              <a:rPr lang="en-US"/>
              <a:t>Application function to call when the timer expires. </a:t>
            </a:r>
          </a:p>
          <a:p>
            <a:pPr lvl="2" indent="0">
              <a:lnSpc>
                <a:spcPct val="150000"/>
              </a:lnSpc>
              <a:buNone/>
            </a:pPr>
            <a:r>
              <a:rPr lang="en-US" b="1" i="1"/>
              <a:t>expiration_input: </a:t>
            </a:r>
            <a:r>
              <a:rPr lang="en-US"/>
              <a:t>Input to pass to expiration function when timer expires. </a:t>
            </a:r>
          </a:p>
          <a:p>
            <a:pPr lvl="2" indent="0">
              <a:lnSpc>
                <a:spcPct val="150000"/>
              </a:lnSpc>
              <a:buNone/>
            </a:pPr>
            <a:r>
              <a:rPr lang="en-US" b="1" i="1"/>
              <a:t>initial_ticks: </a:t>
            </a:r>
            <a:r>
              <a:rPr lang="en-US"/>
              <a:t>Specifies the initial number of ticks for timer expiration</a:t>
            </a:r>
          </a:p>
          <a:p>
            <a:pPr lvl="2" indent="0">
              <a:lnSpc>
                <a:spcPct val="150000"/>
              </a:lnSpc>
              <a:buNone/>
            </a:pPr>
            <a:r>
              <a:rPr lang="en-US" b="1" i="1"/>
              <a:t>reschedule_ticks: </a:t>
            </a:r>
            <a:r>
              <a:rPr lang="en-US"/>
              <a:t>Specifies the number of ticks for all timer expirations after the first. </a:t>
            </a:r>
          </a:p>
          <a:p>
            <a:pPr lvl="2" indent="0">
              <a:lnSpc>
                <a:spcPct val="150000"/>
              </a:lnSpc>
              <a:buNone/>
            </a:pPr>
            <a:r>
              <a:rPr lang="en-US" b="1" i="1"/>
              <a:t>auto_activate: </a:t>
            </a:r>
            <a:r>
              <a:rPr lang="en-US"/>
              <a:t>TX_AUTO_ACTIVATE (0x01) auto reload, TX_NO_ACTIVATE (0x00) one shot</a:t>
            </a:r>
          </a:p>
        </p:txBody>
      </p:sp>
    </p:spTree>
    <p:extLst>
      <p:ext uri="{BB962C8B-B14F-4D97-AF65-F5344CB8AC3E}">
        <p14:creationId xmlns:p14="http://schemas.microsoft.com/office/powerpoint/2010/main" val="1934441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Event flags</a:t>
            </a:r>
            <a:endParaRPr lang="en-US" sz="2000"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752600"/>
            <a:ext cx="11887200" cy="345274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r>
              <a:rPr lang="en-US"/>
              <a:t>Create event flags group:</a:t>
            </a:r>
          </a:p>
          <a:p>
            <a:pPr lvl="1" indent="0">
              <a:buNone/>
            </a:pPr>
            <a:r>
              <a:rPr lang="en-US"/>
              <a:t>UINT </a:t>
            </a:r>
            <a:r>
              <a:rPr lang="en-US">
                <a:solidFill>
                  <a:schemeClr val="tx2">
                    <a:lumMod val="60000"/>
                    <a:lumOff val="40000"/>
                  </a:schemeClr>
                </a:solidFill>
              </a:rPr>
              <a:t>tx_event_flags_create </a:t>
            </a:r>
            <a:r>
              <a:rPr lang="en-US"/>
              <a:t>( TX_EVENT_FLAGS_GROUP *group_ptr, CHAR *name_ptr);</a:t>
            </a:r>
          </a:p>
          <a:p>
            <a:pPr marL="463550" lvl="1" indent="-285750"/>
            <a:r>
              <a:rPr lang="en-US"/>
              <a:t>Delete event flags group:</a:t>
            </a:r>
          </a:p>
          <a:p>
            <a:pPr lvl="1" indent="0">
              <a:buNone/>
            </a:pPr>
            <a:r>
              <a:rPr lang="en-US"/>
              <a:t>UINT </a:t>
            </a:r>
            <a:r>
              <a:rPr lang="en-US">
                <a:solidFill>
                  <a:schemeClr val="tx2">
                    <a:lumMod val="60000"/>
                    <a:lumOff val="40000"/>
                  </a:schemeClr>
                </a:solidFill>
              </a:rPr>
              <a:t>tx_event_flags_delete </a:t>
            </a:r>
            <a:r>
              <a:rPr lang="en-US"/>
              <a:t>(TX_EVENT_FLAGS_GROUP *group_ptr);</a:t>
            </a:r>
          </a:p>
          <a:p>
            <a:pPr marL="463550" lvl="1" indent="-285750"/>
            <a:r>
              <a:rPr lang="en-US"/>
              <a:t>Get event flags from event flags group:</a:t>
            </a:r>
          </a:p>
          <a:p>
            <a:pPr lvl="1" indent="0">
              <a:buNone/>
            </a:pPr>
            <a:r>
              <a:rPr lang="en-US"/>
              <a:t>UINT </a:t>
            </a:r>
            <a:r>
              <a:rPr lang="en-US">
                <a:solidFill>
                  <a:schemeClr val="tx2">
                    <a:lumMod val="60000"/>
                    <a:lumOff val="40000"/>
                  </a:schemeClr>
                </a:solidFill>
              </a:rPr>
              <a:t>tx_event_flags_get </a:t>
            </a:r>
            <a:r>
              <a:rPr lang="en-US"/>
              <a:t>( TX_EVENT_FLAGS_GROUP *group_ptr, ULONG requested_flags, </a:t>
            </a:r>
          </a:p>
          <a:p>
            <a:pPr lvl="1" indent="0">
              <a:buNone/>
            </a:pPr>
            <a:r>
              <a:rPr lang="en-US"/>
              <a:t>			UINT get_option, ULONG *actual_flags_ptr, ULONG wait_option);</a:t>
            </a:r>
          </a:p>
          <a:p>
            <a:pPr marL="463550" lvl="1" indent="-285750"/>
            <a:r>
              <a:rPr lang="en-US"/>
              <a:t>Set event flags in an event flags group:</a:t>
            </a:r>
          </a:p>
          <a:p>
            <a:pPr lvl="1" indent="0">
              <a:buNone/>
            </a:pPr>
            <a:r>
              <a:rPr lang="en-US"/>
              <a:t>UINT </a:t>
            </a:r>
            <a:r>
              <a:rPr lang="en-US">
                <a:solidFill>
                  <a:schemeClr val="tx2">
                    <a:lumMod val="60000"/>
                    <a:lumOff val="40000"/>
                  </a:schemeClr>
                </a:solidFill>
              </a:rPr>
              <a:t>tx_event_flags_set </a:t>
            </a:r>
            <a:r>
              <a:rPr lang="en-US"/>
              <a:t>( TX_EVENT_FLAGS_GROUP *group_ptr, ULONG flags_to_set, UINT set_option);</a:t>
            </a:r>
          </a:p>
        </p:txBody>
      </p:sp>
    </p:spTree>
    <p:extLst>
      <p:ext uri="{BB962C8B-B14F-4D97-AF65-F5344CB8AC3E}">
        <p14:creationId xmlns:p14="http://schemas.microsoft.com/office/powerpoint/2010/main" val="3182541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Event flags</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600200"/>
            <a:ext cx="11724001" cy="408316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lnSpc>
                <a:spcPct val="100000"/>
              </a:lnSpc>
              <a:buNone/>
            </a:pPr>
            <a:r>
              <a:rPr lang="en-US"/>
              <a:t>Paramater:</a:t>
            </a:r>
          </a:p>
          <a:p>
            <a:pPr lvl="2" indent="0">
              <a:lnSpc>
                <a:spcPct val="100000"/>
              </a:lnSpc>
              <a:buNone/>
            </a:pPr>
            <a:r>
              <a:rPr lang="en-US" b="1" i="1"/>
              <a:t>group_ptr: </a:t>
            </a:r>
            <a:r>
              <a:rPr lang="en-US"/>
              <a:t>Pointer to an event flags group control block</a:t>
            </a:r>
          </a:p>
          <a:p>
            <a:pPr lvl="2" indent="0">
              <a:lnSpc>
                <a:spcPct val="100000"/>
              </a:lnSpc>
              <a:buNone/>
            </a:pPr>
            <a:r>
              <a:rPr lang="en-US" b="1" i="1"/>
              <a:t>name_ptr: </a:t>
            </a:r>
            <a:r>
              <a:rPr lang="en-US"/>
              <a:t>Pointer to the name of the event flags group</a:t>
            </a:r>
          </a:p>
          <a:p>
            <a:pPr lvl="2" indent="0">
              <a:lnSpc>
                <a:spcPct val="100000"/>
              </a:lnSpc>
              <a:buNone/>
            </a:pPr>
            <a:r>
              <a:rPr lang="en-US" b="1" i="1"/>
              <a:t>requested_flags: </a:t>
            </a:r>
            <a:r>
              <a:rPr lang="en-US"/>
              <a:t>32-bit unsigned variable that represents the requested event flags</a:t>
            </a:r>
          </a:p>
          <a:p>
            <a:pPr lvl="2" indent="0">
              <a:lnSpc>
                <a:spcPct val="100000"/>
              </a:lnSpc>
              <a:buNone/>
            </a:pPr>
            <a:r>
              <a:rPr lang="en-US" b="1" i="1"/>
              <a:t>get_option: </a:t>
            </a:r>
            <a:r>
              <a:rPr lang="en-US"/>
              <a:t>Specifies whether all or any of the requested event flags are required:</a:t>
            </a:r>
          </a:p>
          <a:p>
            <a:pPr marL="825500" lvl="3" indent="-285750">
              <a:lnSpc>
                <a:spcPct val="100000"/>
              </a:lnSpc>
              <a:buFont typeface="Wingdings" panose="05000000000000000000" pitchFamily="2" charset="2"/>
              <a:buChar char="§"/>
            </a:pPr>
            <a:r>
              <a:rPr lang="en-US"/>
              <a:t>TX_AND (0x02) </a:t>
            </a:r>
          </a:p>
          <a:p>
            <a:pPr marL="825500" lvl="3" indent="-285750">
              <a:lnSpc>
                <a:spcPct val="100000"/>
              </a:lnSpc>
              <a:buFont typeface="Wingdings" panose="05000000000000000000" pitchFamily="2" charset="2"/>
              <a:buChar char="§"/>
            </a:pPr>
            <a:r>
              <a:rPr lang="en-US"/>
              <a:t>TX_AND_CLEAR (0x03) </a:t>
            </a:r>
          </a:p>
          <a:p>
            <a:pPr marL="825500" lvl="3" indent="-285750">
              <a:lnSpc>
                <a:spcPct val="100000"/>
              </a:lnSpc>
              <a:buFont typeface="Wingdings" panose="05000000000000000000" pitchFamily="2" charset="2"/>
              <a:buChar char="§"/>
            </a:pPr>
            <a:r>
              <a:rPr lang="en-US"/>
              <a:t>TX_OR (0x00) </a:t>
            </a:r>
          </a:p>
          <a:p>
            <a:pPr marL="825500" lvl="3" indent="-285750">
              <a:lnSpc>
                <a:spcPct val="100000"/>
              </a:lnSpc>
              <a:buFont typeface="Wingdings" panose="05000000000000000000" pitchFamily="2" charset="2"/>
              <a:buChar char="§"/>
            </a:pPr>
            <a:r>
              <a:rPr lang="en-US"/>
              <a:t>TX_OR_CLEAR (0x01)</a:t>
            </a:r>
          </a:p>
          <a:p>
            <a:pPr lvl="2" indent="0">
              <a:lnSpc>
                <a:spcPct val="100000"/>
              </a:lnSpc>
              <a:buNone/>
            </a:pPr>
            <a:r>
              <a:rPr lang="en-US" b="1" i="1"/>
              <a:t>actual_flags_ptr: </a:t>
            </a:r>
            <a:r>
              <a:rPr lang="en-US"/>
              <a:t>Pointer to destination of where the retrieved event flags are placed</a:t>
            </a:r>
          </a:p>
          <a:p>
            <a:pPr lvl="2" indent="0">
              <a:lnSpc>
                <a:spcPct val="100000"/>
              </a:lnSpc>
              <a:buNone/>
            </a:pPr>
            <a:r>
              <a:rPr lang="en-US" b="1" i="1"/>
              <a:t>wait_option: </a:t>
            </a:r>
            <a:r>
              <a:rPr lang="en-US"/>
              <a:t>Defines how the service behaves if the selected event flags are not set</a:t>
            </a:r>
          </a:p>
          <a:p>
            <a:pPr lvl="2" indent="0">
              <a:lnSpc>
                <a:spcPct val="100000"/>
              </a:lnSpc>
              <a:buNone/>
            </a:pPr>
            <a:r>
              <a:rPr lang="en-US" b="1" i="1"/>
              <a:t>flags_to_set: </a:t>
            </a:r>
            <a:r>
              <a:rPr lang="en-US"/>
              <a:t>Specifies the event flags to set or clear based upon the set option selected.</a:t>
            </a:r>
          </a:p>
        </p:txBody>
      </p:sp>
    </p:spTree>
    <p:extLst>
      <p:ext uri="{BB962C8B-B14F-4D97-AF65-F5344CB8AC3E}">
        <p14:creationId xmlns:p14="http://schemas.microsoft.com/office/powerpoint/2010/main" val="747104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Memory byte pool</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39424" y="1447800"/>
            <a:ext cx="11724001" cy="2585323"/>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lnSpc>
                <a:spcPct val="100000"/>
              </a:lnSpc>
            </a:pPr>
            <a:r>
              <a:rPr lang="en-US" dirty="0"/>
              <a:t>S</a:t>
            </a:r>
            <a:r>
              <a:rPr lang="en-US" sz="1600" dirty="0"/>
              <a:t>imilar to a standard C heap, but no limit to the number of memory byte pools that can be created.</a:t>
            </a:r>
          </a:p>
          <a:p>
            <a:pPr marL="463550" lvl="1" indent="-285750">
              <a:lnSpc>
                <a:spcPct val="100000"/>
              </a:lnSpc>
            </a:pPr>
            <a:r>
              <a:rPr lang="en-US" sz="1600" dirty="0" err="1"/>
              <a:t>ThreadX</a:t>
            </a:r>
            <a:r>
              <a:rPr lang="en-US" sz="1600" dirty="0"/>
              <a:t> merges adjacent free memory blocks together during a subsequent allocation search for a large enough block of free memory </a:t>
            </a:r>
            <a:r>
              <a:rPr lang="en-US" sz="1600" dirty="0">
                <a:sym typeface="Wingdings" panose="05000000000000000000" pitchFamily="2" charset="2"/>
              </a:rPr>
              <a:t> memory defragmentation</a:t>
            </a:r>
          </a:p>
          <a:p>
            <a:pPr marL="463550" lvl="1" indent="-285750">
              <a:lnSpc>
                <a:spcPct val="100000"/>
              </a:lnSpc>
            </a:pPr>
            <a:r>
              <a:rPr lang="en-US" dirty="0">
                <a:sym typeface="Wingdings" panose="05000000000000000000" pitchFamily="2" charset="2"/>
              </a:rPr>
              <a:t>Memory byte pool attributes:</a:t>
            </a:r>
          </a:p>
          <a:p>
            <a:pPr marL="825500" lvl="3" indent="-285750">
              <a:lnSpc>
                <a:spcPct val="100000"/>
              </a:lnSpc>
            </a:pPr>
            <a:r>
              <a:rPr lang="en-US" dirty="0"/>
              <a:t>Control Block: contains essential system information</a:t>
            </a:r>
          </a:p>
          <a:p>
            <a:pPr marL="825500" lvl="3" indent="-285750">
              <a:lnSpc>
                <a:spcPct val="100000"/>
              </a:lnSpc>
            </a:pPr>
            <a:r>
              <a:rPr lang="en-US" dirty="0"/>
              <a:t>Name: be used primarily for user identification purposes</a:t>
            </a:r>
          </a:p>
          <a:p>
            <a:pPr marL="825500" lvl="3" indent="-285750">
              <a:lnSpc>
                <a:spcPct val="100000"/>
              </a:lnSpc>
            </a:pPr>
            <a:r>
              <a:rPr lang="en-US" dirty="0"/>
              <a:t>Address: The starting address of the byte pool</a:t>
            </a:r>
          </a:p>
          <a:p>
            <a:pPr marL="825500" lvl="3" indent="-285750">
              <a:lnSpc>
                <a:spcPct val="100000"/>
              </a:lnSpc>
            </a:pPr>
            <a:r>
              <a:rPr lang="en-US" dirty="0"/>
              <a:t>Total number: total number of bytes to be allocated to the memory byte pool</a:t>
            </a:r>
          </a:p>
        </p:txBody>
      </p:sp>
      <p:pic>
        <p:nvPicPr>
          <p:cNvPr id="3" name="Picture 2">
            <a:extLst>
              <a:ext uri="{FF2B5EF4-FFF2-40B4-BE49-F238E27FC236}">
                <a16:creationId xmlns:a16="http://schemas.microsoft.com/office/drawing/2014/main" id="{9B182326-8D09-400C-CA5E-621A5838337C}"/>
              </a:ext>
            </a:extLst>
          </p:cNvPr>
          <p:cNvPicPr>
            <a:picLocks noChangeAspect="1"/>
          </p:cNvPicPr>
          <p:nvPr/>
        </p:nvPicPr>
        <p:blipFill>
          <a:blip r:embed="rId2"/>
          <a:stretch>
            <a:fillRect/>
          </a:stretch>
        </p:blipFill>
        <p:spPr>
          <a:xfrm>
            <a:off x="3200400" y="4124325"/>
            <a:ext cx="4654544" cy="2133662"/>
          </a:xfrm>
          <a:prstGeom prst="rect">
            <a:avLst/>
          </a:prstGeom>
        </p:spPr>
      </p:pic>
    </p:spTree>
    <p:extLst>
      <p:ext uri="{BB962C8B-B14F-4D97-AF65-F5344CB8AC3E}">
        <p14:creationId xmlns:p14="http://schemas.microsoft.com/office/powerpoint/2010/main" val="1130871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Memory byte pool</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39424" y="1676400"/>
            <a:ext cx="11724001" cy="3627147"/>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lnSpc>
                <a:spcPct val="150000"/>
              </a:lnSpc>
            </a:pPr>
            <a:r>
              <a:rPr lang="en-US"/>
              <a:t>Create memory pool of bytes:</a:t>
            </a:r>
          </a:p>
          <a:p>
            <a:pPr lvl="1" indent="0">
              <a:lnSpc>
                <a:spcPct val="150000"/>
              </a:lnSpc>
              <a:buNone/>
            </a:pPr>
            <a:r>
              <a:rPr lang="en-US"/>
              <a:t>UINT </a:t>
            </a:r>
            <a:r>
              <a:rPr lang="en-US">
                <a:solidFill>
                  <a:schemeClr val="tx2">
                    <a:lumMod val="60000"/>
                    <a:lumOff val="40000"/>
                  </a:schemeClr>
                </a:solidFill>
              </a:rPr>
              <a:t>tx_byte_pool_create </a:t>
            </a:r>
            <a:r>
              <a:rPr lang="en-US"/>
              <a:t>(TX_BYTE_POOL *pool_ptr, CHAR *name_ptr, VOID *pool_start, ULONG pool_size);</a:t>
            </a:r>
          </a:p>
          <a:p>
            <a:pPr marL="463550" lvl="1" indent="-285750">
              <a:lnSpc>
                <a:spcPct val="150000"/>
              </a:lnSpc>
            </a:pPr>
            <a:r>
              <a:rPr lang="en-US"/>
              <a:t>Allocate bytes of memory:</a:t>
            </a:r>
          </a:p>
          <a:p>
            <a:pPr lvl="1" indent="0">
              <a:lnSpc>
                <a:spcPct val="150000"/>
              </a:lnSpc>
              <a:buNone/>
            </a:pPr>
            <a:r>
              <a:rPr lang="en-US"/>
              <a:t>UINT </a:t>
            </a:r>
            <a:r>
              <a:rPr lang="en-US">
                <a:solidFill>
                  <a:schemeClr val="tx2">
                    <a:lumMod val="60000"/>
                    <a:lumOff val="40000"/>
                  </a:schemeClr>
                </a:solidFill>
              </a:rPr>
              <a:t>tx_byte_allocate </a:t>
            </a:r>
            <a:r>
              <a:rPr lang="en-US"/>
              <a:t>(TX_BYTE_POOL *pool_ptr, VOID **memory_ptr, ULONG memory_size, ULONG wait_option);</a:t>
            </a:r>
          </a:p>
          <a:p>
            <a:pPr marL="463550" lvl="1" indent="-285750">
              <a:lnSpc>
                <a:spcPct val="150000"/>
              </a:lnSpc>
            </a:pPr>
            <a:r>
              <a:rPr lang="en-US"/>
              <a:t>Delete memory byte pool:</a:t>
            </a:r>
          </a:p>
          <a:p>
            <a:pPr lvl="1" indent="0">
              <a:lnSpc>
                <a:spcPct val="150000"/>
              </a:lnSpc>
              <a:buNone/>
            </a:pPr>
            <a:r>
              <a:rPr lang="en-US"/>
              <a:t>UINT </a:t>
            </a:r>
            <a:r>
              <a:rPr lang="en-US">
                <a:solidFill>
                  <a:schemeClr val="tx2">
                    <a:lumMod val="60000"/>
                    <a:lumOff val="40000"/>
                  </a:schemeClr>
                </a:solidFill>
              </a:rPr>
              <a:t>tx_byte_pool_delete</a:t>
            </a:r>
            <a:r>
              <a:rPr lang="en-US"/>
              <a:t>(TX_BYTE_POOL *pool_ptr);</a:t>
            </a:r>
          </a:p>
          <a:p>
            <a:pPr marL="463550" lvl="1" indent="-285750">
              <a:lnSpc>
                <a:spcPct val="150000"/>
              </a:lnSpc>
            </a:pPr>
            <a:r>
              <a:rPr lang="en-US"/>
              <a:t>Release bytes back to memory pool:</a:t>
            </a:r>
          </a:p>
          <a:p>
            <a:pPr lvl="1" indent="0">
              <a:lnSpc>
                <a:spcPct val="150000"/>
              </a:lnSpc>
              <a:buNone/>
            </a:pPr>
            <a:r>
              <a:rPr lang="en-US"/>
              <a:t>UINT </a:t>
            </a:r>
            <a:r>
              <a:rPr lang="en-US">
                <a:solidFill>
                  <a:schemeClr val="tx2">
                    <a:lumMod val="60000"/>
                    <a:lumOff val="40000"/>
                  </a:schemeClr>
                </a:solidFill>
              </a:rPr>
              <a:t>tx_byte_release </a:t>
            </a:r>
            <a:r>
              <a:rPr lang="en-US"/>
              <a:t>(VOID *memory_ptr);</a:t>
            </a:r>
          </a:p>
        </p:txBody>
      </p:sp>
    </p:spTree>
    <p:extLst>
      <p:ext uri="{BB962C8B-B14F-4D97-AF65-F5344CB8AC3E}">
        <p14:creationId xmlns:p14="http://schemas.microsoft.com/office/powerpoint/2010/main" val="3985907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Memory byte pool</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600200"/>
            <a:ext cx="11724001" cy="409907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lnSpc>
                <a:spcPct val="150000"/>
              </a:lnSpc>
              <a:buNone/>
            </a:pPr>
            <a:r>
              <a:rPr lang="en-US"/>
              <a:t>Paramater:</a:t>
            </a:r>
          </a:p>
          <a:p>
            <a:pPr lvl="2" indent="0">
              <a:lnSpc>
                <a:spcPct val="150000"/>
              </a:lnSpc>
              <a:buNone/>
            </a:pPr>
            <a:r>
              <a:rPr lang="en-US" b="1" i="1"/>
              <a:t>pool_ptr: </a:t>
            </a:r>
            <a:r>
              <a:rPr lang="en-US"/>
              <a:t>Pointer to a memory pool control block</a:t>
            </a:r>
          </a:p>
          <a:p>
            <a:pPr lvl="2" indent="0">
              <a:lnSpc>
                <a:spcPct val="150000"/>
              </a:lnSpc>
              <a:buNone/>
            </a:pPr>
            <a:r>
              <a:rPr lang="en-US" b="1" i="1"/>
              <a:t>name_ptr</a:t>
            </a:r>
            <a:r>
              <a:rPr lang="en-US"/>
              <a:t>: Pointer to the name of the memory pool</a:t>
            </a:r>
          </a:p>
          <a:p>
            <a:pPr lvl="2" indent="0">
              <a:lnSpc>
                <a:spcPct val="150000"/>
              </a:lnSpc>
              <a:buNone/>
            </a:pPr>
            <a:r>
              <a:rPr lang="en-US" b="1" i="1"/>
              <a:t>pool_start: </a:t>
            </a:r>
            <a:r>
              <a:rPr lang="en-US"/>
              <a:t>Starting address of the memory pool</a:t>
            </a:r>
          </a:p>
          <a:p>
            <a:pPr lvl="2" indent="0">
              <a:lnSpc>
                <a:spcPct val="150000"/>
              </a:lnSpc>
              <a:buNone/>
            </a:pPr>
            <a:r>
              <a:rPr lang="en-US" b="1" i="1"/>
              <a:t>pool_size: </a:t>
            </a:r>
            <a:r>
              <a:rPr lang="en-US"/>
              <a:t>Total number of bytes available for the memory pool.</a:t>
            </a:r>
          </a:p>
          <a:p>
            <a:pPr lvl="2" indent="0">
              <a:lnSpc>
                <a:spcPct val="150000"/>
              </a:lnSpc>
              <a:buNone/>
            </a:pPr>
            <a:r>
              <a:rPr lang="en-US" b="1" i="1"/>
              <a:t>memory_ptr: </a:t>
            </a:r>
            <a:r>
              <a:rPr lang="en-US"/>
              <a:t>Pointer to a destination memory pointer</a:t>
            </a:r>
          </a:p>
          <a:p>
            <a:pPr lvl="2" indent="0">
              <a:lnSpc>
                <a:spcPct val="150000"/>
              </a:lnSpc>
              <a:buNone/>
            </a:pPr>
            <a:r>
              <a:rPr lang="en-US" b="1" i="1"/>
              <a:t>memory_size: </a:t>
            </a:r>
            <a:r>
              <a:rPr lang="en-US"/>
              <a:t>Number of bytes requested</a:t>
            </a:r>
          </a:p>
          <a:p>
            <a:pPr lvl="2" indent="0">
              <a:lnSpc>
                <a:spcPct val="150000"/>
              </a:lnSpc>
              <a:buNone/>
            </a:pPr>
            <a:r>
              <a:rPr lang="en-US" b="1" i="1"/>
              <a:t>wait_option: </a:t>
            </a:r>
            <a:r>
              <a:rPr lang="en-US"/>
              <a:t>Defines how the service behaves if there is not enough memory available</a:t>
            </a:r>
          </a:p>
          <a:p>
            <a:pPr lvl="1" indent="0">
              <a:lnSpc>
                <a:spcPct val="150000"/>
              </a:lnSpc>
              <a:buNone/>
            </a:pPr>
            <a:endParaRPr lang="en-US"/>
          </a:p>
        </p:txBody>
      </p:sp>
    </p:spTree>
    <p:extLst>
      <p:ext uri="{BB962C8B-B14F-4D97-AF65-F5344CB8AC3E}">
        <p14:creationId xmlns:p14="http://schemas.microsoft.com/office/powerpoint/2010/main" val="1900909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Memory block pool</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39425" y="1447800"/>
            <a:ext cx="7637776" cy="404367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r>
              <a:rPr lang="en-US"/>
              <a:t>Consists of fixed-size memory blocks </a:t>
            </a:r>
            <a:r>
              <a:rPr lang="en-US">
                <a:sym typeface="Wingdings" panose="05000000000000000000" pitchFamily="2" charset="2"/>
              </a:rPr>
              <a:t></a:t>
            </a:r>
            <a:r>
              <a:rPr lang="en-US"/>
              <a:t> there is never a fragmentation problem</a:t>
            </a:r>
          </a:p>
          <a:p>
            <a:pPr marL="463550" lvl="1" indent="-285750"/>
            <a:r>
              <a:rPr lang="en-US"/>
              <a:t>Same amount of memory is allocated each time </a:t>
            </a:r>
            <a:r>
              <a:rPr lang="en-US">
                <a:sym typeface="Wingdings" panose="05000000000000000000" pitchFamily="2" charset="2"/>
              </a:rPr>
              <a:t> lack of flexibility in 1 block</a:t>
            </a:r>
          </a:p>
          <a:p>
            <a:pPr marL="463550" lvl="1" indent="-285750"/>
            <a:r>
              <a:rPr lang="en-US">
                <a:sym typeface="Wingdings" panose="05000000000000000000" pitchFamily="2" charset="2"/>
              </a:rPr>
              <a:t>Memory block pool attributes:</a:t>
            </a:r>
          </a:p>
          <a:p>
            <a:pPr lvl="3"/>
            <a:r>
              <a:rPr lang="en-US"/>
              <a:t>Control block: contains important system information</a:t>
            </a:r>
          </a:p>
          <a:p>
            <a:pPr lvl="3"/>
            <a:r>
              <a:rPr lang="en-US"/>
              <a:t>Name: be used primarily for identification purposes</a:t>
            </a:r>
          </a:p>
          <a:p>
            <a:pPr lvl="3"/>
            <a:r>
              <a:rPr lang="en-US"/>
              <a:t>Number of byte in each memory Block: The number of bytes in each fixed-size memory block must be specified</a:t>
            </a:r>
          </a:p>
          <a:p>
            <a:pPr lvl="3"/>
            <a:r>
              <a:rPr lang="en-US"/>
              <a:t>Address: where the memory block pool is located must be provided</a:t>
            </a:r>
          </a:p>
          <a:p>
            <a:pPr lvl="3"/>
            <a:r>
              <a:rPr lang="en-US"/>
              <a:t>Total number of byte: the total number of bytes available to the entire memory block pool must be specified.</a:t>
            </a:r>
          </a:p>
          <a:p>
            <a:pPr lvl="2"/>
            <a:endParaRPr lang="en-US"/>
          </a:p>
        </p:txBody>
      </p:sp>
      <p:pic>
        <p:nvPicPr>
          <p:cNvPr id="4" name="Picture 3">
            <a:extLst>
              <a:ext uri="{FF2B5EF4-FFF2-40B4-BE49-F238E27FC236}">
                <a16:creationId xmlns:a16="http://schemas.microsoft.com/office/drawing/2014/main" id="{22ADD27E-B2BE-91E3-0688-A7DE16B4BBCF}"/>
              </a:ext>
            </a:extLst>
          </p:cNvPr>
          <p:cNvPicPr>
            <a:picLocks noChangeAspect="1"/>
          </p:cNvPicPr>
          <p:nvPr/>
        </p:nvPicPr>
        <p:blipFill>
          <a:blip r:embed="rId2"/>
          <a:stretch>
            <a:fillRect/>
          </a:stretch>
        </p:blipFill>
        <p:spPr>
          <a:xfrm>
            <a:off x="8048626" y="3832203"/>
            <a:ext cx="4007056" cy="2082907"/>
          </a:xfrm>
          <a:prstGeom prst="rect">
            <a:avLst/>
          </a:prstGeom>
        </p:spPr>
      </p:pic>
    </p:spTree>
    <p:extLst>
      <p:ext uri="{BB962C8B-B14F-4D97-AF65-F5344CB8AC3E}">
        <p14:creationId xmlns:p14="http://schemas.microsoft.com/office/powerpoint/2010/main" val="54819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6" descr="背景パターン&#10;&#10;自動的に生成された説明">
            <a:extLst>
              <a:ext uri="{FF2B5EF4-FFF2-40B4-BE49-F238E27FC236}">
                <a16:creationId xmlns:a16="http://schemas.microsoft.com/office/drawing/2014/main" id="{82C50924-D26B-4BD4-919B-89B20E001D6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kumimoji="1" lang="en-US" altLang="ja-JP" cap="all"/>
              <a:t>azure rtos</a:t>
            </a:r>
            <a:endParaRPr kumimoji="1" lang="en-US" altLang="ja-JP" cap="all" dirty="0"/>
          </a:p>
        </p:txBody>
      </p:sp>
    </p:spTree>
    <p:extLst>
      <p:ext uri="{BB962C8B-B14F-4D97-AF65-F5344CB8AC3E}">
        <p14:creationId xmlns:p14="http://schemas.microsoft.com/office/powerpoint/2010/main" val="220628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Memory block pool</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39424" y="1676400"/>
            <a:ext cx="11724001" cy="409907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63550" lvl="1" indent="-285750">
              <a:lnSpc>
                <a:spcPct val="150000"/>
              </a:lnSpc>
            </a:pPr>
            <a:r>
              <a:rPr lang="en-US"/>
              <a:t>Create pool of fixed-size memory blocks:</a:t>
            </a:r>
          </a:p>
          <a:p>
            <a:pPr lvl="1" indent="0">
              <a:lnSpc>
                <a:spcPct val="150000"/>
              </a:lnSpc>
              <a:buNone/>
            </a:pPr>
            <a:r>
              <a:rPr lang="en-US"/>
              <a:t>UINT </a:t>
            </a:r>
            <a:r>
              <a:rPr lang="en-US">
                <a:solidFill>
                  <a:schemeClr val="tx2">
                    <a:lumMod val="60000"/>
                    <a:lumOff val="40000"/>
                  </a:schemeClr>
                </a:solidFill>
              </a:rPr>
              <a:t>tx_block_pool_create </a:t>
            </a:r>
            <a:r>
              <a:rPr lang="en-US"/>
              <a:t>(TX_BLOCK_POOL pool_ptr, CHAR name_ptr, ULONG block_size, </a:t>
            </a:r>
          </a:p>
          <a:p>
            <a:pPr lvl="1" indent="0">
              <a:lnSpc>
                <a:spcPct val="150000"/>
              </a:lnSpc>
              <a:buNone/>
            </a:pPr>
            <a:r>
              <a:rPr lang="en-US"/>
              <a:t>			VOID pool_start, ULONG pool_size);</a:t>
            </a:r>
          </a:p>
          <a:p>
            <a:pPr marL="463550" lvl="1" indent="-285750">
              <a:lnSpc>
                <a:spcPct val="150000"/>
              </a:lnSpc>
            </a:pPr>
            <a:r>
              <a:rPr lang="en-US"/>
              <a:t>Allocate fixed-size block of memory:</a:t>
            </a:r>
          </a:p>
          <a:p>
            <a:pPr lvl="1" indent="0">
              <a:lnSpc>
                <a:spcPct val="150000"/>
              </a:lnSpc>
              <a:buNone/>
            </a:pPr>
            <a:r>
              <a:rPr lang="en-US"/>
              <a:t>UINT </a:t>
            </a:r>
            <a:r>
              <a:rPr lang="en-US">
                <a:solidFill>
                  <a:schemeClr val="tx2">
                    <a:lumMod val="60000"/>
                    <a:lumOff val="40000"/>
                  </a:schemeClr>
                </a:solidFill>
              </a:rPr>
              <a:t>tx_block_allocate </a:t>
            </a:r>
            <a:r>
              <a:rPr lang="en-US"/>
              <a:t>(TX_BLOCK_POOL *pool_ptr, VOID **block_ptr, ULONG wait_option);</a:t>
            </a:r>
          </a:p>
          <a:p>
            <a:pPr marL="463550" lvl="1" indent="-285750">
              <a:lnSpc>
                <a:spcPct val="150000"/>
              </a:lnSpc>
            </a:pPr>
            <a:r>
              <a:rPr lang="en-US"/>
              <a:t>Delete memory block pool:</a:t>
            </a:r>
          </a:p>
          <a:p>
            <a:pPr lvl="1" indent="0">
              <a:lnSpc>
                <a:spcPct val="150000"/>
              </a:lnSpc>
              <a:buNone/>
            </a:pPr>
            <a:r>
              <a:rPr lang="en-US"/>
              <a:t>UINT </a:t>
            </a:r>
            <a:r>
              <a:rPr lang="en-US">
                <a:solidFill>
                  <a:schemeClr val="tx2">
                    <a:lumMod val="60000"/>
                    <a:lumOff val="40000"/>
                  </a:schemeClr>
                </a:solidFill>
              </a:rPr>
              <a:t>tx_block_pool_delete </a:t>
            </a:r>
            <a:r>
              <a:rPr lang="en-US"/>
              <a:t>(TX_BLOCK_POOL *pool_ptr);</a:t>
            </a:r>
          </a:p>
          <a:p>
            <a:pPr marL="463550" lvl="1" indent="-285750">
              <a:lnSpc>
                <a:spcPct val="150000"/>
              </a:lnSpc>
            </a:pPr>
            <a:r>
              <a:rPr lang="en-US"/>
              <a:t>Release fixed-size block of memory:</a:t>
            </a:r>
          </a:p>
          <a:p>
            <a:pPr lvl="1" indent="0">
              <a:lnSpc>
                <a:spcPct val="150000"/>
              </a:lnSpc>
              <a:buNone/>
            </a:pPr>
            <a:r>
              <a:rPr lang="en-US"/>
              <a:t>UINT </a:t>
            </a:r>
            <a:r>
              <a:rPr lang="en-US">
                <a:solidFill>
                  <a:schemeClr val="tx2">
                    <a:lumMod val="60000"/>
                    <a:lumOff val="40000"/>
                  </a:schemeClr>
                </a:solidFill>
              </a:rPr>
              <a:t>tx_block_release </a:t>
            </a:r>
            <a:r>
              <a:rPr lang="en-US"/>
              <a:t>(VOID *block_ptr);</a:t>
            </a:r>
          </a:p>
        </p:txBody>
      </p:sp>
    </p:spTree>
    <p:extLst>
      <p:ext uri="{BB962C8B-B14F-4D97-AF65-F5344CB8AC3E}">
        <p14:creationId xmlns:p14="http://schemas.microsoft.com/office/powerpoint/2010/main" val="1211972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Memory block pool</a:t>
            </a:r>
            <a:endParaRPr lang="en-US" cap="all" dirty="0"/>
          </a:p>
        </p:txBody>
      </p:sp>
      <p:sp>
        <p:nvSpPr>
          <p:cNvPr id="7" name="コンテンツ プレースホルダー 4">
            <a:extLst>
              <a:ext uri="{FF2B5EF4-FFF2-40B4-BE49-F238E27FC236}">
                <a16:creationId xmlns:a16="http://schemas.microsoft.com/office/drawing/2014/main" id="{18FACA75-53C3-2A99-1951-6EDE70B2DACF}"/>
              </a:ext>
            </a:extLst>
          </p:cNvPr>
          <p:cNvSpPr txBox="1">
            <a:spLocks/>
          </p:cNvSpPr>
          <p:nvPr/>
        </p:nvSpPr>
        <p:spPr>
          <a:xfrm>
            <a:off x="467999" y="1600200"/>
            <a:ext cx="11724001" cy="3627147"/>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lvl="1" indent="0">
              <a:lnSpc>
                <a:spcPct val="150000"/>
              </a:lnSpc>
              <a:buNone/>
            </a:pPr>
            <a:r>
              <a:rPr lang="en-US"/>
              <a:t>Paramater:</a:t>
            </a:r>
          </a:p>
          <a:p>
            <a:pPr lvl="2" indent="0">
              <a:lnSpc>
                <a:spcPct val="150000"/>
              </a:lnSpc>
              <a:buNone/>
            </a:pPr>
            <a:r>
              <a:rPr lang="en-US" b="1" i="1"/>
              <a:t>pool_ptr*: </a:t>
            </a:r>
            <a:r>
              <a:rPr lang="en-US"/>
              <a:t>Pointer to a memory block pool control block</a:t>
            </a:r>
          </a:p>
          <a:p>
            <a:pPr lvl="2" indent="0">
              <a:lnSpc>
                <a:spcPct val="150000"/>
              </a:lnSpc>
              <a:buNone/>
            </a:pPr>
            <a:r>
              <a:rPr lang="en-US" b="1" i="1"/>
              <a:t>name_ptr*: </a:t>
            </a:r>
            <a:r>
              <a:rPr lang="en-US"/>
              <a:t>Pointer to the name of the memory block pool</a:t>
            </a:r>
          </a:p>
          <a:p>
            <a:pPr lvl="2" indent="0">
              <a:lnSpc>
                <a:spcPct val="150000"/>
              </a:lnSpc>
              <a:buNone/>
            </a:pPr>
            <a:r>
              <a:rPr lang="en-US" b="1" i="1"/>
              <a:t>block_size*: </a:t>
            </a:r>
            <a:r>
              <a:rPr lang="en-US"/>
              <a:t>Number of bytes in each memory block</a:t>
            </a:r>
          </a:p>
          <a:p>
            <a:pPr lvl="2" indent="0">
              <a:lnSpc>
                <a:spcPct val="150000"/>
              </a:lnSpc>
              <a:buNone/>
            </a:pPr>
            <a:r>
              <a:rPr lang="en-US" b="1" i="1"/>
              <a:t>pool_start*: </a:t>
            </a:r>
            <a:r>
              <a:rPr lang="en-US"/>
              <a:t>Starting address of the memory block pool</a:t>
            </a:r>
          </a:p>
          <a:p>
            <a:pPr lvl="2" indent="0">
              <a:lnSpc>
                <a:spcPct val="150000"/>
              </a:lnSpc>
              <a:buNone/>
            </a:pPr>
            <a:r>
              <a:rPr lang="en-US" b="1" i="1"/>
              <a:t>pool_size*: </a:t>
            </a:r>
            <a:r>
              <a:rPr lang="en-US"/>
              <a:t>Total number of bytes available for the memory block pool</a:t>
            </a:r>
          </a:p>
          <a:p>
            <a:pPr lvl="2" indent="0">
              <a:lnSpc>
                <a:spcPct val="150000"/>
              </a:lnSpc>
              <a:buNone/>
            </a:pPr>
            <a:r>
              <a:rPr lang="en-US" b="1" i="1"/>
              <a:t>block_ptr: </a:t>
            </a:r>
            <a:r>
              <a:rPr lang="en-US"/>
              <a:t>Pointer to a destination block pointer. </a:t>
            </a:r>
          </a:p>
          <a:p>
            <a:pPr lvl="2" indent="0">
              <a:lnSpc>
                <a:spcPct val="150000"/>
              </a:lnSpc>
              <a:buNone/>
            </a:pPr>
            <a:r>
              <a:rPr lang="en-US" b="1" i="1"/>
              <a:t>wait_option: </a:t>
            </a:r>
            <a:r>
              <a:rPr lang="en-US"/>
              <a:t>Defines how the service behaves if there are no memory blocks available</a:t>
            </a:r>
          </a:p>
        </p:txBody>
      </p:sp>
    </p:spTree>
    <p:extLst>
      <p:ext uri="{BB962C8B-B14F-4D97-AF65-F5344CB8AC3E}">
        <p14:creationId xmlns:p14="http://schemas.microsoft.com/office/powerpoint/2010/main" val="973064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Migration from freertos to threadx</a:t>
            </a:r>
            <a:endParaRPr lang="en-US" cap="all" dirty="0"/>
          </a:p>
        </p:txBody>
      </p:sp>
      <p:graphicFrame>
        <p:nvGraphicFramePr>
          <p:cNvPr id="3" name="Table 9">
            <a:extLst>
              <a:ext uri="{FF2B5EF4-FFF2-40B4-BE49-F238E27FC236}">
                <a16:creationId xmlns:a16="http://schemas.microsoft.com/office/drawing/2014/main" id="{88BD74DF-6021-F4A1-D5A0-9AAB44650DC1}"/>
              </a:ext>
            </a:extLst>
          </p:cNvPr>
          <p:cNvGraphicFramePr>
            <a:graphicFrameLocks noGrp="1"/>
          </p:cNvGraphicFramePr>
          <p:nvPr/>
        </p:nvGraphicFramePr>
        <p:xfrm>
          <a:off x="587374" y="1295400"/>
          <a:ext cx="11125200" cy="5029200"/>
        </p:xfrm>
        <a:graphic>
          <a:graphicData uri="http://schemas.openxmlformats.org/drawingml/2006/table">
            <a:tbl>
              <a:tblPr firstRow="1" bandRow="1"/>
              <a:tblGrid>
                <a:gridCol w="1752600">
                  <a:extLst>
                    <a:ext uri="{9D8B030D-6E8A-4147-A177-3AD203B41FA5}">
                      <a16:colId xmlns:a16="http://schemas.microsoft.com/office/drawing/2014/main" val="3368456478"/>
                    </a:ext>
                  </a:extLst>
                </a:gridCol>
                <a:gridCol w="2743200">
                  <a:extLst>
                    <a:ext uri="{9D8B030D-6E8A-4147-A177-3AD203B41FA5}">
                      <a16:colId xmlns:a16="http://schemas.microsoft.com/office/drawing/2014/main" val="2381690428"/>
                    </a:ext>
                  </a:extLst>
                </a:gridCol>
                <a:gridCol w="1981200">
                  <a:extLst>
                    <a:ext uri="{9D8B030D-6E8A-4147-A177-3AD203B41FA5}">
                      <a16:colId xmlns:a16="http://schemas.microsoft.com/office/drawing/2014/main" val="1233409455"/>
                    </a:ext>
                  </a:extLst>
                </a:gridCol>
                <a:gridCol w="2209800">
                  <a:extLst>
                    <a:ext uri="{9D8B030D-6E8A-4147-A177-3AD203B41FA5}">
                      <a16:colId xmlns:a16="http://schemas.microsoft.com/office/drawing/2014/main" val="2019092452"/>
                    </a:ext>
                  </a:extLst>
                </a:gridCol>
                <a:gridCol w="2438400">
                  <a:extLst>
                    <a:ext uri="{9D8B030D-6E8A-4147-A177-3AD203B41FA5}">
                      <a16:colId xmlns:a16="http://schemas.microsoft.com/office/drawing/2014/main" val="1383611554"/>
                    </a:ext>
                  </a:extLst>
                </a:gridCol>
              </a:tblGrid>
              <a:tr h="475059">
                <a:tc>
                  <a:txBody>
                    <a:bodyPr/>
                    <a:lstStyle/>
                    <a:p>
                      <a:pPr algn="ctr"/>
                      <a:r>
                        <a:rPr lang="en-US" sz="1600" b="1"/>
                        <a:t>Feature</a:t>
                      </a:r>
                    </a:p>
                  </a:txBody>
                  <a:tcPr anchor="ctr"/>
                </a:tc>
                <a:tc>
                  <a:txBody>
                    <a:bodyPr/>
                    <a:lstStyle/>
                    <a:p>
                      <a:pPr algn="ctr"/>
                      <a:r>
                        <a:rPr lang="en-US" sz="1600" b="1"/>
                        <a:t>ThreadX</a:t>
                      </a:r>
                    </a:p>
                  </a:txBody>
                  <a:tcPr anchor="ctr"/>
                </a:tc>
                <a:tc>
                  <a:txBody>
                    <a:bodyPr/>
                    <a:lstStyle/>
                    <a:p>
                      <a:pPr algn="ctr"/>
                      <a:r>
                        <a:rPr lang="en-US" sz="1600" b="1"/>
                        <a:t>FreeRTOS</a:t>
                      </a:r>
                    </a:p>
                  </a:txBody>
                  <a:tcPr anchor="ctr"/>
                </a:tc>
                <a:tc>
                  <a:txBody>
                    <a:bodyPr/>
                    <a:lstStyle/>
                    <a:p>
                      <a:pPr algn="ctr"/>
                      <a:r>
                        <a:rPr lang="en-US" sz="1600" b="1"/>
                        <a:t>ThreadX</a:t>
                      </a:r>
                      <a:r>
                        <a:rPr lang="en-US" sz="1600"/>
                        <a:t> API</a:t>
                      </a:r>
                    </a:p>
                  </a:txBody>
                  <a:tcPr anchor="ctr"/>
                </a:tc>
                <a:tc>
                  <a:txBody>
                    <a:bodyPr/>
                    <a:lstStyle/>
                    <a:p>
                      <a:pPr algn="ctr"/>
                      <a:r>
                        <a:rPr lang="en-US" sz="1600" b="1"/>
                        <a:t>FreeRTOS</a:t>
                      </a:r>
                      <a:r>
                        <a:rPr lang="en-US" sz="1600"/>
                        <a:t> API</a:t>
                      </a:r>
                    </a:p>
                  </a:txBody>
                  <a:tcPr anchor="ctr"/>
                </a:tc>
                <a:extLst>
                  <a:ext uri="{0D108BD9-81ED-4DB2-BD59-A6C34878D82A}">
                    <a16:rowId xmlns:a16="http://schemas.microsoft.com/office/drawing/2014/main" val="2887114262"/>
                  </a:ext>
                </a:extLst>
              </a:tr>
              <a:tr h="710762">
                <a:tc>
                  <a:txBody>
                    <a:bodyPr/>
                    <a:lstStyle/>
                    <a:p>
                      <a:pPr algn="ctr"/>
                      <a:r>
                        <a:rPr lang="en-US" sz="1600"/>
                        <a:t>Thread management</a:t>
                      </a:r>
                    </a:p>
                  </a:txBody>
                  <a:tcPr anchor="ctr"/>
                </a:tc>
                <a:tc>
                  <a:txBody>
                    <a:bodyPr/>
                    <a:lstStyle/>
                    <a:p>
                      <a:pPr algn="ctr"/>
                      <a:r>
                        <a:rPr lang="en-US" sz="1600"/>
                        <a:t>Supported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algn="l"/>
                      <a:r>
                        <a:rPr lang="en-US" sz="1200"/>
                        <a:t>tx_thread_create</a:t>
                      </a:r>
                    </a:p>
                    <a:p>
                      <a:pPr algn="l"/>
                      <a:r>
                        <a:rPr lang="en-US" sz="1200"/>
                        <a:t>tx_thread_sleep</a:t>
                      </a:r>
                    </a:p>
                    <a:p>
                      <a:pPr algn="l"/>
                      <a:r>
                        <a:rPr lang="en-US" sz="1200"/>
                        <a:t>tx_thread_suspend</a:t>
                      </a:r>
                    </a:p>
                  </a:txBody>
                  <a:tcPr anchor="ctr"/>
                </a:tc>
                <a:tc>
                  <a:txBody>
                    <a:bodyPr/>
                    <a:lstStyle/>
                    <a:p>
                      <a:pPr algn="l"/>
                      <a:r>
                        <a:rPr lang="en-US" sz="1200" b="0" i="0" u="none" strike="noStrike" cap="none">
                          <a:solidFill>
                            <a:srgbClr val="000000"/>
                          </a:solidFill>
                          <a:effectLst/>
                          <a:latin typeface="Arial"/>
                          <a:ea typeface="Arial"/>
                          <a:cs typeface="Arial"/>
                          <a:sym typeface="Arial"/>
                        </a:rPr>
                        <a:t>xTaskCreate</a:t>
                      </a:r>
                    </a:p>
                    <a:p>
                      <a:pPr algn="l"/>
                      <a:r>
                        <a:rPr lang="en-US" sz="1200" b="0" i="0" u="none" strike="noStrike" cap="none">
                          <a:solidFill>
                            <a:srgbClr val="000000"/>
                          </a:solidFill>
                          <a:effectLst/>
                          <a:latin typeface="Arial"/>
                          <a:ea typeface="Arial"/>
                          <a:cs typeface="Arial"/>
                          <a:sym typeface="Arial"/>
                        </a:rPr>
                        <a:t>vTaskDelay</a:t>
                      </a:r>
                    </a:p>
                    <a:p>
                      <a:pPr algn="l"/>
                      <a:r>
                        <a:rPr lang="en-US" sz="1200" b="0" i="0" u="none" strike="noStrike" cap="none">
                          <a:solidFill>
                            <a:srgbClr val="000000"/>
                          </a:solidFill>
                          <a:effectLst/>
                          <a:latin typeface="Arial"/>
                          <a:ea typeface="Arial"/>
                          <a:cs typeface="Arial"/>
                          <a:sym typeface="Arial"/>
                        </a:rPr>
                        <a:t>vTaskSuspend</a:t>
                      </a:r>
                      <a:endParaRPr lang="en-US" sz="1200"/>
                    </a:p>
                  </a:txBody>
                  <a:tcPr anchor="ctr"/>
                </a:tc>
                <a:extLst>
                  <a:ext uri="{0D108BD9-81ED-4DB2-BD59-A6C34878D82A}">
                    <a16:rowId xmlns:a16="http://schemas.microsoft.com/office/drawing/2014/main" val="1339043978"/>
                  </a:ext>
                </a:extLst>
              </a:tr>
              <a:tr h="710762">
                <a:tc>
                  <a:txBody>
                    <a:bodyPr/>
                    <a:lstStyle/>
                    <a:p>
                      <a:pPr algn="ctr"/>
                      <a:r>
                        <a:rPr lang="en-US" sz="1600"/>
                        <a:t>Message queue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algn="l"/>
                      <a:r>
                        <a:rPr lang="en-US" sz="1200" b="0" i="0" u="none" strike="noStrike" cap="none">
                          <a:solidFill>
                            <a:srgbClr val="000000"/>
                          </a:solidFill>
                          <a:effectLst/>
                          <a:latin typeface="Arial"/>
                          <a:ea typeface="Arial"/>
                          <a:cs typeface="Arial"/>
                          <a:sym typeface="Arial"/>
                        </a:rPr>
                        <a:t>tx_queue_create</a:t>
                      </a:r>
                    </a:p>
                    <a:p>
                      <a:pPr algn="l"/>
                      <a:r>
                        <a:rPr lang="en-US" sz="1200" b="0" i="0" u="none" strike="noStrike" cap="none">
                          <a:solidFill>
                            <a:srgbClr val="000000"/>
                          </a:solidFill>
                          <a:effectLst/>
                          <a:latin typeface="Arial"/>
                          <a:ea typeface="Arial"/>
                          <a:cs typeface="Arial"/>
                          <a:sym typeface="Arial"/>
                        </a:rPr>
                        <a:t>tx_queue_send</a:t>
                      </a:r>
                    </a:p>
                    <a:p>
                      <a:pPr algn="l"/>
                      <a:r>
                        <a:rPr lang="en-US" sz="1200" b="0" i="0" u="none" strike="noStrike" cap="none">
                          <a:solidFill>
                            <a:srgbClr val="000000"/>
                          </a:solidFill>
                          <a:effectLst/>
                          <a:latin typeface="Arial"/>
                          <a:ea typeface="Arial"/>
                          <a:cs typeface="Arial"/>
                          <a:sym typeface="Arial"/>
                        </a:rPr>
                        <a:t>tx_queue_receive</a:t>
                      </a:r>
                      <a:endParaRPr lang="en-US" sz="1200"/>
                    </a:p>
                  </a:txBody>
                  <a:tcPr anchor="ctr"/>
                </a:tc>
                <a:tc>
                  <a:txBody>
                    <a:bodyPr/>
                    <a:lstStyle/>
                    <a:p>
                      <a:pPr algn="l"/>
                      <a:r>
                        <a:rPr lang="en-US" sz="1200" b="0" i="0" u="none" strike="noStrike" cap="none">
                          <a:solidFill>
                            <a:srgbClr val="000000"/>
                          </a:solidFill>
                          <a:effectLst/>
                          <a:latin typeface="Arial"/>
                          <a:ea typeface="Arial"/>
                          <a:cs typeface="Arial"/>
                          <a:sym typeface="Arial"/>
                        </a:rPr>
                        <a:t>xQueueCreate</a:t>
                      </a:r>
                    </a:p>
                    <a:p>
                      <a:pPr algn="l"/>
                      <a:r>
                        <a:rPr lang="en-US" sz="1200" b="0" i="0" u="none" strike="noStrike" cap="none">
                          <a:solidFill>
                            <a:srgbClr val="000000"/>
                          </a:solidFill>
                          <a:effectLst/>
                          <a:latin typeface="Arial"/>
                          <a:ea typeface="Arial"/>
                          <a:cs typeface="Arial"/>
                          <a:sym typeface="Arial"/>
                        </a:rPr>
                        <a:t>xQueueSend</a:t>
                      </a:r>
                    </a:p>
                    <a:p>
                      <a:pPr algn="l"/>
                      <a:r>
                        <a:rPr lang="en-US" sz="1200" b="0" i="0" u="none" strike="noStrike" cap="none">
                          <a:solidFill>
                            <a:srgbClr val="000000"/>
                          </a:solidFill>
                          <a:effectLst/>
                          <a:latin typeface="Arial"/>
                          <a:ea typeface="Arial"/>
                          <a:cs typeface="Arial"/>
                          <a:sym typeface="Arial"/>
                        </a:rPr>
                        <a:t>xQueueReceive</a:t>
                      </a:r>
                      <a:endParaRPr lang="en-US" sz="1200"/>
                    </a:p>
                  </a:txBody>
                  <a:tcPr anchor="ctr"/>
                </a:tc>
                <a:extLst>
                  <a:ext uri="{0D108BD9-81ED-4DB2-BD59-A6C34878D82A}">
                    <a16:rowId xmlns:a16="http://schemas.microsoft.com/office/drawing/2014/main" val="1048858461"/>
                  </a:ext>
                </a:extLst>
              </a:tr>
              <a:tr h="710762">
                <a:tc>
                  <a:txBody>
                    <a:bodyPr/>
                    <a:lstStyle/>
                    <a:p>
                      <a:pPr algn="ctr"/>
                      <a:r>
                        <a:rPr lang="en-US" sz="1600"/>
                        <a:t>Event Flags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algn="l"/>
                      <a:r>
                        <a:rPr lang="en-US" sz="1200" b="0" i="0" u="none" strike="noStrike" cap="none">
                          <a:solidFill>
                            <a:srgbClr val="000000"/>
                          </a:solidFill>
                          <a:effectLst/>
                          <a:latin typeface="Arial"/>
                          <a:ea typeface="Arial"/>
                          <a:cs typeface="Arial"/>
                          <a:sym typeface="Arial"/>
                        </a:rPr>
                        <a:t>tx_event_flags_create</a:t>
                      </a:r>
                    </a:p>
                    <a:p>
                      <a:pPr algn="l"/>
                      <a:r>
                        <a:rPr lang="en-US" sz="1200" b="0" i="0" u="none" strike="noStrike" cap="none">
                          <a:solidFill>
                            <a:srgbClr val="000000"/>
                          </a:solidFill>
                          <a:effectLst/>
                          <a:latin typeface="Arial"/>
                          <a:ea typeface="Arial"/>
                          <a:cs typeface="Arial"/>
                          <a:sym typeface="Arial"/>
                        </a:rPr>
                        <a:t>tx_event_flags_get</a:t>
                      </a:r>
                    </a:p>
                    <a:p>
                      <a:pPr algn="l"/>
                      <a:r>
                        <a:rPr lang="en-US" sz="1200" b="0" i="0" u="none" strike="noStrike" cap="none">
                          <a:solidFill>
                            <a:srgbClr val="000000"/>
                          </a:solidFill>
                          <a:effectLst/>
                          <a:latin typeface="Arial"/>
                          <a:ea typeface="Arial"/>
                          <a:cs typeface="Arial"/>
                          <a:sym typeface="Arial"/>
                        </a:rPr>
                        <a:t>tx_event_flags_set</a:t>
                      </a:r>
                      <a:endParaRPr lang="en-US" sz="1200"/>
                    </a:p>
                  </a:txBody>
                  <a:tcPr anchor="ctr"/>
                </a:tc>
                <a:tc>
                  <a:txBody>
                    <a:bodyPr/>
                    <a:lstStyle/>
                    <a:p>
                      <a:pPr algn="l"/>
                      <a:r>
                        <a:rPr lang="en-US" sz="1200" b="0" i="0" u="none" strike="noStrike" cap="none">
                          <a:solidFill>
                            <a:srgbClr val="000000"/>
                          </a:solidFill>
                          <a:effectLst/>
                          <a:latin typeface="Arial"/>
                          <a:ea typeface="Arial"/>
                          <a:cs typeface="Arial"/>
                          <a:sym typeface="Arial"/>
                        </a:rPr>
                        <a:t>xEventGroupCreate</a:t>
                      </a:r>
                    </a:p>
                    <a:p>
                      <a:pPr algn="l"/>
                      <a:r>
                        <a:rPr lang="en-US" sz="1200" b="0" i="0" u="none" strike="noStrike" cap="none">
                          <a:solidFill>
                            <a:srgbClr val="000000"/>
                          </a:solidFill>
                          <a:effectLst/>
                          <a:latin typeface="Arial"/>
                          <a:ea typeface="Arial"/>
                          <a:cs typeface="Arial"/>
                          <a:sym typeface="Arial"/>
                        </a:rPr>
                        <a:t>xEventGroupGetBits</a:t>
                      </a:r>
                    </a:p>
                    <a:p>
                      <a:pPr algn="l"/>
                      <a:r>
                        <a:rPr lang="en-US" sz="1200" b="0" i="0" u="none" strike="noStrike" cap="none">
                          <a:solidFill>
                            <a:srgbClr val="000000"/>
                          </a:solidFill>
                          <a:effectLst/>
                          <a:latin typeface="Arial"/>
                          <a:ea typeface="Arial"/>
                          <a:cs typeface="Arial"/>
                          <a:sym typeface="Arial"/>
                        </a:rPr>
                        <a:t>xEventGroupSetBits</a:t>
                      </a:r>
                      <a:endParaRPr lang="en-US" sz="1200"/>
                    </a:p>
                  </a:txBody>
                  <a:tcPr anchor="ctr"/>
                </a:tc>
                <a:extLst>
                  <a:ext uri="{0D108BD9-81ED-4DB2-BD59-A6C34878D82A}">
                    <a16:rowId xmlns:a16="http://schemas.microsoft.com/office/drawing/2014/main" val="1275770365"/>
                  </a:ext>
                </a:extLst>
              </a:tr>
              <a:tr h="710762">
                <a:tc>
                  <a:txBody>
                    <a:bodyPr/>
                    <a:lstStyle/>
                    <a:p>
                      <a:pPr algn="ctr"/>
                      <a:r>
                        <a:rPr lang="en-US" sz="1600"/>
                        <a:t>Mutex</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algn="l"/>
                      <a:r>
                        <a:rPr lang="en-US" sz="1200" b="0" i="0" u="none" strike="noStrike" cap="none">
                          <a:solidFill>
                            <a:srgbClr val="000000"/>
                          </a:solidFill>
                          <a:effectLst/>
                          <a:latin typeface="Arial"/>
                          <a:ea typeface="Arial"/>
                          <a:cs typeface="Arial"/>
                          <a:sym typeface="Arial"/>
                        </a:rPr>
                        <a:t>tx_mutex_create</a:t>
                      </a:r>
                    </a:p>
                    <a:p>
                      <a:pPr algn="l"/>
                      <a:r>
                        <a:rPr lang="en-US" sz="1200" b="0" i="0" u="none" strike="noStrike" cap="none">
                          <a:solidFill>
                            <a:srgbClr val="000000"/>
                          </a:solidFill>
                          <a:effectLst/>
                          <a:latin typeface="Arial"/>
                          <a:ea typeface="Arial"/>
                          <a:cs typeface="Arial"/>
                          <a:sym typeface="Arial"/>
                        </a:rPr>
                        <a:t>tx_mutex_put</a:t>
                      </a:r>
                    </a:p>
                    <a:p>
                      <a:pPr algn="l"/>
                      <a:r>
                        <a:rPr lang="en-US" sz="1200" b="0" i="0" u="none" strike="noStrike" cap="none">
                          <a:solidFill>
                            <a:srgbClr val="000000"/>
                          </a:solidFill>
                          <a:effectLst/>
                          <a:latin typeface="Arial"/>
                          <a:ea typeface="Arial"/>
                          <a:cs typeface="Arial"/>
                          <a:sym typeface="Arial"/>
                        </a:rPr>
                        <a:t>tx_mutex_get</a:t>
                      </a:r>
                      <a:endParaRPr lang="en-US" sz="1200"/>
                    </a:p>
                  </a:txBody>
                  <a:tcPr anchor="ctr"/>
                </a:tc>
                <a:tc>
                  <a:txBody>
                    <a:bodyPr/>
                    <a:lstStyle/>
                    <a:p>
                      <a:pPr algn="l"/>
                      <a:r>
                        <a:rPr lang="en-US" sz="1200" b="0" i="0" u="none" strike="noStrike" cap="none">
                          <a:solidFill>
                            <a:srgbClr val="000000"/>
                          </a:solidFill>
                          <a:effectLst/>
                          <a:latin typeface="Arial"/>
                          <a:ea typeface="Arial"/>
                          <a:cs typeface="Arial"/>
                          <a:sym typeface="Arial"/>
                        </a:rPr>
                        <a:t>xSemaphoreCreateMutex</a:t>
                      </a:r>
                      <a:endParaRPr lang="en-US" sz="1200"/>
                    </a:p>
                  </a:txBody>
                  <a:tcPr anchor="ctr"/>
                </a:tc>
                <a:extLst>
                  <a:ext uri="{0D108BD9-81ED-4DB2-BD59-A6C34878D82A}">
                    <a16:rowId xmlns:a16="http://schemas.microsoft.com/office/drawing/2014/main" val="2026438196"/>
                  </a:ext>
                </a:extLst>
              </a:tr>
              <a:tr h="0">
                <a:tc>
                  <a:txBody>
                    <a:bodyPr/>
                    <a:lstStyle/>
                    <a:p>
                      <a:pPr algn="ctr"/>
                      <a:r>
                        <a:rPr lang="en-US" sz="1600"/>
                        <a:t>Semaphore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algn="l"/>
                      <a:r>
                        <a:rPr lang="en-US" sz="1200" b="0" i="0" u="none" strike="noStrike" cap="none">
                          <a:solidFill>
                            <a:srgbClr val="000000"/>
                          </a:solidFill>
                          <a:effectLst/>
                          <a:latin typeface="Arial"/>
                          <a:ea typeface="Arial"/>
                          <a:cs typeface="Arial"/>
                          <a:sym typeface="Arial"/>
                        </a:rPr>
                        <a:t>tx_semaphore_create</a:t>
                      </a:r>
                    </a:p>
                    <a:p>
                      <a:pPr algn="l"/>
                      <a:r>
                        <a:rPr lang="en-US" sz="1200" b="0" i="0" u="none" strike="noStrike" cap="none">
                          <a:solidFill>
                            <a:srgbClr val="000000"/>
                          </a:solidFill>
                          <a:effectLst/>
                          <a:latin typeface="Arial"/>
                          <a:ea typeface="Arial"/>
                          <a:cs typeface="Arial"/>
                          <a:sym typeface="Arial"/>
                        </a:rPr>
                        <a:t>tx_semaphore_put</a:t>
                      </a:r>
                    </a:p>
                    <a:p>
                      <a:pPr algn="l"/>
                      <a:r>
                        <a:rPr lang="en-US" sz="1200" b="0" i="0" u="none" strike="noStrike" cap="none">
                          <a:solidFill>
                            <a:srgbClr val="000000"/>
                          </a:solidFill>
                          <a:effectLst/>
                          <a:latin typeface="Arial"/>
                          <a:ea typeface="Arial"/>
                          <a:cs typeface="Arial"/>
                          <a:sym typeface="Arial"/>
                        </a:rPr>
                        <a:t>tx_semaphore_get</a:t>
                      </a:r>
                      <a:endParaRPr lang="en-US" sz="1200"/>
                    </a:p>
                  </a:txBody>
                  <a:tcPr anchor="ctr"/>
                </a:tc>
                <a:tc>
                  <a:txBody>
                    <a:bodyPr/>
                    <a:lstStyle/>
                    <a:p>
                      <a:pPr algn="l"/>
                      <a:r>
                        <a:rPr lang="en-US" sz="1200" b="0" i="0" u="none" strike="noStrike" cap="none">
                          <a:solidFill>
                            <a:srgbClr val="000000"/>
                          </a:solidFill>
                          <a:effectLst/>
                          <a:latin typeface="Arial"/>
                          <a:ea typeface="Arial"/>
                          <a:cs typeface="Arial"/>
                          <a:sym typeface="Arial"/>
                        </a:rPr>
                        <a:t>xSemaphoreCreate</a:t>
                      </a:r>
                    </a:p>
                    <a:p>
                      <a:pPr algn="l"/>
                      <a:r>
                        <a:rPr lang="en-US" sz="1200" b="0" i="0" u="none" strike="noStrike" cap="none">
                          <a:solidFill>
                            <a:srgbClr val="000000"/>
                          </a:solidFill>
                          <a:effectLst/>
                          <a:latin typeface="Arial"/>
                          <a:ea typeface="Arial"/>
                          <a:cs typeface="Arial"/>
                          <a:sym typeface="Arial"/>
                        </a:rPr>
                        <a:t>xSemaphoreGive</a:t>
                      </a:r>
                    </a:p>
                    <a:p>
                      <a:pPr algn="l"/>
                      <a:r>
                        <a:rPr lang="en-US" sz="1200" b="0" i="0" u="none" strike="noStrike" cap="none">
                          <a:solidFill>
                            <a:srgbClr val="000000"/>
                          </a:solidFill>
                          <a:effectLst/>
                          <a:latin typeface="Arial"/>
                          <a:ea typeface="Arial"/>
                          <a:cs typeface="Arial"/>
                          <a:sym typeface="Arial"/>
                        </a:rPr>
                        <a:t>xSemaphoreTake</a:t>
                      </a:r>
                      <a:endParaRPr lang="en-US" sz="1200"/>
                    </a:p>
                  </a:txBody>
                  <a:tcPr anchor="ctr"/>
                </a:tc>
                <a:extLst>
                  <a:ext uri="{0D108BD9-81ED-4DB2-BD59-A6C34878D82A}">
                    <a16:rowId xmlns:a16="http://schemas.microsoft.com/office/drawing/2014/main" val="662190611"/>
                  </a:ext>
                </a:extLst>
              </a:tr>
              <a:tr h="4703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Software Timer</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Supported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a:solidFill>
                            <a:srgbClr val="000000"/>
                          </a:solidFill>
                          <a:effectLst/>
                          <a:latin typeface="+mn-lt"/>
                          <a:ea typeface="Arial"/>
                          <a:cs typeface="Arial"/>
                          <a:sym typeface="Arial"/>
                        </a:rPr>
                        <a:t>tx_timer_create</a:t>
                      </a:r>
                      <a:br>
                        <a:rPr lang="en-US" sz="1200"/>
                      </a:br>
                      <a:r>
                        <a:rPr lang="en-US" sz="1200" b="0" i="0" u="none" strike="noStrike" cap="none">
                          <a:solidFill>
                            <a:srgbClr val="000000"/>
                          </a:solidFill>
                          <a:effectLst/>
                          <a:latin typeface="+mn-lt"/>
                          <a:ea typeface="Arial"/>
                          <a:cs typeface="Arial"/>
                          <a:sym typeface="Arial"/>
                        </a:rPr>
                        <a:t>tx_timer_delete</a:t>
                      </a:r>
                      <a:endParaRPr 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a:solidFill>
                            <a:srgbClr val="000000"/>
                          </a:solidFill>
                          <a:effectLst/>
                          <a:latin typeface="+mn-lt"/>
                          <a:ea typeface="Arial"/>
                          <a:cs typeface="Arial"/>
                          <a:sym typeface="Arial"/>
                        </a:rPr>
                        <a:t>xTimerCreate</a:t>
                      </a:r>
                      <a:br>
                        <a:rPr lang="en-US" sz="1200"/>
                      </a:br>
                      <a:r>
                        <a:rPr lang="en-US" sz="1200" b="0" i="0" u="none" strike="noStrike" cap="none">
                          <a:solidFill>
                            <a:srgbClr val="000000"/>
                          </a:solidFill>
                          <a:effectLst/>
                          <a:latin typeface="+mn-lt"/>
                          <a:ea typeface="Arial"/>
                          <a:cs typeface="Arial"/>
                          <a:sym typeface="Arial"/>
                        </a:rPr>
                        <a:t>xTimerDelete</a:t>
                      </a:r>
                      <a:endParaRPr lang="en-US" sz="1200"/>
                    </a:p>
                  </a:txBody>
                  <a:tcPr anchor="ctr"/>
                </a:tc>
                <a:extLst>
                  <a:ext uri="{0D108BD9-81ED-4DB2-BD59-A6C34878D82A}">
                    <a16:rowId xmlns:a16="http://schemas.microsoft.com/office/drawing/2014/main" val="2356740055"/>
                  </a:ext>
                </a:extLst>
              </a:tr>
              <a:tr h="600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Memory Mangement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a:solidFill>
                            <a:srgbClr val="000000"/>
                          </a:solidFill>
                          <a:effectLst/>
                          <a:latin typeface="+mn-lt"/>
                          <a:ea typeface="Arial"/>
                          <a:cs typeface="Arial"/>
                          <a:sym typeface="Arial"/>
                        </a:rPr>
                        <a:t>Advanced</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a:solidFill>
                            <a:srgbClr val="000000"/>
                          </a:solidFill>
                          <a:effectLst/>
                          <a:latin typeface="+mn-lt"/>
                          <a:ea typeface="Arial"/>
                          <a:cs typeface="Arial"/>
                          <a:sym typeface="Arial"/>
                        </a:rPr>
                        <a:t>(Byte Pools and Block Pools)</a:t>
                      </a:r>
                      <a:endParaRPr lang="en-US" sz="140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Simple</a:t>
                      </a:r>
                    </a:p>
                  </a:txBody>
                  <a:tcPr anchor="ctr"/>
                </a:tc>
                <a:tc>
                  <a:txBody>
                    <a:bodyPr/>
                    <a:lstStyle/>
                    <a:p>
                      <a:pPr algn="l"/>
                      <a:endParaRPr lang="en-US" sz="1400"/>
                    </a:p>
                  </a:txBody>
                  <a:tcPr anchor="ctr"/>
                </a:tc>
                <a:tc>
                  <a:txBody>
                    <a:bodyPr/>
                    <a:lstStyle/>
                    <a:p>
                      <a:pPr algn="l"/>
                      <a:endParaRPr lang="en-US" sz="1400"/>
                    </a:p>
                  </a:txBody>
                  <a:tcPr anchor="ctr"/>
                </a:tc>
                <a:extLst>
                  <a:ext uri="{0D108BD9-81ED-4DB2-BD59-A6C34878D82A}">
                    <a16:rowId xmlns:a16="http://schemas.microsoft.com/office/drawing/2014/main" val="189236913"/>
                  </a:ext>
                </a:extLst>
              </a:tr>
            </a:tbl>
          </a:graphicData>
        </a:graphic>
      </p:graphicFrame>
    </p:spTree>
    <p:extLst>
      <p:ext uri="{BB962C8B-B14F-4D97-AF65-F5344CB8AC3E}">
        <p14:creationId xmlns:p14="http://schemas.microsoft.com/office/powerpoint/2010/main" val="1698523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Migration from freertos to threadx</a:t>
            </a:r>
            <a:endParaRPr lang="en-US" cap="all" dirty="0"/>
          </a:p>
        </p:txBody>
      </p:sp>
      <p:sp>
        <p:nvSpPr>
          <p:cNvPr id="5" name="TextBox 4">
            <a:extLst>
              <a:ext uri="{FF2B5EF4-FFF2-40B4-BE49-F238E27FC236}">
                <a16:creationId xmlns:a16="http://schemas.microsoft.com/office/drawing/2014/main" id="{268CBB60-54E8-2728-433B-35B6DF06577B}"/>
              </a:ext>
            </a:extLst>
          </p:cNvPr>
          <p:cNvSpPr txBox="1"/>
          <p:nvPr/>
        </p:nvSpPr>
        <p:spPr>
          <a:xfrm>
            <a:off x="467998" y="1447800"/>
            <a:ext cx="11419201" cy="4161396"/>
          </a:xfrm>
          <a:prstGeom prst="rect">
            <a:avLst/>
          </a:prstGeom>
          <a:noFill/>
        </p:spPr>
        <p:txBody>
          <a:bodyPr wrap="square">
            <a:spAutoFit/>
          </a:bodyPr>
          <a:lstStyle/>
          <a:p>
            <a:pPr>
              <a:lnSpc>
                <a:spcPct val="200000"/>
              </a:lnSpc>
            </a:pPr>
            <a:r>
              <a:rPr lang="en-US" sz="1800"/>
              <a:t>ThreadX does not have an idle task</a:t>
            </a:r>
          </a:p>
          <a:p>
            <a:pPr>
              <a:lnSpc>
                <a:spcPct val="200000"/>
              </a:lnSpc>
            </a:pPr>
            <a:r>
              <a:rPr lang="en-US" sz="1800"/>
              <a:t>Unlike ThreadX, FreeRTOS fixes the total heap size in FreeRTOSConfig.h file (configTOTAL_HEAP_SIZE)</a:t>
            </a:r>
          </a:p>
          <a:p>
            <a:pPr>
              <a:lnSpc>
                <a:spcPct val="200000"/>
              </a:lnSpc>
            </a:pPr>
            <a:r>
              <a:rPr lang="en-US" sz="1800"/>
              <a:t>The default value of ticks number per second is fixed to 1000 for FreeRTOS and 100 for ThreadX</a:t>
            </a:r>
            <a:endParaRPr lang="en-US"/>
          </a:p>
          <a:p>
            <a:pPr>
              <a:lnSpc>
                <a:spcPct val="200000"/>
              </a:lnSpc>
            </a:pPr>
            <a:r>
              <a:rPr lang="en-US" sz="1800"/>
              <a:t>Priority:</a:t>
            </a:r>
          </a:p>
          <a:p>
            <a:pPr marL="742950" lvl="1" indent="-285750">
              <a:lnSpc>
                <a:spcPct val="150000"/>
              </a:lnSpc>
              <a:buClr>
                <a:srgbClr val="0070C0"/>
              </a:buClr>
              <a:buFont typeface="Wingdings" panose="05000000000000000000" pitchFamily="2" charset="2"/>
              <a:buChar char="§"/>
            </a:pPr>
            <a:r>
              <a:rPr lang="en-US"/>
              <a:t>Low priority numbers denote low priority tasks (0 is lowest priority)</a:t>
            </a:r>
          </a:p>
          <a:p>
            <a:pPr marL="742950" lvl="1" indent="-285750">
              <a:lnSpc>
                <a:spcPct val="150000"/>
              </a:lnSpc>
              <a:buClr>
                <a:srgbClr val="0070C0"/>
              </a:buClr>
              <a:buFont typeface="Wingdings" panose="05000000000000000000" pitchFamily="2" charset="2"/>
              <a:buChar char="§"/>
            </a:pPr>
            <a:r>
              <a:rPr lang="en-US"/>
              <a:t>Low priority numbers denote high priority tasks (0 is highest priority)</a:t>
            </a:r>
          </a:p>
          <a:p>
            <a:pPr>
              <a:lnSpc>
                <a:spcPct val="200000"/>
              </a:lnSpc>
            </a:pPr>
            <a:r>
              <a:rPr lang="en-US"/>
              <a:t>Preemption threshold: assign one or more threads a second priority, called its “Preemption-Threshold,” that must be exceeded by a preempting thread</a:t>
            </a:r>
            <a:endParaRPr lang="en-US" sz="1800"/>
          </a:p>
        </p:txBody>
      </p:sp>
    </p:spTree>
    <p:extLst>
      <p:ext uri="{BB962C8B-B14F-4D97-AF65-F5344CB8AC3E}">
        <p14:creationId xmlns:p14="http://schemas.microsoft.com/office/powerpoint/2010/main" val="1598109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6" descr="背景パターン&#10;&#10;自動的に生成された説明">
            <a:extLst>
              <a:ext uri="{FF2B5EF4-FFF2-40B4-BE49-F238E27FC236}">
                <a16:creationId xmlns:a16="http://schemas.microsoft.com/office/drawing/2014/main" id="{82C50924-D26B-4BD4-919B-89B20E001D6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lang="en-US" altLang="ja-JP"/>
              <a:t>file</a:t>
            </a:r>
            <a:r>
              <a:rPr kumimoji="1" lang="en-US" altLang="ja-JP" cap="all"/>
              <a:t>x</a:t>
            </a:r>
            <a:endParaRPr kumimoji="1" lang="en-US" altLang="ja-JP" cap="all" dirty="0"/>
          </a:p>
        </p:txBody>
      </p:sp>
    </p:spTree>
    <p:extLst>
      <p:ext uri="{BB962C8B-B14F-4D97-AF65-F5344CB8AC3E}">
        <p14:creationId xmlns:p14="http://schemas.microsoft.com/office/powerpoint/2010/main" val="229483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Overview filex</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268279"/>
          </a:xfrm>
        </p:spPr>
        <p:txBody>
          <a:bodyPr/>
          <a:lstStyle/>
          <a:p>
            <a:r>
              <a:rPr lang="en-US" sz="1600"/>
              <a:t>Azure RTOS FileX is a fully compliant FAT library for media storage and file system management</a:t>
            </a:r>
          </a:p>
        </p:txBody>
      </p:sp>
      <p:sp>
        <p:nvSpPr>
          <p:cNvPr id="3" name="コンテンツ プレースホルダー 4">
            <a:extLst>
              <a:ext uri="{FF2B5EF4-FFF2-40B4-BE49-F238E27FC236}">
                <a16:creationId xmlns:a16="http://schemas.microsoft.com/office/drawing/2014/main" id="{594A6BB5-7E57-9DB1-F92C-564FB5F257B3}"/>
              </a:ext>
            </a:extLst>
          </p:cNvPr>
          <p:cNvSpPr txBox="1">
            <a:spLocks/>
          </p:cNvSpPr>
          <p:nvPr/>
        </p:nvSpPr>
        <p:spPr>
          <a:xfrm>
            <a:off x="838200" y="2065525"/>
            <a:ext cx="5029200" cy="3391185"/>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lnSpc>
                <a:spcPct val="200000"/>
              </a:lnSpc>
              <a:buClr>
                <a:srgbClr val="0070C0"/>
              </a:buClr>
              <a:buFont typeface="Wingdings" panose="05000000000000000000" pitchFamily="2" charset="2"/>
              <a:buChar char="§"/>
            </a:pPr>
            <a:r>
              <a:rPr lang="en-US"/>
              <a:t>Storage media management</a:t>
            </a:r>
          </a:p>
          <a:p>
            <a:pPr marL="285750" indent="-285750">
              <a:lnSpc>
                <a:spcPct val="200000"/>
              </a:lnSpc>
              <a:buClr>
                <a:srgbClr val="0070C0"/>
              </a:buClr>
              <a:buFont typeface="Wingdings" panose="05000000000000000000" pitchFamily="2" charset="2"/>
              <a:buChar char="§"/>
            </a:pPr>
            <a:r>
              <a:rPr lang="en-US"/>
              <a:t>Multi partition support</a:t>
            </a:r>
          </a:p>
          <a:p>
            <a:pPr marL="285750" indent="-285750">
              <a:lnSpc>
                <a:spcPct val="200000"/>
              </a:lnSpc>
              <a:buClr>
                <a:srgbClr val="0070C0"/>
              </a:buClr>
              <a:buFont typeface="Wingdings" panose="05000000000000000000" pitchFamily="2" charset="2"/>
              <a:buChar char="§"/>
            </a:pPr>
            <a:r>
              <a:rPr lang="en-US"/>
              <a:t>File/Directory Access</a:t>
            </a:r>
          </a:p>
          <a:p>
            <a:pPr marL="285750" indent="-285750">
              <a:lnSpc>
                <a:spcPct val="200000"/>
              </a:lnSpc>
              <a:buClr>
                <a:srgbClr val="0070C0"/>
              </a:buClr>
              <a:buFont typeface="Wingdings" panose="05000000000000000000" pitchFamily="2" charset="2"/>
              <a:buChar char="§"/>
            </a:pPr>
            <a:r>
              <a:rPr lang="en-US"/>
              <a:t>Fault tolerance</a:t>
            </a:r>
          </a:p>
          <a:p>
            <a:pPr marL="285750" indent="-285750">
              <a:lnSpc>
                <a:spcPct val="200000"/>
              </a:lnSpc>
              <a:buClr>
                <a:srgbClr val="0070C0"/>
              </a:buClr>
              <a:buFont typeface="Wingdings" panose="05000000000000000000" pitchFamily="2" charset="2"/>
              <a:buChar char="§"/>
            </a:pPr>
            <a:r>
              <a:rPr lang="en-US"/>
              <a:t>Support 12-, 16-, 32- bit File Allocation Table (FAT)</a:t>
            </a:r>
          </a:p>
          <a:p>
            <a:pPr marL="285750" indent="-285750">
              <a:lnSpc>
                <a:spcPct val="200000"/>
              </a:lnSpc>
              <a:buClr>
                <a:srgbClr val="0070C0"/>
              </a:buClr>
              <a:buFont typeface="Wingdings" panose="05000000000000000000" pitchFamily="2" charset="2"/>
              <a:buChar char="§"/>
            </a:pPr>
            <a:r>
              <a:rPr lang="en-US"/>
              <a:t>Format and Extended FAT (exFAT)</a:t>
            </a:r>
          </a:p>
        </p:txBody>
      </p:sp>
    </p:spTree>
    <p:extLst>
      <p:ext uri="{BB962C8B-B14F-4D97-AF65-F5344CB8AC3E}">
        <p14:creationId xmlns:p14="http://schemas.microsoft.com/office/powerpoint/2010/main" val="2677080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Overview filex</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752600"/>
            <a:ext cx="11244574" cy="2693558"/>
          </a:xfrm>
        </p:spPr>
        <p:txBody>
          <a:bodyPr/>
          <a:lstStyle/>
          <a:p>
            <a:pPr>
              <a:lnSpc>
                <a:spcPct val="200000"/>
              </a:lnSpc>
            </a:pPr>
            <a:r>
              <a:rPr lang="en-US" sz="1600"/>
              <a:t>ThreadX is typically required to run FileX</a:t>
            </a:r>
          </a:p>
          <a:p>
            <a:pPr>
              <a:lnSpc>
                <a:spcPct val="200000"/>
              </a:lnSpc>
            </a:pPr>
            <a:r>
              <a:rPr lang="en-US"/>
              <a:t>Using </a:t>
            </a:r>
            <a:r>
              <a:rPr lang="en-US" sz="1600"/>
              <a:t>FX_STANDALONE_ENABLE flag to enable Standalone mode:</a:t>
            </a:r>
          </a:p>
          <a:p>
            <a:pPr marL="641350" lvl="2" indent="-285750">
              <a:lnSpc>
                <a:spcPct val="200000"/>
              </a:lnSpc>
            </a:pPr>
            <a:r>
              <a:rPr lang="en-US"/>
              <a:t>FX_STANDALONE_ENABLE flag is activated, local path logic and ThreadX timer setup are disabled</a:t>
            </a:r>
          </a:p>
          <a:p>
            <a:pPr>
              <a:lnSpc>
                <a:spcPct val="200000"/>
              </a:lnSpc>
            </a:pPr>
            <a:r>
              <a:rPr lang="en-US" b="0" i="0">
                <a:solidFill>
                  <a:srgbClr val="58585A"/>
                </a:solidFill>
                <a:effectLst/>
                <a:latin typeface="Arial" panose="020B0604020202020204" pitchFamily="34" charset="0"/>
              </a:rPr>
              <a:t>Using FileX in Standalone mode allows the reduction of code footprint by removing ThreadX files and libraries from the project</a:t>
            </a:r>
            <a:endParaRPr lang="en-US"/>
          </a:p>
        </p:txBody>
      </p:sp>
    </p:spTree>
    <p:extLst>
      <p:ext uri="{BB962C8B-B14F-4D97-AF65-F5344CB8AC3E}">
        <p14:creationId xmlns:p14="http://schemas.microsoft.com/office/powerpoint/2010/main" val="3024107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Filex important files</a:t>
            </a:r>
            <a:endParaRPr lang="en-US" sz="2000" cap="all" dirty="0"/>
          </a:p>
        </p:txBody>
      </p:sp>
      <p:graphicFrame>
        <p:nvGraphicFramePr>
          <p:cNvPr id="6" name="Table 6">
            <a:extLst>
              <a:ext uri="{FF2B5EF4-FFF2-40B4-BE49-F238E27FC236}">
                <a16:creationId xmlns:a16="http://schemas.microsoft.com/office/drawing/2014/main" id="{F1A4515C-F662-397E-4178-D70EB7498637}"/>
              </a:ext>
            </a:extLst>
          </p:cNvPr>
          <p:cNvGraphicFramePr>
            <a:graphicFrameLocks noGrp="1"/>
          </p:cNvGraphicFramePr>
          <p:nvPr/>
        </p:nvGraphicFramePr>
        <p:xfrm>
          <a:off x="1066800" y="1919820"/>
          <a:ext cx="9829800" cy="3018359"/>
        </p:xfrm>
        <a:graphic>
          <a:graphicData uri="http://schemas.openxmlformats.org/drawingml/2006/table">
            <a:tbl>
              <a:tblPr firstRow="1" bandRow="1">
                <a:tableStyleId>{5C22544A-7EE6-4342-B048-85BDC9FD1C3A}</a:tableStyleId>
              </a:tblPr>
              <a:tblGrid>
                <a:gridCol w="2341488">
                  <a:extLst>
                    <a:ext uri="{9D8B030D-6E8A-4147-A177-3AD203B41FA5}">
                      <a16:colId xmlns:a16="http://schemas.microsoft.com/office/drawing/2014/main" val="358117549"/>
                    </a:ext>
                  </a:extLst>
                </a:gridCol>
                <a:gridCol w="7488312">
                  <a:extLst>
                    <a:ext uri="{9D8B030D-6E8A-4147-A177-3AD203B41FA5}">
                      <a16:colId xmlns:a16="http://schemas.microsoft.com/office/drawing/2014/main" val="243126482"/>
                    </a:ext>
                  </a:extLst>
                </a:gridCol>
              </a:tblGrid>
              <a:tr h="518999">
                <a:tc>
                  <a:txBody>
                    <a:bodyPr/>
                    <a:lstStyle/>
                    <a:p>
                      <a:r>
                        <a:rPr lang="en-US" sz="1800" b="1">
                          <a:solidFill>
                            <a:sysClr val="windowText" lastClr="000000"/>
                          </a:solidFill>
                        </a:rPr>
                        <a:t>Filename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a:solidFill>
                            <a:sysClr val="windowText" lastClr="000000"/>
                          </a:solidFill>
                        </a:rPr>
                        <a:t>Descripttion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1621420"/>
                  </a:ext>
                </a:extLst>
              </a:tr>
              <a:tr h="700201">
                <a:tc>
                  <a:txBody>
                    <a:bodyPr/>
                    <a:lstStyle/>
                    <a:p>
                      <a:r>
                        <a:rPr lang="en-US" b="0">
                          <a:solidFill>
                            <a:sysClr val="windowText" lastClr="000000"/>
                          </a:solidFill>
                        </a:rPr>
                        <a:t>fx_api.h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This C header file contains all system equates, data structures, and service prototypes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8585641"/>
                  </a:ext>
                </a:extLst>
              </a:tr>
              <a:tr h="518999">
                <a:tc>
                  <a:txBody>
                    <a:bodyPr/>
                    <a:lstStyle/>
                    <a:p>
                      <a:r>
                        <a:rPr lang="en-US" b="0">
                          <a:solidFill>
                            <a:sysClr val="windowText" lastClr="000000"/>
                          </a:solidFill>
                        </a:rPr>
                        <a:t>fx_port.h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This C header file contains all development-tool-specific data definitions and structures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7928771"/>
                  </a:ext>
                </a:extLst>
              </a:tr>
              <a:tr h="518999">
                <a:tc>
                  <a:txBody>
                    <a:bodyPr/>
                    <a:lstStyle/>
                    <a:p>
                      <a:r>
                        <a:rPr lang="en-US" b="0">
                          <a:solidFill>
                            <a:sysClr val="windowText" lastClr="000000"/>
                          </a:solidFill>
                        </a:rPr>
                        <a:t>demo_filex.c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This C file contains a small demo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324104"/>
                  </a:ext>
                </a:extLst>
              </a:tr>
              <a:tr h="518999">
                <a:tc>
                  <a:txBody>
                    <a:bodyPr/>
                    <a:lstStyle/>
                    <a:p>
                      <a:r>
                        <a:rPr lang="en-US" b="0">
                          <a:solidFill>
                            <a:sysClr val="windowText" lastClr="000000"/>
                          </a:solidFill>
                        </a:rPr>
                        <a:t>fx.a (fx.lib)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This is the binary version of the FileX C library. It is distributed with the standard package.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8413367"/>
                  </a:ext>
                </a:extLst>
              </a:tr>
            </a:tbl>
          </a:graphicData>
        </a:graphic>
      </p:graphicFrame>
    </p:spTree>
    <p:extLst>
      <p:ext uri="{BB962C8B-B14F-4D97-AF65-F5344CB8AC3E}">
        <p14:creationId xmlns:p14="http://schemas.microsoft.com/office/powerpoint/2010/main" val="1899518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Media services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58475" y="1305851"/>
            <a:ext cx="11244574" cy="1860509"/>
          </a:xfrm>
        </p:spPr>
        <p:txBody>
          <a:bodyPr/>
          <a:lstStyle/>
          <a:p>
            <a:pPr marL="285750" indent="-285750">
              <a:buClr>
                <a:srgbClr val="0070C0"/>
              </a:buClr>
              <a:buFont typeface="Wingdings" panose="05000000000000000000" pitchFamily="2" charset="2"/>
              <a:buChar char="§"/>
            </a:pPr>
            <a:r>
              <a:rPr lang="en-US" sz="1600"/>
              <a:t>Opens the specified media for file access:</a:t>
            </a:r>
          </a:p>
          <a:p>
            <a:pPr>
              <a:buClr>
                <a:srgbClr val="0070C0"/>
              </a:buClr>
            </a:pPr>
            <a:r>
              <a:rPr lang="en-US" sz="1600"/>
              <a:t>UINT </a:t>
            </a:r>
            <a:r>
              <a:rPr lang="en-US" sz="1600">
                <a:solidFill>
                  <a:schemeClr val="tx2">
                    <a:lumMod val="60000"/>
                    <a:lumOff val="40000"/>
                  </a:schemeClr>
                </a:solidFill>
              </a:rPr>
              <a:t>fx_media_open </a:t>
            </a:r>
            <a:r>
              <a:rPr lang="en-US" sz="1600"/>
              <a:t>( FX_MEDIA *media_ptr, CHAR *media_name, VOID(*media_driver)(FX_MEDIA *), </a:t>
            </a:r>
          </a:p>
          <a:p>
            <a:pPr>
              <a:buClr>
                <a:srgbClr val="0070C0"/>
              </a:buClr>
            </a:pPr>
            <a:r>
              <a:rPr lang="en-US"/>
              <a:t>		</a:t>
            </a:r>
            <a:r>
              <a:rPr lang="en-US" sz="1600"/>
              <a:t>VOID *driver_info_ptr, VOID *memory_ptr, ULONG memory_size);</a:t>
            </a:r>
          </a:p>
          <a:p>
            <a:pPr marL="285750" indent="-285750">
              <a:buClr>
                <a:srgbClr val="0070C0"/>
              </a:buClr>
              <a:buFont typeface="Wingdings" panose="05000000000000000000" pitchFamily="2" charset="2"/>
              <a:buChar char="§"/>
            </a:pPr>
            <a:r>
              <a:rPr lang="en-US" sz="1600"/>
              <a:t>Closes the specified media:</a:t>
            </a:r>
          </a:p>
          <a:p>
            <a:pPr>
              <a:buClr>
                <a:srgbClr val="0070C0"/>
              </a:buClr>
            </a:pPr>
            <a:r>
              <a:rPr lang="es-ES" sz="1600"/>
              <a:t>UINT </a:t>
            </a:r>
            <a:r>
              <a:rPr lang="es-ES" sz="1600">
                <a:solidFill>
                  <a:schemeClr val="tx2">
                    <a:lumMod val="60000"/>
                    <a:lumOff val="40000"/>
                  </a:schemeClr>
                </a:solidFill>
              </a:rPr>
              <a:t>fx_media_close </a:t>
            </a:r>
            <a:r>
              <a:rPr lang="es-ES" sz="1600"/>
              <a:t>(FX_MEDIA *media_ptr);</a:t>
            </a:r>
            <a:endParaRPr lang="en-US" sz="1600"/>
          </a:p>
        </p:txBody>
      </p:sp>
      <p:sp>
        <p:nvSpPr>
          <p:cNvPr id="3" name="コンテンツ プレースホルダー 4">
            <a:extLst>
              <a:ext uri="{FF2B5EF4-FFF2-40B4-BE49-F238E27FC236}">
                <a16:creationId xmlns:a16="http://schemas.microsoft.com/office/drawing/2014/main" id="{C09DB4F5-5068-53B5-8C0F-50F08203C0A7}"/>
              </a:ext>
            </a:extLst>
          </p:cNvPr>
          <p:cNvSpPr txBox="1">
            <a:spLocks/>
          </p:cNvSpPr>
          <p:nvPr/>
        </p:nvSpPr>
        <p:spPr>
          <a:xfrm>
            <a:off x="458475" y="3429000"/>
            <a:ext cx="11244574" cy="2656625"/>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Parameter:</a:t>
            </a:r>
          </a:p>
          <a:p>
            <a:pPr marL="177800" lvl="2" indent="0">
              <a:buClr>
                <a:srgbClr val="0070C0"/>
              </a:buClr>
              <a:buNone/>
            </a:pPr>
            <a:r>
              <a:rPr lang="en-US" b="1" i="1"/>
              <a:t>media_ptr: </a:t>
            </a:r>
            <a:r>
              <a:rPr lang="en-US"/>
              <a:t>Pointer to media control block</a:t>
            </a:r>
          </a:p>
          <a:p>
            <a:pPr marL="177800" lvl="2" indent="0">
              <a:buClr>
                <a:srgbClr val="0070C0"/>
              </a:buClr>
              <a:buNone/>
            </a:pPr>
            <a:r>
              <a:rPr lang="en-US" b="1" i="1"/>
              <a:t>media_name: </a:t>
            </a:r>
            <a:r>
              <a:rPr lang="en-US"/>
              <a:t>Pointer to media's name</a:t>
            </a:r>
          </a:p>
          <a:p>
            <a:pPr marL="177800" lvl="2" indent="0">
              <a:buClr>
                <a:srgbClr val="0070C0"/>
              </a:buClr>
              <a:buNone/>
            </a:pPr>
            <a:r>
              <a:rPr lang="en-US" b="1" i="1"/>
              <a:t>media_driver: </a:t>
            </a:r>
            <a:r>
              <a:rPr lang="en-US"/>
              <a:t>Pointer to I/O driver for this media</a:t>
            </a:r>
          </a:p>
          <a:p>
            <a:pPr marL="177800" lvl="2" indent="0">
              <a:buClr>
                <a:srgbClr val="0070C0"/>
              </a:buClr>
              <a:buNone/>
            </a:pPr>
            <a:r>
              <a:rPr lang="en-US" b="1" i="1"/>
              <a:t>driver_info_ptr: </a:t>
            </a:r>
            <a:r>
              <a:rPr lang="en-US"/>
              <a:t>Pointer to optional information that the supplied I/O driver may utilize</a:t>
            </a:r>
          </a:p>
          <a:p>
            <a:pPr marL="177800" lvl="2" indent="0">
              <a:buClr>
                <a:srgbClr val="0070C0"/>
              </a:buClr>
              <a:buNone/>
            </a:pPr>
            <a:r>
              <a:rPr lang="en-US" b="1" i="1"/>
              <a:t>memory_ptr: </a:t>
            </a:r>
            <a:r>
              <a:rPr lang="en-US"/>
              <a:t>Pointer to the working memory for the media</a:t>
            </a:r>
          </a:p>
          <a:p>
            <a:pPr marL="177800" lvl="2" indent="0">
              <a:buClr>
                <a:srgbClr val="0070C0"/>
              </a:buClr>
              <a:buNone/>
            </a:pPr>
            <a:r>
              <a:rPr lang="en-US" b="1" i="1"/>
              <a:t>memory_size: </a:t>
            </a:r>
            <a:r>
              <a:rPr lang="en-US"/>
              <a:t>Specifies the size of the working media memory</a:t>
            </a:r>
          </a:p>
        </p:txBody>
      </p:sp>
    </p:spTree>
    <p:extLst>
      <p:ext uri="{BB962C8B-B14F-4D97-AF65-F5344CB8AC3E}">
        <p14:creationId xmlns:p14="http://schemas.microsoft.com/office/powerpoint/2010/main" val="2538169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Media services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58474" y="1256138"/>
            <a:ext cx="11733525" cy="1359859"/>
          </a:xfrm>
        </p:spPr>
        <p:txBody>
          <a:bodyPr/>
          <a:lstStyle/>
          <a:p>
            <a:pPr marL="285750" indent="-285750">
              <a:buClr>
                <a:srgbClr val="0070C0"/>
              </a:buClr>
              <a:buFont typeface="Wingdings" panose="05000000000000000000" pitchFamily="2" charset="2"/>
              <a:buChar char="§"/>
            </a:pPr>
            <a:r>
              <a:rPr lang="en-US" sz="1600"/>
              <a:t>Formats the specified media:</a:t>
            </a:r>
          </a:p>
          <a:p>
            <a:pPr>
              <a:buClr>
                <a:srgbClr val="0070C0"/>
              </a:buClr>
            </a:pPr>
            <a:r>
              <a:rPr lang="en-US" sz="1600"/>
              <a:t>UINT </a:t>
            </a:r>
            <a:r>
              <a:rPr lang="en-US" sz="1600">
                <a:solidFill>
                  <a:schemeClr val="tx2">
                    <a:lumMod val="60000"/>
                    <a:lumOff val="40000"/>
                  </a:schemeClr>
                </a:solidFill>
              </a:rPr>
              <a:t>fx_media_format </a:t>
            </a:r>
            <a:r>
              <a:rPr lang="en-US" sz="1600"/>
              <a:t>(FX_MEDIA *media_ptr, VOID (*driver)(FX_MEDIA *media), VOID *driver_info_ptr, UCHAR *memory_ptr, 	UINT memory_size, CHAR *volume_name, UINT number_of_fats, UINT directory_entries, UINT hidden_sectors,</a:t>
            </a:r>
          </a:p>
          <a:p>
            <a:pPr>
              <a:buClr>
                <a:srgbClr val="0070C0"/>
              </a:buClr>
            </a:pPr>
            <a:r>
              <a:rPr lang="en-US"/>
              <a:t>	</a:t>
            </a:r>
            <a:r>
              <a:rPr lang="en-US" sz="1600"/>
              <a:t>ULONG total_sectors, UINT bytes_per_sector, UINT sectors_per_cluster, UINT heads, UINT sectors_per_track);</a:t>
            </a:r>
          </a:p>
        </p:txBody>
      </p:sp>
      <p:sp>
        <p:nvSpPr>
          <p:cNvPr id="3" name="コンテンツ プレースホルダー 4">
            <a:extLst>
              <a:ext uri="{FF2B5EF4-FFF2-40B4-BE49-F238E27FC236}">
                <a16:creationId xmlns:a16="http://schemas.microsoft.com/office/drawing/2014/main" id="{C09DB4F5-5068-53B5-8C0F-50F08203C0A7}"/>
              </a:ext>
            </a:extLst>
          </p:cNvPr>
          <p:cNvSpPr txBox="1">
            <a:spLocks/>
          </p:cNvSpPr>
          <p:nvPr/>
        </p:nvSpPr>
        <p:spPr>
          <a:xfrm>
            <a:off x="458474" y="2819400"/>
            <a:ext cx="5789926" cy="3214021"/>
          </a:xfrm>
          <a:prstGeom prst="rect">
            <a:avLst/>
          </a:prstGeom>
        </p:spPr>
        <p:txBody>
          <a:bodyPr vert="horz" wrap="square" lIns="0" tIns="0" rIns="0" bIns="0" numCol="1"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Parameter:</a:t>
            </a:r>
          </a:p>
          <a:p>
            <a:pPr marL="177800" lvl="2" indent="0">
              <a:buClr>
                <a:srgbClr val="0070C0"/>
              </a:buClr>
              <a:buNone/>
            </a:pPr>
            <a:r>
              <a:rPr lang="en-US" sz="1400" b="1" i="1"/>
              <a:t>driver:</a:t>
            </a:r>
            <a:r>
              <a:rPr lang="en-US" sz="1400"/>
              <a:t> Pointer to the I/O driver for this media</a:t>
            </a:r>
          </a:p>
          <a:p>
            <a:pPr marL="177800" lvl="2" indent="0">
              <a:buClr>
                <a:srgbClr val="0070C0"/>
              </a:buClr>
              <a:buNone/>
            </a:pPr>
            <a:r>
              <a:rPr lang="en-US" sz="1400" b="1" i="1"/>
              <a:t>driver_info_ptr: </a:t>
            </a:r>
            <a:r>
              <a:rPr lang="en-US" sz="1400"/>
              <a:t>Pointer to the optional information that the I/O driver may utilize. </a:t>
            </a:r>
          </a:p>
          <a:p>
            <a:pPr marL="177800" lvl="2" indent="0">
              <a:buClr>
                <a:srgbClr val="0070C0"/>
              </a:buClr>
              <a:buNone/>
            </a:pPr>
            <a:r>
              <a:rPr lang="en-US" sz="1400" b="1" i="1"/>
              <a:t>memory_ptr: </a:t>
            </a:r>
            <a:r>
              <a:rPr lang="en-US" sz="1400"/>
              <a:t>Pointer to the working memory for the media. </a:t>
            </a:r>
          </a:p>
          <a:p>
            <a:pPr marL="177800" lvl="2" indent="0">
              <a:buClr>
                <a:srgbClr val="0070C0"/>
              </a:buClr>
              <a:buNone/>
            </a:pPr>
            <a:r>
              <a:rPr lang="en-US" sz="1400" b="1" i="1"/>
              <a:t>memory_size: </a:t>
            </a:r>
            <a:r>
              <a:rPr lang="en-US" sz="1400"/>
              <a:t>Specifies the size of the working media memory. The size must be at least as large as the media's sector size.</a:t>
            </a:r>
          </a:p>
          <a:p>
            <a:pPr marL="177800" lvl="2" indent="0">
              <a:buClr>
                <a:srgbClr val="0070C0"/>
              </a:buClr>
              <a:buNone/>
            </a:pPr>
            <a:r>
              <a:rPr lang="en-US" sz="1400" b="1" i="1"/>
              <a:t>volume_name: </a:t>
            </a:r>
            <a:r>
              <a:rPr lang="en-US" sz="1400"/>
              <a:t>Pointer to the volume name string, which is a maximum of 11 characters. </a:t>
            </a:r>
          </a:p>
          <a:p>
            <a:pPr marL="177800" lvl="2" indent="0">
              <a:buClr>
                <a:srgbClr val="0070C0"/>
              </a:buClr>
              <a:buNone/>
            </a:pPr>
            <a:r>
              <a:rPr lang="en-US" sz="1400" b="1" i="1"/>
              <a:t>number_of_fats: </a:t>
            </a:r>
            <a:r>
              <a:rPr lang="en-US" sz="1400"/>
              <a:t>Number of FATs in the media</a:t>
            </a:r>
          </a:p>
        </p:txBody>
      </p:sp>
      <p:sp>
        <p:nvSpPr>
          <p:cNvPr id="6" name="コンテンツ プレースホルダー 4">
            <a:extLst>
              <a:ext uri="{FF2B5EF4-FFF2-40B4-BE49-F238E27FC236}">
                <a16:creationId xmlns:a16="http://schemas.microsoft.com/office/drawing/2014/main" id="{21B5AC7F-B45B-9D93-5BC4-79675B783169}"/>
              </a:ext>
            </a:extLst>
          </p:cNvPr>
          <p:cNvSpPr txBox="1">
            <a:spLocks/>
          </p:cNvSpPr>
          <p:nvPr/>
        </p:nvSpPr>
        <p:spPr>
          <a:xfrm>
            <a:off x="6402074" y="3071374"/>
            <a:ext cx="5789926" cy="3177088"/>
          </a:xfrm>
          <a:prstGeom prst="rect">
            <a:avLst/>
          </a:prstGeom>
        </p:spPr>
        <p:txBody>
          <a:bodyPr vert="horz" wrap="square" lIns="0" tIns="0" rIns="0" bIns="0" numCol="1"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177800" lvl="2" indent="0">
              <a:buClr>
                <a:srgbClr val="0070C0"/>
              </a:buClr>
              <a:buNone/>
            </a:pPr>
            <a:r>
              <a:rPr lang="en-US" sz="1400" b="1" i="1"/>
              <a:t>directory_entries: </a:t>
            </a:r>
            <a:r>
              <a:rPr lang="en-US" sz="1400"/>
              <a:t>Number of directory entries in the root directory</a:t>
            </a:r>
          </a:p>
          <a:p>
            <a:pPr marL="177800" lvl="2" indent="0">
              <a:buClr>
                <a:srgbClr val="0070C0"/>
              </a:buClr>
              <a:buNone/>
            </a:pPr>
            <a:r>
              <a:rPr lang="en-US" sz="1400" b="1" i="1"/>
              <a:t>hidden_sectors: </a:t>
            </a:r>
            <a:r>
              <a:rPr lang="en-US" sz="1400"/>
              <a:t>Number of sectors hidden before this media's boot sector. This is typical when multiple partitions are present. </a:t>
            </a:r>
          </a:p>
          <a:p>
            <a:pPr marL="177800" lvl="2" indent="0">
              <a:buClr>
                <a:srgbClr val="0070C0"/>
              </a:buClr>
              <a:buNone/>
            </a:pPr>
            <a:r>
              <a:rPr lang="en-US" sz="1400" b="1" i="1"/>
              <a:t>total_sectors: </a:t>
            </a:r>
            <a:r>
              <a:rPr lang="en-US" sz="1400"/>
              <a:t>Total number of sectors in the media. </a:t>
            </a:r>
          </a:p>
          <a:p>
            <a:pPr marL="177800" lvl="2" indent="0">
              <a:buClr>
                <a:srgbClr val="0070C0"/>
              </a:buClr>
              <a:buNone/>
            </a:pPr>
            <a:r>
              <a:rPr lang="en-US" sz="1400" b="1" i="1"/>
              <a:t>bytes_per_sector: </a:t>
            </a:r>
            <a:r>
              <a:rPr lang="en-US" sz="1400"/>
              <a:t>Number of bytes per sector, which is typically 512. FileX requires this to be a multiple of 32.</a:t>
            </a:r>
          </a:p>
          <a:p>
            <a:pPr marL="177800" lvl="2" indent="0">
              <a:buClr>
                <a:srgbClr val="0070C0"/>
              </a:buClr>
              <a:buNone/>
            </a:pPr>
            <a:r>
              <a:rPr lang="en-US" sz="1400" b="1" i="1"/>
              <a:t>sectors_per_cluster: </a:t>
            </a:r>
            <a:r>
              <a:rPr lang="en-US" sz="1400"/>
              <a:t>Number of sectors in each cluster. The cluster is the minimum allocation unit in a FAT file system. </a:t>
            </a:r>
          </a:p>
          <a:p>
            <a:pPr marL="177800" lvl="2" indent="0">
              <a:buClr>
                <a:srgbClr val="0070C0"/>
              </a:buClr>
              <a:buNone/>
            </a:pPr>
            <a:r>
              <a:rPr lang="en-US" sz="1400" b="1" i="1"/>
              <a:t>heads:</a:t>
            </a:r>
            <a:r>
              <a:rPr lang="en-US" sz="1400"/>
              <a:t> Number of physical heads</a:t>
            </a:r>
          </a:p>
          <a:p>
            <a:pPr marL="177800" lvl="2" indent="0">
              <a:buClr>
                <a:srgbClr val="0070C0"/>
              </a:buClr>
              <a:buNone/>
            </a:pPr>
            <a:r>
              <a:rPr lang="en-US" sz="1400" b="1" i="1"/>
              <a:t>sectors_per_track: </a:t>
            </a:r>
            <a:r>
              <a:rPr lang="en-US" sz="1400"/>
              <a:t>Number of sectors per track</a:t>
            </a:r>
          </a:p>
        </p:txBody>
      </p:sp>
    </p:spTree>
    <p:extLst>
      <p:ext uri="{BB962C8B-B14F-4D97-AF65-F5344CB8AC3E}">
        <p14:creationId xmlns:p14="http://schemas.microsoft.com/office/powerpoint/2010/main" val="190213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Overview azure rtos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859210"/>
          </a:xfrm>
        </p:spPr>
        <p:txBody>
          <a:bodyPr/>
          <a:lstStyle/>
          <a:p>
            <a:r>
              <a:rPr kumimoji="1" lang="en-US" altLang="ja-JP"/>
              <a:t>Azure RTOS is a real time operating system (RTOS) for Internet of Things (IoT) and edge devices powered by microcontroller units (MCUs). Azure RTOS is designed to support most highly constrained devices (battery powered and having less than 64 KB of flash memory).</a:t>
            </a:r>
          </a:p>
        </p:txBody>
      </p:sp>
      <p:sp>
        <p:nvSpPr>
          <p:cNvPr id="3" name="コンテンツ プレースホルダー 4">
            <a:extLst>
              <a:ext uri="{FF2B5EF4-FFF2-40B4-BE49-F238E27FC236}">
                <a16:creationId xmlns:a16="http://schemas.microsoft.com/office/drawing/2014/main" id="{DCE0371D-52E6-EABA-3ADF-D27011E0FF70}"/>
              </a:ext>
            </a:extLst>
          </p:cNvPr>
          <p:cNvSpPr txBox="1">
            <a:spLocks/>
          </p:cNvSpPr>
          <p:nvPr/>
        </p:nvSpPr>
        <p:spPr>
          <a:xfrm>
            <a:off x="468000" y="3200400"/>
            <a:ext cx="11244574" cy="1860509"/>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a:t>Azure RTOS is pre-certified for a variety of safety standards:</a:t>
            </a:r>
          </a:p>
          <a:p>
            <a:pPr marL="463550" lvl="1" indent="-285750"/>
            <a:r>
              <a:rPr lang="en-US" altLang="ja-JP"/>
              <a:t>IEC 61508 SIL 4</a:t>
            </a:r>
          </a:p>
          <a:p>
            <a:pPr marL="463550" lvl="1" indent="-285750"/>
            <a:r>
              <a:rPr lang="en-US" altLang="ja-JP"/>
              <a:t>IEC 62304 Class C</a:t>
            </a:r>
          </a:p>
          <a:p>
            <a:pPr marL="463550" lvl="1" indent="-285750"/>
            <a:r>
              <a:rPr lang="en-US" altLang="ja-JP"/>
              <a:t>ISO 26262 ASIL D</a:t>
            </a:r>
          </a:p>
          <a:p>
            <a:pPr marL="463550" lvl="1" indent="-285750"/>
            <a:r>
              <a:rPr lang="en-US" altLang="ja-JP"/>
              <a:t>EN 50128 SW-SIL 4</a:t>
            </a:r>
            <a:endParaRPr lang="ja-JP" altLang="en-US"/>
          </a:p>
        </p:txBody>
      </p:sp>
    </p:spTree>
    <p:extLst>
      <p:ext uri="{BB962C8B-B14F-4D97-AF65-F5344CB8AC3E}">
        <p14:creationId xmlns:p14="http://schemas.microsoft.com/office/powerpoint/2010/main" val="34379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Media services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77525" y="1585842"/>
            <a:ext cx="11244574" cy="2258567"/>
          </a:xfrm>
        </p:spPr>
        <p:txBody>
          <a:bodyPr/>
          <a:lstStyle/>
          <a:p>
            <a:pPr marL="285750" indent="-285750">
              <a:buClr>
                <a:srgbClr val="0070C0"/>
              </a:buClr>
              <a:buFont typeface="Wingdings" panose="05000000000000000000" pitchFamily="2" charset="2"/>
              <a:buChar char="§"/>
            </a:pPr>
            <a:r>
              <a:rPr lang="en-US" sz="1600"/>
              <a:t>Reads a logical sector from the media:</a:t>
            </a:r>
          </a:p>
          <a:p>
            <a:pPr>
              <a:buClr>
                <a:srgbClr val="0070C0"/>
              </a:buClr>
            </a:pPr>
            <a:r>
              <a:rPr lang="en-US" sz="1600"/>
              <a:t>UINT </a:t>
            </a:r>
            <a:r>
              <a:rPr lang="en-US" sz="1600">
                <a:solidFill>
                  <a:schemeClr val="tx2">
                    <a:lumMod val="60000"/>
                    <a:lumOff val="40000"/>
                  </a:schemeClr>
                </a:solidFill>
              </a:rPr>
              <a:t>fx_media_read </a:t>
            </a:r>
            <a:r>
              <a:rPr lang="en-US" sz="1600"/>
              <a:t>(FX_MEDIA *media_ptr, ULONG logical_sector, VOID *buffer_ptr);</a:t>
            </a:r>
          </a:p>
          <a:p>
            <a:pPr marL="285750" indent="-285750">
              <a:buClr>
                <a:srgbClr val="0070C0"/>
              </a:buClr>
              <a:buFont typeface="Wingdings" panose="05000000000000000000" pitchFamily="2" charset="2"/>
              <a:buChar char="§"/>
            </a:pPr>
            <a:r>
              <a:rPr lang="en-US" sz="1600"/>
              <a:t>Writes a logical sector to the media:</a:t>
            </a:r>
          </a:p>
          <a:p>
            <a:pPr>
              <a:buClr>
                <a:srgbClr val="0070C0"/>
              </a:buClr>
            </a:pPr>
            <a:r>
              <a:rPr lang="en-US" sz="1600"/>
              <a:t>UINT </a:t>
            </a:r>
            <a:r>
              <a:rPr lang="en-US" sz="1600">
                <a:solidFill>
                  <a:schemeClr val="tx2">
                    <a:lumMod val="60000"/>
                    <a:lumOff val="40000"/>
                  </a:schemeClr>
                </a:solidFill>
              </a:rPr>
              <a:t>fx_media_write </a:t>
            </a:r>
            <a:r>
              <a:rPr lang="en-US" sz="1600"/>
              <a:t>(FX_MEDIA *media_ptr, ULONG logical_sector, VOID *buffer_ptr);</a:t>
            </a:r>
          </a:p>
          <a:p>
            <a:pPr marL="285750" indent="-285750">
              <a:buClr>
                <a:srgbClr val="0070C0"/>
              </a:buClr>
              <a:buFont typeface="Wingdings" panose="05000000000000000000" pitchFamily="2" charset="2"/>
              <a:buChar char="§"/>
            </a:pPr>
            <a:r>
              <a:rPr lang="en-US" sz="1600"/>
              <a:t>Returns the available media space in bytes:</a:t>
            </a:r>
          </a:p>
          <a:p>
            <a:pPr>
              <a:buClr>
                <a:srgbClr val="0070C0"/>
              </a:buClr>
            </a:pPr>
            <a:r>
              <a:rPr lang="en-US" sz="1600"/>
              <a:t>UINT </a:t>
            </a:r>
            <a:r>
              <a:rPr lang="en-US" sz="1600">
                <a:solidFill>
                  <a:schemeClr val="tx2">
                    <a:lumMod val="60000"/>
                    <a:lumOff val="40000"/>
                  </a:schemeClr>
                </a:solidFill>
              </a:rPr>
              <a:t>fx_media_space_available </a:t>
            </a:r>
            <a:r>
              <a:rPr lang="en-US" sz="1600"/>
              <a:t>(FX_MEDIA *media_ptr, ULONG *available_bytes_ptr);</a:t>
            </a:r>
          </a:p>
        </p:txBody>
      </p:sp>
      <p:sp>
        <p:nvSpPr>
          <p:cNvPr id="3" name="コンテンツ プレースホルダー 4">
            <a:extLst>
              <a:ext uri="{FF2B5EF4-FFF2-40B4-BE49-F238E27FC236}">
                <a16:creationId xmlns:a16="http://schemas.microsoft.com/office/drawing/2014/main" id="{C09DB4F5-5068-53B5-8C0F-50F08203C0A7}"/>
              </a:ext>
            </a:extLst>
          </p:cNvPr>
          <p:cNvSpPr txBox="1">
            <a:spLocks/>
          </p:cNvSpPr>
          <p:nvPr/>
        </p:nvSpPr>
        <p:spPr>
          <a:xfrm>
            <a:off x="467999" y="4114800"/>
            <a:ext cx="11244574" cy="1860509"/>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Parameter:</a:t>
            </a:r>
          </a:p>
          <a:p>
            <a:pPr marL="177800" lvl="2" indent="0">
              <a:buClr>
                <a:srgbClr val="0070C0"/>
              </a:buClr>
              <a:buNone/>
            </a:pPr>
            <a:r>
              <a:rPr lang="en-US" b="1" i="1"/>
              <a:t>media_ptr: </a:t>
            </a:r>
            <a:r>
              <a:rPr lang="en-US"/>
              <a:t>Pointer to a previously-opened media</a:t>
            </a:r>
          </a:p>
          <a:p>
            <a:pPr marL="177800" lvl="2" indent="0">
              <a:buClr>
                <a:srgbClr val="0070C0"/>
              </a:buClr>
              <a:buNone/>
            </a:pPr>
            <a:r>
              <a:rPr lang="en-US" b="1" i="1"/>
              <a:t>logical_sector: </a:t>
            </a:r>
            <a:r>
              <a:rPr lang="en-US"/>
              <a:t>Logical sector to read/write</a:t>
            </a:r>
          </a:p>
          <a:p>
            <a:pPr marL="177800" lvl="2" indent="0">
              <a:buClr>
                <a:srgbClr val="0070C0"/>
              </a:buClr>
              <a:buNone/>
            </a:pPr>
            <a:r>
              <a:rPr lang="en-US" b="1" i="1"/>
              <a:t>buffer_ptr: </a:t>
            </a:r>
            <a:r>
              <a:rPr lang="en-US"/>
              <a:t>Pointer to the source for the logical sector read/write</a:t>
            </a:r>
          </a:p>
          <a:p>
            <a:pPr marL="177800" lvl="2" indent="0">
              <a:buClr>
                <a:srgbClr val="0070C0"/>
              </a:buClr>
              <a:buNone/>
            </a:pPr>
            <a:r>
              <a:rPr lang="en-US" b="1" i="1"/>
              <a:t>available_bytes_ptr</a:t>
            </a:r>
            <a:r>
              <a:rPr lang="en-US"/>
              <a:t>: Available bytes left in the media</a:t>
            </a:r>
          </a:p>
        </p:txBody>
      </p:sp>
    </p:spTree>
    <p:extLst>
      <p:ext uri="{BB962C8B-B14F-4D97-AF65-F5344CB8AC3E}">
        <p14:creationId xmlns:p14="http://schemas.microsoft.com/office/powerpoint/2010/main" val="3588064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directory services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2258567"/>
          </a:xfrm>
        </p:spPr>
        <p:txBody>
          <a:bodyPr/>
          <a:lstStyle/>
          <a:p>
            <a:pPr marL="285750" indent="-285750">
              <a:buClr>
                <a:srgbClr val="0070C0"/>
              </a:buClr>
              <a:buFont typeface="Wingdings" panose="05000000000000000000" pitchFamily="2" charset="2"/>
              <a:buChar char="§"/>
            </a:pPr>
            <a:r>
              <a:rPr lang="en-US" sz="1600"/>
              <a:t>Creates a subdirectory:</a:t>
            </a:r>
          </a:p>
          <a:p>
            <a:r>
              <a:rPr lang="en-US" sz="1600"/>
              <a:t>UINT </a:t>
            </a:r>
            <a:r>
              <a:rPr lang="en-US" sz="1600">
                <a:solidFill>
                  <a:schemeClr val="tx2">
                    <a:lumMod val="60000"/>
                    <a:lumOff val="40000"/>
                  </a:schemeClr>
                </a:solidFill>
              </a:rPr>
              <a:t>fx_directory_create </a:t>
            </a:r>
            <a:r>
              <a:rPr lang="en-US" sz="1600"/>
              <a:t>(FX_MEDIA *media_ptr, CHAR *directory_name);</a:t>
            </a:r>
            <a:endParaRPr lang="en-US"/>
          </a:p>
          <a:p>
            <a:pPr marL="285750" indent="-285750">
              <a:buClr>
                <a:srgbClr val="0070C0"/>
              </a:buClr>
              <a:buFont typeface="Wingdings" panose="05000000000000000000" pitchFamily="2" charset="2"/>
              <a:buChar char="§"/>
            </a:pPr>
            <a:r>
              <a:rPr lang="en-US" sz="1600"/>
              <a:t>Deletes the specified subdirectory:</a:t>
            </a:r>
          </a:p>
          <a:p>
            <a:r>
              <a:rPr lang="en-US" sz="1600"/>
              <a:t>UINT </a:t>
            </a:r>
            <a:r>
              <a:rPr lang="en-US" sz="1600">
                <a:solidFill>
                  <a:schemeClr val="tx2">
                    <a:lumMod val="60000"/>
                    <a:lumOff val="40000"/>
                  </a:schemeClr>
                </a:solidFill>
              </a:rPr>
              <a:t>fx_directory_delete </a:t>
            </a:r>
            <a:r>
              <a:rPr lang="en-US" sz="1600"/>
              <a:t>(FX_MEDIA *media_ptr, CHAR *directory_name);</a:t>
            </a:r>
            <a:endParaRPr lang="en-US"/>
          </a:p>
          <a:p>
            <a:pPr marL="285750" indent="-285750">
              <a:buClr>
                <a:srgbClr val="0070C0"/>
              </a:buClr>
              <a:buFont typeface="Wingdings" panose="05000000000000000000" pitchFamily="2" charset="2"/>
              <a:buChar char="§"/>
            </a:pPr>
            <a:r>
              <a:rPr lang="en-US" sz="1600"/>
              <a:t>Tests for the specified directory:</a:t>
            </a:r>
          </a:p>
          <a:p>
            <a:r>
              <a:rPr lang="en-US" sz="1600"/>
              <a:t>UINT </a:t>
            </a:r>
            <a:r>
              <a:rPr lang="en-US" sz="1600">
                <a:solidFill>
                  <a:schemeClr val="tx2">
                    <a:lumMod val="60000"/>
                    <a:lumOff val="40000"/>
                  </a:schemeClr>
                </a:solidFill>
              </a:rPr>
              <a:t>fx_directory_name_test </a:t>
            </a:r>
            <a:r>
              <a:rPr lang="en-US" sz="1600"/>
              <a:t>(FX_MEDIA *media_ptr, CHAR *directory_name);</a:t>
            </a:r>
          </a:p>
        </p:txBody>
      </p:sp>
      <p:sp>
        <p:nvSpPr>
          <p:cNvPr id="3" name="コンテンツ プレースホルダー 4">
            <a:extLst>
              <a:ext uri="{FF2B5EF4-FFF2-40B4-BE49-F238E27FC236}">
                <a16:creationId xmlns:a16="http://schemas.microsoft.com/office/drawing/2014/main" id="{8BCF18F4-4F08-3267-F9D2-F65BF686EE7D}"/>
              </a:ext>
            </a:extLst>
          </p:cNvPr>
          <p:cNvSpPr txBox="1">
            <a:spLocks/>
          </p:cNvSpPr>
          <p:nvPr/>
        </p:nvSpPr>
        <p:spPr>
          <a:xfrm>
            <a:off x="468000" y="4368615"/>
            <a:ext cx="11244574" cy="1064394"/>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Parameter:</a:t>
            </a:r>
          </a:p>
          <a:p>
            <a:pPr marL="177800" lvl="2" indent="0">
              <a:buClr>
                <a:srgbClr val="0070C0"/>
              </a:buClr>
              <a:buNone/>
            </a:pPr>
            <a:r>
              <a:rPr lang="en-US" b="1" i="1"/>
              <a:t>media_ptr: </a:t>
            </a:r>
            <a:r>
              <a:rPr lang="en-US"/>
              <a:t>Pointer to a media control block</a:t>
            </a:r>
          </a:p>
          <a:p>
            <a:pPr marL="177800" lvl="2" indent="0">
              <a:buClr>
                <a:srgbClr val="0070C0"/>
              </a:buClr>
              <a:buNone/>
            </a:pPr>
            <a:r>
              <a:rPr lang="en-US" b="1" i="1"/>
              <a:t>directory_name: </a:t>
            </a:r>
            <a:r>
              <a:rPr lang="en-US"/>
              <a:t>Pointer to the name of the directory</a:t>
            </a:r>
          </a:p>
        </p:txBody>
      </p:sp>
    </p:spTree>
    <p:extLst>
      <p:ext uri="{BB962C8B-B14F-4D97-AF65-F5344CB8AC3E}">
        <p14:creationId xmlns:p14="http://schemas.microsoft.com/office/powerpoint/2010/main" val="979500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directory services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1462452"/>
          </a:xfrm>
        </p:spPr>
        <p:txBody>
          <a:bodyPr/>
          <a:lstStyle/>
          <a:p>
            <a:pPr marL="285750" indent="-285750">
              <a:buClr>
                <a:srgbClr val="0070C0"/>
              </a:buClr>
              <a:buFont typeface="Wingdings" panose="05000000000000000000" pitchFamily="2" charset="2"/>
              <a:buChar char="§"/>
            </a:pPr>
            <a:r>
              <a:rPr lang="en-US" sz="1600"/>
              <a:t>Sets a specified directory's attributes:</a:t>
            </a:r>
          </a:p>
          <a:p>
            <a:r>
              <a:rPr lang="en-US" sz="1600"/>
              <a:t>UINT </a:t>
            </a:r>
            <a:r>
              <a:rPr lang="en-US" sz="1600">
                <a:solidFill>
                  <a:schemeClr val="tx2">
                    <a:lumMod val="60000"/>
                    <a:lumOff val="40000"/>
                  </a:schemeClr>
                </a:solidFill>
              </a:rPr>
              <a:t>fx_directory_attributes_set </a:t>
            </a:r>
            <a:r>
              <a:rPr lang="en-US" sz="1600"/>
              <a:t>(FX_MEDIA *media_ptr, CHAR *directory_name, UINT *attributes);</a:t>
            </a:r>
          </a:p>
          <a:p>
            <a:pPr marL="285750" indent="-285750">
              <a:buClr>
                <a:srgbClr val="0070C0"/>
              </a:buClr>
              <a:buFont typeface="Wingdings" panose="05000000000000000000" pitchFamily="2" charset="2"/>
              <a:buChar char="§"/>
            </a:pPr>
            <a:r>
              <a:rPr lang="en-US" sz="1600"/>
              <a:t>Reads a specified directory's attributes:</a:t>
            </a:r>
          </a:p>
          <a:p>
            <a:r>
              <a:rPr lang="en-US" sz="1600"/>
              <a:t>UINT </a:t>
            </a:r>
            <a:r>
              <a:rPr lang="en-US" sz="1600">
                <a:solidFill>
                  <a:schemeClr val="tx2">
                    <a:lumMod val="60000"/>
                    <a:lumOff val="40000"/>
                  </a:schemeClr>
                </a:solidFill>
              </a:rPr>
              <a:t>fx_directory_attributes_read </a:t>
            </a:r>
            <a:r>
              <a:rPr lang="en-US" sz="1600"/>
              <a:t>(FX_MEDIA *media_ptr, CHAR *directory_name, UINT *attributes_ptr);</a:t>
            </a:r>
          </a:p>
        </p:txBody>
      </p:sp>
      <p:sp>
        <p:nvSpPr>
          <p:cNvPr id="3" name="コンテンツ プレースホルダー 4">
            <a:extLst>
              <a:ext uri="{FF2B5EF4-FFF2-40B4-BE49-F238E27FC236}">
                <a16:creationId xmlns:a16="http://schemas.microsoft.com/office/drawing/2014/main" id="{8BCF18F4-4F08-3267-F9D2-F65BF686EE7D}"/>
              </a:ext>
            </a:extLst>
          </p:cNvPr>
          <p:cNvSpPr txBox="1">
            <a:spLocks/>
          </p:cNvSpPr>
          <p:nvPr/>
        </p:nvSpPr>
        <p:spPr>
          <a:xfrm>
            <a:off x="458475" y="3259698"/>
            <a:ext cx="11244574" cy="2656625"/>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Parameter:</a:t>
            </a:r>
          </a:p>
          <a:p>
            <a:pPr marL="177800" lvl="2" indent="0">
              <a:buClr>
                <a:srgbClr val="0070C0"/>
              </a:buClr>
              <a:buNone/>
            </a:pPr>
            <a:r>
              <a:rPr lang="en-US" b="1" i="1"/>
              <a:t>media_ptr: </a:t>
            </a:r>
            <a:r>
              <a:rPr lang="en-US"/>
              <a:t>Pointer to a media control block</a:t>
            </a:r>
          </a:p>
          <a:p>
            <a:pPr marL="177800" lvl="2" indent="0">
              <a:buClr>
                <a:srgbClr val="0070C0"/>
              </a:buClr>
              <a:buNone/>
            </a:pPr>
            <a:r>
              <a:rPr lang="en-US" b="1" i="1"/>
              <a:t>directory_name: </a:t>
            </a:r>
            <a:r>
              <a:rPr lang="en-US"/>
              <a:t>Pointer to the name of the directory</a:t>
            </a:r>
          </a:p>
          <a:p>
            <a:pPr marL="177800" lvl="2" indent="0">
              <a:buClr>
                <a:srgbClr val="0070C0"/>
              </a:buClr>
              <a:buNone/>
            </a:pPr>
            <a:r>
              <a:rPr lang="en-US" b="1" i="1"/>
              <a:t>attributes_ptr: </a:t>
            </a:r>
            <a:r>
              <a:rPr lang="en-US"/>
              <a:t>Pointer to the destination for the directory's attributes:</a:t>
            </a:r>
          </a:p>
          <a:p>
            <a:pPr marL="541338" lvl="4" indent="0">
              <a:buClr>
                <a:srgbClr val="0070C0"/>
              </a:buClr>
              <a:buNone/>
            </a:pPr>
            <a:r>
              <a:rPr lang="en-US"/>
              <a:t>FX_READ_ONLY (0x01)	FX_HIDDEN (0x02)</a:t>
            </a:r>
          </a:p>
          <a:p>
            <a:pPr marL="541338" lvl="4" indent="0">
              <a:buClr>
                <a:srgbClr val="0070C0"/>
              </a:buClr>
              <a:buNone/>
            </a:pPr>
            <a:r>
              <a:rPr lang="en-US"/>
              <a:t>FX_SYSTEM (0x04)		FX_VOLUME (0x08)</a:t>
            </a:r>
          </a:p>
          <a:p>
            <a:pPr marL="541338" lvl="4" indent="0">
              <a:buClr>
                <a:srgbClr val="0070C0"/>
              </a:buClr>
              <a:buNone/>
            </a:pPr>
            <a:r>
              <a:rPr lang="en-US"/>
              <a:t>FX_DIRECTORY (0x10)		FX_ARCHIVE (0x20)</a:t>
            </a:r>
          </a:p>
        </p:txBody>
      </p:sp>
    </p:spTree>
    <p:extLst>
      <p:ext uri="{BB962C8B-B14F-4D97-AF65-F5344CB8AC3E}">
        <p14:creationId xmlns:p14="http://schemas.microsoft.com/office/powerpoint/2010/main" val="183299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directory services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766133"/>
            <a:ext cx="11244574" cy="1462452"/>
          </a:xfrm>
        </p:spPr>
        <p:txBody>
          <a:bodyPr/>
          <a:lstStyle/>
          <a:p>
            <a:pPr marL="285750" indent="-285750">
              <a:buClr>
                <a:srgbClr val="0070C0"/>
              </a:buClr>
              <a:buFont typeface="Wingdings" panose="05000000000000000000" pitchFamily="2" charset="2"/>
              <a:buChar char="§"/>
            </a:pPr>
            <a:r>
              <a:rPr lang="en-US" sz="1600"/>
              <a:t>Gets the first directory entry:</a:t>
            </a:r>
          </a:p>
          <a:p>
            <a:r>
              <a:rPr lang="en-US" sz="1600"/>
              <a:t>UINT </a:t>
            </a:r>
            <a:r>
              <a:rPr lang="en-US" sz="1600">
                <a:solidFill>
                  <a:schemeClr val="tx2">
                    <a:lumMod val="60000"/>
                    <a:lumOff val="40000"/>
                  </a:schemeClr>
                </a:solidFill>
              </a:rPr>
              <a:t>fx_directory_first_entry_find </a:t>
            </a:r>
            <a:r>
              <a:rPr lang="en-US" sz="1600"/>
              <a:t>(FX_MEDIA *media_ptr, CHAR *return_entry_name);</a:t>
            </a:r>
          </a:p>
          <a:p>
            <a:pPr marL="285750" indent="-285750">
              <a:buClr>
                <a:srgbClr val="0070C0"/>
              </a:buClr>
              <a:buFont typeface="Wingdings" panose="05000000000000000000" pitchFamily="2" charset="2"/>
              <a:buChar char="§"/>
            </a:pPr>
            <a:r>
              <a:rPr lang="en-US" sz="1600"/>
              <a:t>Finds the next directory entry:</a:t>
            </a:r>
          </a:p>
          <a:p>
            <a:r>
              <a:rPr lang="en-US" sz="1600"/>
              <a:t>UINT </a:t>
            </a:r>
            <a:r>
              <a:rPr lang="en-US" sz="1600">
                <a:solidFill>
                  <a:schemeClr val="tx2">
                    <a:lumMod val="60000"/>
                    <a:lumOff val="40000"/>
                  </a:schemeClr>
                </a:solidFill>
              </a:rPr>
              <a:t>fx_directory_next_entry_find </a:t>
            </a:r>
            <a:r>
              <a:rPr lang="en-US" sz="1600"/>
              <a:t>(FX_MEDIA *media_ptr, CHAR *return_entry_name);</a:t>
            </a:r>
          </a:p>
        </p:txBody>
      </p:sp>
      <p:sp>
        <p:nvSpPr>
          <p:cNvPr id="3" name="コンテンツ プレースホルダー 4">
            <a:extLst>
              <a:ext uri="{FF2B5EF4-FFF2-40B4-BE49-F238E27FC236}">
                <a16:creationId xmlns:a16="http://schemas.microsoft.com/office/drawing/2014/main" id="{8BCF18F4-4F08-3267-F9D2-F65BF686EE7D}"/>
              </a:ext>
            </a:extLst>
          </p:cNvPr>
          <p:cNvSpPr txBox="1">
            <a:spLocks/>
          </p:cNvSpPr>
          <p:nvPr/>
        </p:nvSpPr>
        <p:spPr>
          <a:xfrm>
            <a:off x="468000" y="3999133"/>
            <a:ext cx="11244574" cy="1064394"/>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Parameter:</a:t>
            </a:r>
          </a:p>
          <a:p>
            <a:pPr>
              <a:buClr>
                <a:srgbClr val="0070C0"/>
              </a:buClr>
            </a:pPr>
            <a:r>
              <a:rPr lang="en-US" b="1" i="1"/>
              <a:t>media_ptr: </a:t>
            </a:r>
            <a:r>
              <a:rPr lang="en-US"/>
              <a:t>Pointer to a media control block</a:t>
            </a:r>
          </a:p>
          <a:p>
            <a:pPr>
              <a:buClr>
                <a:srgbClr val="0070C0"/>
              </a:buClr>
            </a:pPr>
            <a:r>
              <a:rPr lang="en-US" b="1" i="1"/>
              <a:t>return_entry_name: </a:t>
            </a:r>
            <a:r>
              <a:rPr lang="en-US"/>
              <a:t>Pointer to destination for the entry name in the default directory</a:t>
            </a:r>
          </a:p>
        </p:txBody>
      </p:sp>
    </p:spTree>
    <p:extLst>
      <p:ext uri="{BB962C8B-B14F-4D97-AF65-F5344CB8AC3E}">
        <p14:creationId xmlns:p14="http://schemas.microsoft.com/office/powerpoint/2010/main" val="1716384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file services</a:t>
            </a:r>
            <a:endParaRPr lang="en-US" sz="2000" cap="all" dirty="0"/>
          </a:p>
        </p:txBody>
      </p:sp>
      <p:sp>
        <p:nvSpPr>
          <p:cNvPr id="6" name="コンテンツ プレースホルダー 4">
            <a:extLst>
              <a:ext uri="{FF2B5EF4-FFF2-40B4-BE49-F238E27FC236}">
                <a16:creationId xmlns:a16="http://schemas.microsoft.com/office/drawing/2014/main" id="{D72D757D-991A-7713-ECEC-E12C884D8A76}"/>
              </a:ext>
            </a:extLst>
          </p:cNvPr>
          <p:cNvSpPr txBox="1">
            <a:spLocks/>
          </p:cNvSpPr>
          <p:nvPr/>
        </p:nvSpPr>
        <p:spPr>
          <a:xfrm>
            <a:off x="468000" y="1295400"/>
            <a:ext cx="11244574" cy="3054682"/>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rgbClr val="0070C0"/>
              </a:buClr>
              <a:buFont typeface="Wingdings" panose="05000000000000000000" pitchFamily="2" charset="2"/>
              <a:buChar char="§"/>
            </a:pPr>
            <a:r>
              <a:rPr lang="en-US"/>
              <a:t>Creates a file:</a:t>
            </a:r>
          </a:p>
          <a:p>
            <a:r>
              <a:rPr lang="en-US"/>
              <a:t>UINT </a:t>
            </a:r>
            <a:r>
              <a:rPr lang="en-US">
                <a:solidFill>
                  <a:schemeClr val="tx2">
                    <a:lumMod val="60000"/>
                    <a:lumOff val="40000"/>
                  </a:schemeClr>
                </a:solidFill>
              </a:rPr>
              <a:t>fx_file_create</a:t>
            </a:r>
            <a:r>
              <a:rPr lang="en-US"/>
              <a:t> (FX_MEDIA *media_ptr, CHAR *file_name);</a:t>
            </a:r>
          </a:p>
          <a:p>
            <a:pPr marL="285750" indent="-285750">
              <a:buClr>
                <a:srgbClr val="0070C0"/>
              </a:buClr>
              <a:buFont typeface="Wingdings" panose="05000000000000000000" pitchFamily="2" charset="2"/>
              <a:buChar char="§"/>
            </a:pPr>
            <a:r>
              <a:rPr lang="en-US"/>
              <a:t>Deletes a file:</a:t>
            </a:r>
          </a:p>
          <a:p>
            <a:r>
              <a:rPr lang="en-US"/>
              <a:t>UINT </a:t>
            </a:r>
            <a:r>
              <a:rPr lang="en-US">
                <a:solidFill>
                  <a:schemeClr val="tx2">
                    <a:lumMod val="60000"/>
                    <a:lumOff val="40000"/>
                  </a:schemeClr>
                </a:solidFill>
              </a:rPr>
              <a:t>fx_file_delete </a:t>
            </a:r>
            <a:r>
              <a:rPr lang="en-US"/>
              <a:t>(FX_MEDIA *media_ptr, CHAR *file_name);</a:t>
            </a:r>
          </a:p>
          <a:p>
            <a:pPr marL="285750" indent="-285750">
              <a:buClr>
                <a:srgbClr val="0070C0"/>
              </a:buClr>
              <a:buFont typeface="Wingdings" panose="05000000000000000000" pitchFamily="2" charset="2"/>
              <a:buChar char="§"/>
            </a:pPr>
            <a:r>
              <a:rPr lang="en-US"/>
              <a:t>Opens a file:</a:t>
            </a:r>
          </a:p>
          <a:p>
            <a:pPr>
              <a:buClr>
                <a:srgbClr val="0070C0"/>
              </a:buClr>
            </a:pPr>
            <a:r>
              <a:rPr lang="en-US"/>
              <a:t>UINT </a:t>
            </a:r>
            <a:r>
              <a:rPr lang="en-US">
                <a:solidFill>
                  <a:schemeClr val="tx2">
                    <a:lumMod val="60000"/>
                    <a:lumOff val="40000"/>
                  </a:schemeClr>
                </a:solidFill>
              </a:rPr>
              <a:t>fx_file_open </a:t>
            </a:r>
            <a:r>
              <a:rPr lang="en-US"/>
              <a:t>(FX_MEDIA *media_ptr, FX_FILE *file_ptr, CHAR *file_name, UINT open_type);</a:t>
            </a:r>
          </a:p>
          <a:p>
            <a:pPr marL="285750" indent="-285750">
              <a:buClr>
                <a:srgbClr val="0070C0"/>
              </a:buClr>
              <a:buFont typeface="Wingdings" panose="05000000000000000000" pitchFamily="2" charset="2"/>
              <a:buChar char="§"/>
            </a:pPr>
            <a:r>
              <a:rPr lang="en-US"/>
              <a:t>Closes a file:</a:t>
            </a:r>
          </a:p>
          <a:p>
            <a:r>
              <a:rPr lang="fr-FR"/>
              <a:t>UINT </a:t>
            </a:r>
            <a:r>
              <a:rPr lang="fr-FR">
                <a:solidFill>
                  <a:schemeClr val="tx2">
                    <a:lumMod val="60000"/>
                    <a:lumOff val="40000"/>
                  </a:schemeClr>
                </a:solidFill>
              </a:rPr>
              <a:t>fx_file_close </a:t>
            </a:r>
            <a:r>
              <a:rPr lang="fr-FR"/>
              <a:t>(FX_FILE *file_ptr);</a:t>
            </a:r>
            <a:endParaRPr lang="en-US"/>
          </a:p>
        </p:txBody>
      </p:sp>
      <p:sp>
        <p:nvSpPr>
          <p:cNvPr id="7" name="コンテンツ プレースホルダー 4">
            <a:extLst>
              <a:ext uri="{FF2B5EF4-FFF2-40B4-BE49-F238E27FC236}">
                <a16:creationId xmlns:a16="http://schemas.microsoft.com/office/drawing/2014/main" id="{8A780976-7067-934D-A7A7-F0D665BC2FD7}"/>
              </a:ext>
            </a:extLst>
          </p:cNvPr>
          <p:cNvSpPr txBox="1">
            <a:spLocks/>
          </p:cNvSpPr>
          <p:nvPr/>
        </p:nvSpPr>
        <p:spPr>
          <a:xfrm>
            <a:off x="467999" y="4592746"/>
            <a:ext cx="5551801" cy="1462452"/>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Parameter:</a:t>
            </a:r>
          </a:p>
          <a:p>
            <a:pPr marL="177800" lvl="2" indent="0">
              <a:buClr>
                <a:srgbClr val="0070C0"/>
              </a:buClr>
              <a:buNone/>
            </a:pPr>
            <a:r>
              <a:rPr lang="en-US" b="1" i="1"/>
              <a:t>media_ptr: </a:t>
            </a:r>
            <a:r>
              <a:rPr lang="en-US"/>
              <a:t>Pointer to a media control block</a:t>
            </a:r>
          </a:p>
          <a:p>
            <a:pPr marL="177800" lvl="2" indent="0">
              <a:buClr>
                <a:srgbClr val="0070C0"/>
              </a:buClr>
              <a:buNone/>
            </a:pPr>
            <a:r>
              <a:rPr lang="en-US" b="1" i="1"/>
              <a:t>file_name: </a:t>
            </a:r>
            <a:r>
              <a:rPr lang="en-US"/>
              <a:t>Pointer to the name of the file to create/delete</a:t>
            </a:r>
          </a:p>
          <a:p>
            <a:pPr marL="177800" lvl="2" indent="0">
              <a:buClr>
                <a:srgbClr val="0070C0"/>
              </a:buClr>
              <a:buNone/>
            </a:pPr>
            <a:r>
              <a:rPr lang="en-US" b="1" i="1"/>
              <a:t>file_ptr:</a:t>
            </a:r>
            <a:r>
              <a:rPr lang="en-US"/>
              <a:t> Pointer to the file control block</a:t>
            </a:r>
          </a:p>
        </p:txBody>
      </p:sp>
      <p:sp>
        <p:nvSpPr>
          <p:cNvPr id="3" name="コンテンツ プレースホルダー 4">
            <a:extLst>
              <a:ext uri="{FF2B5EF4-FFF2-40B4-BE49-F238E27FC236}">
                <a16:creationId xmlns:a16="http://schemas.microsoft.com/office/drawing/2014/main" id="{C798357A-1DA2-E7CB-120C-9042CED24298}"/>
              </a:ext>
            </a:extLst>
          </p:cNvPr>
          <p:cNvSpPr txBox="1">
            <a:spLocks/>
          </p:cNvSpPr>
          <p:nvPr/>
        </p:nvSpPr>
        <p:spPr>
          <a:xfrm>
            <a:off x="6172200" y="4786010"/>
            <a:ext cx="5247000" cy="1462452"/>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b="1" i="1"/>
              <a:t>open_type: </a:t>
            </a:r>
            <a:r>
              <a:rPr lang="en-US"/>
              <a:t>Type of file:</a:t>
            </a:r>
          </a:p>
          <a:p>
            <a:pPr marL="361950" lvl="3" indent="0">
              <a:buClr>
                <a:srgbClr val="0070C0"/>
              </a:buClr>
              <a:buNone/>
            </a:pPr>
            <a:r>
              <a:rPr lang="en-US"/>
              <a:t>FX_OPEN_FOR_READ (0x00)</a:t>
            </a:r>
          </a:p>
          <a:p>
            <a:pPr marL="361950" lvl="3" indent="0">
              <a:buClr>
                <a:srgbClr val="0070C0"/>
              </a:buClr>
              <a:buNone/>
            </a:pPr>
            <a:r>
              <a:rPr lang="en-US"/>
              <a:t>FX_OPEN_FOR_WRITE (0x01)</a:t>
            </a:r>
          </a:p>
          <a:p>
            <a:pPr marL="361950" lvl="3" indent="0">
              <a:buClr>
                <a:srgbClr val="0070C0"/>
              </a:buClr>
              <a:buNone/>
            </a:pPr>
            <a:r>
              <a:rPr lang="en-US"/>
              <a:t>FX_OPEN_FOR_READ_FAST (0x02)</a:t>
            </a:r>
          </a:p>
        </p:txBody>
      </p:sp>
    </p:spTree>
    <p:extLst>
      <p:ext uri="{BB962C8B-B14F-4D97-AF65-F5344CB8AC3E}">
        <p14:creationId xmlns:p14="http://schemas.microsoft.com/office/powerpoint/2010/main" val="2994542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file services</a:t>
            </a:r>
            <a:endParaRPr lang="en-US" sz="2000" cap="all" dirty="0"/>
          </a:p>
        </p:txBody>
      </p:sp>
      <p:sp>
        <p:nvSpPr>
          <p:cNvPr id="6" name="コンテンツ プレースホルダー 4">
            <a:extLst>
              <a:ext uri="{FF2B5EF4-FFF2-40B4-BE49-F238E27FC236}">
                <a16:creationId xmlns:a16="http://schemas.microsoft.com/office/drawing/2014/main" id="{D72D757D-991A-7713-ECEC-E12C884D8A76}"/>
              </a:ext>
            </a:extLst>
          </p:cNvPr>
          <p:cNvSpPr txBox="1">
            <a:spLocks/>
          </p:cNvSpPr>
          <p:nvPr/>
        </p:nvSpPr>
        <p:spPr>
          <a:xfrm>
            <a:off x="468000" y="1424991"/>
            <a:ext cx="11244574" cy="2258567"/>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285750" indent="-285750">
              <a:buClr>
                <a:srgbClr val="0070C0"/>
              </a:buClr>
              <a:buFont typeface="Wingdings" panose="05000000000000000000" pitchFamily="2" charset="2"/>
              <a:buChar char="§"/>
            </a:pPr>
            <a:r>
              <a:rPr lang="en-US"/>
              <a:t>Reads bytes from the specified file:</a:t>
            </a:r>
          </a:p>
          <a:p>
            <a:r>
              <a:rPr lang="en-US"/>
              <a:t>UINT </a:t>
            </a:r>
            <a:r>
              <a:rPr lang="en-US">
                <a:solidFill>
                  <a:schemeClr val="tx2">
                    <a:lumMod val="60000"/>
                    <a:lumOff val="40000"/>
                  </a:schemeClr>
                </a:solidFill>
              </a:rPr>
              <a:t>fx_file_read </a:t>
            </a:r>
            <a:r>
              <a:rPr lang="en-US"/>
              <a:t>(FX_FILE *file_ptr, VOID *buffer_ptr, ULONG request_size, ULONG *actual_size);</a:t>
            </a:r>
          </a:p>
          <a:p>
            <a:pPr marL="285750" indent="-285750">
              <a:buClr>
                <a:srgbClr val="0070C0"/>
              </a:buClr>
              <a:buFont typeface="Wingdings" panose="05000000000000000000" pitchFamily="2" charset="2"/>
              <a:buChar char="§"/>
            </a:pPr>
            <a:r>
              <a:rPr lang="en-US"/>
              <a:t>Writes bytes to a file:</a:t>
            </a:r>
          </a:p>
          <a:p>
            <a:pPr>
              <a:buClr>
                <a:srgbClr val="0070C0"/>
              </a:buClr>
            </a:pPr>
            <a:r>
              <a:rPr lang="en-US"/>
              <a:t>UINT </a:t>
            </a:r>
            <a:r>
              <a:rPr lang="en-US">
                <a:solidFill>
                  <a:schemeClr val="tx2">
                    <a:lumMod val="60000"/>
                    <a:lumOff val="40000"/>
                  </a:schemeClr>
                </a:solidFill>
              </a:rPr>
              <a:t>fx_file_write </a:t>
            </a:r>
            <a:r>
              <a:rPr lang="en-US"/>
              <a:t>(FX_FILE *file_ptr, VOID *buffer_ptr, ULONG size);</a:t>
            </a:r>
          </a:p>
          <a:p>
            <a:pPr marL="285750" indent="-285750">
              <a:buClr>
                <a:srgbClr val="0070C0"/>
              </a:buClr>
              <a:buFont typeface="Wingdings" panose="05000000000000000000" pitchFamily="2" charset="2"/>
              <a:buChar char="§"/>
            </a:pPr>
            <a:r>
              <a:rPr lang="en-US"/>
              <a:t>Positions the internal read/write pointer to a byte offset:</a:t>
            </a:r>
          </a:p>
          <a:p>
            <a:r>
              <a:rPr lang="en-US"/>
              <a:t>UINT </a:t>
            </a:r>
            <a:r>
              <a:rPr lang="en-US">
                <a:solidFill>
                  <a:schemeClr val="tx2">
                    <a:lumMod val="60000"/>
                    <a:lumOff val="40000"/>
                  </a:schemeClr>
                </a:solidFill>
              </a:rPr>
              <a:t>fx_file_seek </a:t>
            </a:r>
            <a:r>
              <a:rPr lang="en-US"/>
              <a:t>(FX_FILE *file_ptr, ULONG byte_offset);</a:t>
            </a:r>
          </a:p>
        </p:txBody>
      </p:sp>
      <p:sp>
        <p:nvSpPr>
          <p:cNvPr id="7" name="コンテンツ プレースホルダー 4">
            <a:extLst>
              <a:ext uri="{FF2B5EF4-FFF2-40B4-BE49-F238E27FC236}">
                <a16:creationId xmlns:a16="http://schemas.microsoft.com/office/drawing/2014/main" id="{8A780976-7067-934D-A7A7-F0D665BC2FD7}"/>
              </a:ext>
            </a:extLst>
          </p:cNvPr>
          <p:cNvSpPr txBox="1">
            <a:spLocks/>
          </p:cNvSpPr>
          <p:nvPr/>
        </p:nvSpPr>
        <p:spPr>
          <a:xfrm>
            <a:off x="467999" y="4220570"/>
            <a:ext cx="5488853" cy="1757917"/>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Parameter:</a:t>
            </a:r>
          </a:p>
          <a:p>
            <a:pPr marL="177800" lvl="2" indent="0">
              <a:buClr>
                <a:srgbClr val="0070C0"/>
              </a:buClr>
              <a:buNone/>
            </a:pPr>
            <a:r>
              <a:rPr lang="en-US" b="1" i="1"/>
              <a:t>file_ptr: </a:t>
            </a:r>
            <a:r>
              <a:rPr lang="en-US"/>
              <a:t>Pointer to the file control block</a:t>
            </a:r>
          </a:p>
          <a:p>
            <a:pPr marL="177800" lvl="2" indent="0">
              <a:buClr>
                <a:srgbClr val="0070C0"/>
              </a:buClr>
              <a:buNone/>
            </a:pPr>
            <a:r>
              <a:rPr lang="en-US" b="1" i="1"/>
              <a:t>buffer_ptr: </a:t>
            </a:r>
            <a:r>
              <a:rPr lang="en-US"/>
              <a:t>Pointer to the destination buffer for the read/write</a:t>
            </a:r>
          </a:p>
          <a:p>
            <a:pPr marL="177800" lvl="2" indent="0">
              <a:buClr>
                <a:srgbClr val="0070C0"/>
              </a:buClr>
              <a:buNone/>
            </a:pPr>
            <a:r>
              <a:rPr lang="en-US" b="1" i="1"/>
              <a:t>request_size: </a:t>
            </a:r>
            <a:r>
              <a:rPr lang="en-US"/>
              <a:t>Maximum number of bytes to read</a:t>
            </a:r>
          </a:p>
        </p:txBody>
      </p:sp>
      <p:sp>
        <p:nvSpPr>
          <p:cNvPr id="8" name="コンテンツ プレースホルダー 4">
            <a:extLst>
              <a:ext uri="{FF2B5EF4-FFF2-40B4-BE49-F238E27FC236}">
                <a16:creationId xmlns:a16="http://schemas.microsoft.com/office/drawing/2014/main" id="{E884EF0D-A1B9-1EDD-FF21-A38CBC52F28A}"/>
              </a:ext>
            </a:extLst>
          </p:cNvPr>
          <p:cNvSpPr txBox="1">
            <a:spLocks/>
          </p:cNvSpPr>
          <p:nvPr/>
        </p:nvSpPr>
        <p:spPr>
          <a:xfrm>
            <a:off x="6477000" y="4618628"/>
            <a:ext cx="5488854" cy="135985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b="1" i="1"/>
              <a:t>size: </a:t>
            </a:r>
            <a:r>
              <a:rPr lang="en-US"/>
              <a:t>Number of bytes to write</a:t>
            </a:r>
          </a:p>
          <a:p>
            <a:pPr>
              <a:buClr>
                <a:srgbClr val="0070C0"/>
              </a:buClr>
            </a:pPr>
            <a:r>
              <a:rPr lang="en-US" b="1" i="1"/>
              <a:t>actual_size: </a:t>
            </a:r>
            <a:r>
              <a:rPr lang="en-US"/>
              <a:t>Pointer to the variable to hold the actual number of bytes read into the supplied buffer</a:t>
            </a:r>
          </a:p>
          <a:p>
            <a:pPr>
              <a:buClr>
                <a:srgbClr val="0070C0"/>
              </a:buClr>
            </a:pPr>
            <a:r>
              <a:rPr lang="en-US" b="1" i="1"/>
              <a:t>byte_offset:</a:t>
            </a:r>
            <a:r>
              <a:rPr lang="en-US"/>
              <a:t> Desired byte offset in file</a:t>
            </a:r>
          </a:p>
        </p:txBody>
      </p:sp>
    </p:spTree>
    <p:extLst>
      <p:ext uri="{BB962C8B-B14F-4D97-AF65-F5344CB8AC3E}">
        <p14:creationId xmlns:p14="http://schemas.microsoft.com/office/powerpoint/2010/main" val="304387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Migration from fatfs to filex</a:t>
            </a:r>
            <a:endParaRPr lang="en-US" cap="all" dirty="0"/>
          </a:p>
        </p:txBody>
      </p:sp>
      <p:graphicFrame>
        <p:nvGraphicFramePr>
          <p:cNvPr id="3" name="Table 9">
            <a:extLst>
              <a:ext uri="{FF2B5EF4-FFF2-40B4-BE49-F238E27FC236}">
                <a16:creationId xmlns:a16="http://schemas.microsoft.com/office/drawing/2014/main" id="{88BD74DF-6021-F4A1-D5A0-9AAB44650DC1}"/>
              </a:ext>
            </a:extLst>
          </p:cNvPr>
          <p:cNvGraphicFramePr>
            <a:graphicFrameLocks noGrp="1"/>
          </p:cNvGraphicFramePr>
          <p:nvPr/>
        </p:nvGraphicFramePr>
        <p:xfrm>
          <a:off x="2819400" y="1918992"/>
          <a:ext cx="6705600" cy="4367570"/>
        </p:xfrm>
        <a:graphic>
          <a:graphicData uri="http://schemas.openxmlformats.org/drawingml/2006/table">
            <a:tbl>
              <a:tblPr firstRow="1" bandRow="1"/>
              <a:tblGrid>
                <a:gridCol w="3810000">
                  <a:extLst>
                    <a:ext uri="{9D8B030D-6E8A-4147-A177-3AD203B41FA5}">
                      <a16:colId xmlns:a16="http://schemas.microsoft.com/office/drawing/2014/main" val="3368456478"/>
                    </a:ext>
                  </a:extLst>
                </a:gridCol>
                <a:gridCol w="1447800">
                  <a:extLst>
                    <a:ext uri="{9D8B030D-6E8A-4147-A177-3AD203B41FA5}">
                      <a16:colId xmlns:a16="http://schemas.microsoft.com/office/drawing/2014/main" val="2381690428"/>
                    </a:ext>
                  </a:extLst>
                </a:gridCol>
                <a:gridCol w="1447800">
                  <a:extLst>
                    <a:ext uri="{9D8B030D-6E8A-4147-A177-3AD203B41FA5}">
                      <a16:colId xmlns:a16="http://schemas.microsoft.com/office/drawing/2014/main" val="1233409455"/>
                    </a:ext>
                  </a:extLst>
                </a:gridCol>
              </a:tblGrid>
              <a:tr h="475059">
                <a:tc>
                  <a:txBody>
                    <a:bodyPr/>
                    <a:lstStyle/>
                    <a:p>
                      <a:pPr algn="ctr"/>
                      <a:r>
                        <a:rPr lang="en-US" sz="1600" b="1"/>
                        <a:t>Feature</a:t>
                      </a:r>
                    </a:p>
                  </a:txBody>
                  <a:tcPr anchor="ctr"/>
                </a:tc>
                <a:tc>
                  <a:txBody>
                    <a:bodyPr/>
                    <a:lstStyle/>
                    <a:p>
                      <a:pPr algn="ctr"/>
                      <a:r>
                        <a:rPr lang="en-US" sz="1600" b="1"/>
                        <a:t>FileX</a:t>
                      </a:r>
                    </a:p>
                  </a:txBody>
                  <a:tcPr anchor="ctr"/>
                </a:tc>
                <a:tc>
                  <a:txBody>
                    <a:bodyPr/>
                    <a:lstStyle/>
                    <a:p>
                      <a:pPr algn="ctr"/>
                      <a:r>
                        <a:rPr lang="en-US" sz="1600" b="1"/>
                        <a:t>FATFS</a:t>
                      </a:r>
                    </a:p>
                  </a:txBody>
                  <a:tcPr anchor="ctr"/>
                </a:tc>
                <a:extLst>
                  <a:ext uri="{0D108BD9-81ED-4DB2-BD59-A6C34878D82A}">
                    <a16:rowId xmlns:a16="http://schemas.microsoft.com/office/drawing/2014/main" val="2887114262"/>
                  </a:ext>
                </a:extLst>
              </a:tr>
              <a:tr h="710762">
                <a:tc>
                  <a:txBody>
                    <a:bodyPr/>
                    <a:lstStyle/>
                    <a:p>
                      <a:pPr algn="ctr"/>
                      <a:r>
                        <a:rPr lang="en-US" sz="1600"/>
                        <a:t>FAT 12/16/32 and exFAT support</a:t>
                      </a:r>
                    </a:p>
                  </a:txBody>
                  <a:tcPr anchor="ctr"/>
                </a:tc>
                <a:tc>
                  <a:txBody>
                    <a:bodyPr/>
                    <a:lstStyle/>
                    <a:p>
                      <a:pPr algn="ctr"/>
                      <a:r>
                        <a:rPr lang="en-US" sz="1600"/>
                        <a:t>Yes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extLst>
                  <a:ext uri="{0D108BD9-81ED-4DB2-BD59-A6C34878D82A}">
                    <a16:rowId xmlns:a16="http://schemas.microsoft.com/office/drawing/2014/main" val="1339043978"/>
                  </a:ext>
                </a:extLst>
              </a:tr>
              <a:tr h="710762">
                <a:tc>
                  <a:txBody>
                    <a:bodyPr/>
                    <a:lstStyle/>
                    <a:p>
                      <a:pPr algn="ctr"/>
                      <a:r>
                        <a:rPr lang="en-US" sz="1600"/>
                        <a:t>Platform independent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extLst>
                  <a:ext uri="{0D108BD9-81ED-4DB2-BD59-A6C34878D82A}">
                    <a16:rowId xmlns:a16="http://schemas.microsoft.com/office/drawing/2014/main" val="1048858461"/>
                  </a:ext>
                </a:extLst>
              </a:tr>
              <a:tr h="710762">
                <a:tc>
                  <a:txBody>
                    <a:bodyPr/>
                    <a:lstStyle/>
                    <a:p>
                      <a:pPr algn="ctr"/>
                      <a:r>
                        <a:rPr lang="en-US" sz="1600"/>
                        <a:t>Multiple partition support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extLst>
                  <a:ext uri="{0D108BD9-81ED-4DB2-BD59-A6C34878D82A}">
                    <a16:rowId xmlns:a16="http://schemas.microsoft.com/office/drawing/2014/main" val="1275770365"/>
                  </a:ext>
                </a:extLst>
              </a:tr>
              <a:tr h="710762">
                <a:tc>
                  <a:txBody>
                    <a:bodyPr/>
                    <a:lstStyle/>
                    <a:p>
                      <a:pPr algn="ctr"/>
                      <a:r>
                        <a:rPr lang="en-US" sz="1600"/>
                        <a:t>Long file name in ANSI/OEM or Unicode</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extLst>
                  <a:ext uri="{0D108BD9-81ED-4DB2-BD59-A6C34878D82A}">
                    <a16:rowId xmlns:a16="http://schemas.microsoft.com/office/drawing/2014/main" val="2026438196"/>
                  </a:ext>
                </a:extLst>
              </a:tr>
              <a:tr h="0">
                <a:tc>
                  <a:txBody>
                    <a:bodyPr/>
                    <a:lstStyle/>
                    <a:p>
                      <a:pPr algn="ctr"/>
                      <a:r>
                        <a:rPr lang="en-US" sz="1600"/>
                        <a:t>Fault tolerance: Power failure recovery capability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No</a:t>
                      </a:r>
                    </a:p>
                  </a:txBody>
                  <a:tcPr anchor="ctr"/>
                </a:tc>
                <a:extLst>
                  <a:ext uri="{0D108BD9-81ED-4DB2-BD59-A6C34878D82A}">
                    <a16:rowId xmlns:a16="http://schemas.microsoft.com/office/drawing/2014/main" val="662190611"/>
                  </a:ext>
                </a:extLst>
              </a:tr>
              <a:tr h="4703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Wear levelling support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Yes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t>No</a:t>
                      </a:r>
                    </a:p>
                  </a:txBody>
                  <a:tcPr anchor="ctr"/>
                </a:tc>
                <a:extLst>
                  <a:ext uri="{0D108BD9-81ED-4DB2-BD59-A6C34878D82A}">
                    <a16:rowId xmlns:a16="http://schemas.microsoft.com/office/drawing/2014/main" val="2356740055"/>
                  </a:ext>
                </a:extLst>
              </a:tr>
            </a:tbl>
          </a:graphicData>
        </a:graphic>
      </p:graphicFrame>
      <p:sp>
        <p:nvSpPr>
          <p:cNvPr id="4" name="コンテンツ プレースホルダー 4">
            <a:extLst>
              <a:ext uri="{FF2B5EF4-FFF2-40B4-BE49-F238E27FC236}">
                <a16:creationId xmlns:a16="http://schemas.microsoft.com/office/drawing/2014/main" id="{2CEC5D6B-F4C3-280A-D9E2-CFB8830A9F48}"/>
              </a:ext>
            </a:extLst>
          </p:cNvPr>
          <p:cNvSpPr txBox="1">
            <a:spLocks/>
          </p:cNvSpPr>
          <p:nvPr/>
        </p:nvSpPr>
        <p:spPr>
          <a:xfrm>
            <a:off x="467999" y="1447800"/>
            <a:ext cx="5488853" cy="26827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Main features:</a:t>
            </a:r>
          </a:p>
        </p:txBody>
      </p:sp>
    </p:spTree>
    <p:extLst>
      <p:ext uri="{BB962C8B-B14F-4D97-AF65-F5344CB8AC3E}">
        <p14:creationId xmlns:p14="http://schemas.microsoft.com/office/powerpoint/2010/main" val="2729395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Migration from fatfs to filex</a:t>
            </a:r>
            <a:endParaRPr lang="en-US" cap="all" dirty="0"/>
          </a:p>
        </p:txBody>
      </p:sp>
      <p:graphicFrame>
        <p:nvGraphicFramePr>
          <p:cNvPr id="3" name="Table 9">
            <a:extLst>
              <a:ext uri="{FF2B5EF4-FFF2-40B4-BE49-F238E27FC236}">
                <a16:creationId xmlns:a16="http://schemas.microsoft.com/office/drawing/2014/main" id="{88BD74DF-6021-F4A1-D5A0-9AAB44650DC1}"/>
              </a:ext>
            </a:extLst>
          </p:cNvPr>
          <p:cNvGraphicFramePr>
            <a:graphicFrameLocks noGrp="1"/>
          </p:cNvGraphicFramePr>
          <p:nvPr/>
        </p:nvGraphicFramePr>
        <p:xfrm>
          <a:off x="2286000" y="1981200"/>
          <a:ext cx="7467600" cy="3910308"/>
        </p:xfrm>
        <a:graphic>
          <a:graphicData uri="http://schemas.openxmlformats.org/drawingml/2006/table">
            <a:tbl>
              <a:tblPr firstRow="1" bandRow="1"/>
              <a:tblGrid>
                <a:gridCol w="4051852">
                  <a:extLst>
                    <a:ext uri="{9D8B030D-6E8A-4147-A177-3AD203B41FA5}">
                      <a16:colId xmlns:a16="http://schemas.microsoft.com/office/drawing/2014/main" val="3368456478"/>
                    </a:ext>
                  </a:extLst>
                </a:gridCol>
                <a:gridCol w="1815548">
                  <a:extLst>
                    <a:ext uri="{9D8B030D-6E8A-4147-A177-3AD203B41FA5}">
                      <a16:colId xmlns:a16="http://schemas.microsoft.com/office/drawing/2014/main" val="2381690428"/>
                    </a:ext>
                  </a:extLst>
                </a:gridCol>
                <a:gridCol w="1600200">
                  <a:extLst>
                    <a:ext uri="{9D8B030D-6E8A-4147-A177-3AD203B41FA5}">
                      <a16:colId xmlns:a16="http://schemas.microsoft.com/office/drawing/2014/main" val="1233409455"/>
                    </a:ext>
                  </a:extLst>
                </a:gridCol>
              </a:tblGrid>
              <a:tr h="475059">
                <a:tc>
                  <a:txBody>
                    <a:bodyPr/>
                    <a:lstStyle/>
                    <a:p>
                      <a:pPr algn="ctr"/>
                      <a:r>
                        <a:rPr lang="en-US" sz="1600" b="1"/>
                        <a:t>Description of the Media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FileX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FATFS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114262"/>
                  </a:ext>
                </a:extLst>
              </a:tr>
              <a:tr h="710762">
                <a:tc>
                  <a:txBody>
                    <a:bodyPr/>
                    <a:lstStyle/>
                    <a:p>
                      <a:r>
                        <a:rPr lang="en-US" sz="1600">
                          <a:effectLst/>
                        </a:rPr>
                        <a:t>Create a FAT volume on the logical drive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fx_media_format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sz="1600" b="0" i="0" kern="1200">
                          <a:solidFill>
                            <a:schemeClr val="tx1"/>
                          </a:solidFill>
                          <a:effectLst/>
                          <a:latin typeface="+mn-lt"/>
                          <a:ea typeface="+mn-ea"/>
                          <a:cs typeface="+mn-cs"/>
                        </a:rPr>
                        <a:t>f_mkfs</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9043978"/>
                  </a:ext>
                </a:extLst>
              </a:tr>
              <a:tr h="710762">
                <a:tc>
                  <a:txBody>
                    <a:bodyPr/>
                    <a:lstStyle/>
                    <a:p>
                      <a:r>
                        <a:rPr lang="en-US" sz="1600">
                          <a:effectLst/>
                        </a:rPr>
                        <a:t>Register/Unregister the work area of the volume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effectLst/>
                        </a:rPr>
                        <a:t>fx_media_open / fx_media_close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f_mount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858461"/>
                  </a:ext>
                </a:extLst>
              </a:tr>
              <a:tr h="710762">
                <a:tc>
                  <a:txBody>
                    <a:bodyPr/>
                    <a:lstStyle/>
                    <a:p>
                      <a:r>
                        <a:rPr lang="en-US" sz="1600">
                          <a:effectLst/>
                        </a:rPr>
                        <a:t>Read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fx_media_read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disk_read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5770365"/>
                  </a:ext>
                </a:extLst>
              </a:tr>
              <a:tr h="710762">
                <a:tc>
                  <a:txBody>
                    <a:bodyPr/>
                    <a:lstStyle/>
                    <a:p>
                      <a:r>
                        <a:rPr lang="en-US" sz="1600">
                          <a:effectLst/>
                        </a:rPr>
                        <a:t>Write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fx_media_write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disk_wirte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438196"/>
                  </a:ext>
                </a:extLst>
              </a:tr>
              <a:tr h="592201">
                <a:tc>
                  <a:txBody>
                    <a:bodyPr/>
                    <a:lstStyle/>
                    <a:p>
                      <a:r>
                        <a:rPr lang="en-US" sz="1600">
                          <a:effectLst/>
                        </a:rPr>
                        <a:t>Get free space on the volume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fx_media_space_available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f_getfree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740055"/>
                  </a:ext>
                </a:extLst>
              </a:tr>
            </a:tbl>
          </a:graphicData>
        </a:graphic>
      </p:graphicFrame>
      <p:sp>
        <p:nvSpPr>
          <p:cNvPr id="4" name="コンテンツ プレースホルダー 4">
            <a:extLst>
              <a:ext uri="{FF2B5EF4-FFF2-40B4-BE49-F238E27FC236}">
                <a16:creationId xmlns:a16="http://schemas.microsoft.com/office/drawing/2014/main" id="{2CEC5D6B-F4C3-280A-D9E2-CFB8830A9F48}"/>
              </a:ext>
            </a:extLst>
          </p:cNvPr>
          <p:cNvSpPr txBox="1">
            <a:spLocks/>
          </p:cNvSpPr>
          <p:nvPr/>
        </p:nvSpPr>
        <p:spPr>
          <a:xfrm>
            <a:off x="467999" y="1447800"/>
            <a:ext cx="5488853" cy="26827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Main API:</a:t>
            </a:r>
          </a:p>
        </p:txBody>
      </p:sp>
    </p:spTree>
    <p:extLst>
      <p:ext uri="{BB962C8B-B14F-4D97-AF65-F5344CB8AC3E}">
        <p14:creationId xmlns:p14="http://schemas.microsoft.com/office/powerpoint/2010/main" val="183607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a:t>Migration from fatfs to filex</a:t>
            </a:r>
            <a:endParaRPr lang="en-US" cap="all" dirty="0"/>
          </a:p>
        </p:txBody>
      </p:sp>
      <p:graphicFrame>
        <p:nvGraphicFramePr>
          <p:cNvPr id="3" name="Table 9">
            <a:extLst>
              <a:ext uri="{FF2B5EF4-FFF2-40B4-BE49-F238E27FC236}">
                <a16:creationId xmlns:a16="http://schemas.microsoft.com/office/drawing/2014/main" id="{88BD74DF-6021-F4A1-D5A0-9AAB44650DC1}"/>
              </a:ext>
            </a:extLst>
          </p:cNvPr>
          <p:cNvGraphicFramePr>
            <a:graphicFrameLocks noGrp="1"/>
          </p:cNvGraphicFramePr>
          <p:nvPr/>
        </p:nvGraphicFramePr>
        <p:xfrm>
          <a:off x="165652" y="1880892"/>
          <a:ext cx="5791200" cy="3910308"/>
        </p:xfrm>
        <a:graphic>
          <a:graphicData uri="http://schemas.openxmlformats.org/drawingml/2006/table">
            <a:tbl>
              <a:tblPr firstRow="1" bandRow="1"/>
              <a:tblGrid>
                <a:gridCol w="2895600">
                  <a:extLst>
                    <a:ext uri="{9D8B030D-6E8A-4147-A177-3AD203B41FA5}">
                      <a16:colId xmlns:a16="http://schemas.microsoft.com/office/drawing/2014/main" val="3368456478"/>
                    </a:ext>
                  </a:extLst>
                </a:gridCol>
                <a:gridCol w="1447800">
                  <a:extLst>
                    <a:ext uri="{9D8B030D-6E8A-4147-A177-3AD203B41FA5}">
                      <a16:colId xmlns:a16="http://schemas.microsoft.com/office/drawing/2014/main" val="2381690428"/>
                    </a:ext>
                  </a:extLst>
                </a:gridCol>
                <a:gridCol w="1447800">
                  <a:extLst>
                    <a:ext uri="{9D8B030D-6E8A-4147-A177-3AD203B41FA5}">
                      <a16:colId xmlns:a16="http://schemas.microsoft.com/office/drawing/2014/main" val="1233409455"/>
                    </a:ext>
                  </a:extLst>
                </a:gridCol>
              </a:tblGrid>
              <a:tr h="475059">
                <a:tc>
                  <a:txBody>
                    <a:bodyPr/>
                    <a:lstStyle/>
                    <a:p>
                      <a:pPr algn="ctr"/>
                      <a:r>
                        <a:rPr lang="en-US" sz="1600" b="1"/>
                        <a:t>Description of the Files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FileX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FATFS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114262"/>
                  </a:ext>
                </a:extLst>
              </a:tr>
              <a:tr h="710762">
                <a:tc>
                  <a:txBody>
                    <a:bodyPr/>
                    <a:lstStyle/>
                    <a:p>
                      <a:pPr algn="l"/>
                      <a:r>
                        <a:rPr lang="en-US" sz="1600"/>
                        <a:t>Open/Create a 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sz="1600" b="0" i="0" kern="1200">
                          <a:solidFill>
                            <a:schemeClr val="tx1"/>
                          </a:solidFill>
                          <a:effectLst/>
                          <a:latin typeface="+mn-lt"/>
                          <a:ea typeface="+mn-ea"/>
                          <a:cs typeface="+mn-cs"/>
                        </a:rPr>
                        <a:t>fx_file_open</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sz="1600" b="0" i="0" kern="1200">
                          <a:solidFill>
                            <a:schemeClr val="tx1"/>
                          </a:solidFill>
                          <a:effectLst/>
                          <a:latin typeface="+mn-lt"/>
                          <a:ea typeface="+mn-ea"/>
                          <a:cs typeface="+mn-cs"/>
                        </a:rPr>
                        <a:t>f_open</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9043978"/>
                  </a:ext>
                </a:extLst>
              </a:tr>
              <a:tr h="710762">
                <a:tc>
                  <a:txBody>
                    <a:bodyPr/>
                    <a:lstStyle/>
                    <a:p>
                      <a:pPr algn="l"/>
                      <a:r>
                        <a:rPr lang="en-US" sz="1600">
                          <a:effectLst/>
                        </a:rPr>
                        <a:t>Close a 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sz="1600" b="0" i="0" kern="1200">
                          <a:solidFill>
                            <a:schemeClr val="tx1"/>
                          </a:solidFill>
                          <a:effectLst/>
                          <a:latin typeface="+mn-lt"/>
                          <a:ea typeface="+mn-ea"/>
                          <a:cs typeface="+mn-cs"/>
                        </a:rPr>
                        <a:t>fx_file_close</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sz="1600" b="0" i="0" kern="1200">
                          <a:solidFill>
                            <a:schemeClr val="tx1"/>
                          </a:solidFill>
                          <a:effectLst/>
                          <a:latin typeface="+mn-lt"/>
                          <a:ea typeface="+mn-ea"/>
                          <a:cs typeface="+mn-cs"/>
                        </a:rPr>
                        <a:t>f_close</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858461"/>
                  </a:ext>
                </a:extLst>
              </a:tr>
              <a:tr h="710762">
                <a:tc>
                  <a:txBody>
                    <a:bodyPr/>
                    <a:lstStyle/>
                    <a:p>
                      <a:pPr algn="l"/>
                      <a:r>
                        <a:rPr lang="en-US" sz="1600">
                          <a:effectLst/>
                        </a:rPr>
                        <a:t>Read data from a 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effectLst/>
                        </a:rPr>
                        <a:t>fx_file_read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sz="1600" b="0" i="0" kern="1200">
                          <a:solidFill>
                            <a:schemeClr val="tx1"/>
                          </a:solidFill>
                          <a:effectLst/>
                          <a:latin typeface="+mn-lt"/>
                          <a:ea typeface="+mn-ea"/>
                          <a:cs typeface="+mn-cs"/>
                        </a:rPr>
                        <a:t>f_read</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5770365"/>
                  </a:ext>
                </a:extLst>
              </a:tr>
              <a:tr h="710762">
                <a:tc>
                  <a:txBody>
                    <a:bodyPr/>
                    <a:lstStyle/>
                    <a:p>
                      <a:pPr algn="l"/>
                      <a:r>
                        <a:rPr lang="en-US" sz="1600">
                          <a:effectLst/>
                        </a:rPr>
                        <a:t>Get the current read/write pointer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effectLst/>
                        </a:rPr>
                        <a:t>fx_file_seek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sz="1600" b="0" i="0" kern="1200">
                          <a:solidFill>
                            <a:schemeClr val="tx1"/>
                          </a:solidFill>
                          <a:effectLst/>
                          <a:latin typeface="+mn-lt"/>
                          <a:ea typeface="+mn-ea"/>
                          <a:cs typeface="+mn-cs"/>
                        </a:rPr>
                        <a:t>f_tell</a:t>
                      </a:r>
                      <a:endParaRPr lang="en-US" sz="16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438196"/>
                  </a:ext>
                </a:extLst>
              </a:tr>
              <a:tr h="592201">
                <a:tc>
                  <a:txBody>
                    <a:bodyPr/>
                    <a:lstStyle/>
                    <a:p>
                      <a:pPr algn="l"/>
                      <a:r>
                        <a:rPr lang="en-US" sz="1600">
                          <a:effectLst/>
                        </a:rPr>
                        <a:t>Read a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effectLst/>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sz="1600" b="0" i="0" kern="1200">
                          <a:solidFill>
                            <a:schemeClr val="tx1"/>
                          </a:solidFill>
                          <a:effectLst/>
                          <a:latin typeface="+mn-lt"/>
                          <a:ea typeface="+mn-ea"/>
                          <a:cs typeface="+mn-cs"/>
                        </a:rPr>
                        <a:t>f_gets</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740055"/>
                  </a:ext>
                </a:extLst>
              </a:tr>
            </a:tbl>
          </a:graphicData>
        </a:graphic>
      </p:graphicFrame>
      <p:sp>
        <p:nvSpPr>
          <p:cNvPr id="4" name="コンテンツ プレースホルダー 4">
            <a:extLst>
              <a:ext uri="{FF2B5EF4-FFF2-40B4-BE49-F238E27FC236}">
                <a16:creationId xmlns:a16="http://schemas.microsoft.com/office/drawing/2014/main" id="{2CEC5D6B-F4C3-280A-D9E2-CFB8830A9F48}"/>
              </a:ext>
            </a:extLst>
          </p:cNvPr>
          <p:cNvSpPr txBox="1">
            <a:spLocks/>
          </p:cNvSpPr>
          <p:nvPr/>
        </p:nvSpPr>
        <p:spPr>
          <a:xfrm>
            <a:off x="467999" y="1447800"/>
            <a:ext cx="5488853" cy="268279"/>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Main API:</a:t>
            </a:r>
          </a:p>
        </p:txBody>
      </p:sp>
      <p:graphicFrame>
        <p:nvGraphicFramePr>
          <p:cNvPr id="5" name="Table 9">
            <a:extLst>
              <a:ext uri="{FF2B5EF4-FFF2-40B4-BE49-F238E27FC236}">
                <a16:creationId xmlns:a16="http://schemas.microsoft.com/office/drawing/2014/main" id="{C063AF0F-57E5-0585-FEAC-1EEE2DCA4B81}"/>
              </a:ext>
            </a:extLst>
          </p:cNvPr>
          <p:cNvGraphicFramePr>
            <a:graphicFrameLocks noGrp="1"/>
          </p:cNvGraphicFramePr>
          <p:nvPr/>
        </p:nvGraphicFramePr>
        <p:xfrm>
          <a:off x="6372225" y="1880892"/>
          <a:ext cx="5791200" cy="4138908"/>
        </p:xfrm>
        <a:graphic>
          <a:graphicData uri="http://schemas.openxmlformats.org/drawingml/2006/table">
            <a:tbl>
              <a:tblPr firstRow="1" bandRow="1"/>
              <a:tblGrid>
                <a:gridCol w="2895600">
                  <a:extLst>
                    <a:ext uri="{9D8B030D-6E8A-4147-A177-3AD203B41FA5}">
                      <a16:colId xmlns:a16="http://schemas.microsoft.com/office/drawing/2014/main" val="3368456478"/>
                    </a:ext>
                  </a:extLst>
                </a:gridCol>
                <a:gridCol w="1447800">
                  <a:extLst>
                    <a:ext uri="{9D8B030D-6E8A-4147-A177-3AD203B41FA5}">
                      <a16:colId xmlns:a16="http://schemas.microsoft.com/office/drawing/2014/main" val="2381690428"/>
                    </a:ext>
                  </a:extLst>
                </a:gridCol>
                <a:gridCol w="1447800">
                  <a:extLst>
                    <a:ext uri="{9D8B030D-6E8A-4147-A177-3AD203B41FA5}">
                      <a16:colId xmlns:a16="http://schemas.microsoft.com/office/drawing/2014/main" val="1233409455"/>
                    </a:ext>
                  </a:extLst>
                </a:gridCol>
              </a:tblGrid>
              <a:tr h="475059">
                <a:tc>
                  <a:txBody>
                    <a:bodyPr/>
                    <a:lstStyle/>
                    <a:p>
                      <a:pPr algn="ctr"/>
                      <a:r>
                        <a:rPr lang="en-US" sz="1600" b="1"/>
                        <a:t>Description of the Files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FileX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FATFS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114262"/>
                  </a:ext>
                </a:extLst>
              </a:tr>
              <a:tr h="768249">
                <a:tc>
                  <a:txBody>
                    <a:bodyPr/>
                    <a:lstStyle/>
                    <a:p>
                      <a:r>
                        <a:rPr lang="en-US" sz="1600">
                          <a:effectLst/>
                        </a:rPr>
                        <a:t>Write a character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sz="1600" b="0" i="0" kern="1200">
                          <a:solidFill>
                            <a:schemeClr val="tx1"/>
                          </a:solidFill>
                          <a:effectLst/>
                          <a:latin typeface="+mn-lt"/>
                          <a:ea typeface="+mn-ea"/>
                          <a:cs typeface="+mn-cs"/>
                        </a:rPr>
                        <a:t>f_putc</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9043978"/>
                  </a:ext>
                </a:extLst>
              </a:tr>
              <a:tr h="685800">
                <a:tc>
                  <a:txBody>
                    <a:bodyPr/>
                    <a:lstStyle/>
                    <a:p>
                      <a:r>
                        <a:rPr lang="en-US" sz="1600">
                          <a:effectLst/>
                        </a:rPr>
                        <a:t>Write a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a:effectLst/>
                        </a:rPr>
                        <a:t>f_puts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8858461"/>
                  </a:ext>
                </a:extLst>
              </a:tr>
              <a:tr h="685800">
                <a:tc>
                  <a:txBody>
                    <a:bodyPr/>
                    <a:lstStyle/>
                    <a:p>
                      <a:r>
                        <a:rPr lang="en-US" sz="1600">
                          <a:effectLst/>
                        </a:rPr>
                        <a:t>Write a formatted 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f_printf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5770365"/>
                  </a:ext>
                </a:extLst>
              </a:tr>
              <a:tr h="457200">
                <a:tc>
                  <a:txBody>
                    <a:bodyPr/>
                    <a:lstStyle/>
                    <a:p>
                      <a:r>
                        <a:rPr lang="en-US" sz="1600">
                          <a:effectLst/>
                        </a:rPr>
                        <a:t>Test for end of 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f_eof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438196"/>
                  </a:ext>
                </a:extLst>
              </a:tr>
              <a:tr h="533400">
                <a:tc>
                  <a:txBody>
                    <a:bodyPr/>
                    <a:lstStyle/>
                    <a:p>
                      <a:r>
                        <a:rPr lang="en-US" sz="1600">
                          <a:effectLst/>
                        </a:rPr>
                        <a:t>Get object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f_size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740055"/>
                  </a:ext>
                </a:extLst>
              </a:tr>
              <a:tr h="533400">
                <a:tc>
                  <a:txBody>
                    <a:bodyPr/>
                    <a:lstStyle/>
                    <a:p>
                      <a:r>
                        <a:rPr lang="en-US" sz="1600">
                          <a:effectLst/>
                        </a:rPr>
                        <a:t>Check for errors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rPr>
                        <a:t>f_error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4919795"/>
                  </a:ext>
                </a:extLst>
              </a:tr>
            </a:tbl>
          </a:graphicData>
        </a:graphic>
      </p:graphicFrame>
    </p:spTree>
    <p:extLst>
      <p:ext uri="{BB962C8B-B14F-4D97-AF65-F5344CB8AC3E}">
        <p14:creationId xmlns:p14="http://schemas.microsoft.com/office/powerpoint/2010/main" val="4226701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6" descr="背景パターン&#10;&#10;自動的に生成された説明">
            <a:extLst>
              <a:ext uri="{FF2B5EF4-FFF2-40B4-BE49-F238E27FC236}">
                <a16:creationId xmlns:a16="http://schemas.microsoft.com/office/drawing/2014/main" id="{82C50924-D26B-4BD4-919B-89B20E001D6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kumimoji="1" lang="en-US" altLang="ja-JP" cap="all"/>
              <a:t>Levelx</a:t>
            </a:r>
            <a:endParaRPr kumimoji="1" lang="en-US" altLang="ja-JP" cap="all" dirty="0"/>
          </a:p>
        </p:txBody>
      </p:sp>
    </p:spTree>
    <p:extLst>
      <p:ext uri="{BB962C8B-B14F-4D97-AF65-F5344CB8AC3E}">
        <p14:creationId xmlns:p14="http://schemas.microsoft.com/office/powerpoint/2010/main" val="190773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azure rtos components</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4189352"/>
          </a:xfrm>
        </p:spPr>
        <p:txBody>
          <a:bodyPr/>
          <a:lstStyle/>
          <a:p>
            <a:r>
              <a:rPr kumimoji="1" lang="en-US" altLang="ja-JP" dirty="0"/>
              <a:t>The Azure RTOS platform is the collection of run-time solutions including:</a:t>
            </a:r>
          </a:p>
          <a:p>
            <a:pPr marL="463550" lvl="1" indent="-285750">
              <a:lnSpc>
                <a:spcPct val="150000"/>
              </a:lnSpc>
            </a:pPr>
            <a:r>
              <a:rPr kumimoji="1" lang="en-US" altLang="ja-JP" dirty="0"/>
              <a:t>Azure RTOS </a:t>
            </a:r>
            <a:r>
              <a:rPr kumimoji="1" lang="en-US" altLang="ja-JP" dirty="0" err="1"/>
              <a:t>ThreadX</a:t>
            </a:r>
            <a:r>
              <a:rPr kumimoji="1" lang="en-US" altLang="ja-JP" dirty="0"/>
              <a:t>: is an advanced Real-Time Operating System (RTOS) designed specifically for deeply embedded applications</a:t>
            </a:r>
          </a:p>
          <a:p>
            <a:pPr marL="463550" lvl="1" indent="-285750">
              <a:lnSpc>
                <a:spcPct val="150000"/>
              </a:lnSpc>
            </a:pPr>
            <a:r>
              <a:rPr kumimoji="1" lang="en-US" altLang="ja-JP" dirty="0"/>
              <a:t>Azure RTOS </a:t>
            </a:r>
            <a:r>
              <a:rPr kumimoji="1" lang="en-US" altLang="ja-JP" dirty="0" err="1"/>
              <a:t>FileX</a:t>
            </a:r>
            <a:r>
              <a:rPr kumimoji="1" lang="en-US" altLang="ja-JP" dirty="0"/>
              <a:t>: is a high-performance FAT-compatible file system</a:t>
            </a:r>
          </a:p>
          <a:p>
            <a:pPr marL="463550" lvl="1" indent="-285750">
              <a:lnSpc>
                <a:spcPct val="150000"/>
              </a:lnSpc>
            </a:pPr>
            <a:r>
              <a:rPr kumimoji="1" lang="en-US" altLang="ja-JP" dirty="0"/>
              <a:t>Azure RTOS GUIX: is a professional quality graphical user interface package, created to meet the needs of embedded systems developers</a:t>
            </a:r>
          </a:p>
          <a:p>
            <a:pPr marL="463550" lvl="1" indent="-285750">
              <a:lnSpc>
                <a:spcPct val="150000"/>
              </a:lnSpc>
            </a:pPr>
            <a:r>
              <a:rPr kumimoji="1" lang="en-US" altLang="ja-JP" dirty="0"/>
              <a:t>Azure RTOS </a:t>
            </a:r>
            <a:r>
              <a:rPr kumimoji="1" lang="en-US" altLang="ja-JP" dirty="0" err="1"/>
              <a:t>NetX</a:t>
            </a:r>
            <a:r>
              <a:rPr kumimoji="1" lang="en-US" altLang="ja-JP" dirty="0"/>
              <a:t>: is a high-performance implementation of TCP/IP protocol standards</a:t>
            </a:r>
          </a:p>
          <a:p>
            <a:pPr marL="463550" lvl="1" indent="-285750">
              <a:lnSpc>
                <a:spcPct val="150000"/>
              </a:lnSpc>
            </a:pPr>
            <a:r>
              <a:rPr kumimoji="1" lang="en-US" altLang="ja-JP" dirty="0"/>
              <a:t>Azure RTOS </a:t>
            </a:r>
            <a:r>
              <a:rPr kumimoji="1" lang="en-US" altLang="ja-JP" dirty="0" err="1"/>
              <a:t>NetX</a:t>
            </a:r>
            <a:r>
              <a:rPr kumimoji="1" lang="en-US" altLang="ja-JP" dirty="0"/>
              <a:t> Duo: is an advanced, Industrial Grade TCP/IP network stacks designed specifically for deeply embedded, real-time, and IoT applications</a:t>
            </a:r>
          </a:p>
          <a:p>
            <a:pPr marL="463550" lvl="1" indent="-285750">
              <a:lnSpc>
                <a:spcPct val="150000"/>
              </a:lnSpc>
            </a:pPr>
            <a:r>
              <a:rPr kumimoji="1" lang="en-US" altLang="ja-JP" dirty="0"/>
              <a:t>Azure RTOS USBX: is a high-performance USB host, device, and On-The-Go (OTG) embedded stack</a:t>
            </a:r>
            <a:endParaRPr kumimoji="1" lang="ja-JP" altLang="en-US" dirty="0"/>
          </a:p>
        </p:txBody>
      </p:sp>
    </p:spTree>
    <p:extLst>
      <p:ext uri="{BB962C8B-B14F-4D97-AF65-F5344CB8AC3E}">
        <p14:creationId xmlns:p14="http://schemas.microsoft.com/office/powerpoint/2010/main" val="2539986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Levelx overview</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412643"/>
            <a:ext cx="11244574" cy="3986219"/>
          </a:xfrm>
        </p:spPr>
        <p:txBody>
          <a:bodyPr/>
          <a:lstStyle/>
          <a:p>
            <a:pPr>
              <a:lnSpc>
                <a:spcPct val="200000"/>
              </a:lnSpc>
              <a:buClr>
                <a:srgbClr val="0070C0"/>
              </a:buClr>
            </a:pPr>
            <a:r>
              <a:rPr lang="en-US" sz="1600"/>
              <a:t>LevelX: library providing API to deal with NAND and NOR flash memories</a:t>
            </a:r>
          </a:p>
          <a:p>
            <a:pPr>
              <a:lnSpc>
                <a:spcPct val="200000"/>
              </a:lnSpc>
              <a:buClr>
                <a:srgbClr val="0070C0"/>
              </a:buClr>
            </a:pPr>
            <a:r>
              <a:rPr lang="en-US"/>
              <a:t>Main features:</a:t>
            </a:r>
          </a:p>
          <a:p>
            <a:pPr marL="641350" lvl="2" indent="-285750">
              <a:lnSpc>
                <a:spcPct val="200000"/>
              </a:lnSpc>
              <a:buClr>
                <a:srgbClr val="0070C0"/>
              </a:buClr>
            </a:pPr>
            <a:r>
              <a:rPr lang="en-US"/>
              <a:t>Data read/write</a:t>
            </a:r>
          </a:p>
          <a:p>
            <a:pPr marL="641350" lvl="2" indent="-285750">
              <a:lnSpc>
                <a:spcPct val="200000"/>
              </a:lnSpc>
              <a:buClr>
                <a:srgbClr val="0070C0"/>
              </a:buClr>
            </a:pPr>
            <a:r>
              <a:rPr lang="en-US"/>
              <a:t>Flash erase</a:t>
            </a:r>
          </a:p>
          <a:p>
            <a:pPr marL="641350" lvl="2" indent="-285750">
              <a:lnSpc>
                <a:spcPct val="200000"/>
              </a:lnSpc>
              <a:buClr>
                <a:srgbClr val="0070C0"/>
              </a:buClr>
            </a:pPr>
            <a:r>
              <a:rPr lang="en-US"/>
              <a:t>Flash defragmentation</a:t>
            </a:r>
          </a:p>
          <a:p>
            <a:pPr marL="641350" lvl="2" indent="-285750">
              <a:lnSpc>
                <a:spcPct val="200000"/>
              </a:lnSpc>
              <a:buClr>
                <a:srgbClr val="0070C0"/>
              </a:buClr>
            </a:pPr>
            <a:r>
              <a:rPr lang="en-US"/>
              <a:t>Wear levelling</a:t>
            </a:r>
          </a:p>
          <a:p>
            <a:pPr marL="641350" lvl="2" indent="-285750">
              <a:lnSpc>
                <a:spcPct val="200000"/>
              </a:lnSpc>
              <a:buClr>
                <a:srgbClr val="0070C0"/>
              </a:buClr>
            </a:pPr>
            <a:r>
              <a:rPr lang="en-US"/>
              <a:t>Error checks</a:t>
            </a:r>
          </a:p>
        </p:txBody>
      </p:sp>
      <p:pic>
        <p:nvPicPr>
          <p:cNvPr id="6" name="Picture 5">
            <a:extLst>
              <a:ext uri="{FF2B5EF4-FFF2-40B4-BE49-F238E27FC236}">
                <a16:creationId xmlns:a16="http://schemas.microsoft.com/office/drawing/2014/main" id="{A29C31F9-78DD-2BAE-1D80-35CB2A2EEE80}"/>
              </a:ext>
            </a:extLst>
          </p:cNvPr>
          <p:cNvPicPr>
            <a:picLocks noChangeAspect="1"/>
          </p:cNvPicPr>
          <p:nvPr/>
        </p:nvPicPr>
        <p:blipFill>
          <a:blip r:embed="rId2"/>
          <a:stretch>
            <a:fillRect/>
          </a:stretch>
        </p:blipFill>
        <p:spPr>
          <a:xfrm>
            <a:off x="5562600" y="2190750"/>
            <a:ext cx="4429181" cy="3227162"/>
          </a:xfrm>
          <a:prstGeom prst="rect">
            <a:avLst/>
          </a:prstGeom>
        </p:spPr>
      </p:pic>
    </p:spTree>
    <p:extLst>
      <p:ext uri="{BB962C8B-B14F-4D97-AF65-F5344CB8AC3E}">
        <p14:creationId xmlns:p14="http://schemas.microsoft.com/office/powerpoint/2010/main" val="2882962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Levelx nand memory API</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8" y="1219200"/>
            <a:ext cx="11724001" cy="3627147"/>
          </a:xfrm>
        </p:spPr>
        <p:txBody>
          <a:bodyPr/>
          <a:lstStyle/>
          <a:p>
            <a:pPr marL="285750" indent="-285750">
              <a:lnSpc>
                <a:spcPct val="150000"/>
              </a:lnSpc>
              <a:buClr>
                <a:srgbClr val="0070C0"/>
              </a:buClr>
              <a:buFont typeface="Wingdings" panose="05000000000000000000" pitchFamily="2" charset="2"/>
              <a:buChar char="§"/>
            </a:pPr>
            <a:r>
              <a:rPr lang="en-US"/>
              <a:t>Initialize NAND flash support:</a:t>
            </a:r>
          </a:p>
          <a:p>
            <a:pPr>
              <a:lnSpc>
                <a:spcPct val="150000"/>
              </a:lnSpc>
              <a:buClr>
                <a:srgbClr val="0070C0"/>
              </a:buClr>
            </a:pPr>
            <a:r>
              <a:rPr lang="en-US"/>
              <a:t>UINT </a:t>
            </a:r>
            <a:r>
              <a:rPr lang="en-US">
                <a:solidFill>
                  <a:srgbClr val="0070C0"/>
                </a:solidFill>
              </a:rPr>
              <a:t>lx_nand_flash_initialize </a:t>
            </a:r>
            <a:r>
              <a:rPr lang="en-US"/>
              <a:t>(void);</a:t>
            </a:r>
          </a:p>
          <a:p>
            <a:pPr marL="285750" indent="-285750">
              <a:lnSpc>
                <a:spcPct val="150000"/>
              </a:lnSpc>
              <a:buClr>
                <a:srgbClr val="0070C0"/>
              </a:buClr>
              <a:buFont typeface="Wingdings" panose="05000000000000000000" pitchFamily="2" charset="2"/>
              <a:buChar char="§"/>
            </a:pPr>
            <a:r>
              <a:rPr lang="en-US"/>
              <a:t>Open NAND flash instance:</a:t>
            </a:r>
          </a:p>
          <a:p>
            <a:pPr>
              <a:lnSpc>
                <a:spcPct val="150000"/>
              </a:lnSpc>
              <a:buClr>
                <a:srgbClr val="0070C0"/>
              </a:buClr>
            </a:pPr>
            <a:r>
              <a:rPr lang="en-US"/>
              <a:t>UINT </a:t>
            </a:r>
            <a:r>
              <a:rPr lang="en-US">
                <a:solidFill>
                  <a:srgbClr val="0070C0"/>
                </a:solidFill>
              </a:rPr>
              <a:t>lx_nand_flash_open </a:t>
            </a:r>
            <a:r>
              <a:rPr lang="en-US"/>
              <a:t>( LX_NAND_FLASH *nand_flash, CHAR *name,  UINT (*nand_driver_initialize) (LX_NAND_FLASH *));</a:t>
            </a:r>
          </a:p>
          <a:p>
            <a:pPr marL="285750" indent="-285750">
              <a:lnSpc>
                <a:spcPct val="150000"/>
              </a:lnSpc>
              <a:buClr>
                <a:srgbClr val="0070C0"/>
              </a:buClr>
              <a:buFont typeface="Wingdings" panose="05000000000000000000" pitchFamily="2" charset="2"/>
              <a:buChar char="§"/>
            </a:pPr>
            <a:r>
              <a:rPr lang="en-US"/>
              <a:t>Close NAND flash instance:</a:t>
            </a:r>
          </a:p>
          <a:p>
            <a:pPr>
              <a:lnSpc>
                <a:spcPct val="150000"/>
              </a:lnSpc>
              <a:buClr>
                <a:srgbClr val="0070C0"/>
              </a:buClr>
            </a:pPr>
            <a:r>
              <a:rPr lang="en-US"/>
              <a:t>UINT </a:t>
            </a:r>
            <a:r>
              <a:rPr lang="en-US">
                <a:solidFill>
                  <a:srgbClr val="0070C0"/>
                </a:solidFill>
              </a:rPr>
              <a:t>lx_nand_flash_close </a:t>
            </a:r>
            <a:r>
              <a:rPr lang="en-US"/>
              <a:t>(LX_NAND_FLASH *nand_flash);</a:t>
            </a:r>
          </a:p>
          <a:p>
            <a:pPr>
              <a:lnSpc>
                <a:spcPct val="150000"/>
              </a:lnSpc>
              <a:buClr>
                <a:srgbClr val="0070C0"/>
              </a:buClr>
            </a:pPr>
            <a:endParaRPr lang="en-US"/>
          </a:p>
        </p:txBody>
      </p:sp>
      <p:sp>
        <p:nvSpPr>
          <p:cNvPr id="3" name="コンテンツ プレースホルダー 4">
            <a:extLst>
              <a:ext uri="{FF2B5EF4-FFF2-40B4-BE49-F238E27FC236}">
                <a16:creationId xmlns:a16="http://schemas.microsoft.com/office/drawing/2014/main" id="{B0795274-3BAF-E3B6-582C-51802DA71E86}"/>
              </a:ext>
            </a:extLst>
          </p:cNvPr>
          <p:cNvSpPr txBox="1">
            <a:spLocks/>
          </p:cNvSpPr>
          <p:nvPr/>
        </p:nvSpPr>
        <p:spPr>
          <a:xfrm>
            <a:off x="467998" y="4495800"/>
            <a:ext cx="11244574" cy="1292662"/>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a:t>Paramater:</a:t>
            </a:r>
          </a:p>
          <a:p>
            <a:pPr>
              <a:lnSpc>
                <a:spcPct val="100000"/>
              </a:lnSpc>
              <a:buClr>
                <a:srgbClr val="0070C0"/>
              </a:buClr>
            </a:pPr>
            <a:r>
              <a:rPr lang="en-US" b="1" i="1"/>
              <a:t>nand_flash: </a:t>
            </a:r>
            <a:r>
              <a:rPr lang="en-US"/>
              <a:t>NAND flash instance pointer.</a:t>
            </a:r>
          </a:p>
          <a:p>
            <a:pPr>
              <a:lnSpc>
                <a:spcPct val="100000"/>
              </a:lnSpc>
              <a:buClr>
                <a:srgbClr val="0070C0"/>
              </a:buClr>
            </a:pPr>
            <a:r>
              <a:rPr lang="en-US" b="1" i="1"/>
              <a:t>nand_flash: </a:t>
            </a:r>
            <a:r>
              <a:rPr lang="en-US"/>
              <a:t>NAND flash instance pointer.</a:t>
            </a:r>
          </a:p>
          <a:p>
            <a:pPr>
              <a:lnSpc>
                <a:spcPct val="100000"/>
              </a:lnSpc>
              <a:buClr>
                <a:srgbClr val="0070C0"/>
              </a:buClr>
            </a:pPr>
            <a:r>
              <a:rPr lang="en-US" b="1" i="1"/>
              <a:t>nand_driver_initialize: </a:t>
            </a:r>
            <a:r>
              <a:rPr lang="en-US"/>
              <a:t>Function pointer to NAND flash driver initialization function.</a:t>
            </a:r>
          </a:p>
        </p:txBody>
      </p:sp>
    </p:spTree>
    <p:extLst>
      <p:ext uri="{BB962C8B-B14F-4D97-AF65-F5344CB8AC3E}">
        <p14:creationId xmlns:p14="http://schemas.microsoft.com/office/powerpoint/2010/main" val="4123625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Levelx nand memory API</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219200"/>
            <a:ext cx="11724001" cy="2683299"/>
          </a:xfrm>
        </p:spPr>
        <p:txBody>
          <a:bodyPr/>
          <a:lstStyle/>
          <a:p>
            <a:pPr marL="285750" indent="-285750">
              <a:lnSpc>
                <a:spcPct val="150000"/>
              </a:lnSpc>
              <a:buClr>
                <a:srgbClr val="0070C0"/>
              </a:buClr>
              <a:buFont typeface="Wingdings" panose="05000000000000000000" pitchFamily="2" charset="2"/>
              <a:buChar char="§"/>
            </a:pPr>
            <a:r>
              <a:rPr lang="en-US"/>
              <a:t>Read NAND flash sector:</a:t>
            </a:r>
          </a:p>
          <a:p>
            <a:pPr>
              <a:lnSpc>
                <a:spcPct val="150000"/>
              </a:lnSpc>
              <a:buClr>
                <a:srgbClr val="0070C0"/>
              </a:buClr>
            </a:pPr>
            <a:r>
              <a:rPr lang="en-US"/>
              <a:t>UINT </a:t>
            </a:r>
            <a:r>
              <a:rPr lang="en-US">
                <a:solidFill>
                  <a:srgbClr val="0070C0"/>
                </a:solidFill>
              </a:rPr>
              <a:t>lx_nand_flash_sector_read </a:t>
            </a:r>
            <a:r>
              <a:rPr lang="en-US"/>
              <a:t>(LX_NAND_FLASH *nand_flash, ULONG logical_sector, VOID *buffer);</a:t>
            </a:r>
          </a:p>
          <a:p>
            <a:pPr marL="285750" indent="-285750">
              <a:lnSpc>
                <a:spcPct val="150000"/>
              </a:lnSpc>
              <a:buClr>
                <a:srgbClr val="0070C0"/>
              </a:buClr>
              <a:buFont typeface="Wingdings" panose="05000000000000000000" pitchFamily="2" charset="2"/>
              <a:buChar char="§"/>
            </a:pPr>
            <a:r>
              <a:rPr lang="en-US"/>
              <a:t>Write NAND flash sector:</a:t>
            </a:r>
          </a:p>
          <a:p>
            <a:pPr>
              <a:lnSpc>
                <a:spcPct val="150000"/>
              </a:lnSpc>
              <a:buClr>
                <a:srgbClr val="0070C0"/>
              </a:buClr>
            </a:pPr>
            <a:r>
              <a:rPr lang="en-US"/>
              <a:t>UINT </a:t>
            </a:r>
            <a:r>
              <a:rPr lang="en-US">
                <a:solidFill>
                  <a:srgbClr val="0070C0"/>
                </a:solidFill>
              </a:rPr>
              <a:t>lx_nand_flash_sector_write </a:t>
            </a:r>
            <a:r>
              <a:rPr lang="en-US"/>
              <a:t>(LX_NAND_FLASH *nand_flash, ULONG logical_sector, VOID *buffer);</a:t>
            </a:r>
          </a:p>
          <a:p>
            <a:pPr marL="285750" indent="-285750">
              <a:lnSpc>
                <a:spcPct val="150000"/>
              </a:lnSpc>
              <a:buClr>
                <a:srgbClr val="0070C0"/>
              </a:buClr>
              <a:buFont typeface="Wingdings" panose="05000000000000000000" pitchFamily="2" charset="2"/>
              <a:buChar char="§"/>
            </a:pPr>
            <a:r>
              <a:rPr lang="en-US"/>
              <a:t>Release NAND flash sector:</a:t>
            </a:r>
          </a:p>
          <a:p>
            <a:pPr>
              <a:lnSpc>
                <a:spcPct val="150000"/>
              </a:lnSpc>
              <a:buClr>
                <a:srgbClr val="0070C0"/>
              </a:buClr>
            </a:pPr>
            <a:r>
              <a:rPr lang="en-US"/>
              <a:t>UINT </a:t>
            </a:r>
            <a:r>
              <a:rPr lang="en-US">
                <a:solidFill>
                  <a:srgbClr val="0070C0"/>
                </a:solidFill>
              </a:rPr>
              <a:t>lx_nand_flash_sector_release </a:t>
            </a:r>
            <a:r>
              <a:rPr lang="en-US"/>
              <a:t>(LX_NAND_FLASH *nand_flash, ULONG logical_sector);</a:t>
            </a:r>
          </a:p>
        </p:txBody>
      </p:sp>
      <p:sp>
        <p:nvSpPr>
          <p:cNvPr id="3" name="コンテンツ プレースホルダー 4">
            <a:extLst>
              <a:ext uri="{FF2B5EF4-FFF2-40B4-BE49-F238E27FC236}">
                <a16:creationId xmlns:a16="http://schemas.microsoft.com/office/drawing/2014/main" id="{B0795274-3BAF-E3B6-582C-51802DA71E86}"/>
              </a:ext>
            </a:extLst>
          </p:cNvPr>
          <p:cNvSpPr txBox="1">
            <a:spLocks/>
          </p:cNvSpPr>
          <p:nvPr/>
        </p:nvSpPr>
        <p:spPr>
          <a:xfrm>
            <a:off x="467998" y="4495800"/>
            <a:ext cx="11244574" cy="1292662"/>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a:t>Paramater:</a:t>
            </a:r>
          </a:p>
          <a:p>
            <a:pPr>
              <a:lnSpc>
                <a:spcPct val="100000"/>
              </a:lnSpc>
              <a:buClr>
                <a:srgbClr val="0070C0"/>
              </a:buClr>
            </a:pPr>
            <a:r>
              <a:rPr lang="en-US" b="1" i="1"/>
              <a:t>nand_flash: </a:t>
            </a:r>
            <a:r>
              <a:rPr lang="en-US"/>
              <a:t>NAND flash instance pointer. </a:t>
            </a:r>
          </a:p>
          <a:p>
            <a:pPr>
              <a:lnSpc>
                <a:spcPct val="100000"/>
              </a:lnSpc>
              <a:buClr>
                <a:srgbClr val="0070C0"/>
              </a:buClr>
            </a:pPr>
            <a:r>
              <a:rPr lang="en-US" b="1" i="1"/>
              <a:t>logical_sector: </a:t>
            </a:r>
            <a:r>
              <a:rPr lang="en-US"/>
              <a:t>Logical sector to read/write/release </a:t>
            </a:r>
          </a:p>
          <a:p>
            <a:pPr>
              <a:lnSpc>
                <a:spcPct val="100000"/>
              </a:lnSpc>
              <a:buClr>
                <a:srgbClr val="0070C0"/>
              </a:buClr>
            </a:pPr>
            <a:r>
              <a:rPr lang="en-US" b="1" i="1"/>
              <a:t>buffer: </a:t>
            </a:r>
            <a:r>
              <a:rPr lang="en-US"/>
              <a:t>Pointer to destination for contents of the logical sector</a:t>
            </a:r>
          </a:p>
        </p:txBody>
      </p:sp>
    </p:spTree>
    <p:extLst>
      <p:ext uri="{BB962C8B-B14F-4D97-AF65-F5344CB8AC3E}">
        <p14:creationId xmlns:p14="http://schemas.microsoft.com/office/powerpoint/2010/main" val="3609667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Levelx nand memory API</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680024"/>
            <a:ext cx="11724001" cy="1739451"/>
          </a:xfrm>
        </p:spPr>
        <p:txBody>
          <a:bodyPr/>
          <a:lstStyle/>
          <a:p>
            <a:pPr marL="285750" indent="-285750">
              <a:lnSpc>
                <a:spcPct val="150000"/>
              </a:lnSpc>
              <a:buClr>
                <a:srgbClr val="0070C0"/>
              </a:buClr>
              <a:buFont typeface="Wingdings" panose="05000000000000000000" pitchFamily="2" charset="2"/>
              <a:buChar char="§"/>
            </a:pPr>
            <a:r>
              <a:rPr lang="en-US"/>
              <a:t>Check page for ECC errors with correction:</a:t>
            </a:r>
          </a:p>
          <a:p>
            <a:pPr>
              <a:lnSpc>
                <a:spcPct val="150000"/>
              </a:lnSpc>
              <a:buClr>
                <a:srgbClr val="0070C0"/>
              </a:buClr>
            </a:pPr>
            <a:r>
              <a:rPr lang="en-US"/>
              <a:t>UINT </a:t>
            </a:r>
            <a:r>
              <a:rPr lang="en-US">
                <a:solidFill>
                  <a:srgbClr val="0070C0"/>
                </a:solidFill>
              </a:rPr>
              <a:t>lx_nand_flash_page_ecc_check </a:t>
            </a:r>
            <a:r>
              <a:rPr lang="en-US"/>
              <a:t>(LX_NAND_FLASH *nand_flash, UCHAR *page_buffer, UCHAR *ecc_buffer);</a:t>
            </a:r>
          </a:p>
          <a:p>
            <a:pPr marL="285750" indent="-285750">
              <a:lnSpc>
                <a:spcPct val="150000"/>
              </a:lnSpc>
              <a:buClr>
                <a:srgbClr val="0070C0"/>
              </a:buClr>
              <a:buFont typeface="Wingdings" panose="05000000000000000000" pitchFamily="2" charset="2"/>
              <a:buChar char="§"/>
            </a:pPr>
            <a:r>
              <a:rPr lang="en-US"/>
              <a:t>Compute ECC for page:</a:t>
            </a:r>
          </a:p>
          <a:p>
            <a:pPr>
              <a:lnSpc>
                <a:spcPct val="150000"/>
              </a:lnSpc>
              <a:buClr>
                <a:srgbClr val="0070C0"/>
              </a:buClr>
            </a:pPr>
            <a:r>
              <a:rPr lang="en-US"/>
              <a:t>UINT </a:t>
            </a:r>
            <a:r>
              <a:rPr lang="en-US">
                <a:solidFill>
                  <a:srgbClr val="0070C0"/>
                </a:solidFill>
              </a:rPr>
              <a:t>lx_nand_flash_page_ecc_compute </a:t>
            </a:r>
            <a:r>
              <a:rPr lang="en-US"/>
              <a:t>(LX_NAND_FLASH *nand_flash, UCHAR *page_buffer, UCHAR *ecc_buffer);</a:t>
            </a:r>
          </a:p>
        </p:txBody>
      </p:sp>
      <p:sp>
        <p:nvSpPr>
          <p:cNvPr id="3" name="コンテンツ プレースホルダー 4">
            <a:extLst>
              <a:ext uri="{FF2B5EF4-FFF2-40B4-BE49-F238E27FC236}">
                <a16:creationId xmlns:a16="http://schemas.microsoft.com/office/drawing/2014/main" id="{B0795274-3BAF-E3B6-582C-51802DA71E86}"/>
              </a:ext>
            </a:extLst>
          </p:cNvPr>
          <p:cNvSpPr txBox="1">
            <a:spLocks/>
          </p:cNvSpPr>
          <p:nvPr/>
        </p:nvSpPr>
        <p:spPr>
          <a:xfrm>
            <a:off x="473713" y="4191000"/>
            <a:ext cx="11244574" cy="1292662"/>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a:t>Paramater:</a:t>
            </a:r>
          </a:p>
          <a:p>
            <a:pPr>
              <a:lnSpc>
                <a:spcPct val="100000"/>
              </a:lnSpc>
              <a:buClr>
                <a:srgbClr val="0070C0"/>
              </a:buClr>
            </a:pPr>
            <a:r>
              <a:rPr lang="en-US" b="1" i="1"/>
              <a:t>nand_flash: </a:t>
            </a:r>
            <a:r>
              <a:rPr lang="en-US"/>
              <a:t>NAND flash instance pointer. </a:t>
            </a:r>
          </a:p>
          <a:p>
            <a:pPr>
              <a:lnSpc>
                <a:spcPct val="100000"/>
              </a:lnSpc>
              <a:buClr>
                <a:srgbClr val="0070C0"/>
              </a:buClr>
            </a:pPr>
            <a:r>
              <a:rPr lang="en-US" b="1" i="1"/>
              <a:t>page_buffer: </a:t>
            </a:r>
            <a:r>
              <a:rPr lang="en-US"/>
              <a:t>Pointer to NAND flash page buffer. </a:t>
            </a:r>
          </a:p>
          <a:p>
            <a:pPr>
              <a:lnSpc>
                <a:spcPct val="100000"/>
              </a:lnSpc>
              <a:buClr>
                <a:srgbClr val="0070C0"/>
              </a:buClr>
            </a:pPr>
            <a:r>
              <a:rPr lang="en-US" b="1" i="1"/>
              <a:t>ecc_buffer: </a:t>
            </a:r>
            <a:r>
              <a:rPr lang="en-US"/>
              <a:t>Pointer to destination for ECC of the NAND flash page.</a:t>
            </a:r>
          </a:p>
        </p:txBody>
      </p:sp>
    </p:spTree>
    <p:extLst>
      <p:ext uri="{BB962C8B-B14F-4D97-AF65-F5344CB8AC3E}">
        <p14:creationId xmlns:p14="http://schemas.microsoft.com/office/powerpoint/2010/main" val="3507556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Levelx nor memory API</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8" y="1219200"/>
            <a:ext cx="11724001" cy="2683299"/>
          </a:xfrm>
        </p:spPr>
        <p:txBody>
          <a:bodyPr/>
          <a:lstStyle/>
          <a:p>
            <a:pPr marL="285750" indent="-285750">
              <a:lnSpc>
                <a:spcPct val="150000"/>
              </a:lnSpc>
              <a:buClr>
                <a:srgbClr val="0070C0"/>
              </a:buClr>
              <a:buFont typeface="Wingdings" panose="05000000000000000000" pitchFamily="2" charset="2"/>
              <a:buChar char="§"/>
            </a:pPr>
            <a:r>
              <a:rPr lang="en-US"/>
              <a:t>Initialize NOR flash support:</a:t>
            </a:r>
          </a:p>
          <a:p>
            <a:pPr>
              <a:lnSpc>
                <a:spcPct val="150000"/>
              </a:lnSpc>
              <a:buClr>
                <a:srgbClr val="0070C0"/>
              </a:buClr>
            </a:pPr>
            <a:r>
              <a:rPr lang="en-US"/>
              <a:t>UINT </a:t>
            </a:r>
            <a:r>
              <a:rPr lang="en-US">
                <a:solidFill>
                  <a:srgbClr val="0070C0"/>
                </a:solidFill>
              </a:rPr>
              <a:t>lx_nor_flash_initialize </a:t>
            </a:r>
            <a:r>
              <a:rPr lang="en-US"/>
              <a:t>(void);</a:t>
            </a:r>
          </a:p>
          <a:p>
            <a:pPr marL="285750" indent="-285750">
              <a:lnSpc>
                <a:spcPct val="150000"/>
              </a:lnSpc>
              <a:buClr>
                <a:srgbClr val="0070C0"/>
              </a:buClr>
              <a:buFont typeface="Wingdings" panose="05000000000000000000" pitchFamily="2" charset="2"/>
              <a:buChar char="§"/>
            </a:pPr>
            <a:r>
              <a:rPr lang="en-US"/>
              <a:t>Open NOR flash instance:</a:t>
            </a:r>
          </a:p>
          <a:p>
            <a:pPr>
              <a:lnSpc>
                <a:spcPct val="150000"/>
              </a:lnSpc>
              <a:buClr>
                <a:srgbClr val="0070C0"/>
              </a:buClr>
            </a:pPr>
            <a:r>
              <a:rPr lang="en-US"/>
              <a:t>UINT </a:t>
            </a:r>
            <a:r>
              <a:rPr lang="en-US">
                <a:solidFill>
                  <a:srgbClr val="0070C0"/>
                </a:solidFill>
              </a:rPr>
              <a:t>lx_nor_flash_open </a:t>
            </a:r>
            <a:r>
              <a:rPr lang="en-US"/>
              <a:t>(LX_NOR_FLASH *nor_flash, CHAR *name, UINT (*nor_driver_initialize) (LX_NOR_FLASH *));</a:t>
            </a:r>
          </a:p>
          <a:p>
            <a:pPr marL="285750" indent="-285750">
              <a:lnSpc>
                <a:spcPct val="150000"/>
              </a:lnSpc>
              <a:buClr>
                <a:srgbClr val="0070C0"/>
              </a:buClr>
              <a:buFont typeface="Wingdings" panose="05000000000000000000" pitchFamily="2" charset="2"/>
              <a:buChar char="§"/>
            </a:pPr>
            <a:r>
              <a:rPr lang="en-US"/>
              <a:t>Close NOR flash instance:</a:t>
            </a:r>
          </a:p>
          <a:p>
            <a:pPr>
              <a:lnSpc>
                <a:spcPct val="150000"/>
              </a:lnSpc>
              <a:buClr>
                <a:srgbClr val="0070C0"/>
              </a:buClr>
            </a:pPr>
            <a:r>
              <a:rPr lang="en-US"/>
              <a:t>UINT </a:t>
            </a:r>
            <a:r>
              <a:rPr lang="en-US">
                <a:solidFill>
                  <a:srgbClr val="0070C0"/>
                </a:solidFill>
              </a:rPr>
              <a:t>lx_nor_flash_close </a:t>
            </a:r>
            <a:r>
              <a:rPr lang="en-US"/>
              <a:t>(LX_NOR_FLASH *nor_flash);</a:t>
            </a:r>
          </a:p>
        </p:txBody>
      </p:sp>
      <p:sp>
        <p:nvSpPr>
          <p:cNvPr id="3" name="コンテンツ プレースホルダー 4">
            <a:extLst>
              <a:ext uri="{FF2B5EF4-FFF2-40B4-BE49-F238E27FC236}">
                <a16:creationId xmlns:a16="http://schemas.microsoft.com/office/drawing/2014/main" id="{B0795274-3BAF-E3B6-582C-51802DA71E86}"/>
              </a:ext>
            </a:extLst>
          </p:cNvPr>
          <p:cNvSpPr txBox="1">
            <a:spLocks/>
          </p:cNvSpPr>
          <p:nvPr/>
        </p:nvSpPr>
        <p:spPr>
          <a:xfrm>
            <a:off x="467998" y="4495800"/>
            <a:ext cx="11244574" cy="1292662"/>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a:t>Paramater:</a:t>
            </a:r>
          </a:p>
          <a:p>
            <a:pPr>
              <a:lnSpc>
                <a:spcPct val="100000"/>
              </a:lnSpc>
              <a:buClr>
                <a:srgbClr val="0070C0"/>
              </a:buClr>
            </a:pPr>
            <a:r>
              <a:rPr lang="en-US" b="1" i="1"/>
              <a:t>nor_flash: </a:t>
            </a:r>
            <a:r>
              <a:rPr lang="en-US"/>
              <a:t>NOR flash instance pointer. </a:t>
            </a:r>
          </a:p>
          <a:p>
            <a:pPr>
              <a:lnSpc>
                <a:spcPct val="100000"/>
              </a:lnSpc>
              <a:buClr>
                <a:srgbClr val="0070C0"/>
              </a:buClr>
            </a:pPr>
            <a:r>
              <a:rPr lang="en-US" b="1" i="1"/>
              <a:t>name: </a:t>
            </a:r>
            <a:r>
              <a:rPr lang="en-US"/>
              <a:t>Name of NOR flash instance. </a:t>
            </a:r>
          </a:p>
          <a:p>
            <a:pPr>
              <a:lnSpc>
                <a:spcPct val="100000"/>
              </a:lnSpc>
              <a:buClr>
                <a:srgbClr val="0070C0"/>
              </a:buClr>
            </a:pPr>
            <a:r>
              <a:rPr lang="en-US" b="1" i="1"/>
              <a:t>nor_driver_initialize: </a:t>
            </a:r>
            <a:r>
              <a:rPr lang="en-US"/>
              <a:t>Function pointer to NOR flash driver Initialization function.</a:t>
            </a:r>
          </a:p>
        </p:txBody>
      </p:sp>
    </p:spTree>
    <p:extLst>
      <p:ext uri="{BB962C8B-B14F-4D97-AF65-F5344CB8AC3E}">
        <p14:creationId xmlns:p14="http://schemas.microsoft.com/office/powerpoint/2010/main" val="3922269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Levelx nand memory API</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219200"/>
            <a:ext cx="11724001" cy="2683299"/>
          </a:xfrm>
        </p:spPr>
        <p:txBody>
          <a:bodyPr/>
          <a:lstStyle/>
          <a:p>
            <a:pPr marL="285750" indent="-285750">
              <a:lnSpc>
                <a:spcPct val="150000"/>
              </a:lnSpc>
              <a:buClr>
                <a:srgbClr val="0070C0"/>
              </a:buClr>
              <a:buFont typeface="Wingdings" panose="05000000000000000000" pitchFamily="2" charset="2"/>
              <a:buChar char="§"/>
            </a:pPr>
            <a:r>
              <a:rPr lang="en-US"/>
              <a:t>Read NOR flash sector:</a:t>
            </a:r>
          </a:p>
          <a:p>
            <a:pPr>
              <a:lnSpc>
                <a:spcPct val="150000"/>
              </a:lnSpc>
              <a:buClr>
                <a:srgbClr val="0070C0"/>
              </a:buClr>
            </a:pPr>
            <a:r>
              <a:rPr lang="en-US"/>
              <a:t>UINT </a:t>
            </a:r>
            <a:r>
              <a:rPr lang="en-US">
                <a:solidFill>
                  <a:srgbClr val="0070C0"/>
                </a:solidFill>
              </a:rPr>
              <a:t>lx_nor_flash_sector_read </a:t>
            </a:r>
            <a:r>
              <a:rPr lang="en-US"/>
              <a:t>(LX_NOR_FLASH *nor_flash, ULONG logical_sector, VOID *buffer);</a:t>
            </a:r>
          </a:p>
          <a:p>
            <a:pPr marL="285750" indent="-285750">
              <a:lnSpc>
                <a:spcPct val="150000"/>
              </a:lnSpc>
              <a:buClr>
                <a:srgbClr val="0070C0"/>
              </a:buClr>
              <a:buFont typeface="Wingdings" panose="05000000000000000000" pitchFamily="2" charset="2"/>
              <a:buChar char="§"/>
            </a:pPr>
            <a:r>
              <a:rPr lang="en-US"/>
              <a:t>Write NOR flash sector:</a:t>
            </a:r>
          </a:p>
          <a:p>
            <a:pPr>
              <a:lnSpc>
                <a:spcPct val="150000"/>
              </a:lnSpc>
              <a:buClr>
                <a:srgbClr val="0070C0"/>
              </a:buClr>
            </a:pPr>
            <a:r>
              <a:rPr lang="en-US"/>
              <a:t>UINT </a:t>
            </a:r>
            <a:r>
              <a:rPr lang="en-US">
                <a:solidFill>
                  <a:schemeClr val="tx2">
                    <a:lumMod val="60000"/>
                    <a:lumOff val="40000"/>
                  </a:schemeClr>
                </a:solidFill>
              </a:rPr>
              <a:t>lx_nor_flash_sector_write </a:t>
            </a:r>
            <a:r>
              <a:rPr lang="en-US"/>
              <a:t>(LX_nor_FLASH *NOR_flash, ULONG logical_sector, VOID *buffer);</a:t>
            </a:r>
          </a:p>
          <a:p>
            <a:pPr marL="285750" indent="-285750">
              <a:lnSpc>
                <a:spcPct val="150000"/>
              </a:lnSpc>
              <a:buClr>
                <a:srgbClr val="0070C0"/>
              </a:buClr>
              <a:buFont typeface="Wingdings" panose="05000000000000000000" pitchFamily="2" charset="2"/>
              <a:buChar char="§"/>
            </a:pPr>
            <a:r>
              <a:rPr lang="en-US"/>
              <a:t>Release NOR flash sector:</a:t>
            </a:r>
          </a:p>
          <a:p>
            <a:pPr>
              <a:lnSpc>
                <a:spcPct val="150000"/>
              </a:lnSpc>
              <a:buClr>
                <a:srgbClr val="0070C0"/>
              </a:buClr>
            </a:pPr>
            <a:r>
              <a:rPr lang="en-US"/>
              <a:t>UINT </a:t>
            </a:r>
            <a:r>
              <a:rPr lang="en-US">
                <a:solidFill>
                  <a:srgbClr val="0070C0"/>
                </a:solidFill>
              </a:rPr>
              <a:t>lx_nor_flash_sector_release </a:t>
            </a:r>
            <a:r>
              <a:rPr lang="en-US"/>
              <a:t>(LX_NOR_FLASH *nor_flash, ULONG logical_sector);</a:t>
            </a:r>
          </a:p>
        </p:txBody>
      </p:sp>
      <p:sp>
        <p:nvSpPr>
          <p:cNvPr id="3" name="コンテンツ プレースホルダー 4">
            <a:extLst>
              <a:ext uri="{FF2B5EF4-FFF2-40B4-BE49-F238E27FC236}">
                <a16:creationId xmlns:a16="http://schemas.microsoft.com/office/drawing/2014/main" id="{B0795274-3BAF-E3B6-582C-51802DA71E86}"/>
              </a:ext>
            </a:extLst>
          </p:cNvPr>
          <p:cNvSpPr txBox="1">
            <a:spLocks/>
          </p:cNvSpPr>
          <p:nvPr/>
        </p:nvSpPr>
        <p:spPr>
          <a:xfrm>
            <a:off x="467998" y="4495800"/>
            <a:ext cx="11244574" cy="1292662"/>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a:t>Paramater:</a:t>
            </a:r>
          </a:p>
          <a:p>
            <a:pPr>
              <a:lnSpc>
                <a:spcPct val="100000"/>
              </a:lnSpc>
              <a:buClr>
                <a:srgbClr val="0070C0"/>
              </a:buClr>
            </a:pPr>
            <a:r>
              <a:rPr lang="en-US" b="1" i="1"/>
              <a:t>nor_flash: </a:t>
            </a:r>
            <a:r>
              <a:rPr lang="en-US"/>
              <a:t>NOR flash instance pointer. </a:t>
            </a:r>
          </a:p>
          <a:p>
            <a:pPr>
              <a:lnSpc>
                <a:spcPct val="100000"/>
              </a:lnSpc>
              <a:buClr>
                <a:srgbClr val="0070C0"/>
              </a:buClr>
            </a:pPr>
            <a:r>
              <a:rPr lang="en-US" b="1" i="1"/>
              <a:t>logical_sector: </a:t>
            </a:r>
            <a:r>
              <a:rPr lang="en-US"/>
              <a:t>Logical sector to read/write/release. </a:t>
            </a:r>
          </a:p>
          <a:p>
            <a:pPr>
              <a:lnSpc>
                <a:spcPct val="100000"/>
              </a:lnSpc>
              <a:buClr>
                <a:srgbClr val="0070C0"/>
              </a:buClr>
            </a:pPr>
            <a:r>
              <a:rPr lang="en-US" b="1" i="1"/>
              <a:t>buffer: </a:t>
            </a:r>
            <a:r>
              <a:rPr lang="en-US"/>
              <a:t>Pointer to destination for contents of the logical sector.</a:t>
            </a:r>
          </a:p>
        </p:txBody>
      </p:sp>
    </p:spTree>
    <p:extLst>
      <p:ext uri="{BB962C8B-B14F-4D97-AF65-F5344CB8AC3E}">
        <p14:creationId xmlns:p14="http://schemas.microsoft.com/office/powerpoint/2010/main" val="2034314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Filex and levelx intergration</a:t>
            </a:r>
            <a:endParaRPr lang="en-US" sz="2000" cap="all" dirty="0"/>
          </a:p>
        </p:txBody>
      </p:sp>
      <p:sp>
        <p:nvSpPr>
          <p:cNvPr id="7" name="Rectangle: Rounded Corners 6">
            <a:extLst>
              <a:ext uri="{FF2B5EF4-FFF2-40B4-BE49-F238E27FC236}">
                <a16:creationId xmlns:a16="http://schemas.microsoft.com/office/drawing/2014/main" id="{7E19258A-78B8-225E-7DF0-A0952A765456}"/>
              </a:ext>
            </a:extLst>
          </p:cNvPr>
          <p:cNvSpPr/>
          <p:nvPr/>
        </p:nvSpPr>
        <p:spPr>
          <a:xfrm>
            <a:off x="1295400" y="1415821"/>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Application</a:t>
            </a:r>
          </a:p>
        </p:txBody>
      </p:sp>
      <p:sp>
        <p:nvSpPr>
          <p:cNvPr id="13" name="Rectangle: Rounded Corners 12">
            <a:extLst>
              <a:ext uri="{FF2B5EF4-FFF2-40B4-BE49-F238E27FC236}">
                <a16:creationId xmlns:a16="http://schemas.microsoft.com/office/drawing/2014/main" id="{D8C40391-8665-302B-1015-327E0F33E655}"/>
              </a:ext>
            </a:extLst>
          </p:cNvPr>
          <p:cNvSpPr/>
          <p:nvPr/>
        </p:nvSpPr>
        <p:spPr>
          <a:xfrm>
            <a:off x="1295400" y="3080859"/>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Media API</a:t>
            </a:r>
          </a:p>
        </p:txBody>
      </p:sp>
      <p:sp>
        <p:nvSpPr>
          <p:cNvPr id="14" name="Rectangle: Rounded Corners 13">
            <a:extLst>
              <a:ext uri="{FF2B5EF4-FFF2-40B4-BE49-F238E27FC236}">
                <a16:creationId xmlns:a16="http://schemas.microsoft.com/office/drawing/2014/main" id="{5E456EA5-6326-616E-1215-62A42C9C173D}"/>
              </a:ext>
            </a:extLst>
          </p:cNvPr>
          <p:cNvSpPr/>
          <p:nvPr/>
        </p:nvSpPr>
        <p:spPr>
          <a:xfrm>
            <a:off x="1295400" y="2248340"/>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FileX</a:t>
            </a:r>
          </a:p>
        </p:txBody>
      </p:sp>
      <p:sp>
        <p:nvSpPr>
          <p:cNvPr id="15" name="Rectangle: Rounded Corners 14">
            <a:extLst>
              <a:ext uri="{FF2B5EF4-FFF2-40B4-BE49-F238E27FC236}">
                <a16:creationId xmlns:a16="http://schemas.microsoft.com/office/drawing/2014/main" id="{17B75E55-AE96-DAA0-BFCA-08B4FE13233C}"/>
              </a:ext>
            </a:extLst>
          </p:cNvPr>
          <p:cNvSpPr/>
          <p:nvPr/>
        </p:nvSpPr>
        <p:spPr>
          <a:xfrm>
            <a:off x="1295400" y="3919218"/>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LevelX</a:t>
            </a:r>
          </a:p>
        </p:txBody>
      </p:sp>
      <p:sp>
        <p:nvSpPr>
          <p:cNvPr id="16" name="Rectangle: Rounded Corners 15">
            <a:extLst>
              <a:ext uri="{FF2B5EF4-FFF2-40B4-BE49-F238E27FC236}">
                <a16:creationId xmlns:a16="http://schemas.microsoft.com/office/drawing/2014/main" id="{6DF73CF6-35CE-AA89-FBF5-BFBFCC8C40CA}"/>
              </a:ext>
            </a:extLst>
          </p:cNvPr>
          <p:cNvSpPr/>
          <p:nvPr/>
        </p:nvSpPr>
        <p:spPr>
          <a:xfrm>
            <a:off x="1295400" y="4757577"/>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Flash API</a:t>
            </a:r>
          </a:p>
        </p:txBody>
      </p:sp>
      <p:sp>
        <p:nvSpPr>
          <p:cNvPr id="17" name="Rectangle: Rounded Corners 16">
            <a:extLst>
              <a:ext uri="{FF2B5EF4-FFF2-40B4-BE49-F238E27FC236}">
                <a16:creationId xmlns:a16="http://schemas.microsoft.com/office/drawing/2014/main" id="{6F57C1C4-81A1-B619-507B-F0F77E71B4EF}"/>
              </a:ext>
            </a:extLst>
          </p:cNvPr>
          <p:cNvSpPr/>
          <p:nvPr/>
        </p:nvSpPr>
        <p:spPr>
          <a:xfrm>
            <a:off x="1295400" y="5595936"/>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Flash Device</a:t>
            </a:r>
          </a:p>
        </p:txBody>
      </p:sp>
      <p:sp>
        <p:nvSpPr>
          <p:cNvPr id="22" name="Arrow: Right 21">
            <a:extLst>
              <a:ext uri="{FF2B5EF4-FFF2-40B4-BE49-F238E27FC236}">
                <a16:creationId xmlns:a16="http://schemas.microsoft.com/office/drawing/2014/main" id="{DA0139DE-BED1-E54C-9073-BE4DEDFBA253}"/>
              </a:ext>
            </a:extLst>
          </p:cNvPr>
          <p:cNvSpPr/>
          <p:nvPr/>
        </p:nvSpPr>
        <p:spPr>
          <a:xfrm rot="5400000">
            <a:off x="1988201" y="2000122"/>
            <a:ext cx="443198" cy="15240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6A6BB39-E8A4-CB11-BCE9-FC81CC32E491}"/>
              </a:ext>
            </a:extLst>
          </p:cNvPr>
          <p:cNvPicPr>
            <a:picLocks noChangeAspect="1"/>
          </p:cNvPicPr>
          <p:nvPr/>
        </p:nvPicPr>
        <p:blipFill>
          <a:blip r:embed="rId2"/>
          <a:stretch>
            <a:fillRect/>
          </a:stretch>
        </p:blipFill>
        <p:spPr>
          <a:xfrm>
            <a:off x="5334000" y="1659187"/>
            <a:ext cx="5704816" cy="4000472"/>
          </a:xfrm>
          <a:prstGeom prst="rect">
            <a:avLst/>
          </a:prstGeom>
        </p:spPr>
      </p:pic>
      <p:sp>
        <p:nvSpPr>
          <p:cNvPr id="24" name="Arrow: Right 23">
            <a:extLst>
              <a:ext uri="{FF2B5EF4-FFF2-40B4-BE49-F238E27FC236}">
                <a16:creationId xmlns:a16="http://schemas.microsoft.com/office/drawing/2014/main" id="{63360AED-FCEF-E68C-5E7D-10EC7E971264}"/>
              </a:ext>
            </a:extLst>
          </p:cNvPr>
          <p:cNvSpPr/>
          <p:nvPr/>
        </p:nvSpPr>
        <p:spPr>
          <a:xfrm rot="5400000">
            <a:off x="1988201" y="2854879"/>
            <a:ext cx="443198" cy="15240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6684E3C-F6A7-EB65-08FA-646A5B01316C}"/>
              </a:ext>
            </a:extLst>
          </p:cNvPr>
          <p:cNvSpPr/>
          <p:nvPr/>
        </p:nvSpPr>
        <p:spPr>
          <a:xfrm rot="5400000">
            <a:off x="1988201" y="3690539"/>
            <a:ext cx="443198" cy="15240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2374CB9E-B922-6139-3CD1-E590EDC9D8A6}"/>
              </a:ext>
            </a:extLst>
          </p:cNvPr>
          <p:cNvSpPr/>
          <p:nvPr/>
        </p:nvSpPr>
        <p:spPr>
          <a:xfrm rot="5400000">
            <a:off x="1988201" y="4526200"/>
            <a:ext cx="443198" cy="15240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E86F109D-F4FF-4363-F052-7261DBC2A85C}"/>
              </a:ext>
            </a:extLst>
          </p:cNvPr>
          <p:cNvSpPr/>
          <p:nvPr/>
        </p:nvSpPr>
        <p:spPr>
          <a:xfrm rot="5400000">
            <a:off x="1988201" y="5361860"/>
            <a:ext cx="443198" cy="152400"/>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9058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6" descr="背景パターン&#10;&#10;自動的に生成された説明">
            <a:extLst>
              <a:ext uri="{FF2B5EF4-FFF2-40B4-BE49-F238E27FC236}">
                <a16:creationId xmlns:a16="http://schemas.microsoft.com/office/drawing/2014/main" id="{82C50924-D26B-4BD4-919B-89B20E001D6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kumimoji="1" lang="en-US" altLang="ja-JP" cap="all"/>
              <a:t>GUIx</a:t>
            </a:r>
            <a:endParaRPr kumimoji="1" lang="en-US" altLang="ja-JP" cap="all" dirty="0"/>
          </a:p>
        </p:txBody>
      </p:sp>
    </p:spTree>
    <p:extLst>
      <p:ext uri="{BB962C8B-B14F-4D97-AF65-F5344CB8AC3E}">
        <p14:creationId xmlns:p14="http://schemas.microsoft.com/office/powerpoint/2010/main" val="43173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Overview GUIX</a:t>
            </a:r>
            <a:endParaRPr lang="en-US" sz="2000" cap="all" dirty="0"/>
          </a:p>
        </p:txBody>
      </p:sp>
      <p:sp>
        <p:nvSpPr>
          <p:cNvPr id="4" name="コンテンツ プレースホルダー 4">
            <a:extLst>
              <a:ext uri="{FF2B5EF4-FFF2-40B4-BE49-F238E27FC236}">
                <a16:creationId xmlns:a16="http://schemas.microsoft.com/office/drawing/2014/main" id="{C652CDB2-313B-6D60-AB5B-2339D80EA05D}"/>
              </a:ext>
            </a:extLst>
          </p:cNvPr>
          <p:cNvSpPr>
            <a:spLocks noGrp="1"/>
          </p:cNvSpPr>
          <p:nvPr>
            <p:ph idx="1"/>
          </p:nvPr>
        </p:nvSpPr>
        <p:spPr>
          <a:xfrm>
            <a:off x="468000" y="1424991"/>
            <a:ext cx="11244574" cy="4413003"/>
          </a:xfrm>
        </p:spPr>
        <p:txBody>
          <a:bodyPr/>
          <a:lstStyle/>
          <a:p>
            <a:pPr>
              <a:lnSpc>
                <a:spcPct val="150000"/>
              </a:lnSpc>
            </a:pPr>
            <a:r>
              <a:rPr kumimoji="1" lang="en-US" altLang="ja-JP" dirty="0"/>
              <a:t>Azure GUIX embedded GUI is Microsoft’s advanced, industrial grade GUI solution designed specifically for deeply embedded, real-time, and IoT applications</a:t>
            </a:r>
          </a:p>
          <a:p>
            <a:pPr>
              <a:lnSpc>
                <a:spcPct val="150000"/>
              </a:lnSpc>
            </a:pPr>
            <a:r>
              <a:rPr kumimoji="1" lang="en-US" altLang="ja-JP" dirty="0"/>
              <a:t>Azure RTOS GUIX is fully integrated with Azure RTOS </a:t>
            </a:r>
            <a:r>
              <a:rPr kumimoji="1" lang="en-US" altLang="ja-JP" dirty="0" err="1"/>
              <a:t>ThreadX</a:t>
            </a:r>
            <a:r>
              <a:rPr kumimoji="1" lang="en-US" altLang="ja-JP" dirty="0"/>
              <a:t> RTOS and is available for many of the same processors supported by Azure RTOS </a:t>
            </a:r>
            <a:r>
              <a:rPr kumimoji="1" lang="en-US" altLang="ja-JP" dirty="0" err="1"/>
              <a:t>ThreadX</a:t>
            </a:r>
            <a:endParaRPr kumimoji="1" lang="en-US" altLang="ja-JP" dirty="0"/>
          </a:p>
          <a:p>
            <a:pPr>
              <a:lnSpc>
                <a:spcPct val="150000"/>
              </a:lnSpc>
            </a:pPr>
            <a:r>
              <a:rPr kumimoji="1" lang="en-US" altLang="ja-JP" dirty="0"/>
              <a:t>Support Azure RTOS GUIX Studio which includes everything to create, build, and run graphical interface design:</a:t>
            </a:r>
          </a:p>
          <a:p>
            <a:pPr marL="463550" lvl="1" indent="-285750">
              <a:buClr>
                <a:srgbClr val="0070C0"/>
              </a:buClr>
            </a:pPr>
            <a:r>
              <a:rPr kumimoji="1" lang="en-US" altLang="ja-JP" dirty="0"/>
              <a:t>The GUIX Studio application</a:t>
            </a:r>
          </a:p>
          <a:p>
            <a:pPr marL="463550" lvl="1" indent="-285750">
              <a:buClr>
                <a:srgbClr val="0070C0"/>
              </a:buClr>
            </a:pPr>
            <a:r>
              <a:rPr kumimoji="1" lang="en-US" altLang="ja-JP" dirty="0"/>
              <a:t>Several GUIX example projects</a:t>
            </a:r>
          </a:p>
          <a:p>
            <a:pPr marL="463550" lvl="1" indent="-285750">
              <a:buClr>
                <a:srgbClr val="0070C0"/>
              </a:buClr>
            </a:pPr>
            <a:r>
              <a:rPr kumimoji="1" lang="en-US" altLang="ja-JP" dirty="0"/>
              <a:t>All graphics resources and fonts used in the example projects</a:t>
            </a:r>
          </a:p>
          <a:p>
            <a:pPr marL="463550" lvl="1" indent="-285750">
              <a:buClr>
                <a:srgbClr val="0070C0"/>
              </a:buClr>
            </a:pPr>
            <a:r>
              <a:rPr kumimoji="1" lang="en-US" altLang="ja-JP" dirty="0"/>
              <a:t>Solution files and project files for building in a Windows desktop environment using the Microsoft Visual Studio IDE</a:t>
            </a:r>
          </a:p>
          <a:p>
            <a:pPr marL="463550" lvl="1" indent="-285750">
              <a:buClr>
                <a:srgbClr val="0070C0"/>
              </a:buClr>
            </a:pPr>
            <a:r>
              <a:rPr kumimoji="1" lang="en-US" altLang="ja-JP" dirty="0"/>
              <a:t>Pre-built GUIX and </a:t>
            </a:r>
            <a:r>
              <a:rPr kumimoji="1" lang="en-US" altLang="ja-JP" dirty="0" err="1"/>
              <a:t>ThreadX</a:t>
            </a:r>
            <a:r>
              <a:rPr kumimoji="1" lang="en-US" altLang="ja-JP" dirty="0"/>
              <a:t> libraries for Win32, allowing you to build and run your own applications on your PC</a:t>
            </a:r>
          </a:p>
          <a:p>
            <a:pPr marL="463550" lvl="1" indent="-285750">
              <a:buClr>
                <a:srgbClr val="0070C0"/>
              </a:buClr>
            </a:pPr>
            <a:r>
              <a:rPr kumimoji="1" lang="en-US" altLang="ja-JP" dirty="0"/>
              <a:t>GUIX and </a:t>
            </a:r>
            <a:r>
              <a:rPr kumimoji="1" lang="en-US" altLang="ja-JP" dirty="0" err="1"/>
              <a:t>ThreadX</a:t>
            </a:r>
            <a:r>
              <a:rPr kumimoji="1" lang="en-US" altLang="ja-JP" dirty="0"/>
              <a:t> API header files</a:t>
            </a:r>
          </a:p>
        </p:txBody>
      </p:sp>
    </p:spTree>
    <p:extLst>
      <p:ext uri="{BB962C8B-B14F-4D97-AF65-F5344CB8AC3E}">
        <p14:creationId xmlns:p14="http://schemas.microsoft.com/office/powerpoint/2010/main" val="1197613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important files</a:t>
            </a:r>
            <a:endParaRPr lang="en-US" sz="2000" cap="all" dirty="0"/>
          </a:p>
        </p:txBody>
      </p:sp>
      <p:graphicFrame>
        <p:nvGraphicFramePr>
          <p:cNvPr id="3" name="Table 6">
            <a:extLst>
              <a:ext uri="{FF2B5EF4-FFF2-40B4-BE49-F238E27FC236}">
                <a16:creationId xmlns:a16="http://schemas.microsoft.com/office/drawing/2014/main" id="{59E40198-9A29-CBEE-63C7-30B3283FC40E}"/>
              </a:ext>
            </a:extLst>
          </p:cNvPr>
          <p:cNvGraphicFramePr>
            <a:graphicFrameLocks noGrp="1"/>
          </p:cNvGraphicFramePr>
          <p:nvPr/>
        </p:nvGraphicFramePr>
        <p:xfrm>
          <a:off x="1066800" y="2133600"/>
          <a:ext cx="9829800" cy="2378279"/>
        </p:xfrm>
        <a:graphic>
          <a:graphicData uri="http://schemas.openxmlformats.org/drawingml/2006/table">
            <a:tbl>
              <a:tblPr firstRow="1" bandRow="1">
                <a:tableStyleId>{5C22544A-7EE6-4342-B048-85BDC9FD1C3A}</a:tableStyleId>
              </a:tblPr>
              <a:tblGrid>
                <a:gridCol w="2341488">
                  <a:extLst>
                    <a:ext uri="{9D8B030D-6E8A-4147-A177-3AD203B41FA5}">
                      <a16:colId xmlns:a16="http://schemas.microsoft.com/office/drawing/2014/main" val="358117549"/>
                    </a:ext>
                  </a:extLst>
                </a:gridCol>
                <a:gridCol w="7488312">
                  <a:extLst>
                    <a:ext uri="{9D8B030D-6E8A-4147-A177-3AD203B41FA5}">
                      <a16:colId xmlns:a16="http://schemas.microsoft.com/office/drawing/2014/main" val="243126482"/>
                    </a:ext>
                  </a:extLst>
                </a:gridCol>
              </a:tblGrid>
              <a:tr h="518999">
                <a:tc>
                  <a:txBody>
                    <a:bodyPr/>
                    <a:lstStyle/>
                    <a:p>
                      <a:r>
                        <a:rPr lang="en-US" sz="1800" b="1">
                          <a:solidFill>
                            <a:sysClr val="windowText" lastClr="000000"/>
                          </a:solidFill>
                        </a:rPr>
                        <a:t>Filename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a:solidFill>
                            <a:sysClr val="windowText" lastClr="000000"/>
                          </a:solidFill>
                        </a:rPr>
                        <a:t>Descripttion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1621420"/>
                  </a:ext>
                </a:extLst>
              </a:tr>
              <a:tr h="700201">
                <a:tc>
                  <a:txBody>
                    <a:bodyPr/>
                    <a:lstStyle/>
                    <a:p>
                      <a:r>
                        <a:rPr lang="en-US" b="0">
                          <a:solidFill>
                            <a:sysClr val="windowText" lastClr="000000"/>
                          </a:solidFill>
                        </a:rPr>
                        <a:t>gx_api.h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This C header file contains all system equates, data structures, and service prototypes.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8585641"/>
                  </a:ext>
                </a:extLst>
              </a:tr>
              <a:tr h="518999">
                <a:tc>
                  <a:txBody>
                    <a:bodyPr/>
                    <a:lstStyle/>
                    <a:p>
                      <a:r>
                        <a:rPr lang="en-US" b="0">
                          <a:solidFill>
                            <a:sysClr val="windowText" lastClr="000000"/>
                          </a:solidFill>
                        </a:rPr>
                        <a:t>gx_port.h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This C header file contains all target-specific and development tool-specific data definitions and structures.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7928771"/>
                  </a:ext>
                </a:extLst>
              </a:tr>
              <a:tr h="518999">
                <a:tc>
                  <a:txBody>
                    <a:bodyPr/>
                    <a:lstStyle/>
                    <a:p>
                      <a:r>
                        <a:rPr lang="en-US" b="0">
                          <a:solidFill>
                            <a:sysClr val="windowText" lastClr="000000"/>
                          </a:solidFill>
                        </a:rPr>
                        <a:t>gx.a (gx.lib)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This is the binary version of the GUIX C library.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8413367"/>
                  </a:ext>
                </a:extLst>
              </a:tr>
            </a:tbl>
          </a:graphicData>
        </a:graphic>
      </p:graphicFrame>
    </p:spTree>
    <p:extLst>
      <p:ext uri="{BB962C8B-B14F-4D97-AF65-F5344CB8AC3E}">
        <p14:creationId xmlns:p14="http://schemas.microsoft.com/office/powerpoint/2010/main" val="414384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6" descr="背景パターン&#10;&#10;自動的に生成された説明">
            <a:extLst>
              <a:ext uri="{FF2B5EF4-FFF2-40B4-BE49-F238E27FC236}">
                <a16:creationId xmlns:a16="http://schemas.microsoft.com/office/drawing/2014/main" id="{82C50924-D26B-4BD4-919B-89B20E001D6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kumimoji="1" lang="en-US" altLang="ja-JP" cap="all"/>
              <a:t>threadx</a:t>
            </a:r>
            <a:endParaRPr kumimoji="1" lang="en-US" altLang="ja-JP" cap="all" dirty="0"/>
          </a:p>
        </p:txBody>
      </p:sp>
    </p:spTree>
    <p:extLst>
      <p:ext uri="{BB962C8B-B14F-4D97-AF65-F5344CB8AC3E}">
        <p14:creationId xmlns:p14="http://schemas.microsoft.com/office/powerpoint/2010/main" val="866565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Thread</a:t>
            </a:r>
            <a:endParaRPr lang="en-US" sz="2000" cap="all" dirty="0"/>
          </a:p>
        </p:txBody>
      </p:sp>
      <p:sp>
        <p:nvSpPr>
          <p:cNvPr id="4" name="コンテンツ プレースホルダー 4">
            <a:extLst>
              <a:ext uri="{FF2B5EF4-FFF2-40B4-BE49-F238E27FC236}">
                <a16:creationId xmlns:a16="http://schemas.microsoft.com/office/drawing/2014/main" id="{1EB6FF86-D5CC-D768-9532-A5DA88858D7D}"/>
              </a:ext>
            </a:extLst>
          </p:cNvPr>
          <p:cNvSpPr>
            <a:spLocks noGrp="1"/>
          </p:cNvSpPr>
          <p:nvPr>
            <p:ph idx="1"/>
          </p:nvPr>
        </p:nvSpPr>
        <p:spPr>
          <a:xfrm>
            <a:off x="467999" y="1295400"/>
            <a:ext cx="11244574" cy="2683299"/>
          </a:xfrm>
        </p:spPr>
        <p:txBody>
          <a:bodyPr/>
          <a:lstStyle/>
          <a:p>
            <a:pPr>
              <a:lnSpc>
                <a:spcPct val="150000"/>
              </a:lnSpc>
            </a:pPr>
            <a:r>
              <a:rPr lang="en-US" altLang="ja-JP"/>
              <a:t>GUIX has an internal thread created by:</a:t>
            </a:r>
          </a:p>
          <a:p>
            <a:pPr marL="641350" lvl="2" indent="-285750">
              <a:lnSpc>
                <a:spcPct val="150000"/>
              </a:lnSpc>
              <a:buClr>
                <a:srgbClr val="0070C0"/>
              </a:buClr>
            </a:pPr>
            <a:r>
              <a:rPr kumimoji="1" lang="en-US" altLang="ja-JP" i="1"/>
              <a:t>gx_system_initialize: </a:t>
            </a:r>
            <a:r>
              <a:rPr kumimoji="1" lang="en-US" altLang="ja-JP"/>
              <a:t>Initialize GUIX</a:t>
            </a:r>
            <a:endParaRPr kumimoji="1" lang="en-US" altLang="ja-JP" i="1"/>
          </a:p>
          <a:p>
            <a:pPr marL="641350" lvl="2" indent="-285750">
              <a:lnSpc>
                <a:spcPct val="150000"/>
              </a:lnSpc>
              <a:buClr>
                <a:srgbClr val="0070C0"/>
              </a:buClr>
            </a:pPr>
            <a:r>
              <a:rPr lang="en-US" altLang="ja-JP" i="1"/>
              <a:t>gx_system_start:</a:t>
            </a:r>
            <a:r>
              <a:rPr lang="en-US" altLang="ja-JP"/>
              <a:t> Start GUIX processing</a:t>
            </a:r>
          </a:p>
          <a:p>
            <a:pPr>
              <a:lnSpc>
                <a:spcPct val="150000"/>
              </a:lnSpc>
            </a:pPr>
            <a:r>
              <a:rPr lang="en-US" altLang="ja-JP"/>
              <a:t>#define GX_SYSTEM_THREAD_PRIORITY: define the priority of Internal GUIX ThreadX </a:t>
            </a:r>
            <a:r>
              <a:rPr lang="en-US" altLang="ja-JP" i="1"/>
              <a:t>(gx_port.h </a:t>
            </a:r>
            <a:r>
              <a:rPr lang="en-US" altLang="ja-JP"/>
              <a:t>or </a:t>
            </a:r>
            <a:r>
              <a:rPr lang="en-US" altLang="ja-JP" i="1"/>
              <a:t>gx_user.h </a:t>
            </a:r>
            <a:r>
              <a:rPr lang="en-US" altLang="ja-JP"/>
              <a:t>header file</a:t>
            </a:r>
            <a:r>
              <a:rPr lang="en-US" altLang="ja-JP" i="1"/>
              <a:t>)</a:t>
            </a:r>
          </a:p>
          <a:p>
            <a:pPr>
              <a:lnSpc>
                <a:spcPct val="150000"/>
              </a:lnSpc>
            </a:pPr>
            <a:r>
              <a:rPr lang="en-US" altLang="ja-JP"/>
              <a:t>#define GX_SYSTEM_THREAD_TIMESLICE: define GUIX ThreadX time slide (default 10ms)</a:t>
            </a:r>
          </a:p>
          <a:p>
            <a:pPr>
              <a:lnSpc>
                <a:spcPct val="150000"/>
              </a:lnSpc>
            </a:pPr>
            <a:r>
              <a:rPr lang="en-US" altLang="ja-JP"/>
              <a:t>#define GX_THREAD_STACK_SIZE: define the stack size of system thread </a:t>
            </a:r>
            <a:r>
              <a:rPr lang="en-US" altLang="ja-JP" i="1"/>
              <a:t>(gx_port.h</a:t>
            </a:r>
            <a:r>
              <a:rPr lang="en-US" altLang="ja-JP"/>
              <a:t> header file</a:t>
            </a:r>
            <a:r>
              <a:rPr lang="en-US" altLang="ja-JP" i="1"/>
              <a:t>)</a:t>
            </a:r>
          </a:p>
        </p:txBody>
      </p:sp>
      <p:sp>
        <p:nvSpPr>
          <p:cNvPr id="5" name="コンテンツ プレースホルダー 4">
            <a:extLst>
              <a:ext uri="{FF2B5EF4-FFF2-40B4-BE49-F238E27FC236}">
                <a16:creationId xmlns:a16="http://schemas.microsoft.com/office/drawing/2014/main" id="{A0C9366C-1C5E-F2B1-7626-271ED607337A}"/>
              </a:ext>
            </a:extLst>
          </p:cNvPr>
          <p:cNvSpPr txBox="1">
            <a:spLocks/>
          </p:cNvSpPr>
          <p:nvPr/>
        </p:nvSpPr>
        <p:spPr>
          <a:xfrm>
            <a:off x="467999" y="4286717"/>
            <a:ext cx="11244574" cy="416011"/>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Thread Execution loop:</a:t>
            </a:r>
            <a:endParaRPr lang="en-US" altLang="ja-JP" i="1"/>
          </a:p>
        </p:txBody>
      </p:sp>
      <p:sp>
        <p:nvSpPr>
          <p:cNvPr id="6" name="Rectangle 5">
            <a:extLst>
              <a:ext uri="{FF2B5EF4-FFF2-40B4-BE49-F238E27FC236}">
                <a16:creationId xmlns:a16="http://schemas.microsoft.com/office/drawing/2014/main" id="{7426E3F5-0FD2-878F-46FC-587E62219B30}"/>
              </a:ext>
            </a:extLst>
          </p:cNvPr>
          <p:cNvSpPr/>
          <p:nvPr/>
        </p:nvSpPr>
        <p:spPr>
          <a:xfrm>
            <a:off x="990600" y="4831315"/>
            <a:ext cx="22479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Retrieves events from the GUIX event queue</a:t>
            </a:r>
          </a:p>
        </p:txBody>
      </p:sp>
      <p:sp>
        <p:nvSpPr>
          <p:cNvPr id="7" name="Rectangle 6">
            <a:extLst>
              <a:ext uri="{FF2B5EF4-FFF2-40B4-BE49-F238E27FC236}">
                <a16:creationId xmlns:a16="http://schemas.microsoft.com/office/drawing/2014/main" id="{45CC0FC0-6DCB-3AC3-B5C9-C3DF95672178}"/>
              </a:ext>
            </a:extLst>
          </p:cNvPr>
          <p:cNvSpPr/>
          <p:nvPr/>
        </p:nvSpPr>
        <p:spPr>
          <a:xfrm>
            <a:off x="5076825" y="4831315"/>
            <a:ext cx="21336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Processing by the GUIX windows and widgets.</a:t>
            </a:r>
          </a:p>
        </p:txBody>
      </p:sp>
      <p:cxnSp>
        <p:nvCxnSpPr>
          <p:cNvPr id="9" name="Straight Arrow Connector 8">
            <a:extLst>
              <a:ext uri="{FF2B5EF4-FFF2-40B4-BE49-F238E27FC236}">
                <a16:creationId xmlns:a16="http://schemas.microsoft.com/office/drawing/2014/main" id="{C22B84FF-8C5A-1649-1F19-7BA8B380FD75}"/>
              </a:ext>
            </a:extLst>
          </p:cNvPr>
          <p:cNvCxnSpPr>
            <a:cxnSpLocks/>
          </p:cNvCxnSpPr>
          <p:nvPr/>
        </p:nvCxnSpPr>
        <p:spPr>
          <a:xfrm>
            <a:off x="3286125" y="5044607"/>
            <a:ext cx="1743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コンテンツ プレースホルダー 4">
            <a:extLst>
              <a:ext uri="{FF2B5EF4-FFF2-40B4-BE49-F238E27FC236}">
                <a16:creationId xmlns:a16="http://schemas.microsoft.com/office/drawing/2014/main" id="{B45D94BC-5CED-7E4D-A224-92ACD2094E15}"/>
              </a:ext>
            </a:extLst>
          </p:cNvPr>
          <p:cNvSpPr txBox="1">
            <a:spLocks/>
          </p:cNvSpPr>
          <p:nvPr/>
        </p:nvSpPr>
        <p:spPr>
          <a:xfrm>
            <a:off x="3357562" y="4648610"/>
            <a:ext cx="1600200"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Dispatch events</a:t>
            </a:r>
            <a:endParaRPr lang="en-US" altLang="ja-JP" i="1"/>
          </a:p>
        </p:txBody>
      </p:sp>
      <p:cxnSp>
        <p:nvCxnSpPr>
          <p:cNvPr id="15" name="Connector: Elbow 14">
            <a:extLst>
              <a:ext uri="{FF2B5EF4-FFF2-40B4-BE49-F238E27FC236}">
                <a16:creationId xmlns:a16="http://schemas.microsoft.com/office/drawing/2014/main" id="{731F422F-9D46-C2FB-5482-1894305C992E}"/>
              </a:ext>
            </a:extLst>
          </p:cNvPr>
          <p:cNvCxnSpPr>
            <a:cxnSpLocks/>
            <a:stCxn id="16" idx="2"/>
            <a:endCxn id="6" idx="2"/>
          </p:cNvCxnSpPr>
          <p:nvPr/>
        </p:nvCxnSpPr>
        <p:spPr>
          <a:xfrm rot="5400000" flipH="1">
            <a:off x="6385769" y="1474496"/>
            <a:ext cx="25300" cy="8567738"/>
          </a:xfrm>
          <a:prstGeom prst="bentConnector3">
            <a:avLst>
              <a:gd name="adj1" fmla="val -9035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6C3140-4A7A-033D-413E-B60CA6D63561}"/>
              </a:ext>
            </a:extLst>
          </p:cNvPr>
          <p:cNvCxnSpPr>
            <a:cxnSpLocks/>
          </p:cNvCxnSpPr>
          <p:nvPr/>
        </p:nvCxnSpPr>
        <p:spPr>
          <a:xfrm>
            <a:off x="7210425" y="5032403"/>
            <a:ext cx="24050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BAF2028-DF5A-AE25-0B63-FA185DE746D1}"/>
              </a:ext>
            </a:extLst>
          </p:cNvPr>
          <p:cNvSpPr/>
          <p:nvPr/>
        </p:nvSpPr>
        <p:spPr>
          <a:xfrm>
            <a:off x="9615488" y="4856615"/>
            <a:ext cx="21336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Processing by the GUIX windows and widgets.</a:t>
            </a:r>
          </a:p>
        </p:txBody>
      </p:sp>
      <p:sp>
        <p:nvSpPr>
          <p:cNvPr id="18" name="コンテンツ プレースホルダー 4">
            <a:extLst>
              <a:ext uri="{FF2B5EF4-FFF2-40B4-BE49-F238E27FC236}">
                <a16:creationId xmlns:a16="http://schemas.microsoft.com/office/drawing/2014/main" id="{535523CB-A480-A968-CC55-7FDDB7DFA6BC}"/>
              </a:ext>
            </a:extLst>
          </p:cNvPr>
          <p:cNvSpPr txBox="1">
            <a:spLocks/>
          </p:cNvSpPr>
          <p:nvPr/>
        </p:nvSpPr>
        <p:spPr>
          <a:xfrm>
            <a:off x="7310437" y="4576662"/>
            <a:ext cx="2405063"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Needing refresh screen ?</a:t>
            </a:r>
            <a:endParaRPr lang="en-US" altLang="ja-JP" i="1"/>
          </a:p>
        </p:txBody>
      </p:sp>
      <p:cxnSp>
        <p:nvCxnSpPr>
          <p:cNvPr id="22" name="Straight Arrow Connector 21">
            <a:extLst>
              <a:ext uri="{FF2B5EF4-FFF2-40B4-BE49-F238E27FC236}">
                <a16:creationId xmlns:a16="http://schemas.microsoft.com/office/drawing/2014/main" id="{59D5E0D1-6E12-6CAC-96CB-A308B54EE8B5}"/>
              </a:ext>
            </a:extLst>
          </p:cNvPr>
          <p:cNvCxnSpPr>
            <a:cxnSpLocks/>
          </p:cNvCxnSpPr>
          <p:nvPr/>
        </p:nvCxnSpPr>
        <p:spPr>
          <a:xfrm>
            <a:off x="8991600" y="5032403"/>
            <a:ext cx="0" cy="955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5216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Event processing</a:t>
            </a:r>
            <a:endParaRPr lang="en-US" sz="2000" cap="all" dirty="0"/>
          </a:p>
        </p:txBody>
      </p:sp>
      <p:sp>
        <p:nvSpPr>
          <p:cNvPr id="10" name="Rectangle 9">
            <a:extLst>
              <a:ext uri="{FF2B5EF4-FFF2-40B4-BE49-F238E27FC236}">
                <a16:creationId xmlns:a16="http://schemas.microsoft.com/office/drawing/2014/main" id="{FB088FAA-E45E-1986-2799-F8DD0D03414C}"/>
              </a:ext>
            </a:extLst>
          </p:cNvPr>
          <p:cNvSpPr/>
          <p:nvPr/>
        </p:nvSpPr>
        <p:spPr>
          <a:xfrm>
            <a:off x="1611503" y="1817401"/>
            <a:ext cx="1600200" cy="689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Current window or widget</a:t>
            </a:r>
          </a:p>
        </p:txBody>
      </p:sp>
      <p:cxnSp>
        <p:nvCxnSpPr>
          <p:cNvPr id="11" name="Straight Arrow Connector 10">
            <a:extLst>
              <a:ext uri="{FF2B5EF4-FFF2-40B4-BE49-F238E27FC236}">
                <a16:creationId xmlns:a16="http://schemas.microsoft.com/office/drawing/2014/main" id="{A86CDDAE-0C19-1A67-6F5C-B20379BEBE93}"/>
              </a:ext>
            </a:extLst>
          </p:cNvPr>
          <p:cNvCxnSpPr>
            <a:cxnSpLocks/>
          </p:cNvCxnSpPr>
          <p:nvPr/>
        </p:nvCxnSpPr>
        <p:spPr>
          <a:xfrm>
            <a:off x="457811" y="2178754"/>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コンテンツ プレースホルダー 4">
            <a:extLst>
              <a:ext uri="{FF2B5EF4-FFF2-40B4-BE49-F238E27FC236}">
                <a16:creationId xmlns:a16="http://schemas.microsoft.com/office/drawing/2014/main" id="{62F9AD82-1CF7-6073-73CA-4A0A62C8FE9F}"/>
              </a:ext>
            </a:extLst>
          </p:cNvPr>
          <p:cNvSpPr txBox="1">
            <a:spLocks/>
          </p:cNvSpPr>
          <p:nvPr/>
        </p:nvSpPr>
        <p:spPr>
          <a:xfrm>
            <a:off x="457811" y="1762188"/>
            <a:ext cx="1029974"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Input event</a:t>
            </a:r>
            <a:endParaRPr lang="en-US" altLang="ja-JP" i="1"/>
          </a:p>
        </p:txBody>
      </p:sp>
      <p:sp>
        <p:nvSpPr>
          <p:cNvPr id="17" name="Diamond 16">
            <a:extLst>
              <a:ext uri="{FF2B5EF4-FFF2-40B4-BE49-F238E27FC236}">
                <a16:creationId xmlns:a16="http://schemas.microsoft.com/office/drawing/2014/main" id="{FBBE2E75-F945-24BC-52AF-79FC3901D6A5}"/>
              </a:ext>
            </a:extLst>
          </p:cNvPr>
          <p:cNvSpPr/>
          <p:nvPr/>
        </p:nvSpPr>
        <p:spPr>
          <a:xfrm>
            <a:off x="4144623" y="1781238"/>
            <a:ext cx="2513326" cy="7620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Understand event ?</a:t>
            </a:r>
          </a:p>
        </p:txBody>
      </p:sp>
      <p:cxnSp>
        <p:nvCxnSpPr>
          <p:cNvPr id="18" name="Straight Arrow Connector 17">
            <a:extLst>
              <a:ext uri="{FF2B5EF4-FFF2-40B4-BE49-F238E27FC236}">
                <a16:creationId xmlns:a16="http://schemas.microsoft.com/office/drawing/2014/main" id="{031BEEF9-D08C-E12E-F386-F4B8E29B16BC}"/>
              </a:ext>
            </a:extLst>
          </p:cNvPr>
          <p:cNvCxnSpPr>
            <a:cxnSpLocks/>
            <a:stCxn id="10" idx="3"/>
            <a:endCxn id="17" idx="1"/>
          </p:cNvCxnSpPr>
          <p:nvPr/>
        </p:nvCxnSpPr>
        <p:spPr>
          <a:xfrm>
            <a:off x="3211703" y="2162238"/>
            <a:ext cx="9329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コンテンツ プレースホルダー 4">
            <a:extLst>
              <a:ext uri="{FF2B5EF4-FFF2-40B4-BE49-F238E27FC236}">
                <a16:creationId xmlns:a16="http://schemas.microsoft.com/office/drawing/2014/main" id="{99C5B4C0-6F54-1891-9644-5F78FDE48ECD}"/>
              </a:ext>
            </a:extLst>
          </p:cNvPr>
          <p:cNvSpPr txBox="1">
            <a:spLocks/>
          </p:cNvSpPr>
          <p:nvPr/>
        </p:nvSpPr>
        <p:spPr>
          <a:xfrm>
            <a:off x="5401286" y="2626264"/>
            <a:ext cx="440063"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Yes</a:t>
            </a:r>
            <a:endParaRPr lang="en-US" altLang="ja-JP" i="1"/>
          </a:p>
        </p:txBody>
      </p:sp>
      <p:cxnSp>
        <p:nvCxnSpPr>
          <p:cNvPr id="27" name="Straight Arrow Connector 26">
            <a:extLst>
              <a:ext uri="{FF2B5EF4-FFF2-40B4-BE49-F238E27FC236}">
                <a16:creationId xmlns:a16="http://schemas.microsoft.com/office/drawing/2014/main" id="{9E5B13B0-B9A8-93A5-0074-EB94FE6E1163}"/>
              </a:ext>
            </a:extLst>
          </p:cNvPr>
          <p:cNvCxnSpPr>
            <a:cxnSpLocks/>
          </p:cNvCxnSpPr>
          <p:nvPr/>
        </p:nvCxnSpPr>
        <p:spPr>
          <a:xfrm>
            <a:off x="6685574" y="2166066"/>
            <a:ext cx="964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A1E9C51-93F8-88FE-A782-D76F1474A9F7}"/>
              </a:ext>
            </a:extLst>
          </p:cNvPr>
          <p:cNvSpPr/>
          <p:nvPr/>
        </p:nvSpPr>
        <p:spPr>
          <a:xfrm>
            <a:off x="7671407" y="1833362"/>
            <a:ext cx="1600200" cy="689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Window’s or widget’s parent</a:t>
            </a:r>
          </a:p>
        </p:txBody>
      </p:sp>
      <p:sp>
        <p:nvSpPr>
          <p:cNvPr id="39" name="Diamond 38">
            <a:extLst>
              <a:ext uri="{FF2B5EF4-FFF2-40B4-BE49-F238E27FC236}">
                <a16:creationId xmlns:a16="http://schemas.microsoft.com/office/drawing/2014/main" id="{3D109CA4-33DA-78B4-ED2E-9CB6E9547473}"/>
              </a:ext>
            </a:extLst>
          </p:cNvPr>
          <p:cNvSpPr/>
          <p:nvPr/>
        </p:nvSpPr>
        <p:spPr>
          <a:xfrm>
            <a:off x="9199248" y="4775726"/>
            <a:ext cx="2513326" cy="7620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Understand event ?</a:t>
            </a:r>
          </a:p>
        </p:txBody>
      </p:sp>
      <p:sp>
        <p:nvSpPr>
          <p:cNvPr id="51" name="コンテンツ プレースホルダー 4">
            <a:extLst>
              <a:ext uri="{FF2B5EF4-FFF2-40B4-BE49-F238E27FC236}">
                <a16:creationId xmlns:a16="http://schemas.microsoft.com/office/drawing/2014/main" id="{10EDC53F-D11D-B53B-5621-6525839957F6}"/>
              </a:ext>
            </a:extLst>
          </p:cNvPr>
          <p:cNvSpPr txBox="1">
            <a:spLocks/>
          </p:cNvSpPr>
          <p:nvPr/>
        </p:nvSpPr>
        <p:spPr>
          <a:xfrm>
            <a:off x="6986242" y="1746226"/>
            <a:ext cx="340994"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No</a:t>
            </a:r>
            <a:endParaRPr lang="en-US" altLang="ja-JP" i="1"/>
          </a:p>
        </p:txBody>
      </p:sp>
      <p:cxnSp>
        <p:nvCxnSpPr>
          <p:cNvPr id="52" name="Straight Arrow Connector 51">
            <a:extLst>
              <a:ext uri="{FF2B5EF4-FFF2-40B4-BE49-F238E27FC236}">
                <a16:creationId xmlns:a16="http://schemas.microsoft.com/office/drawing/2014/main" id="{0FBBB0D6-64F3-5A59-7CEB-E93263D3C560}"/>
              </a:ext>
            </a:extLst>
          </p:cNvPr>
          <p:cNvCxnSpPr>
            <a:cxnSpLocks/>
            <a:stCxn id="39" idx="1"/>
          </p:cNvCxnSpPr>
          <p:nvPr/>
        </p:nvCxnSpPr>
        <p:spPr>
          <a:xfrm flipH="1">
            <a:off x="8595362" y="5156726"/>
            <a:ext cx="603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コンテンツ プレースホルダー 4">
            <a:extLst>
              <a:ext uri="{FF2B5EF4-FFF2-40B4-BE49-F238E27FC236}">
                <a16:creationId xmlns:a16="http://schemas.microsoft.com/office/drawing/2014/main" id="{5716F807-837E-04E3-F9F0-528C12116B17}"/>
              </a:ext>
            </a:extLst>
          </p:cNvPr>
          <p:cNvSpPr txBox="1">
            <a:spLocks/>
          </p:cNvSpPr>
          <p:nvPr/>
        </p:nvSpPr>
        <p:spPr>
          <a:xfrm>
            <a:off x="7606627" y="4911100"/>
            <a:ext cx="974744"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lnSpc>
                <a:spcPct val="200000"/>
              </a:lnSpc>
            </a:pPr>
            <a:r>
              <a:rPr lang="en-US" altLang="ja-JP"/>
              <a:t>……</a:t>
            </a:r>
            <a:endParaRPr lang="en-US" altLang="ja-JP" i="1"/>
          </a:p>
        </p:txBody>
      </p:sp>
      <p:cxnSp>
        <p:nvCxnSpPr>
          <p:cNvPr id="56" name="Straight Arrow Connector 55">
            <a:extLst>
              <a:ext uri="{FF2B5EF4-FFF2-40B4-BE49-F238E27FC236}">
                <a16:creationId xmlns:a16="http://schemas.microsoft.com/office/drawing/2014/main" id="{FF543ADB-F957-4F19-1B07-303BF4F299EA}"/>
              </a:ext>
            </a:extLst>
          </p:cNvPr>
          <p:cNvCxnSpPr>
            <a:cxnSpLocks/>
          </p:cNvCxnSpPr>
          <p:nvPr/>
        </p:nvCxnSpPr>
        <p:spPr>
          <a:xfrm flipH="1">
            <a:off x="7140574" y="5156726"/>
            <a:ext cx="50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657E83BE-805D-FD67-CB49-3470609EB8D1}"/>
              </a:ext>
            </a:extLst>
          </p:cNvPr>
          <p:cNvSpPr/>
          <p:nvPr/>
        </p:nvSpPr>
        <p:spPr>
          <a:xfrm>
            <a:off x="5484179" y="4774268"/>
            <a:ext cx="1600200" cy="689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Root window</a:t>
            </a:r>
          </a:p>
        </p:txBody>
      </p:sp>
      <p:sp>
        <p:nvSpPr>
          <p:cNvPr id="58" name="Diamond 57">
            <a:extLst>
              <a:ext uri="{FF2B5EF4-FFF2-40B4-BE49-F238E27FC236}">
                <a16:creationId xmlns:a16="http://schemas.microsoft.com/office/drawing/2014/main" id="{85FD488D-9733-2B9A-E0C8-385076314EF7}"/>
              </a:ext>
            </a:extLst>
          </p:cNvPr>
          <p:cNvSpPr/>
          <p:nvPr/>
        </p:nvSpPr>
        <p:spPr>
          <a:xfrm>
            <a:off x="2477180" y="4701941"/>
            <a:ext cx="2513326" cy="7620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Understand event ?</a:t>
            </a:r>
          </a:p>
        </p:txBody>
      </p:sp>
      <p:cxnSp>
        <p:nvCxnSpPr>
          <p:cNvPr id="61" name="Straight Arrow Connector 60">
            <a:extLst>
              <a:ext uri="{FF2B5EF4-FFF2-40B4-BE49-F238E27FC236}">
                <a16:creationId xmlns:a16="http://schemas.microsoft.com/office/drawing/2014/main" id="{C6CD1E1D-9ED8-B81B-F2F4-4A109651A90F}"/>
              </a:ext>
            </a:extLst>
          </p:cNvPr>
          <p:cNvCxnSpPr>
            <a:cxnSpLocks/>
          </p:cNvCxnSpPr>
          <p:nvPr/>
        </p:nvCxnSpPr>
        <p:spPr>
          <a:xfrm flipH="1">
            <a:off x="4990506" y="5082941"/>
            <a:ext cx="50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コンテンツ プレースホルダー 4">
            <a:extLst>
              <a:ext uri="{FF2B5EF4-FFF2-40B4-BE49-F238E27FC236}">
                <a16:creationId xmlns:a16="http://schemas.microsoft.com/office/drawing/2014/main" id="{299698FB-3F5A-B013-897A-CDB2EE3955E7}"/>
              </a:ext>
            </a:extLst>
          </p:cNvPr>
          <p:cNvSpPr txBox="1">
            <a:spLocks/>
          </p:cNvSpPr>
          <p:nvPr/>
        </p:nvSpPr>
        <p:spPr>
          <a:xfrm>
            <a:off x="8795361" y="4766201"/>
            <a:ext cx="340994"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No</a:t>
            </a:r>
            <a:endParaRPr lang="en-US" altLang="ja-JP" i="1"/>
          </a:p>
        </p:txBody>
      </p:sp>
      <p:sp>
        <p:nvSpPr>
          <p:cNvPr id="64" name="Rectangle 63">
            <a:extLst>
              <a:ext uri="{FF2B5EF4-FFF2-40B4-BE49-F238E27FC236}">
                <a16:creationId xmlns:a16="http://schemas.microsoft.com/office/drawing/2014/main" id="{ACE561B8-7875-CB3C-EF08-091B931D4276}"/>
              </a:ext>
            </a:extLst>
          </p:cNvPr>
          <p:cNvSpPr/>
          <p:nvPr/>
        </p:nvSpPr>
        <p:spPr>
          <a:xfrm>
            <a:off x="4430064" y="3423274"/>
            <a:ext cx="1910714" cy="4431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Process the event</a:t>
            </a:r>
          </a:p>
        </p:txBody>
      </p:sp>
      <p:cxnSp>
        <p:nvCxnSpPr>
          <p:cNvPr id="68" name="Connector: Elbow 67">
            <a:extLst>
              <a:ext uri="{FF2B5EF4-FFF2-40B4-BE49-F238E27FC236}">
                <a16:creationId xmlns:a16="http://schemas.microsoft.com/office/drawing/2014/main" id="{1F5D0D29-C105-BE1E-747E-E164F51F21D2}"/>
              </a:ext>
            </a:extLst>
          </p:cNvPr>
          <p:cNvCxnSpPr>
            <a:cxnSpLocks/>
            <a:stCxn id="37" idx="3"/>
            <a:endCxn id="39" idx="3"/>
          </p:cNvCxnSpPr>
          <p:nvPr/>
        </p:nvCxnSpPr>
        <p:spPr>
          <a:xfrm>
            <a:off x="9271607" y="2178199"/>
            <a:ext cx="2440967" cy="2978527"/>
          </a:xfrm>
          <a:prstGeom prst="bentConnector3">
            <a:avLst>
              <a:gd name="adj1" fmla="val 1093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8AF8803-6ECC-F820-4CA4-EDAB588D4241}"/>
              </a:ext>
            </a:extLst>
          </p:cNvPr>
          <p:cNvCxnSpPr>
            <a:cxnSpLocks/>
            <a:stCxn id="17" idx="2"/>
            <a:endCxn id="64" idx="0"/>
          </p:cNvCxnSpPr>
          <p:nvPr/>
        </p:nvCxnSpPr>
        <p:spPr>
          <a:xfrm flipH="1">
            <a:off x="5385421" y="2543238"/>
            <a:ext cx="15865" cy="88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F4214039-3ED5-1662-E3D3-58E483F3C401}"/>
              </a:ext>
            </a:extLst>
          </p:cNvPr>
          <p:cNvCxnSpPr>
            <a:cxnSpLocks/>
            <a:stCxn id="39" idx="0"/>
            <a:endCxn id="64" idx="3"/>
          </p:cNvCxnSpPr>
          <p:nvPr/>
        </p:nvCxnSpPr>
        <p:spPr>
          <a:xfrm rot="16200000" flipV="1">
            <a:off x="7832919" y="2152733"/>
            <a:ext cx="1130853" cy="41151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コンテンツ プレースホルダー 4">
            <a:extLst>
              <a:ext uri="{FF2B5EF4-FFF2-40B4-BE49-F238E27FC236}">
                <a16:creationId xmlns:a16="http://schemas.microsoft.com/office/drawing/2014/main" id="{31A6CD93-6A55-F3D5-BB13-415EC3CBB57B}"/>
              </a:ext>
            </a:extLst>
          </p:cNvPr>
          <p:cNvSpPr txBox="1">
            <a:spLocks/>
          </p:cNvSpPr>
          <p:nvPr/>
        </p:nvSpPr>
        <p:spPr>
          <a:xfrm>
            <a:off x="8391481" y="3203376"/>
            <a:ext cx="440063"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Yes</a:t>
            </a:r>
            <a:endParaRPr lang="en-US" altLang="ja-JP" i="1"/>
          </a:p>
        </p:txBody>
      </p:sp>
      <p:cxnSp>
        <p:nvCxnSpPr>
          <p:cNvPr id="79" name="Connector: Elbow 78">
            <a:extLst>
              <a:ext uri="{FF2B5EF4-FFF2-40B4-BE49-F238E27FC236}">
                <a16:creationId xmlns:a16="http://schemas.microsoft.com/office/drawing/2014/main" id="{4FE4DCE1-E7DB-C9C3-9DAB-5F5DBF290E3E}"/>
              </a:ext>
            </a:extLst>
          </p:cNvPr>
          <p:cNvCxnSpPr>
            <a:cxnSpLocks/>
            <a:stCxn id="58" idx="0"/>
            <a:endCxn id="64" idx="1"/>
          </p:cNvCxnSpPr>
          <p:nvPr/>
        </p:nvCxnSpPr>
        <p:spPr>
          <a:xfrm rot="5400000" flipH="1" flipV="1">
            <a:off x="3553419" y="3825297"/>
            <a:ext cx="1057068" cy="6962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コンテンツ プレースホルダー 4">
            <a:extLst>
              <a:ext uri="{FF2B5EF4-FFF2-40B4-BE49-F238E27FC236}">
                <a16:creationId xmlns:a16="http://schemas.microsoft.com/office/drawing/2014/main" id="{49F0B538-5955-10BA-C484-437DF5FD71A8}"/>
              </a:ext>
            </a:extLst>
          </p:cNvPr>
          <p:cNvSpPr txBox="1">
            <a:spLocks/>
          </p:cNvSpPr>
          <p:nvPr/>
        </p:nvSpPr>
        <p:spPr>
          <a:xfrm>
            <a:off x="3371200" y="3810668"/>
            <a:ext cx="440063"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Yes</a:t>
            </a:r>
            <a:endParaRPr lang="en-US" altLang="ja-JP" i="1"/>
          </a:p>
        </p:txBody>
      </p:sp>
      <p:cxnSp>
        <p:nvCxnSpPr>
          <p:cNvPr id="83" name="Connector: Elbow 82">
            <a:extLst>
              <a:ext uri="{FF2B5EF4-FFF2-40B4-BE49-F238E27FC236}">
                <a16:creationId xmlns:a16="http://schemas.microsoft.com/office/drawing/2014/main" id="{54E40C80-000A-C7B6-A1F6-5A2BEAEEAEA5}"/>
              </a:ext>
            </a:extLst>
          </p:cNvPr>
          <p:cNvCxnSpPr>
            <a:cxnSpLocks/>
            <a:stCxn id="58" idx="2"/>
          </p:cNvCxnSpPr>
          <p:nvPr/>
        </p:nvCxnSpPr>
        <p:spPr>
          <a:xfrm rot="5400000">
            <a:off x="3098671" y="5262391"/>
            <a:ext cx="433622" cy="8367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E3E119E3-697D-68B0-6D19-EEFD8FF39282}"/>
              </a:ext>
            </a:extLst>
          </p:cNvPr>
          <p:cNvSpPr/>
          <p:nvPr/>
        </p:nvSpPr>
        <p:spPr>
          <a:xfrm>
            <a:off x="967084" y="5668025"/>
            <a:ext cx="1910714" cy="4431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Discarde the event</a:t>
            </a:r>
          </a:p>
        </p:txBody>
      </p:sp>
      <p:sp>
        <p:nvSpPr>
          <p:cNvPr id="87" name="コンテンツ プレースホルダー 4">
            <a:extLst>
              <a:ext uri="{FF2B5EF4-FFF2-40B4-BE49-F238E27FC236}">
                <a16:creationId xmlns:a16="http://schemas.microsoft.com/office/drawing/2014/main" id="{38C49738-514C-9032-BDBB-99740B6AFCC6}"/>
              </a:ext>
            </a:extLst>
          </p:cNvPr>
          <p:cNvSpPr txBox="1">
            <a:spLocks/>
          </p:cNvSpPr>
          <p:nvPr/>
        </p:nvSpPr>
        <p:spPr>
          <a:xfrm>
            <a:off x="3773197" y="5412840"/>
            <a:ext cx="340994" cy="41601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200000"/>
              </a:lnSpc>
            </a:pPr>
            <a:r>
              <a:rPr lang="en-US" altLang="ja-JP"/>
              <a:t>No</a:t>
            </a:r>
            <a:endParaRPr lang="en-US" altLang="ja-JP" i="1"/>
          </a:p>
        </p:txBody>
      </p:sp>
    </p:spTree>
    <p:extLst>
      <p:ext uri="{BB962C8B-B14F-4D97-AF65-F5344CB8AC3E}">
        <p14:creationId xmlns:p14="http://schemas.microsoft.com/office/powerpoint/2010/main" val="39357052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components API</a:t>
            </a:r>
            <a:endParaRPr lang="en-US" sz="2000" cap="all" dirty="0"/>
          </a:p>
        </p:txBody>
      </p:sp>
      <p:sp>
        <p:nvSpPr>
          <p:cNvPr id="4" name="コンテンツ プレースホルダー 4">
            <a:extLst>
              <a:ext uri="{FF2B5EF4-FFF2-40B4-BE49-F238E27FC236}">
                <a16:creationId xmlns:a16="http://schemas.microsoft.com/office/drawing/2014/main" id="{1EB6FF86-D5CC-D768-9532-A5DA88858D7D}"/>
              </a:ext>
            </a:extLst>
          </p:cNvPr>
          <p:cNvSpPr>
            <a:spLocks noGrp="1"/>
          </p:cNvSpPr>
          <p:nvPr>
            <p:ph idx="1"/>
          </p:nvPr>
        </p:nvSpPr>
        <p:spPr>
          <a:xfrm>
            <a:off x="467999" y="1524000"/>
            <a:ext cx="11244574" cy="3816429"/>
          </a:xfrm>
        </p:spPr>
        <p:txBody>
          <a:bodyPr/>
          <a:lstStyle/>
          <a:p>
            <a:pPr>
              <a:lnSpc>
                <a:spcPct val="100000"/>
              </a:lnSpc>
            </a:pPr>
            <a:r>
              <a:rPr lang="en-US" altLang="ja-JP"/>
              <a:t>The GUIX APIs are divided and organized into several basic groups which correspond to fundamental components of the GUIX system:</a:t>
            </a:r>
          </a:p>
          <a:p>
            <a:pPr marL="641350" lvl="2" indent="-285750">
              <a:lnSpc>
                <a:spcPct val="100000"/>
              </a:lnSpc>
              <a:buClr>
                <a:srgbClr val="0070C0"/>
              </a:buClr>
            </a:pPr>
            <a:r>
              <a:rPr lang="en-US" altLang="ja-JP"/>
              <a:t>GX_SYSTEM (System component): responsible for initialization, events, timers, string tables, and visible widget hierarchy management.</a:t>
            </a:r>
          </a:p>
          <a:p>
            <a:pPr marL="641350" lvl="2" indent="-285750">
              <a:lnSpc>
                <a:spcPct val="100000"/>
              </a:lnSpc>
              <a:buClr>
                <a:srgbClr val="0070C0"/>
              </a:buClr>
            </a:pPr>
            <a:r>
              <a:rPr lang="en-US" altLang="ja-JP"/>
              <a:t>GX_CANVAS (Canvas component): A drawing area. The canvas type is determined by parameters passed to the gx_canvas_create API function.</a:t>
            </a:r>
          </a:p>
          <a:p>
            <a:pPr marL="641350" lvl="2" indent="-285750">
              <a:lnSpc>
                <a:spcPct val="100000"/>
              </a:lnSpc>
              <a:buClr>
                <a:srgbClr val="0070C0"/>
              </a:buClr>
            </a:pPr>
            <a:r>
              <a:rPr lang="en-US" altLang="ja-JP"/>
              <a:t>GX_CONTEXT (Drawing context component): The drawing context contains information about the screen, canvas, and brush, and clipping area for the current drawing operations.</a:t>
            </a:r>
          </a:p>
          <a:p>
            <a:pPr marL="641350" lvl="2" indent="-285750">
              <a:lnSpc>
                <a:spcPct val="100000"/>
              </a:lnSpc>
              <a:buClr>
                <a:srgbClr val="0070C0"/>
              </a:buClr>
            </a:pPr>
            <a:r>
              <a:rPr lang="en-US" altLang="ja-JP"/>
              <a:t>GX_DISPLAY (Display component): Provides the APIs and driver-level implementations to allow your application and the GUIX widgets to perform drawing on a canvas.</a:t>
            </a:r>
          </a:p>
          <a:p>
            <a:pPr marL="641350" lvl="2" indent="-285750">
              <a:lnSpc>
                <a:spcPct val="100000"/>
              </a:lnSpc>
              <a:buClr>
                <a:srgbClr val="0070C0"/>
              </a:buClr>
            </a:pPr>
            <a:r>
              <a:rPr lang="en-US" altLang="ja-JP"/>
              <a:t>GX_WIDGET (Widget component): The basic visible widget object and associated APIs. All GUIX widget types are based on or derived from the basic GX_WIDGET type</a:t>
            </a:r>
          </a:p>
          <a:p>
            <a:pPr marL="641350" lvl="2" indent="-285750">
              <a:lnSpc>
                <a:spcPct val="100000"/>
              </a:lnSpc>
              <a:buClr>
                <a:srgbClr val="0070C0"/>
              </a:buClr>
            </a:pPr>
            <a:r>
              <a:rPr lang="en-US" altLang="ja-JP"/>
              <a:t>GX_UTILITY (Utility component): is responsible for all common utility functions in GUIX.</a:t>
            </a:r>
          </a:p>
        </p:txBody>
      </p:sp>
    </p:spTree>
    <p:extLst>
      <p:ext uri="{BB962C8B-B14F-4D97-AF65-F5344CB8AC3E}">
        <p14:creationId xmlns:p14="http://schemas.microsoft.com/office/powerpoint/2010/main" val="213974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studio</a:t>
            </a:r>
            <a:endParaRPr lang="en-US" sz="2000" cap="all" dirty="0"/>
          </a:p>
        </p:txBody>
      </p:sp>
      <p:sp>
        <p:nvSpPr>
          <p:cNvPr id="6" name="コンテンツ プレースホルダー 4">
            <a:extLst>
              <a:ext uri="{FF2B5EF4-FFF2-40B4-BE49-F238E27FC236}">
                <a16:creationId xmlns:a16="http://schemas.microsoft.com/office/drawing/2014/main" id="{D72D757D-991A-7713-ECEC-E12C884D8A76}"/>
              </a:ext>
            </a:extLst>
          </p:cNvPr>
          <p:cNvSpPr txBox="1">
            <a:spLocks/>
          </p:cNvSpPr>
          <p:nvPr/>
        </p:nvSpPr>
        <p:spPr>
          <a:xfrm>
            <a:off x="685800" y="1447800"/>
            <a:ext cx="11244574" cy="961802"/>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buClr>
                <a:srgbClr val="0070C0"/>
              </a:buClr>
            </a:pPr>
            <a:r>
              <a:rPr lang="en-US"/>
              <a:t>Azure RTOS GUIX Studio (GUIX Studio) is a Microsoft Windows-based rapid UI development environment specifically designed for the GUIX runtime library from Microsoft</a:t>
            </a:r>
          </a:p>
          <a:p>
            <a:pPr>
              <a:buClr>
                <a:srgbClr val="0070C0"/>
              </a:buClr>
            </a:pPr>
            <a:r>
              <a:rPr lang="en-US"/>
              <a:t>Azure RTOS GUIX Studio includes everything need to create, build, and run graphical interface design</a:t>
            </a:r>
          </a:p>
        </p:txBody>
      </p:sp>
      <p:pic>
        <p:nvPicPr>
          <p:cNvPr id="4" name="Picture 3">
            <a:extLst>
              <a:ext uri="{FF2B5EF4-FFF2-40B4-BE49-F238E27FC236}">
                <a16:creationId xmlns:a16="http://schemas.microsoft.com/office/drawing/2014/main" id="{9DF70901-C9EC-C5C8-5FC0-5CFAC42789BD}"/>
              </a:ext>
            </a:extLst>
          </p:cNvPr>
          <p:cNvPicPr>
            <a:picLocks noChangeAspect="1"/>
          </p:cNvPicPr>
          <p:nvPr/>
        </p:nvPicPr>
        <p:blipFill>
          <a:blip r:embed="rId2"/>
          <a:stretch>
            <a:fillRect/>
          </a:stretch>
        </p:blipFill>
        <p:spPr>
          <a:xfrm>
            <a:off x="4233148" y="2590800"/>
            <a:ext cx="3725704" cy="3501650"/>
          </a:xfrm>
          <a:prstGeom prst="rect">
            <a:avLst/>
          </a:prstGeom>
        </p:spPr>
      </p:pic>
    </p:spTree>
    <p:extLst>
      <p:ext uri="{BB962C8B-B14F-4D97-AF65-F5344CB8AC3E}">
        <p14:creationId xmlns:p14="http://schemas.microsoft.com/office/powerpoint/2010/main" val="2080361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studio views</a:t>
            </a:r>
            <a:endParaRPr lang="en-US" sz="2000" cap="all" dirty="0"/>
          </a:p>
        </p:txBody>
      </p:sp>
      <p:pic>
        <p:nvPicPr>
          <p:cNvPr id="14" name="Picture 13">
            <a:extLst>
              <a:ext uri="{FF2B5EF4-FFF2-40B4-BE49-F238E27FC236}">
                <a16:creationId xmlns:a16="http://schemas.microsoft.com/office/drawing/2014/main" id="{5F6C8C05-DE67-4AE4-0FAF-A258DF1E9EFB}"/>
              </a:ext>
            </a:extLst>
          </p:cNvPr>
          <p:cNvPicPr>
            <a:picLocks noChangeAspect="1"/>
          </p:cNvPicPr>
          <p:nvPr/>
        </p:nvPicPr>
        <p:blipFill>
          <a:blip r:embed="rId2"/>
          <a:stretch>
            <a:fillRect/>
          </a:stretch>
        </p:blipFill>
        <p:spPr>
          <a:xfrm>
            <a:off x="1524000" y="1600200"/>
            <a:ext cx="9296878" cy="4578585"/>
          </a:xfrm>
          <a:prstGeom prst="rect">
            <a:avLst/>
          </a:prstGeom>
        </p:spPr>
      </p:pic>
      <p:sp>
        <p:nvSpPr>
          <p:cNvPr id="15" name="Speech Bubble: Rectangle with Corners Rounded 14">
            <a:extLst>
              <a:ext uri="{FF2B5EF4-FFF2-40B4-BE49-F238E27FC236}">
                <a16:creationId xmlns:a16="http://schemas.microsoft.com/office/drawing/2014/main" id="{483C20F9-B53E-8C6B-6522-67FF91DD5516}"/>
              </a:ext>
            </a:extLst>
          </p:cNvPr>
          <p:cNvSpPr/>
          <p:nvPr/>
        </p:nvSpPr>
        <p:spPr>
          <a:xfrm>
            <a:off x="6134339" y="1295400"/>
            <a:ext cx="1295400" cy="304800"/>
          </a:xfrm>
          <a:prstGeom prst="wedgeRoundRectCallout">
            <a:avLst>
              <a:gd name="adj1" fmla="val -53636"/>
              <a:gd name="adj2" fmla="val 22625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Toolbar</a:t>
            </a:r>
          </a:p>
        </p:txBody>
      </p:sp>
      <p:sp>
        <p:nvSpPr>
          <p:cNvPr id="16" name="Speech Bubble: Rectangle with Corners Rounded 15">
            <a:extLst>
              <a:ext uri="{FF2B5EF4-FFF2-40B4-BE49-F238E27FC236}">
                <a16:creationId xmlns:a16="http://schemas.microsoft.com/office/drawing/2014/main" id="{9EB962E3-E223-0E54-551D-EC02255B9D75}"/>
              </a:ext>
            </a:extLst>
          </p:cNvPr>
          <p:cNvSpPr/>
          <p:nvPr/>
        </p:nvSpPr>
        <p:spPr>
          <a:xfrm>
            <a:off x="228600" y="2056922"/>
            <a:ext cx="1295400" cy="533400"/>
          </a:xfrm>
          <a:prstGeom prst="wedgeRoundRectCallout">
            <a:avLst>
              <a:gd name="adj1" fmla="val 54452"/>
              <a:gd name="adj2" fmla="val 1092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Project View</a:t>
            </a:r>
          </a:p>
        </p:txBody>
      </p:sp>
      <p:sp>
        <p:nvSpPr>
          <p:cNvPr id="17" name="Speech Bubble: Rectangle with Corners Rounded 16">
            <a:extLst>
              <a:ext uri="{FF2B5EF4-FFF2-40B4-BE49-F238E27FC236}">
                <a16:creationId xmlns:a16="http://schemas.microsoft.com/office/drawing/2014/main" id="{DAA9757F-CFF7-98BB-AE7F-6572147E7C79}"/>
              </a:ext>
            </a:extLst>
          </p:cNvPr>
          <p:cNvSpPr/>
          <p:nvPr/>
        </p:nvSpPr>
        <p:spPr>
          <a:xfrm>
            <a:off x="228600" y="3593978"/>
            <a:ext cx="1295400" cy="533400"/>
          </a:xfrm>
          <a:prstGeom prst="wedgeRoundRectCallout">
            <a:avLst>
              <a:gd name="adj1" fmla="val 54452"/>
              <a:gd name="adj2" fmla="val 1092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Properties View</a:t>
            </a:r>
          </a:p>
        </p:txBody>
      </p:sp>
      <p:sp>
        <p:nvSpPr>
          <p:cNvPr id="18" name="Speech Bubble: Rectangle with Corners Rounded 17">
            <a:extLst>
              <a:ext uri="{FF2B5EF4-FFF2-40B4-BE49-F238E27FC236}">
                <a16:creationId xmlns:a16="http://schemas.microsoft.com/office/drawing/2014/main" id="{B0BC0050-1002-7570-0E02-8FD86E4E2B25}"/>
              </a:ext>
            </a:extLst>
          </p:cNvPr>
          <p:cNvSpPr/>
          <p:nvPr/>
        </p:nvSpPr>
        <p:spPr>
          <a:xfrm>
            <a:off x="8763000" y="4990144"/>
            <a:ext cx="1295400" cy="533400"/>
          </a:xfrm>
          <a:prstGeom prst="wedgeRoundRectCallout">
            <a:avLst>
              <a:gd name="adj1" fmla="val -81577"/>
              <a:gd name="adj2" fmla="val -1532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Target View</a:t>
            </a:r>
          </a:p>
        </p:txBody>
      </p:sp>
      <p:sp>
        <p:nvSpPr>
          <p:cNvPr id="20" name="Speech Bubble: Rectangle with Corners Rounded 19">
            <a:extLst>
              <a:ext uri="{FF2B5EF4-FFF2-40B4-BE49-F238E27FC236}">
                <a16:creationId xmlns:a16="http://schemas.microsoft.com/office/drawing/2014/main" id="{A38C86FB-3C63-A855-7EE5-514303D27902}"/>
              </a:ext>
            </a:extLst>
          </p:cNvPr>
          <p:cNvSpPr/>
          <p:nvPr/>
        </p:nvSpPr>
        <p:spPr>
          <a:xfrm>
            <a:off x="10477500" y="3733322"/>
            <a:ext cx="1295400" cy="533400"/>
          </a:xfrm>
          <a:prstGeom prst="wedgeRoundRectCallout">
            <a:avLst>
              <a:gd name="adj1" fmla="val -81577"/>
              <a:gd name="adj2" fmla="val -15321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Resource View</a:t>
            </a:r>
          </a:p>
        </p:txBody>
      </p:sp>
    </p:spTree>
    <p:extLst>
      <p:ext uri="{BB962C8B-B14F-4D97-AF65-F5344CB8AC3E}">
        <p14:creationId xmlns:p14="http://schemas.microsoft.com/office/powerpoint/2010/main" val="254197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studio view</a:t>
            </a:r>
            <a:endParaRPr lang="en-US" sz="2000" cap="all" dirty="0"/>
          </a:p>
        </p:txBody>
      </p:sp>
      <p:sp>
        <p:nvSpPr>
          <p:cNvPr id="3" name="コンテンツ プレースホルダー 4">
            <a:extLst>
              <a:ext uri="{FF2B5EF4-FFF2-40B4-BE49-F238E27FC236}">
                <a16:creationId xmlns:a16="http://schemas.microsoft.com/office/drawing/2014/main" id="{A8AA20DD-16F2-E664-3739-04B0AA1F04FF}"/>
              </a:ext>
            </a:extLst>
          </p:cNvPr>
          <p:cNvSpPr>
            <a:spLocks noGrp="1"/>
          </p:cNvSpPr>
          <p:nvPr>
            <p:ph idx="1"/>
          </p:nvPr>
        </p:nvSpPr>
        <p:spPr>
          <a:xfrm>
            <a:off x="477525" y="1585842"/>
            <a:ext cx="11244574" cy="3781035"/>
          </a:xfrm>
        </p:spPr>
        <p:txBody>
          <a:bodyPr/>
          <a:lstStyle/>
          <a:p>
            <a:pPr marL="285750" indent="-285750">
              <a:lnSpc>
                <a:spcPct val="200000"/>
              </a:lnSpc>
              <a:buClr>
                <a:srgbClr val="0070C0"/>
              </a:buClr>
              <a:buFont typeface="Wingdings" panose="05000000000000000000" pitchFamily="2" charset="2"/>
              <a:buChar char="§"/>
            </a:pPr>
            <a:r>
              <a:rPr lang="en-US" sz="1600" b="1" i="1" dirty="0"/>
              <a:t>Toolbar: </a:t>
            </a:r>
            <a:r>
              <a:rPr lang="en-US" sz="1600" dirty="0"/>
              <a:t>shows the buttons available to the GUIX Studio developer.</a:t>
            </a:r>
          </a:p>
          <a:p>
            <a:pPr marL="285750" indent="-285750">
              <a:lnSpc>
                <a:spcPct val="200000"/>
              </a:lnSpc>
              <a:buClr>
                <a:srgbClr val="0070C0"/>
              </a:buClr>
              <a:buFont typeface="Wingdings" panose="05000000000000000000" pitchFamily="2" charset="2"/>
              <a:buChar char="§"/>
            </a:pPr>
            <a:r>
              <a:rPr lang="en-US" b="1" i="1" dirty="0"/>
              <a:t>Project View:</a:t>
            </a:r>
            <a:r>
              <a:rPr lang="en-US" dirty="0"/>
              <a:t> shows the hierarchical list GUIX objects that comprise the embedded UI.</a:t>
            </a:r>
          </a:p>
          <a:p>
            <a:pPr marL="285750" indent="-285750">
              <a:lnSpc>
                <a:spcPct val="200000"/>
              </a:lnSpc>
              <a:buClr>
                <a:srgbClr val="0070C0"/>
              </a:buClr>
              <a:buFont typeface="Wingdings" panose="05000000000000000000" pitchFamily="2" charset="2"/>
              <a:buChar char="§"/>
            </a:pPr>
            <a:r>
              <a:rPr lang="en-US" sz="1600" b="1" i="1" dirty="0"/>
              <a:t>Properties View: </a:t>
            </a:r>
            <a:r>
              <a:rPr lang="en-US" sz="1600" dirty="0"/>
              <a:t>shows detailed property information of the currently selected GUIX object</a:t>
            </a:r>
          </a:p>
          <a:p>
            <a:pPr marL="285750" indent="-285750">
              <a:lnSpc>
                <a:spcPct val="200000"/>
              </a:lnSpc>
              <a:buClr>
                <a:srgbClr val="0070C0"/>
              </a:buClr>
              <a:buFont typeface="Wingdings" panose="05000000000000000000" pitchFamily="2" charset="2"/>
              <a:buChar char="§"/>
            </a:pPr>
            <a:r>
              <a:rPr lang="en-US" sz="1600" b="1" i="1" dirty="0"/>
              <a:t>Target View: </a:t>
            </a:r>
            <a:r>
              <a:rPr lang="en-US" sz="1600" dirty="0"/>
              <a:t>is the WYSIWYG screen design and layout area. This view represent the physical display or displays available on target hardware.</a:t>
            </a:r>
          </a:p>
          <a:p>
            <a:pPr marL="285750" indent="-285750">
              <a:lnSpc>
                <a:spcPct val="200000"/>
              </a:lnSpc>
              <a:buClr>
                <a:srgbClr val="0070C0"/>
              </a:buClr>
              <a:buFont typeface="Wingdings" panose="05000000000000000000" pitchFamily="2" charset="2"/>
              <a:buChar char="§"/>
            </a:pPr>
            <a:r>
              <a:rPr lang="en-US" b="1" i="1" dirty="0"/>
              <a:t>Resource View: </a:t>
            </a:r>
            <a:r>
              <a:rPr lang="en-US" dirty="0"/>
              <a:t>is used to manage the resources (colors, fonts, pixelmaps, and strings) available to applications screens defined for each display.</a:t>
            </a:r>
            <a:endParaRPr lang="en-US" sz="1600" dirty="0"/>
          </a:p>
        </p:txBody>
      </p:sp>
    </p:spTree>
    <p:extLst>
      <p:ext uri="{BB962C8B-B14F-4D97-AF65-F5344CB8AC3E}">
        <p14:creationId xmlns:p14="http://schemas.microsoft.com/office/powerpoint/2010/main" val="18434416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execution</a:t>
            </a:r>
            <a:endParaRPr lang="en-US" sz="2000" cap="all" dirty="0"/>
          </a:p>
        </p:txBody>
      </p:sp>
      <p:sp>
        <p:nvSpPr>
          <p:cNvPr id="30" name="コンテンツ プレースホルダー 4">
            <a:extLst>
              <a:ext uri="{FF2B5EF4-FFF2-40B4-BE49-F238E27FC236}">
                <a16:creationId xmlns:a16="http://schemas.microsoft.com/office/drawing/2014/main" id="{827A1CCE-EBD8-5A58-D301-EAF2E3539C59}"/>
              </a:ext>
            </a:extLst>
          </p:cNvPr>
          <p:cNvSpPr txBox="1">
            <a:spLocks/>
          </p:cNvSpPr>
          <p:nvPr/>
        </p:nvSpPr>
        <p:spPr>
          <a:xfrm>
            <a:off x="4456350" y="2562015"/>
            <a:ext cx="1556700" cy="1846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sz="1200">
                <a:sym typeface="Wingdings" panose="05000000000000000000" pitchFamily="2" charset="2"/>
              </a:rPr>
              <a:t>Generating output file</a:t>
            </a:r>
          </a:p>
        </p:txBody>
      </p:sp>
      <p:sp>
        <p:nvSpPr>
          <p:cNvPr id="31" name="コンテンツ プレースホルダー 4">
            <a:extLst>
              <a:ext uri="{FF2B5EF4-FFF2-40B4-BE49-F238E27FC236}">
                <a16:creationId xmlns:a16="http://schemas.microsoft.com/office/drawing/2014/main" id="{FC5E028A-4C4E-F896-1AF3-90A811AD6918}"/>
              </a:ext>
            </a:extLst>
          </p:cNvPr>
          <p:cNvSpPr txBox="1">
            <a:spLocks/>
          </p:cNvSpPr>
          <p:nvPr/>
        </p:nvSpPr>
        <p:spPr>
          <a:xfrm>
            <a:off x="4951649" y="4516687"/>
            <a:ext cx="566102" cy="1846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sz="1200">
                <a:sym typeface="Wingdings" panose="05000000000000000000" pitchFamily="2" charset="2"/>
              </a:rPr>
              <a:t>Add file</a:t>
            </a:r>
          </a:p>
        </p:txBody>
      </p:sp>
      <p:sp>
        <p:nvSpPr>
          <p:cNvPr id="34" name="Rectangle: Rounded Corners 33">
            <a:extLst>
              <a:ext uri="{FF2B5EF4-FFF2-40B4-BE49-F238E27FC236}">
                <a16:creationId xmlns:a16="http://schemas.microsoft.com/office/drawing/2014/main" id="{7C23771A-2681-A2C1-BCDB-B5C027F4DDFF}"/>
              </a:ext>
            </a:extLst>
          </p:cNvPr>
          <p:cNvSpPr/>
          <p:nvPr/>
        </p:nvSpPr>
        <p:spPr>
          <a:xfrm>
            <a:off x="4359880" y="1410568"/>
            <a:ext cx="17526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Create project GUI </a:t>
            </a:r>
          </a:p>
          <a:p>
            <a:pPr algn="ctr"/>
            <a:r>
              <a:rPr lang="en-US" sz="1400"/>
              <a:t>in GUIX Studio</a:t>
            </a:r>
          </a:p>
        </p:txBody>
      </p:sp>
      <p:sp>
        <p:nvSpPr>
          <p:cNvPr id="35" name="Rectangle: Rounded Corners 34">
            <a:extLst>
              <a:ext uri="{FF2B5EF4-FFF2-40B4-BE49-F238E27FC236}">
                <a16:creationId xmlns:a16="http://schemas.microsoft.com/office/drawing/2014/main" id="{BE6261CC-2D5B-206A-679E-94B2BE58D32E}"/>
              </a:ext>
            </a:extLst>
          </p:cNvPr>
          <p:cNvSpPr/>
          <p:nvPr/>
        </p:nvSpPr>
        <p:spPr>
          <a:xfrm>
            <a:off x="4358400" y="3454930"/>
            <a:ext cx="17526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resource file</a:t>
            </a:r>
          </a:p>
          <a:p>
            <a:pPr algn="ctr"/>
            <a:r>
              <a:rPr lang="en-US" sz="1400"/>
              <a:t>specification file</a:t>
            </a:r>
          </a:p>
        </p:txBody>
      </p:sp>
      <p:sp>
        <p:nvSpPr>
          <p:cNvPr id="36" name="Rectangle: Rounded Corners 35">
            <a:extLst>
              <a:ext uri="{FF2B5EF4-FFF2-40B4-BE49-F238E27FC236}">
                <a16:creationId xmlns:a16="http://schemas.microsoft.com/office/drawing/2014/main" id="{C6C214C5-AB0F-97C9-5669-92D8A482585B}"/>
              </a:ext>
            </a:extLst>
          </p:cNvPr>
          <p:cNvSpPr/>
          <p:nvPr/>
        </p:nvSpPr>
        <p:spPr>
          <a:xfrm>
            <a:off x="4358400" y="5296768"/>
            <a:ext cx="17526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Embedded IDE project</a:t>
            </a:r>
          </a:p>
        </p:txBody>
      </p:sp>
      <p:pic>
        <p:nvPicPr>
          <p:cNvPr id="38" name="Picture 37">
            <a:extLst>
              <a:ext uri="{FF2B5EF4-FFF2-40B4-BE49-F238E27FC236}">
                <a16:creationId xmlns:a16="http://schemas.microsoft.com/office/drawing/2014/main" id="{97761426-5172-7EE0-A738-E59A28FD4BA7}"/>
              </a:ext>
            </a:extLst>
          </p:cNvPr>
          <p:cNvPicPr>
            <a:picLocks noChangeAspect="1"/>
          </p:cNvPicPr>
          <p:nvPr/>
        </p:nvPicPr>
        <p:blipFill>
          <a:blip r:embed="rId2"/>
          <a:stretch>
            <a:fillRect/>
          </a:stretch>
        </p:blipFill>
        <p:spPr>
          <a:xfrm>
            <a:off x="7810130" y="770170"/>
            <a:ext cx="4355237" cy="2013743"/>
          </a:xfrm>
          <a:prstGeom prst="rect">
            <a:avLst/>
          </a:prstGeom>
        </p:spPr>
      </p:pic>
      <p:pic>
        <p:nvPicPr>
          <p:cNvPr id="39" name="Picture 38">
            <a:extLst>
              <a:ext uri="{FF2B5EF4-FFF2-40B4-BE49-F238E27FC236}">
                <a16:creationId xmlns:a16="http://schemas.microsoft.com/office/drawing/2014/main" id="{0B606BB2-6A86-BB98-5CFC-C61AFCA216AD}"/>
              </a:ext>
            </a:extLst>
          </p:cNvPr>
          <p:cNvPicPr>
            <a:picLocks noChangeAspect="1"/>
          </p:cNvPicPr>
          <p:nvPr/>
        </p:nvPicPr>
        <p:blipFill>
          <a:blip r:embed="rId3"/>
          <a:stretch>
            <a:fillRect/>
          </a:stretch>
        </p:blipFill>
        <p:spPr>
          <a:xfrm>
            <a:off x="1045899" y="1853766"/>
            <a:ext cx="2149951" cy="2043468"/>
          </a:xfrm>
          <a:prstGeom prst="rect">
            <a:avLst/>
          </a:prstGeom>
        </p:spPr>
      </p:pic>
      <p:sp>
        <p:nvSpPr>
          <p:cNvPr id="40" name="Rectangle 39">
            <a:extLst>
              <a:ext uri="{FF2B5EF4-FFF2-40B4-BE49-F238E27FC236}">
                <a16:creationId xmlns:a16="http://schemas.microsoft.com/office/drawing/2014/main" id="{62AF6AA5-9D15-4226-7C8F-0DB519AC13BE}"/>
              </a:ext>
            </a:extLst>
          </p:cNvPr>
          <p:cNvSpPr/>
          <p:nvPr/>
        </p:nvSpPr>
        <p:spPr>
          <a:xfrm>
            <a:off x="1045899" y="3171457"/>
            <a:ext cx="2149951" cy="55569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コンテンツ プレースホルダー 4">
            <a:extLst>
              <a:ext uri="{FF2B5EF4-FFF2-40B4-BE49-F238E27FC236}">
                <a16:creationId xmlns:a16="http://schemas.microsoft.com/office/drawing/2014/main" id="{0500AA61-59BA-AFEC-4872-E2437BB5A042}"/>
              </a:ext>
            </a:extLst>
          </p:cNvPr>
          <p:cNvSpPr txBox="1">
            <a:spLocks/>
          </p:cNvSpPr>
          <p:nvPr/>
        </p:nvSpPr>
        <p:spPr>
          <a:xfrm>
            <a:off x="6781800" y="4011952"/>
            <a:ext cx="5181600" cy="223651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sz="1400" b="1">
                <a:sym typeface="Wingdings" panose="05000000000000000000" pitchFamily="2" charset="2"/>
              </a:rPr>
              <a:t>Resource Files: </a:t>
            </a:r>
            <a:r>
              <a:rPr lang="en-US" sz="1400">
                <a:sym typeface="Wingdings" panose="05000000000000000000" pitchFamily="2" charset="2"/>
              </a:rPr>
              <a:t>contain preset data structures that define all of the GUIX Studio resources (colors, fonts, pixelmaps, and strings)</a:t>
            </a:r>
          </a:p>
          <a:p>
            <a:pPr marL="463550" lvl="1" indent="-285750">
              <a:lnSpc>
                <a:spcPct val="100000"/>
              </a:lnSpc>
              <a:buClr>
                <a:srgbClr val="0070C0"/>
              </a:buClr>
            </a:pPr>
            <a:r>
              <a:rPr lang="en-US" sz="1400">
                <a:sym typeface="Wingdings" panose="05000000000000000000" pitchFamily="2" charset="2"/>
              </a:rPr>
              <a:t>{project-name}_resources.h</a:t>
            </a:r>
          </a:p>
          <a:p>
            <a:pPr marL="463550" lvl="1" indent="-285750">
              <a:lnSpc>
                <a:spcPct val="100000"/>
              </a:lnSpc>
              <a:buClr>
                <a:srgbClr val="0070C0"/>
              </a:buClr>
            </a:pPr>
            <a:r>
              <a:rPr lang="en-US" sz="1400">
                <a:sym typeface="Wingdings" panose="05000000000000000000" pitchFamily="2" charset="2"/>
              </a:rPr>
              <a:t>{project-name}_resources.c</a:t>
            </a:r>
          </a:p>
          <a:p>
            <a:pPr>
              <a:lnSpc>
                <a:spcPct val="100000"/>
              </a:lnSpc>
              <a:buClr>
                <a:srgbClr val="0070C0"/>
              </a:buClr>
            </a:pPr>
            <a:r>
              <a:rPr lang="en-US" sz="1400" b="1">
                <a:sym typeface="Wingdings" panose="05000000000000000000" pitchFamily="2" charset="2"/>
              </a:rPr>
              <a:t>Specification Files: </a:t>
            </a:r>
            <a:r>
              <a:rPr lang="en-US" sz="1400">
                <a:sym typeface="Wingdings" panose="05000000000000000000" pitchFamily="2" charset="2"/>
              </a:rPr>
              <a:t>contain all the C code to create the UI designed in GUIX Studio</a:t>
            </a:r>
          </a:p>
          <a:p>
            <a:pPr marL="463550" lvl="1" indent="-285750">
              <a:lnSpc>
                <a:spcPct val="100000"/>
              </a:lnSpc>
              <a:buClr>
                <a:srgbClr val="0070C0"/>
              </a:buClr>
            </a:pPr>
            <a:r>
              <a:rPr lang="en-US" sz="1400">
                <a:sym typeface="Wingdings" panose="05000000000000000000" pitchFamily="2" charset="2"/>
              </a:rPr>
              <a:t>{project-name}_specifications.h</a:t>
            </a:r>
          </a:p>
          <a:p>
            <a:pPr marL="463550" lvl="1" indent="-285750">
              <a:lnSpc>
                <a:spcPct val="100000"/>
              </a:lnSpc>
              <a:buClr>
                <a:srgbClr val="0070C0"/>
              </a:buClr>
            </a:pPr>
            <a:r>
              <a:rPr lang="en-US" sz="1400">
                <a:sym typeface="Wingdings" panose="05000000000000000000" pitchFamily="2" charset="2"/>
              </a:rPr>
              <a:t>{project-name}_specifications.c</a:t>
            </a:r>
          </a:p>
        </p:txBody>
      </p:sp>
      <p:cxnSp>
        <p:nvCxnSpPr>
          <p:cNvPr id="43" name="Straight Arrow Connector 42">
            <a:extLst>
              <a:ext uri="{FF2B5EF4-FFF2-40B4-BE49-F238E27FC236}">
                <a16:creationId xmlns:a16="http://schemas.microsoft.com/office/drawing/2014/main" id="{84D26B4B-58F3-792A-8A49-382C0ABEC829}"/>
              </a:ext>
            </a:extLst>
          </p:cNvPr>
          <p:cNvCxnSpPr>
            <a:cxnSpLocks/>
            <a:stCxn id="30" idx="2"/>
            <a:endCxn id="35" idx="0"/>
          </p:cNvCxnSpPr>
          <p:nvPr/>
        </p:nvCxnSpPr>
        <p:spPr>
          <a:xfrm>
            <a:off x="5234700" y="2746681"/>
            <a:ext cx="0" cy="708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09139B4-D03B-0286-B177-5CBB4CD47993}"/>
              </a:ext>
            </a:extLst>
          </p:cNvPr>
          <p:cNvCxnSpPr>
            <a:cxnSpLocks/>
            <a:stCxn id="31" idx="2"/>
            <a:endCxn id="36" idx="0"/>
          </p:cNvCxnSpPr>
          <p:nvPr/>
        </p:nvCxnSpPr>
        <p:spPr>
          <a:xfrm>
            <a:off x="5234700" y="4701353"/>
            <a:ext cx="0" cy="59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F785372-520E-0BB5-E781-A82EB6D46CDA}"/>
              </a:ext>
            </a:extLst>
          </p:cNvPr>
          <p:cNvCxnSpPr>
            <a:cxnSpLocks/>
            <a:stCxn id="34" idx="3"/>
          </p:cNvCxnSpPr>
          <p:nvPr/>
        </p:nvCxnSpPr>
        <p:spPr>
          <a:xfrm>
            <a:off x="6112480" y="1632167"/>
            <a:ext cx="1696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B21A6EE-73FC-A485-B4F7-9AE4C173F3A1}"/>
              </a:ext>
            </a:extLst>
          </p:cNvPr>
          <p:cNvCxnSpPr>
            <a:cxnSpLocks/>
            <a:stCxn id="30" idx="1"/>
          </p:cNvCxnSpPr>
          <p:nvPr/>
        </p:nvCxnSpPr>
        <p:spPr>
          <a:xfrm flipH="1">
            <a:off x="3195850" y="2654348"/>
            <a:ext cx="126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46A91C5-F4B8-D927-9E7B-77EF9BA49CFF}"/>
              </a:ext>
            </a:extLst>
          </p:cNvPr>
          <p:cNvCxnSpPr>
            <a:stCxn id="34" idx="2"/>
            <a:endCxn id="30" idx="0"/>
          </p:cNvCxnSpPr>
          <p:nvPr/>
        </p:nvCxnSpPr>
        <p:spPr>
          <a:xfrm flipH="1">
            <a:off x="5234700" y="1853766"/>
            <a:ext cx="1480" cy="708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32E08A4-BC8E-02AD-35DA-2670D2A4E85C}"/>
              </a:ext>
            </a:extLst>
          </p:cNvPr>
          <p:cNvCxnSpPr>
            <a:stCxn id="35" idx="2"/>
            <a:endCxn id="31" idx="0"/>
          </p:cNvCxnSpPr>
          <p:nvPr/>
        </p:nvCxnSpPr>
        <p:spPr>
          <a:xfrm>
            <a:off x="5234700" y="3898128"/>
            <a:ext cx="0" cy="618559"/>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01E5B32-A856-F126-D306-01A4F1EA8613}"/>
              </a:ext>
            </a:extLst>
          </p:cNvPr>
          <p:cNvCxnSpPr>
            <a:stCxn id="35" idx="3"/>
            <a:endCxn id="41" idx="0"/>
          </p:cNvCxnSpPr>
          <p:nvPr/>
        </p:nvCxnSpPr>
        <p:spPr>
          <a:xfrm>
            <a:off x="6111000" y="3676529"/>
            <a:ext cx="3261600" cy="3354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8324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execution</a:t>
            </a:r>
            <a:endParaRPr lang="en-US" sz="2000" cap="all" dirty="0"/>
          </a:p>
        </p:txBody>
      </p:sp>
      <p:sp>
        <p:nvSpPr>
          <p:cNvPr id="6" name="Rectangle: Rounded Corners 5">
            <a:extLst>
              <a:ext uri="{FF2B5EF4-FFF2-40B4-BE49-F238E27FC236}">
                <a16:creationId xmlns:a16="http://schemas.microsoft.com/office/drawing/2014/main" id="{2E0185A2-04DE-E6AD-B8C3-F91985C7E129}"/>
              </a:ext>
            </a:extLst>
          </p:cNvPr>
          <p:cNvSpPr/>
          <p:nvPr/>
        </p:nvSpPr>
        <p:spPr>
          <a:xfrm>
            <a:off x="5562600" y="1247445"/>
            <a:ext cx="22860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Embedded IDE project</a:t>
            </a:r>
          </a:p>
        </p:txBody>
      </p:sp>
      <p:sp>
        <p:nvSpPr>
          <p:cNvPr id="7" name="Rectangle: Rounded Corners 6">
            <a:extLst>
              <a:ext uri="{FF2B5EF4-FFF2-40B4-BE49-F238E27FC236}">
                <a16:creationId xmlns:a16="http://schemas.microsoft.com/office/drawing/2014/main" id="{85825564-814B-A1AC-E7CA-0718377A677F}"/>
              </a:ext>
            </a:extLst>
          </p:cNvPr>
          <p:cNvSpPr/>
          <p:nvPr/>
        </p:nvSpPr>
        <p:spPr>
          <a:xfrm>
            <a:off x="8839200" y="2328551"/>
            <a:ext cx="25146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Initialize GUIX</a:t>
            </a:r>
          </a:p>
          <a:p>
            <a:pPr algn="ctr"/>
            <a:r>
              <a:rPr lang="en-US" sz="1200">
                <a:solidFill>
                  <a:schemeClr val="tx2">
                    <a:lumMod val="60000"/>
                    <a:lumOff val="40000"/>
                  </a:schemeClr>
                </a:solidFill>
              </a:rPr>
              <a:t>gx_system_initialize</a:t>
            </a:r>
          </a:p>
        </p:txBody>
      </p:sp>
      <p:sp>
        <p:nvSpPr>
          <p:cNvPr id="8" name="Rectangle: Rounded Corners 7">
            <a:extLst>
              <a:ext uri="{FF2B5EF4-FFF2-40B4-BE49-F238E27FC236}">
                <a16:creationId xmlns:a16="http://schemas.microsoft.com/office/drawing/2014/main" id="{A208635A-CA29-15F0-48DD-49BFE1A71CFA}"/>
              </a:ext>
            </a:extLst>
          </p:cNvPr>
          <p:cNvSpPr/>
          <p:nvPr/>
        </p:nvSpPr>
        <p:spPr>
          <a:xfrm>
            <a:off x="8839200" y="3144275"/>
            <a:ext cx="2514600" cy="6103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Configure display defined in GUIX Studio</a:t>
            </a:r>
          </a:p>
          <a:p>
            <a:pPr algn="ctr"/>
            <a:r>
              <a:rPr lang="en-US" sz="1200">
                <a:solidFill>
                  <a:schemeClr val="tx2">
                    <a:lumMod val="60000"/>
                    <a:lumOff val="40000"/>
                  </a:schemeClr>
                </a:solidFill>
              </a:rPr>
              <a:t>gx_studio_display_configure</a:t>
            </a:r>
          </a:p>
        </p:txBody>
      </p:sp>
      <p:sp>
        <p:nvSpPr>
          <p:cNvPr id="10" name="Rectangle: Rounded Corners 9">
            <a:extLst>
              <a:ext uri="{FF2B5EF4-FFF2-40B4-BE49-F238E27FC236}">
                <a16:creationId xmlns:a16="http://schemas.microsoft.com/office/drawing/2014/main" id="{58EF02BB-B6E2-6AC7-FCB5-FD2116F3FCF7}"/>
              </a:ext>
            </a:extLst>
          </p:cNvPr>
          <p:cNvSpPr/>
          <p:nvPr/>
        </p:nvSpPr>
        <p:spPr>
          <a:xfrm>
            <a:off x="8839200" y="4127155"/>
            <a:ext cx="2514600" cy="4281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Call Init and Create functions </a:t>
            </a:r>
          </a:p>
          <a:p>
            <a:pPr algn="ctr"/>
            <a:r>
              <a:rPr lang="en-US" sz="1200"/>
              <a:t>define in specification file</a:t>
            </a:r>
          </a:p>
        </p:txBody>
      </p:sp>
      <p:sp>
        <p:nvSpPr>
          <p:cNvPr id="12" name="Rectangle: Rounded Corners 11">
            <a:extLst>
              <a:ext uri="{FF2B5EF4-FFF2-40B4-BE49-F238E27FC236}">
                <a16:creationId xmlns:a16="http://schemas.microsoft.com/office/drawing/2014/main" id="{C8E5918D-CEA9-2B41-BC0A-54F95F391806}"/>
              </a:ext>
            </a:extLst>
          </p:cNvPr>
          <p:cNvSpPr/>
          <p:nvPr/>
        </p:nvSpPr>
        <p:spPr>
          <a:xfrm>
            <a:off x="8839200" y="4909057"/>
            <a:ext cx="2514600" cy="4281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Show widget</a:t>
            </a:r>
          </a:p>
          <a:p>
            <a:pPr algn="ctr"/>
            <a:r>
              <a:rPr lang="en-US" sz="1200">
                <a:solidFill>
                  <a:schemeClr val="tx2">
                    <a:lumMod val="60000"/>
                    <a:lumOff val="40000"/>
                  </a:schemeClr>
                </a:solidFill>
              </a:rPr>
              <a:t>gx_widget_show</a:t>
            </a:r>
          </a:p>
        </p:txBody>
      </p:sp>
      <p:sp>
        <p:nvSpPr>
          <p:cNvPr id="13" name="Rectangle: Rounded Corners 12">
            <a:extLst>
              <a:ext uri="{FF2B5EF4-FFF2-40B4-BE49-F238E27FC236}">
                <a16:creationId xmlns:a16="http://schemas.microsoft.com/office/drawing/2014/main" id="{DB74F434-5546-B90B-F8B5-DCA5F29038B1}"/>
              </a:ext>
            </a:extLst>
          </p:cNvPr>
          <p:cNvSpPr/>
          <p:nvPr/>
        </p:nvSpPr>
        <p:spPr>
          <a:xfrm>
            <a:off x="8839940" y="5687564"/>
            <a:ext cx="2514600" cy="4281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a:t>Start GUIX</a:t>
            </a:r>
          </a:p>
          <a:p>
            <a:pPr algn="ctr"/>
            <a:r>
              <a:rPr lang="en-US" sz="1200">
                <a:solidFill>
                  <a:schemeClr val="tx2">
                    <a:lumMod val="60000"/>
                    <a:lumOff val="40000"/>
                  </a:schemeClr>
                </a:solidFill>
              </a:rPr>
              <a:t>gx_system_start</a:t>
            </a:r>
          </a:p>
        </p:txBody>
      </p:sp>
      <p:sp>
        <p:nvSpPr>
          <p:cNvPr id="14" name="Rectangle: Rounded Corners 13">
            <a:extLst>
              <a:ext uri="{FF2B5EF4-FFF2-40B4-BE49-F238E27FC236}">
                <a16:creationId xmlns:a16="http://schemas.microsoft.com/office/drawing/2014/main" id="{C9B3001C-9B93-A98D-BC61-EC2EEB3E2F1D}"/>
              </a:ext>
            </a:extLst>
          </p:cNvPr>
          <p:cNvSpPr/>
          <p:nvPr/>
        </p:nvSpPr>
        <p:spPr>
          <a:xfrm>
            <a:off x="76200" y="2771749"/>
            <a:ext cx="22860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Custom draw funtions</a:t>
            </a:r>
          </a:p>
        </p:txBody>
      </p:sp>
      <p:sp>
        <p:nvSpPr>
          <p:cNvPr id="15" name="Rectangle: Rounded Corners 14">
            <a:extLst>
              <a:ext uri="{FF2B5EF4-FFF2-40B4-BE49-F238E27FC236}">
                <a16:creationId xmlns:a16="http://schemas.microsoft.com/office/drawing/2014/main" id="{5F32B911-1E95-4FAF-9A3E-99F4A8FC0C7A}"/>
              </a:ext>
            </a:extLst>
          </p:cNvPr>
          <p:cNvSpPr/>
          <p:nvPr/>
        </p:nvSpPr>
        <p:spPr>
          <a:xfrm>
            <a:off x="3379434" y="2771749"/>
            <a:ext cx="2781300" cy="4431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Custom event process functions</a:t>
            </a:r>
          </a:p>
        </p:txBody>
      </p:sp>
      <p:cxnSp>
        <p:nvCxnSpPr>
          <p:cNvPr id="16" name="Straight Arrow Connector 15">
            <a:extLst>
              <a:ext uri="{FF2B5EF4-FFF2-40B4-BE49-F238E27FC236}">
                <a16:creationId xmlns:a16="http://schemas.microsoft.com/office/drawing/2014/main" id="{C9BD0AB4-8C54-57EF-8285-EA2FD4AC1D02}"/>
              </a:ext>
            </a:extLst>
          </p:cNvPr>
          <p:cNvCxnSpPr>
            <a:cxnSpLocks/>
            <a:stCxn id="12" idx="2"/>
            <a:endCxn id="13" idx="0"/>
          </p:cNvCxnSpPr>
          <p:nvPr/>
        </p:nvCxnSpPr>
        <p:spPr>
          <a:xfrm>
            <a:off x="10096500" y="5337163"/>
            <a:ext cx="740" cy="350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AC7713-EE78-99FB-0C94-62C6249CD192}"/>
              </a:ext>
            </a:extLst>
          </p:cNvPr>
          <p:cNvCxnSpPr>
            <a:cxnSpLocks/>
            <a:stCxn id="10" idx="2"/>
            <a:endCxn id="12" idx="0"/>
          </p:cNvCxnSpPr>
          <p:nvPr/>
        </p:nvCxnSpPr>
        <p:spPr>
          <a:xfrm>
            <a:off x="10096500" y="4555261"/>
            <a:ext cx="0" cy="353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5D1229-6F56-0FA1-04CD-4B5058BA10C5}"/>
              </a:ext>
            </a:extLst>
          </p:cNvPr>
          <p:cNvCxnSpPr>
            <a:cxnSpLocks/>
            <a:stCxn id="8" idx="2"/>
            <a:endCxn id="10" idx="0"/>
          </p:cNvCxnSpPr>
          <p:nvPr/>
        </p:nvCxnSpPr>
        <p:spPr>
          <a:xfrm>
            <a:off x="10096500" y="3754629"/>
            <a:ext cx="0" cy="37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42F78D5-0DEC-5D30-BBDA-AE192A3BC13F}"/>
              </a:ext>
            </a:extLst>
          </p:cNvPr>
          <p:cNvCxnSpPr>
            <a:cxnSpLocks/>
            <a:stCxn id="7" idx="2"/>
            <a:endCxn id="8" idx="0"/>
          </p:cNvCxnSpPr>
          <p:nvPr/>
        </p:nvCxnSpPr>
        <p:spPr>
          <a:xfrm>
            <a:off x="10096500" y="2771749"/>
            <a:ext cx="0" cy="37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DDEF787-D3BF-10F9-EFDB-A233D8B4ADE5}"/>
              </a:ext>
            </a:extLst>
          </p:cNvPr>
          <p:cNvCxnSpPr>
            <a:cxnSpLocks/>
            <a:stCxn id="6" idx="3"/>
            <a:endCxn id="7" idx="0"/>
          </p:cNvCxnSpPr>
          <p:nvPr/>
        </p:nvCxnSpPr>
        <p:spPr>
          <a:xfrm>
            <a:off x="7848600" y="1469044"/>
            <a:ext cx="2247900" cy="859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CA29B458-4798-2CE1-0F02-D06CAF6350BF}"/>
              </a:ext>
            </a:extLst>
          </p:cNvPr>
          <p:cNvCxnSpPr>
            <a:cxnSpLocks/>
            <a:stCxn id="6" idx="1"/>
            <a:endCxn id="14" idx="0"/>
          </p:cNvCxnSpPr>
          <p:nvPr/>
        </p:nvCxnSpPr>
        <p:spPr>
          <a:xfrm rot="10800000" flipV="1">
            <a:off x="1219200" y="1469043"/>
            <a:ext cx="4343400" cy="13027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9E0D931F-8BA3-28DA-FB97-A5583621E039}"/>
              </a:ext>
            </a:extLst>
          </p:cNvPr>
          <p:cNvCxnSpPr>
            <a:cxnSpLocks/>
            <a:stCxn id="6" idx="1"/>
            <a:endCxn id="15" idx="0"/>
          </p:cNvCxnSpPr>
          <p:nvPr/>
        </p:nvCxnSpPr>
        <p:spPr>
          <a:xfrm rot="10800000" flipV="1">
            <a:off x="4770084" y="1469043"/>
            <a:ext cx="792516" cy="13027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51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GUIX execution</a:t>
            </a:r>
            <a:endParaRPr lang="en-US" sz="2000" cap="all" dirty="0"/>
          </a:p>
        </p:txBody>
      </p:sp>
      <p:pic>
        <p:nvPicPr>
          <p:cNvPr id="7" name="Picture 6">
            <a:extLst>
              <a:ext uri="{FF2B5EF4-FFF2-40B4-BE49-F238E27FC236}">
                <a16:creationId xmlns:a16="http://schemas.microsoft.com/office/drawing/2014/main" id="{0E62BEB8-19A7-1A8A-8536-AE7646B79F17}"/>
              </a:ext>
            </a:extLst>
          </p:cNvPr>
          <p:cNvPicPr>
            <a:picLocks noChangeAspect="1"/>
          </p:cNvPicPr>
          <p:nvPr/>
        </p:nvPicPr>
        <p:blipFill>
          <a:blip r:embed="rId2"/>
          <a:stretch>
            <a:fillRect/>
          </a:stretch>
        </p:blipFill>
        <p:spPr>
          <a:xfrm>
            <a:off x="0" y="1901041"/>
            <a:ext cx="3709890" cy="4347421"/>
          </a:xfrm>
          <a:prstGeom prst="rect">
            <a:avLst/>
          </a:prstGeom>
        </p:spPr>
      </p:pic>
      <p:pic>
        <p:nvPicPr>
          <p:cNvPr id="9" name="Picture 8">
            <a:extLst>
              <a:ext uri="{FF2B5EF4-FFF2-40B4-BE49-F238E27FC236}">
                <a16:creationId xmlns:a16="http://schemas.microsoft.com/office/drawing/2014/main" id="{8D9FC5D2-5D12-C6A7-D2BF-C6D2F6340D75}"/>
              </a:ext>
            </a:extLst>
          </p:cNvPr>
          <p:cNvPicPr>
            <a:picLocks noChangeAspect="1"/>
          </p:cNvPicPr>
          <p:nvPr/>
        </p:nvPicPr>
        <p:blipFill>
          <a:blip r:embed="rId3"/>
          <a:stretch>
            <a:fillRect/>
          </a:stretch>
        </p:blipFill>
        <p:spPr>
          <a:xfrm>
            <a:off x="6373647" y="2057400"/>
            <a:ext cx="5818353" cy="3116731"/>
          </a:xfrm>
          <a:prstGeom prst="rect">
            <a:avLst/>
          </a:prstGeom>
        </p:spPr>
      </p:pic>
      <p:sp>
        <p:nvSpPr>
          <p:cNvPr id="10" name="コンテンツ プレースホルダー 4">
            <a:extLst>
              <a:ext uri="{FF2B5EF4-FFF2-40B4-BE49-F238E27FC236}">
                <a16:creationId xmlns:a16="http://schemas.microsoft.com/office/drawing/2014/main" id="{BA9E802A-5118-3AE0-8590-406A8B843112}"/>
              </a:ext>
            </a:extLst>
          </p:cNvPr>
          <p:cNvSpPr>
            <a:spLocks noGrp="1"/>
          </p:cNvSpPr>
          <p:nvPr>
            <p:ph idx="1"/>
          </p:nvPr>
        </p:nvSpPr>
        <p:spPr>
          <a:xfrm>
            <a:off x="76200" y="1654820"/>
            <a:ext cx="3951602" cy="246221"/>
          </a:xfrm>
        </p:spPr>
        <p:txBody>
          <a:bodyPr/>
          <a:lstStyle/>
          <a:p>
            <a:pPr>
              <a:lnSpc>
                <a:spcPct val="100000"/>
              </a:lnSpc>
              <a:buClr>
                <a:srgbClr val="0070C0"/>
              </a:buClr>
            </a:pPr>
            <a:r>
              <a:rPr lang="en-US" sz="1600"/>
              <a:t>Properties View of Widget in GUIX Studio</a:t>
            </a:r>
            <a:endParaRPr lang="en-US">
              <a:sym typeface="Wingdings" panose="05000000000000000000" pitchFamily="2" charset="2"/>
            </a:endParaRPr>
          </a:p>
        </p:txBody>
      </p:sp>
      <p:sp>
        <p:nvSpPr>
          <p:cNvPr id="11" name="コンテンツ プレースホルダー 4">
            <a:extLst>
              <a:ext uri="{FF2B5EF4-FFF2-40B4-BE49-F238E27FC236}">
                <a16:creationId xmlns:a16="http://schemas.microsoft.com/office/drawing/2014/main" id="{E4C128C5-D401-D9F4-C594-91780D9DB8D4}"/>
              </a:ext>
            </a:extLst>
          </p:cNvPr>
          <p:cNvSpPr txBox="1">
            <a:spLocks/>
          </p:cNvSpPr>
          <p:nvPr/>
        </p:nvSpPr>
        <p:spPr>
          <a:xfrm>
            <a:off x="6373647" y="1659632"/>
            <a:ext cx="3951602" cy="246221"/>
          </a:xfrm>
          <a:prstGeom prst="rect">
            <a:avLst/>
          </a:prstGeom>
        </p:spPr>
        <p:txBody>
          <a:bodyPr vert="horz"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buClr>
                <a:srgbClr val="0070C0"/>
              </a:buClr>
            </a:pPr>
            <a:r>
              <a:rPr lang="en-US"/>
              <a:t>Define of Widget in Specification file</a:t>
            </a:r>
            <a:endParaRPr lang="en-US">
              <a:sym typeface="Wingdings" panose="05000000000000000000" pitchFamily="2" charset="2"/>
            </a:endParaRPr>
          </a:p>
        </p:txBody>
      </p:sp>
      <p:sp>
        <p:nvSpPr>
          <p:cNvPr id="12" name="コンテンツ プレースホルダー 4">
            <a:extLst>
              <a:ext uri="{FF2B5EF4-FFF2-40B4-BE49-F238E27FC236}">
                <a16:creationId xmlns:a16="http://schemas.microsoft.com/office/drawing/2014/main" id="{6D551976-106C-9DB2-16E7-A4A2C51F0751}"/>
              </a:ext>
            </a:extLst>
          </p:cNvPr>
          <p:cNvSpPr txBox="1">
            <a:spLocks/>
          </p:cNvSpPr>
          <p:nvPr/>
        </p:nvSpPr>
        <p:spPr>
          <a:xfrm>
            <a:off x="3842553" y="2503125"/>
            <a:ext cx="2329647" cy="24622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lnSpc>
                <a:spcPct val="100000"/>
              </a:lnSpc>
              <a:buClr>
                <a:srgbClr val="0070C0"/>
              </a:buClr>
            </a:pPr>
            <a:r>
              <a:rPr lang="en-US">
                <a:sym typeface="Wingdings" panose="05000000000000000000" pitchFamily="2" charset="2"/>
              </a:rPr>
              <a:t>Draw function of widget</a:t>
            </a:r>
          </a:p>
        </p:txBody>
      </p:sp>
      <p:sp>
        <p:nvSpPr>
          <p:cNvPr id="14" name="コンテンツ プレースホルダー 4">
            <a:extLst>
              <a:ext uri="{FF2B5EF4-FFF2-40B4-BE49-F238E27FC236}">
                <a16:creationId xmlns:a16="http://schemas.microsoft.com/office/drawing/2014/main" id="{8A5125E2-74A1-1D61-C5EC-28B9E25D6100}"/>
              </a:ext>
            </a:extLst>
          </p:cNvPr>
          <p:cNvSpPr txBox="1">
            <a:spLocks/>
          </p:cNvSpPr>
          <p:nvPr/>
        </p:nvSpPr>
        <p:spPr>
          <a:xfrm>
            <a:off x="3852531" y="4343400"/>
            <a:ext cx="2329647" cy="492443"/>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ctr">
              <a:lnSpc>
                <a:spcPct val="100000"/>
              </a:lnSpc>
              <a:buClr>
                <a:srgbClr val="0070C0"/>
              </a:buClr>
            </a:pPr>
            <a:r>
              <a:rPr lang="en-US">
                <a:sym typeface="Wingdings" panose="05000000000000000000" pitchFamily="2" charset="2"/>
              </a:rPr>
              <a:t>Function process when having event</a:t>
            </a:r>
          </a:p>
        </p:txBody>
      </p:sp>
      <p:cxnSp>
        <p:nvCxnSpPr>
          <p:cNvPr id="16" name="Straight Arrow Connector 15">
            <a:extLst>
              <a:ext uri="{FF2B5EF4-FFF2-40B4-BE49-F238E27FC236}">
                <a16:creationId xmlns:a16="http://schemas.microsoft.com/office/drawing/2014/main" id="{7E89409C-3544-9CCF-3F3D-BAEABCD363EC}"/>
              </a:ext>
            </a:extLst>
          </p:cNvPr>
          <p:cNvCxnSpPr>
            <a:stCxn id="14" idx="1"/>
          </p:cNvCxnSpPr>
          <p:nvPr/>
        </p:nvCxnSpPr>
        <p:spPr>
          <a:xfrm flipH="1">
            <a:off x="2704023" y="4589622"/>
            <a:ext cx="1148508" cy="104917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5099F6-ACC2-8C55-AF13-D239BA376DF1}"/>
              </a:ext>
            </a:extLst>
          </p:cNvPr>
          <p:cNvCxnSpPr>
            <a:cxnSpLocks/>
            <a:stCxn id="14" idx="3"/>
          </p:cNvCxnSpPr>
          <p:nvPr/>
        </p:nvCxnSpPr>
        <p:spPr>
          <a:xfrm flipV="1">
            <a:off x="6182178" y="4343400"/>
            <a:ext cx="523422" cy="246222"/>
          </a:xfrm>
          <a:prstGeom prst="straightConnector1">
            <a:avLst/>
          </a:prstGeom>
          <a:ln w="44450">
            <a:solidFill>
              <a:schemeClr val="accent2"/>
            </a:solidFill>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55055F92-F98D-4A3F-6405-CA8765D7F3A7}"/>
              </a:ext>
            </a:extLst>
          </p:cNvPr>
          <p:cNvCxnSpPr>
            <a:cxnSpLocks/>
            <a:stCxn id="12" idx="3"/>
          </p:cNvCxnSpPr>
          <p:nvPr/>
        </p:nvCxnSpPr>
        <p:spPr>
          <a:xfrm>
            <a:off x="6172200" y="2626236"/>
            <a:ext cx="533400" cy="156561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B63368B5-858C-295F-3654-5C939D603564}"/>
              </a:ext>
            </a:extLst>
          </p:cNvPr>
          <p:cNvCxnSpPr>
            <a:cxnSpLocks/>
            <a:stCxn id="12" idx="1"/>
          </p:cNvCxnSpPr>
          <p:nvPr/>
        </p:nvCxnSpPr>
        <p:spPr>
          <a:xfrm flipH="1">
            <a:off x="2286000" y="2626236"/>
            <a:ext cx="1556553" cy="270776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14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プレースホルダー 6" descr="背景パターン&#10;&#10;自動的に生成された説明">
            <a:extLst>
              <a:ext uri="{FF2B5EF4-FFF2-40B4-BE49-F238E27FC236}">
                <a16:creationId xmlns:a16="http://schemas.microsoft.com/office/drawing/2014/main" id="{82C50924-D26B-4BD4-919B-89B20E001D6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lang="en-US" altLang="ja-JP"/>
              <a:t>Net</a:t>
            </a:r>
            <a:r>
              <a:rPr kumimoji="1" lang="en-US" altLang="ja-JP" cap="all"/>
              <a:t>x &amp; NetX duo</a:t>
            </a:r>
          </a:p>
        </p:txBody>
      </p:sp>
    </p:spTree>
    <p:extLst>
      <p:ext uri="{BB962C8B-B14F-4D97-AF65-F5344CB8AC3E}">
        <p14:creationId xmlns:p14="http://schemas.microsoft.com/office/powerpoint/2010/main" val="396307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Overview threadx</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563744"/>
          </a:xfrm>
        </p:spPr>
        <p:txBody>
          <a:bodyPr/>
          <a:lstStyle/>
          <a:p>
            <a:r>
              <a:rPr lang="en-US" sz="1600"/>
              <a:t>The ThreadX core provides the common RTOS features, such as management of threads, semaphores, mutexes and SW timers:</a:t>
            </a:r>
          </a:p>
        </p:txBody>
      </p:sp>
      <p:pic>
        <p:nvPicPr>
          <p:cNvPr id="3" name="Picture 2">
            <a:extLst>
              <a:ext uri="{FF2B5EF4-FFF2-40B4-BE49-F238E27FC236}">
                <a16:creationId xmlns:a16="http://schemas.microsoft.com/office/drawing/2014/main" id="{28ABF042-FDC6-B7E1-7293-0A120140F782}"/>
              </a:ext>
            </a:extLst>
          </p:cNvPr>
          <p:cNvPicPr>
            <a:picLocks noChangeAspect="1"/>
          </p:cNvPicPr>
          <p:nvPr/>
        </p:nvPicPr>
        <p:blipFill>
          <a:blip r:embed="rId2"/>
          <a:stretch>
            <a:fillRect/>
          </a:stretch>
        </p:blipFill>
        <p:spPr>
          <a:xfrm>
            <a:off x="2503369" y="2360990"/>
            <a:ext cx="7185262" cy="3253107"/>
          </a:xfrm>
          <a:prstGeom prst="rect">
            <a:avLst/>
          </a:prstGeom>
        </p:spPr>
      </p:pic>
    </p:spTree>
    <p:extLst>
      <p:ext uri="{BB962C8B-B14F-4D97-AF65-F5344CB8AC3E}">
        <p14:creationId xmlns:p14="http://schemas.microsoft.com/office/powerpoint/2010/main" val="34177437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4539704"/>
          </a:xfrm>
        </p:spPr>
        <p:txBody>
          <a:bodyPr/>
          <a:lstStyle/>
          <a:p>
            <a:pPr>
              <a:lnSpc>
                <a:spcPct val="100000"/>
              </a:lnSpc>
            </a:pPr>
            <a:r>
              <a:rPr lang="en-US" dirty="0"/>
              <a:t>Overview	</a:t>
            </a:r>
            <a:r>
              <a:rPr lang="en-US" b="1" dirty="0"/>
              <a:t>Page 70</a:t>
            </a:r>
          </a:p>
          <a:p>
            <a:pPr>
              <a:lnSpc>
                <a:spcPct val="100000"/>
              </a:lnSpc>
            </a:pPr>
            <a:r>
              <a:rPr lang="en-US" dirty="0"/>
              <a:t>Execution overview	</a:t>
            </a:r>
            <a:r>
              <a:rPr lang="en-US" b="1" dirty="0"/>
              <a:t>Page 76</a:t>
            </a:r>
            <a:endParaRPr lang="en-US" dirty="0"/>
          </a:p>
          <a:p>
            <a:pPr>
              <a:lnSpc>
                <a:spcPct val="100000"/>
              </a:lnSpc>
            </a:pPr>
            <a:r>
              <a:rPr lang="en-US" dirty="0"/>
              <a:t>Packet Pool	</a:t>
            </a:r>
            <a:r>
              <a:rPr lang="en-US" b="1" dirty="0"/>
              <a:t>Page 78</a:t>
            </a:r>
          </a:p>
          <a:p>
            <a:pPr>
              <a:lnSpc>
                <a:spcPct val="100000"/>
              </a:lnSpc>
            </a:pPr>
            <a:r>
              <a:rPr lang="en-US" dirty="0"/>
              <a:t>IP Protocol	</a:t>
            </a:r>
            <a:r>
              <a:rPr lang="en-US" b="1" dirty="0"/>
              <a:t>Page 82</a:t>
            </a:r>
          </a:p>
          <a:p>
            <a:pPr>
              <a:lnSpc>
                <a:spcPct val="100000"/>
              </a:lnSpc>
            </a:pPr>
            <a:r>
              <a:rPr lang="en-US" dirty="0"/>
              <a:t>ARP &amp; RARP	</a:t>
            </a:r>
            <a:r>
              <a:rPr lang="en-US" b="1" dirty="0"/>
              <a:t>Page 90</a:t>
            </a:r>
          </a:p>
          <a:p>
            <a:pPr>
              <a:lnSpc>
                <a:spcPct val="100000"/>
              </a:lnSpc>
            </a:pPr>
            <a:r>
              <a:rPr lang="en-US" dirty="0"/>
              <a:t>ICMP	</a:t>
            </a:r>
            <a:r>
              <a:rPr lang="en-US" b="1" dirty="0"/>
              <a:t>Page 93</a:t>
            </a:r>
          </a:p>
          <a:p>
            <a:pPr>
              <a:lnSpc>
                <a:spcPct val="100000"/>
              </a:lnSpc>
            </a:pPr>
            <a:r>
              <a:rPr lang="en-US" dirty="0"/>
              <a:t>IGMP	</a:t>
            </a:r>
            <a:r>
              <a:rPr lang="en-US" b="1" dirty="0"/>
              <a:t>Page 95</a:t>
            </a:r>
          </a:p>
          <a:p>
            <a:pPr>
              <a:lnSpc>
                <a:spcPct val="100000"/>
              </a:lnSpc>
            </a:pPr>
            <a:r>
              <a:rPr lang="en-US" dirty="0"/>
              <a:t>UDP	</a:t>
            </a:r>
            <a:r>
              <a:rPr lang="en-US" b="1" dirty="0"/>
              <a:t>Page 96</a:t>
            </a:r>
          </a:p>
          <a:p>
            <a:pPr>
              <a:lnSpc>
                <a:spcPct val="100000"/>
              </a:lnSpc>
            </a:pPr>
            <a:r>
              <a:rPr lang="en-US" dirty="0"/>
              <a:t>TCP	</a:t>
            </a:r>
            <a:r>
              <a:rPr lang="en-US" b="1" dirty="0"/>
              <a:t>Page 99</a:t>
            </a:r>
          </a:p>
          <a:p>
            <a:pPr>
              <a:lnSpc>
                <a:spcPct val="100000"/>
              </a:lnSpc>
            </a:pPr>
            <a:r>
              <a:rPr lang="en-US" dirty="0"/>
              <a:t>ADDONS	</a:t>
            </a:r>
            <a:r>
              <a:rPr lang="en-US" b="1" dirty="0"/>
              <a:t>Page 100</a:t>
            </a:r>
          </a:p>
        </p:txBody>
      </p:sp>
    </p:spTree>
    <p:extLst>
      <p:ext uri="{BB962C8B-B14F-4D97-AF65-F5344CB8AC3E}">
        <p14:creationId xmlns:p14="http://schemas.microsoft.com/office/powerpoint/2010/main" val="23160605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overview</a:t>
            </a:r>
            <a:endParaRPr lang="en-US" sz="2000" cap="all" dirty="0"/>
          </a:p>
        </p:txBody>
      </p:sp>
      <p:sp>
        <p:nvSpPr>
          <p:cNvPr id="15" name="コンテンツ プレースホルダー 4">
            <a:extLst>
              <a:ext uri="{FF2B5EF4-FFF2-40B4-BE49-F238E27FC236}">
                <a16:creationId xmlns:a16="http://schemas.microsoft.com/office/drawing/2014/main" id="{475B172F-BF77-139F-3EF4-828AA3F907C3}"/>
              </a:ext>
            </a:extLst>
          </p:cNvPr>
          <p:cNvSpPr txBox="1">
            <a:spLocks/>
          </p:cNvSpPr>
          <p:nvPr/>
        </p:nvSpPr>
        <p:spPr>
          <a:xfrm>
            <a:off x="467999" y="1676400"/>
            <a:ext cx="11495401" cy="1534266"/>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50000"/>
              </a:lnSpc>
              <a:buClr>
                <a:srgbClr val="0070C0"/>
              </a:buClr>
            </a:pPr>
            <a:r>
              <a:rPr lang="en-US" b="1" i="1">
                <a:sym typeface="Wingdings" panose="05000000000000000000" pitchFamily="2" charset="2"/>
              </a:rPr>
              <a:t>Azure RTOS NetX </a:t>
            </a:r>
            <a:r>
              <a:rPr lang="en-US">
                <a:sym typeface="Wingdings" panose="05000000000000000000" pitchFamily="2" charset="2"/>
              </a:rPr>
              <a:t>is an industrial grade TCP/IP (only IPv4) embedded network stack, designed specifically for deeply embedded, real-time, and IoT applications.</a:t>
            </a:r>
          </a:p>
          <a:p>
            <a:pPr marL="463550" lvl="1" indent="-285750">
              <a:lnSpc>
                <a:spcPct val="150000"/>
              </a:lnSpc>
              <a:buClr>
                <a:srgbClr val="0070C0"/>
              </a:buClr>
            </a:pPr>
            <a:r>
              <a:rPr lang="en-US">
                <a:sym typeface="Wingdings" panose="05000000000000000000" pitchFamily="2" charset="2"/>
              </a:rPr>
              <a:t>Provides embedded applications with core network protocols such as IPv4, TCP, and UDP as well as a complete suite of additional, higher-level add-on protocols.</a:t>
            </a:r>
          </a:p>
        </p:txBody>
      </p:sp>
      <p:sp>
        <p:nvSpPr>
          <p:cNvPr id="3" name="コンテンツ プレースホルダー 4">
            <a:extLst>
              <a:ext uri="{FF2B5EF4-FFF2-40B4-BE49-F238E27FC236}">
                <a16:creationId xmlns:a16="http://schemas.microsoft.com/office/drawing/2014/main" id="{4ACB19B8-08E3-EC44-1721-21F8AD66B14D}"/>
              </a:ext>
            </a:extLst>
          </p:cNvPr>
          <p:cNvSpPr txBox="1">
            <a:spLocks/>
          </p:cNvSpPr>
          <p:nvPr/>
        </p:nvSpPr>
        <p:spPr>
          <a:xfrm>
            <a:off x="467998" y="3429000"/>
            <a:ext cx="11495401" cy="2006190"/>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50000"/>
              </a:lnSpc>
              <a:buClr>
                <a:srgbClr val="0070C0"/>
              </a:buClr>
            </a:pPr>
            <a:r>
              <a:rPr lang="en-US" b="1" i="1">
                <a:sym typeface="Wingdings" panose="05000000000000000000" pitchFamily="2" charset="2"/>
              </a:rPr>
              <a:t>Azure RTOS NetX Duo </a:t>
            </a:r>
            <a:r>
              <a:rPr lang="en-US">
                <a:sym typeface="Wingdings" panose="05000000000000000000" pitchFamily="2" charset="2"/>
              </a:rPr>
              <a:t>is an upgraded TCP/IP network by integrating dual IPv4 and IPv6</a:t>
            </a:r>
          </a:p>
          <a:p>
            <a:pPr marL="463550" lvl="1" indent="-285750">
              <a:lnSpc>
                <a:spcPct val="150000"/>
              </a:lnSpc>
              <a:buClr>
                <a:srgbClr val="0070C0"/>
              </a:buClr>
            </a:pPr>
            <a:r>
              <a:rPr lang="en-US">
                <a:sym typeface="Wingdings" panose="05000000000000000000" pitchFamily="2" charset="2"/>
              </a:rPr>
              <a:t>Provides embedded applications with core network protocols such as IPv4, IPv6, TCP, and UDP as well as a complete suite of additional, higher-level add-on protocols.</a:t>
            </a:r>
          </a:p>
          <a:p>
            <a:pPr marL="463550" lvl="1" indent="-285750">
              <a:lnSpc>
                <a:spcPct val="150000"/>
              </a:lnSpc>
              <a:buClr>
                <a:srgbClr val="0070C0"/>
              </a:buClr>
            </a:pPr>
            <a:r>
              <a:rPr lang="en-US">
                <a:sym typeface="Wingdings" panose="05000000000000000000" pitchFamily="2" charset="2"/>
              </a:rPr>
              <a:t>Offers security via additional add-on security products, including Azure RTOS NetX Secure IPsec and Azure RTOS NetX Secure SSL/TLS/DTLS.</a:t>
            </a:r>
          </a:p>
        </p:txBody>
      </p:sp>
    </p:spTree>
    <p:extLst>
      <p:ext uri="{BB962C8B-B14F-4D97-AF65-F5344CB8AC3E}">
        <p14:creationId xmlns:p14="http://schemas.microsoft.com/office/powerpoint/2010/main" val="3113971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Modularity in protocol</a:t>
            </a:r>
            <a:endParaRPr lang="en-US" sz="2000" cap="all" dirty="0"/>
          </a:p>
        </p:txBody>
      </p:sp>
      <p:graphicFrame>
        <p:nvGraphicFramePr>
          <p:cNvPr id="3" name="Table 3">
            <a:extLst>
              <a:ext uri="{FF2B5EF4-FFF2-40B4-BE49-F238E27FC236}">
                <a16:creationId xmlns:a16="http://schemas.microsoft.com/office/drawing/2014/main" id="{7533BE4D-BA3E-A133-C47E-3869344959B0}"/>
              </a:ext>
            </a:extLst>
          </p:cNvPr>
          <p:cNvGraphicFramePr>
            <a:graphicFrameLocks noGrp="1"/>
          </p:cNvGraphicFramePr>
          <p:nvPr/>
        </p:nvGraphicFramePr>
        <p:xfrm>
          <a:off x="467999" y="1727601"/>
          <a:ext cx="11277600" cy="4520861"/>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346561975"/>
                    </a:ext>
                  </a:extLst>
                </a:gridCol>
                <a:gridCol w="1371600">
                  <a:extLst>
                    <a:ext uri="{9D8B030D-6E8A-4147-A177-3AD203B41FA5}">
                      <a16:colId xmlns:a16="http://schemas.microsoft.com/office/drawing/2014/main" val="783980230"/>
                    </a:ext>
                  </a:extLst>
                </a:gridCol>
                <a:gridCol w="1371600">
                  <a:extLst>
                    <a:ext uri="{9D8B030D-6E8A-4147-A177-3AD203B41FA5}">
                      <a16:colId xmlns:a16="http://schemas.microsoft.com/office/drawing/2014/main" val="1266301420"/>
                    </a:ext>
                  </a:extLst>
                </a:gridCol>
                <a:gridCol w="1371600">
                  <a:extLst>
                    <a:ext uri="{9D8B030D-6E8A-4147-A177-3AD203B41FA5}">
                      <a16:colId xmlns:a16="http://schemas.microsoft.com/office/drawing/2014/main" val="3332694828"/>
                    </a:ext>
                  </a:extLst>
                </a:gridCol>
                <a:gridCol w="1371600">
                  <a:extLst>
                    <a:ext uri="{9D8B030D-6E8A-4147-A177-3AD203B41FA5}">
                      <a16:colId xmlns:a16="http://schemas.microsoft.com/office/drawing/2014/main" val="1022675281"/>
                    </a:ext>
                  </a:extLst>
                </a:gridCol>
                <a:gridCol w="1371600">
                  <a:extLst>
                    <a:ext uri="{9D8B030D-6E8A-4147-A177-3AD203B41FA5}">
                      <a16:colId xmlns:a16="http://schemas.microsoft.com/office/drawing/2014/main" val="2888370199"/>
                    </a:ext>
                  </a:extLst>
                </a:gridCol>
                <a:gridCol w="1371600">
                  <a:extLst>
                    <a:ext uri="{9D8B030D-6E8A-4147-A177-3AD203B41FA5}">
                      <a16:colId xmlns:a16="http://schemas.microsoft.com/office/drawing/2014/main" val="524453896"/>
                    </a:ext>
                  </a:extLst>
                </a:gridCol>
                <a:gridCol w="1676400">
                  <a:extLst>
                    <a:ext uri="{9D8B030D-6E8A-4147-A177-3AD203B41FA5}">
                      <a16:colId xmlns:a16="http://schemas.microsoft.com/office/drawing/2014/main" val="126992314"/>
                    </a:ext>
                  </a:extLst>
                </a:gridCol>
              </a:tblGrid>
              <a:tr h="426675">
                <a:tc>
                  <a:txBody>
                    <a:bodyPr/>
                    <a:lstStyle/>
                    <a:p>
                      <a:r>
                        <a:rPr lang="en-US" sz="1600" b="0">
                          <a:solidFill>
                            <a:schemeClr val="tx1"/>
                          </a:solidFill>
                        </a:rPr>
                        <a:t>Protocol</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Use</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ROM</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RAM</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Protocol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Use</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ROM</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RAM</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8614733"/>
                  </a:ext>
                </a:extLst>
              </a:tr>
              <a:tr h="426675">
                <a:tc>
                  <a:txBody>
                    <a:bodyPr/>
                    <a:lstStyle/>
                    <a:p>
                      <a:r>
                        <a:rPr lang="en-US" sz="1400" b="0">
                          <a:solidFill>
                            <a:schemeClr val="tx1"/>
                          </a:solidFill>
                        </a:rPr>
                        <a:t>TELNET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Client/Server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0.5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0.3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ARP/RARP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IP to MAC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5543939"/>
                  </a:ext>
                </a:extLst>
              </a:tr>
              <a:tr h="497816">
                <a:tc>
                  <a:txBody>
                    <a:bodyPr/>
                    <a:lstStyle/>
                    <a:p>
                      <a:r>
                        <a:rPr lang="en-US" sz="1400" b="0">
                          <a:solidFill>
                            <a:schemeClr val="tx1"/>
                          </a:solidFill>
                        </a:rPr>
                        <a:t>AutoIP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IPv4 addressing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1.2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300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PPP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Comunication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7.1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3.8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5549984"/>
                  </a:ext>
                </a:extLst>
              </a:tr>
              <a:tr h="497816">
                <a:tc>
                  <a:txBody>
                    <a:bodyPr/>
                    <a:lstStyle/>
                    <a:p>
                      <a:r>
                        <a:rPr lang="en-US" sz="1400" b="0">
                          <a:solidFill>
                            <a:schemeClr val="tx1"/>
                          </a:solidFill>
                        </a:rPr>
                        <a:t>HTTP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Client/Server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2.8-4.8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0.4-1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SNTP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Time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4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0.5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1931277"/>
                  </a:ext>
                </a:extLst>
              </a:tr>
              <a:tr h="426675">
                <a:tc>
                  <a:txBody>
                    <a:bodyPr/>
                    <a:lstStyle/>
                    <a:p>
                      <a:r>
                        <a:rPr lang="en-US" sz="1400" b="0">
                          <a:solidFill>
                            <a:schemeClr val="tx1"/>
                          </a:solidFill>
                        </a:rPr>
                        <a:t>SMTP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E-mail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4.1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0.6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IGMP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Group 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2.5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879674"/>
                  </a:ext>
                </a:extLst>
              </a:tr>
              <a:tr h="497816">
                <a:tc>
                  <a:txBody>
                    <a:bodyPr/>
                    <a:lstStyle/>
                    <a:p>
                      <a:r>
                        <a:rPr lang="en-US" sz="1400" b="0">
                          <a:solidFill>
                            <a:schemeClr val="tx1"/>
                          </a:solidFill>
                        </a:rPr>
                        <a:t>DHCP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Client/Server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3.6-4.6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2.7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ICMP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2.5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2568766"/>
                  </a:ext>
                </a:extLst>
              </a:tr>
              <a:tr h="426675">
                <a:tc>
                  <a:txBody>
                    <a:bodyPr/>
                    <a:lstStyle/>
                    <a:p>
                      <a:r>
                        <a:rPr lang="en-US" sz="1400" b="0">
                          <a:solidFill>
                            <a:schemeClr val="tx1"/>
                          </a:solidFill>
                        </a:rPr>
                        <a:t>POP3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E-mail 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8.1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1.4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UDP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Transmission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2.5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124 bytes/socket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706108"/>
                  </a:ext>
                </a:extLst>
              </a:tr>
              <a:tr h="426675">
                <a:tc>
                  <a:txBody>
                    <a:bodyPr/>
                    <a:lstStyle/>
                    <a:p>
                      <a:r>
                        <a:rPr lang="en-US" sz="1400" b="0">
                          <a:solidFill>
                            <a:schemeClr val="tx1"/>
                          </a:solidFill>
                        </a:rPr>
                        <a:t>SNMP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10.9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2.6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TCP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Transmission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10.5 -12.5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280 bytes/socket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9075055"/>
                  </a:ext>
                </a:extLst>
              </a:tr>
              <a:tr h="426675">
                <a:tc>
                  <a:txBody>
                    <a:bodyPr/>
                    <a:lstStyle/>
                    <a:p>
                      <a:r>
                        <a:rPr lang="en-US" sz="1400" b="0">
                          <a:solidFill>
                            <a:schemeClr val="tx1"/>
                          </a:solidFill>
                        </a:rPr>
                        <a:t>FTP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File Tranfer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1.8-7.2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0.6-2.1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IPv4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Transport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3.5-8.5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a:solidFill>
                            <a:schemeClr val="tx1"/>
                          </a:solidFill>
                        </a:rPr>
                        <a:t>2-3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159877"/>
                  </a:ext>
                </a:extLst>
              </a:tr>
              <a:tr h="426675">
                <a:tc>
                  <a:txBody>
                    <a:bodyPr/>
                    <a:lstStyle/>
                    <a:p>
                      <a:r>
                        <a:rPr lang="en-US" sz="1400" b="0">
                          <a:solidFill>
                            <a:schemeClr val="tx1"/>
                          </a:solidFill>
                        </a:rPr>
                        <a:t>TFTP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File Tranfer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1.7-2.4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a:solidFill>
                            <a:schemeClr val="tx1"/>
                          </a:solidFill>
                        </a:rPr>
                        <a:t>0.3-1.8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b="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2340140"/>
                  </a:ext>
                </a:extLst>
              </a:tr>
            </a:tbl>
          </a:graphicData>
        </a:graphic>
      </p:graphicFrame>
      <p:sp>
        <p:nvSpPr>
          <p:cNvPr id="4" name="TextBox 3">
            <a:extLst>
              <a:ext uri="{FF2B5EF4-FFF2-40B4-BE49-F238E27FC236}">
                <a16:creationId xmlns:a16="http://schemas.microsoft.com/office/drawing/2014/main" id="{AF4D8491-6CC5-89C8-63EA-85BB18A3F673}"/>
              </a:ext>
            </a:extLst>
          </p:cNvPr>
          <p:cNvSpPr txBox="1"/>
          <p:nvPr/>
        </p:nvSpPr>
        <p:spPr>
          <a:xfrm>
            <a:off x="381000" y="1216415"/>
            <a:ext cx="1805302" cy="338554"/>
          </a:xfrm>
          <a:prstGeom prst="rect">
            <a:avLst/>
          </a:prstGeom>
          <a:noFill/>
        </p:spPr>
        <p:txBody>
          <a:bodyPr wrap="none" rtlCol="0">
            <a:spAutoFit/>
          </a:bodyPr>
          <a:lstStyle/>
          <a:p>
            <a:r>
              <a:rPr lang="en-US" sz="1600"/>
              <a:t>Protocol for NetX</a:t>
            </a:r>
          </a:p>
        </p:txBody>
      </p:sp>
    </p:spTree>
    <p:extLst>
      <p:ext uri="{BB962C8B-B14F-4D97-AF65-F5344CB8AC3E}">
        <p14:creationId xmlns:p14="http://schemas.microsoft.com/office/powerpoint/2010/main" val="2005137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Modularity in protocol</a:t>
            </a:r>
            <a:endParaRPr lang="en-US" sz="2000" cap="all" dirty="0"/>
          </a:p>
        </p:txBody>
      </p:sp>
      <p:graphicFrame>
        <p:nvGraphicFramePr>
          <p:cNvPr id="3" name="Table 3">
            <a:extLst>
              <a:ext uri="{FF2B5EF4-FFF2-40B4-BE49-F238E27FC236}">
                <a16:creationId xmlns:a16="http://schemas.microsoft.com/office/drawing/2014/main" id="{7533BE4D-BA3E-A133-C47E-3869344959B0}"/>
              </a:ext>
            </a:extLst>
          </p:cNvPr>
          <p:cNvGraphicFramePr>
            <a:graphicFrameLocks noGrp="1"/>
          </p:cNvGraphicFramePr>
          <p:nvPr/>
        </p:nvGraphicFramePr>
        <p:xfrm>
          <a:off x="2438400" y="1856955"/>
          <a:ext cx="7696200" cy="3784630"/>
        </p:xfrm>
        <a:graphic>
          <a:graphicData uri="http://schemas.openxmlformats.org/drawingml/2006/table">
            <a:tbl>
              <a:tblPr firstRow="1" bandRow="1">
                <a:tableStyleId>{5C22544A-7EE6-4342-B048-85BDC9FD1C3A}</a:tableStyleId>
              </a:tblPr>
              <a:tblGrid>
                <a:gridCol w="1924050">
                  <a:extLst>
                    <a:ext uri="{9D8B030D-6E8A-4147-A177-3AD203B41FA5}">
                      <a16:colId xmlns:a16="http://schemas.microsoft.com/office/drawing/2014/main" val="2346561975"/>
                    </a:ext>
                  </a:extLst>
                </a:gridCol>
                <a:gridCol w="1924050">
                  <a:extLst>
                    <a:ext uri="{9D8B030D-6E8A-4147-A177-3AD203B41FA5}">
                      <a16:colId xmlns:a16="http://schemas.microsoft.com/office/drawing/2014/main" val="783980230"/>
                    </a:ext>
                  </a:extLst>
                </a:gridCol>
                <a:gridCol w="1924050">
                  <a:extLst>
                    <a:ext uri="{9D8B030D-6E8A-4147-A177-3AD203B41FA5}">
                      <a16:colId xmlns:a16="http://schemas.microsoft.com/office/drawing/2014/main" val="1266301420"/>
                    </a:ext>
                  </a:extLst>
                </a:gridCol>
                <a:gridCol w="1924050">
                  <a:extLst>
                    <a:ext uri="{9D8B030D-6E8A-4147-A177-3AD203B41FA5}">
                      <a16:colId xmlns:a16="http://schemas.microsoft.com/office/drawing/2014/main" val="3332694828"/>
                    </a:ext>
                  </a:extLst>
                </a:gridCol>
              </a:tblGrid>
              <a:tr h="427390">
                <a:tc>
                  <a:txBody>
                    <a:bodyPr/>
                    <a:lstStyle/>
                    <a:p>
                      <a:r>
                        <a:rPr lang="en-US" sz="1600" b="0">
                          <a:solidFill>
                            <a:schemeClr val="tx1"/>
                          </a:solidFill>
                        </a:rPr>
                        <a:t>Protocol</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Use</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ROM</a:t>
                      </a:r>
                    </a:p>
                  </a:txBody>
                  <a:tcPr>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600" b="0">
                          <a:solidFill>
                            <a:schemeClr val="tx1"/>
                          </a:solidFill>
                        </a:rPr>
                        <a:t>RAM</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8614733"/>
                  </a:ext>
                </a:extLst>
              </a:tr>
              <a:tr h="427390">
                <a:tc>
                  <a:txBody>
                    <a:bodyPr/>
                    <a:lstStyle/>
                    <a:p>
                      <a:r>
                        <a:rPr lang="en-US" sz="1600" b="0">
                          <a:solidFill>
                            <a:schemeClr val="tx1"/>
                          </a:solidFill>
                        </a:rPr>
                        <a:t>MQTT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a:solidFill>
                            <a:schemeClr val="tx1"/>
                          </a:solidFill>
                        </a:rPr>
                        <a:t>IoT/Telemetry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2.7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5543939"/>
                  </a:ext>
                </a:extLst>
              </a:tr>
              <a:tr h="498650">
                <a:tc>
                  <a:txBody>
                    <a:bodyPr/>
                    <a:lstStyle/>
                    <a:p>
                      <a:r>
                        <a:rPr lang="en-US" sz="1600" b="0">
                          <a:solidFill>
                            <a:schemeClr val="tx1"/>
                          </a:solidFill>
                        </a:rPr>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a:solidFill>
                            <a:schemeClr val="tx1"/>
                          </a:solidFill>
                        </a:rPr>
                        <a:t>Client/Server, TLS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3-9.5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0.5-2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5549984"/>
                  </a:ext>
                </a:extLst>
              </a:tr>
              <a:tr h="498650">
                <a:tc>
                  <a:txBody>
                    <a:bodyPr/>
                    <a:lstStyle/>
                    <a:p>
                      <a:r>
                        <a:rPr lang="en-US" sz="1600" b="0">
                          <a:solidFill>
                            <a:schemeClr val="tx1"/>
                          </a:solidFill>
                        </a:rPr>
                        <a:t>NAT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Bridging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3.5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0.6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1931277"/>
                  </a:ext>
                </a:extLst>
              </a:tr>
              <a:tr h="577568">
                <a:tc>
                  <a:txBody>
                    <a:bodyPr/>
                    <a:lstStyle/>
                    <a:p>
                      <a:r>
                        <a:rPr lang="en-US" sz="1600" b="0">
                          <a:solidFill>
                            <a:schemeClr val="tx1"/>
                          </a:solidFill>
                        </a:rPr>
                        <a:t>DNS, mDNS, DNS-SD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Name resolution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2.4-3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1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72879674"/>
                  </a:ext>
                </a:extLst>
              </a:tr>
              <a:tr h="498650">
                <a:tc>
                  <a:txBody>
                    <a:bodyPr/>
                    <a:lstStyle/>
                    <a:p>
                      <a:r>
                        <a:rPr lang="en-US" sz="1600" b="0">
                          <a:solidFill>
                            <a:schemeClr val="tx1"/>
                          </a:solidFill>
                        </a:rPr>
                        <a:t>PPPoE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Comunication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7.1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3.8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2568766"/>
                  </a:ext>
                </a:extLst>
              </a:tr>
              <a:tr h="427390">
                <a:tc>
                  <a:txBody>
                    <a:bodyPr/>
                    <a:lstStyle/>
                    <a:p>
                      <a:r>
                        <a:rPr lang="en-US" sz="1600" b="0">
                          <a:solidFill>
                            <a:schemeClr val="tx1"/>
                          </a:solidFill>
                        </a:rPr>
                        <a:t>TLS/DTLS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HW crypto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8.8/11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706108"/>
                  </a:ext>
                </a:extLst>
              </a:tr>
              <a:tr h="427390">
                <a:tc>
                  <a:txBody>
                    <a:bodyPr/>
                    <a:lstStyle/>
                    <a:p>
                      <a:r>
                        <a:rPr lang="en-US" sz="1600" b="0">
                          <a:solidFill>
                            <a:schemeClr val="tx1"/>
                          </a:solidFill>
                        </a:rPr>
                        <a:t>IPv6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Transport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3.5-8.5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a:solidFill>
                            <a:schemeClr val="tx1"/>
                          </a:solidFill>
                        </a:rPr>
                        <a:t>2-3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9075055"/>
                  </a:ext>
                </a:extLst>
              </a:tr>
            </a:tbl>
          </a:graphicData>
        </a:graphic>
      </p:graphicFrame>
      <p:sp>
        <p:nvSpPr>
          <p:cNvPr id="4" name="TextBox 3">
            <a:extLst>
              <a:ext uri="{FF2B5EF4-FFF2-40B4-BE49-F238E27FC236}">
                <a16:creationId xmlns:a16="http://schemas.microsoft.com/office/drawing/2014/main" id="{AF4D8491-6CC5-89C8-63EA-85BB18A3F673}"/>
              </a:ext>
            </a:extLst>
          </p:cNvPr>
          <p:cNvSpPr txBox="1"/>
          <p:nvPr/>
        </p:nvSpPr>
        <p:spPr>
          <a:xfrm>
            <a:off x="381000" y="1216415"/>
            <a:ext cx="7026282" cy="338554"/>
          </a:xfrm>
          <a:prstGeom prst="rect">
            <a:avLst/>
          </a:prstGeom>
          <a:noFill/>
        </p:spPr>
        <p:txBody>
          <a:bodyPr wrap="none" rtlCol="0">
            <a:spAutoFit/>
          </a:bodyPr>
          <a:lstStyle/>
          <a:p>
            <a:r>
              <a:rPr lang="en-US" sz="1600"/>
              <a:t>NetX Duo supports all of NetX's protocols and following additional protocols:</a:t>
            </a:r>
          </a:p>
        </p:txBody>
      </p:sp>
    </p:spTree>
    <p:extLst>
      <p:ext uri="{BB962C8B-B14F-4D97-AF65-F5344CB8AC3E}">
        <p14:creationId xmlns:p14="http://schemas.microsoft.com/office/powerpoint/2010/main" val="32250454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Configuration</a:t>
            </a:r>
            <a:endParaRPr lang="en-US" sz="2000" cap="all" dirty="0"/>
          </a:p>
        </p:txBody>
      </p:sp>
      <p:sp>
        <p:nvSpPr>
          <p:cNvPr id="4" name="TextBox 3">
            <a:extLst>
              <a:ext uri="{FF2B5EF4-FFF2-40B4-BE49-F238E27FC236}">
                <a16:creationId xmlns:a16="http://schemas.microsoft.com/office/drawing/2014/main" id="{AF4D8491-6CC5-89C8-63EA-85BB18A3F673}"/>
              </a:ext>
            </a:extLst>
          </p:cNvPr>
          <p:cNvSpPr txBox="1"/>
          <p:nvPr/>
        </p:nvSpPr>
        <p:spPr>
          <a:xfrm>
            <a:off x="380999" y="1463949"/>
            <a:ext cx="10972799" cy="584775"/>
          </a:xfrm>
          <a:prstGeom prst="rect">
            <a:avLst/>
          </a:prstGeom>
          <a:noFill/>
        </p:spPr>
        <p:txBody>
          <a:bodyPr wrap="square" rtlCol="0">
            <a:spAutoFit/>
          </a:bodyPr>
          <a:lstStyle/>
          <a:p>
            <a:r>
              <a:rPr lang="en-US" sz="1600"/>
              <a:t>The configuration options can be defined in the application source, on the command line, or within the nx_user.h include file, unless otherwise specified.</a:t>
            </a:r>
          </a:p>
        </p:txBody>
      </p:sp>
      <p:sp>
        <p:nvSpPr>
          <p:cNvPr id="7" name="TextBox 6">
            <a:extLst>
              <a:ext uri="{FF2B5EF4-FFF2-40B4-BE49-F238E27FC236}">
                <a16:creationId xmlns:a16="http://schemas.microsoft.com/office/drawing/2014/main" id="{377421C6-7015-061A-88CE-A499CECC7B67}"/>
              </a:ext>
            </a:extLst>
          </p:cNvPr>
          <p:cNvSpPr txBox="1"/>
          <p:nvPr/>
        </p:nvSpPr>
        <p:spPr>
          <a:xfrm>
            <a:off x="838200" y="2209800"/>
            <a:ext cx="6096000" cy="2970557"/>
          </a:xfrm>
          <a:prstGeom prst="rect">
            <a:avLst/>
          </a:prstGeom>
          <a:noFill/>
        </p:spPr>
        <p:txBody>
          <a:bodyPr wrap="square">
            <a:spAutoFit/>
          </a:bodyPr>
          <a:lstStyle/>
          <a:p>
            <a:pPr marL="285750" indent="-285750">
              <a:lnSpc>
                <a:spcPct val="200000"/>
              </a:lnSpc>
              <a:buClr>
                <a:srgbClr val="0070C0"/>
              </a:buClr>
              <a:buFont typeface="Wingdings" panose="05000000000000000000" pitchFamily="2" charset="2"/>
              <a:buChar char="§"/>
            </a:pPr>
            <a:r>
              <a:rPr lang="en-US" sz="1600"/>
              <a:t>System Configuration Options</a:t>
            </a:r>
          </a:p>
          <a:p>
            <a:pPr marL="285750" indent="-285750">
              <a:lnSpc>
                <a:spcPct val="200000"/>
              </a:lnSpc>
              <a:buClr>
                <a:srgbClr val="0070C0"/>
              </a:buClr>
              <a:buFont typeface="Wingdings" panose="05000000000000000000" pitchFamily="2" charset="2"/>
              <a:buChar char="§"/>
            </a:pPr>
            <a:r>
              <a:rPr lang="en-US" sz="1600"/>
              <a:t>ARP Configuration Options</a:t>
            </a:r>
          </a:p>
          <a:p>
            <a:pPr marL="285750" indent="-285750">
              <a:lnSpc>
                <a:spcPct val="200000"/>
              </a:lnSpc>
              <a:buClr>
                <a:srgbClr val="0070C0"/>
              </a:buClr>
              <a:buFont typeface="Wingdings" panose="05000000000000000000" pitchFamily="2" charset="2"/>
              <a:buChar char="§"/>
            </a:pPr>
            <a:r>
              <a:rPr lang="en-US" sz="1600"/>
              <a:t>ICMP Configuration Options</a:t>
            </a:r>
          </a:p>
          <a:p>
            <a:pPr marL="285750" indent="-285750">
              <a:lnSpc>
                <a:spcPct val="200000"/>
              </a:lnSpc>
              <a:buClr>
                <a:srgbClr val="0070C0"/>
              </a:buClr>
              <a:buFont typeface="Wingdings" panose="05000000000000000000" pitchFamily="2" charset="2"/>
              <a:buChar char="§"/>
            </a:pPr>
            <a:r>
              <a:rPr lang="en-US" sz="1600"/>
              <a:t>IGMP Configuration Options</a:t>
            </a:r>
          </a:p>
          <a:p>
            <a:pPr marL="285750" indent="-285750">
              <a:lnSpc>
                <a:spcPct val="200000"/>
              </a:lnSpc>
              <a:buClr>
                <a:srgbClr val="0070C0"/>
              </a:buClr>
              <a:buFont typeface="Wingdings" panose="05000000000000000000" pitchFamily="2" charset="2"/>
              <a:buChar char="§"/>
            </a:pPr>
            <a:r>
              <a:rPr lang="en-US" sz="1600"/>
              <a:t>IP Configuration Options</a:t>
            </a:r>
          </a:p>
          <a:p>
            <a:pPr marL="285750" indent="-285750">
              <a:lnSpc>
                <a:spcPct val="200000"/>
              </a:lnSpc>
              <a:buClr>
                <a:srgbClr val="0070C0"/>
              </a:buClr>
              <a:buFont typeface="Wingdings" panose="05000000000000000000" pitchFamily="2" charset="2"/>
              <a:buChar char="§"/>
            </a:pPr>
            <a:r>
              <a:rPr lang="en-US" sz="1600"/>
              <a:t>Packet Configuration Options</a:t>
            </a:r>
          </a:p>
        </p:txBody>
      </p:sp>
      <p:sp>
        <p:nvSpPr>
          <p:cNvPr id="9" name="TextBox 8">
            <a:extLst>
              <a:ext uri="{FF2B5EF4-FFF2-40B4-BE49-F238E27FC236}">
                <a16:creationId xmlns:a16="http://schemas.microsoft.com/office/drawing/2014/main" id="{AFA5E116-B06C-6480-F2D7-751A9FB244C2}"/>
              </a:ext>
            </a:extLst>
          </p:cNvPr>
          <p:cNvSpPr txBox="1"/>
          <p:nvPr/>
        </p:nvSpPr>
        <p:spPr>
          <a:xfrm>
            <a:off x="5867398" y="2240862"/>
            <a:ext cx="6096000" cy="2970557"/>
          </a:xfrm>
          <a:prstGeom prst="rect">
            <a:avLst/>
          </a:prstGeom>
          <a:noFill/>
        </p:spPr>
        <p:txBody>
          <a:bodyPr wrap="square">
            <a:spAutoFit/>
          </a:bodyPr>
          <a:lstStyle/>
          <a:p>
            <a:pPr marL="285750" indent="-285750">
              <a:lnSpc>
                <a:spcPct val="200000"/>
              </a:lnSpc>
              <a:buClr>
                <a:srgbClr val="0070C0"/>
              </a:buClr>
              <a:buFont typeface="Wingdings" panose="05000000000000000000" pitchFamily="2" charset="2"/>
              <a:buChar char="§"/>
            </a:pPr>
            <a:r>
              <a:rPr lang="en-US" sz="1600"/>
              <a:t>RARP Configuration Options</a:t>
            </a:r>
          </a:p>
          <a:p>
            <a:pPr marL="285750" indent="-285750">
              <a:lnSpc>
                <a:spcPct val="200000"/>
              </a:lnSpc>
              <a:buClr>
                <a:srgbClr val="0070C0"/>
              </a:buClr>
              <a:buFont typeface="Wingdings" panose="05000000000000000000" pitchFamily="2" charset="2"/>
              <a:buChar char="§"/>
            </a:pPr>
            <a:r>
              <a:rPr lang="en-US" sz="1600"/>
              <a:t>TCP Configuration Options</a:t>
            </a:r>
          </a:p>
          <a:p>
            <a:pPr marL="285750" indent="-285750">
              <a:lnSpc>
                <a:spcPct val="200000"/>
              </a:lnSpc>
              <a:buClr>
                <a:srgbClr val="0070C0"/>
              </a:buClr>
              <a:buFont typeface="Wingdings" panose="05000000000000000000" pitchFamily="2" charset="2"/>
              <a:buChar char="§"/>
            </a:pPr>
            <a:r>
              <a:rPr lang="en-US" sz="1600"/>
              <a:t>UDP Configuration Options</a:t>
            </a:r>
          </a:p>
          <a:p>
            <a:pPr marL="285750" indent="-285750">
              <a:lnSpc>
                <a:spcPct val="200000"/>
              </a:lnSpc>
              <a:buClr>
                <a:srgbClr val="0070C0"/>
              </a:buClr>
              <a:buFont typeface="Wingdings" panose="05000000000000000000" pitchFamily="2" charset="2"/>
              <a:buChar char="§"/>
            </a:pPr>
            <a:r>
              <a:rPr lang="en-US" sz="1600"/>
              <a:t>IPv6 Options</a:t>
            </a:r>
          </a:p>
          <a:p>
            <a:pPr marL="285750" indent="-285750">
              <a:lnSpc>
                <a:spcPct val="200000"/>
              </a:lnSpc>
              <a:buClr>
                <a:srgbClr val="0070C0"/>
              </a:buClr>
              <a:buFont typeface="Wingdings" panose="05000000000000000000" pitchFamily="2" charset="2"/>
              <a:buChar char="§"/>
            </a:pPr>
            <a:r>
              <a:rPr lang="en-US" sz="1600"/>
              <a:t>Neighbor Cache Configuration Options</a:t>
            </a:r>
          </a:p>
          <a:p>
            <a:pPr marL="285750" indent="-285750">
              <a:lnSpc>
                <a:spcPct val="200000"/>
              </a:lnSpc>
              <a:buClr>
                <a:srgbClr val="0070C0"/>
              </a:buClr>
              <a:buFont typeface="Wingdings" panose="05000000000000000000" pitchFamily="2" charset="2"/>
              <a:buChar char="§"/>
            </a:pPr>
            <a:r>
              <a:rPr lang="en-US" sz="1600"/>
              <a:t>Miscellaneous ICMPv6 Configuration Options</a:t>
            </a:r>
          </a:p>
        </p:txBody>
      </p:sp>
    </p:spTree>
    <p:extLst>
      <p:ext uri="{BB962C8B-B14F-4D97-AF65-F5344CB8AC3E}">
        <p14:creationId xmlns:p14="http://schemas.microsoft.com/office/powerpoint/2010/main" val="191361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Protocol layering</a:t>
            </a:r>
            <a:endParaRPr lang="en-US" sz="2000" cap="all" dirty="0"/>
          </a:p>
        </p:txBody>
      </p:sp>
      <p:sp>
        <p:nvSpPr>
          <p:cNvPr id="4" name="TextBox 3">
            <a:extLst>
              <a:ext uri="{FF2B5EF4-FFF2-40B4-BE49-F238E27FC236}">
                <a16:creationId xmlns:a16="http://schemas.microsoft.com/office/drawing/2014/main" id="{AF4D8491-6CC5-89C8-63EA-85BB18A3F673}"/>
              </a:ext>
            </a:extLst>
          </p:cNvPr>
          <p:cNvSpPr txBox="1"/>
          <p:nvPr/>
        </p:nvSpPr>
        <p:spPr>
          <a:xfrm>
            <a:off x="467999" y="1295400"/>
            <a:ext cx="9419566" cy="2262671"/>
          </a:xfrm>
          <a:prstGeom prst="rect">
            <a:avLst/>
          </a:prstGeom>
          <a:noFill/>
        </p:spPr>
        <p:txBody>
          <a:bodyPr wrap="none" rtlCol="0">
            <a:spAutoFit/>
          </a:bodyPr>
          <a:lstStyle/>
          <a:p>
            <a:pPr>
              <a:lnSpc>
                <a:spcPct val="150000"/>
              </a:lnSpc>
            </a:pPr>
            <a:r>
              <a:rPr lang="en-US" sz="1600" b="1" i="1"/>
              <a:t>Link Layer: </a:t>
            </a:r>
            <a:r>
              <a:rPr lang="en-US" sz="1600"/>
              <a:t>is handled by the network driver.</a:t>
            </a:r>
          </a:p>
          <a:p>
            <a:pPr>
              <a:lnSpc>
                <a:spcPct val="150000"/>
              </a:lnSpc>
            </a:pPr>
            <a:r>
              <a:rPr lang="en-US" sz="1600" b="1" i="1"/>
              <a:t>Network Layer: </a:t>
            </a:r>
            <a:r>
              <a:rPr lang="en-US" sz="1600"/>
              <a:t>is basically responsible for sending and receiving simple packets across the network.</a:t>
            </a:r>
          </a:p>
          <a:p>
            <a:pPr>
              <a:lnSpc>
                <a:spcPct val="150000"/>
              </a:lnSpc>
            </a:pPr>
            <a:r>
              <a:rPr lang="en-US" sz="1600" b="1" i="1"/>
              <a:t>Transport Layer: </a:t>
            </a:r>
            <a:r>
              <a:rPr lang="en-US" sz="1600"/>
              <a:t>is responsible for managing the flow of data between hosts on the network.</a:t>
            </a:r>
          </a:p>
          <a:p>
            <a:pPr marL="742950" lvl="1" indent="-285750">
              <a:lnSpc>
                <a:spcPct val="150000"/>
              </a:lnSpc>
              <a:buClr>
                <a:srgbClr val="0070C0"/>
              </a:buClr>
              <a:buFont typeface="Wingdings" panose="05000000000000000000" pitchFamily="2" charset="2"/>
              <a:buChar char="§"/>
            </a:pPr>
            <a:r>
              <a:rPr lang="en-US" sz="1600"/>
              <a:t>TCP: to to transport ordered and error-checked packets over the network.</a:t>
            </a:r>
          </a:p>
          <a:p>
            <a:pPr marL="742950" lvl="1" indent="-285750">
              <a:lnSpc>
                <a:spcPct val="150000"/>
              </a:lnSpc>
              <a:buClr>
                <a:srgbClr val="0070C0"/>
              </a:buClr>
              <a:buFont typeface="Wingdings" panose="05000000000000000000" pitchFamily="2" charset="2"/>
              <a:buChar char="§"/>
            </a:pPr>
            <a:r>
              <a:rPr lang="en-US" sz="1600"/>
              <a:t>UDP: to transport data faster by bypassing error checking.</a:t>
            </a:r>
          </a:p>
          <a:p>
            <a:pPr>
              <a:lnSpc>
                <a:spcPct val="150000"/>
              </a:lnSpc>
            </a:pPr>
            <a:r>
              <a:rPr lang="en-US" sz="1600" b="1" i="1"/>
              <a:t>Application Layer: </a:t>
            </a:r>
            <a:r>
              <a:rPr lang="en-US" sz="1600"/>
              <a:t>communicate directly with application processes and perform their usual services.</a:t>
            </a:r>
          </a:p>
        </p:txBody>
      </p:sp>
      <p:pic>
        <p:nvPicPr>
          <p:cNvPr id="5" name="Picture 4">
            <a:extLst>
              <a:ext uri="{FF2B5EF4-FFF2-40B4-BE49-F238E27FC236}">
                <a16:creationId xmlns:a16="http://schemas.microsoft.com/office/drawing/2014/main" id="{4FF452C6-3E25-5172-3A96-FD2378F6AFF1}"/>
              </a:ext>
            </a:extLst>
          </p:cNvPr>
          <p:cNvPicPr>
            <a:picLocks noChangeAspect="1"/>
          </p:cNvPicPr>
          <p:nvPr/>
        </p:nvPicPr>
        <p:blipFill>
          <a:blip r:embed="rId2"/>
          <a:stretch>
            <a:fillRect/>
          </a:stretch>
        </p:blipFill>
        <p:spPr>
          <a:xfrm>
            <a:off x="685800" y="4038600"/>
            <a:ext cx="4381725" cy="1701887"/>
          </a:xfrm>
          <a:prstGeom prst="rect">
            <a:avLst/>
          </a:prstGeom>
        </p:spPr>
      </p:pic>
      <p:sp>
        <p:nvSpPr>
          <p:cNvPr id="8" name="コンテンツ プレースホルダー 4">
            <a:extLst>
              <a:ext uri="{FF2B5EF4-FFF2-40B4-BE49-F238E27FC236}">
                <a16:creationId xmlns:a16="http://schemas.microsoft.com/office/drawing/2014/main" id="{2C7CAA77-442E-B6FF-2C3C-36B366069397}"/>
              </a:ext>
            </a:extLst>
          </p:cNvPr>
          <p:cNvSpPr txBox="1">
            <a:spLocks/>
          </p:cNvSpPr>
          <p:nvPr/>
        </p:nvSpPr>
        <p:spPr>
          <a:xfrm>
            <a:off x="5559926" y="5438962"/>
            <a:ext cx="914400" cy="24622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Link layer</a:t>
            </a:r>
            <a:endParaRPr lang="en-US" altLang="ja-JP" i="1"/>
          </a:p>
        </p:txBody>
      </p:sp>
      <p:sp>
        <p:nvSpPr>
          <p:cNvPr id="9" name="コンテンツ プレースホルダー 4">
            <a:extLst>
              <a:ext uri="{FF2B5EF4-FFF2-40B4-BE49-F238E27FC236}">
                <a16:creationId xmlns:a16="http://schemas.microsoft.com/office/drawing/2014/main" id="{E60D32E5-B109-1994-5334-5E28F0D7FF6A}"/>
              </a:ext>
            </a:extLst>
          </p:cNvPr>
          <p:cNvSpPr txBox="1">
            <a:spLocks/>
          </p:cNvSpPr>
          <p:nvPr/>
        </p:nvSpPr>
        <p:spPr>
          <a:xfrm>
            <a:off x="5559926" y="4954848"/>
            <a:ext cx="1371600" cy="24622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Network Layer</a:t>
            </a:r>
            <a:endParaRPr lang="en-US" altLang="ja-JP" i="1"/>
          </a:p>
        </p:txBody>
      </p:sp>
      <p:sp>
        <p:nvSpPr>
          <p:cNvPr id="10" name="コンテンツ プレースホルダー 4">
            <a:extLst>
              <a:ext uri="{FF2B5EF4-FFF2-40B4-BE49-F238E27FC236}">
                <a16:creationId xmlns:a16="http://schemas.microsoft.com/office/drawing/2014/main" id="{FCD4F29D-8D47-BE32-3D9F-2D1984C49E42}"/>
              </a:ext>
            </a:extLst>
          </p:cNvPr>
          <p:cNvSpPr txBox="1">
            <a:spLocks/>
          </p:cNvSpPr>
          <p:nvPr/>
        </p:nvSpPr>
        <p:spPr>
          <a:xfrm>
            <a:off x="5559926" y="4509423"/>
            <a:ext cx="1558562" cy="24622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Transport Layer</a:t>
            </a:r>
            <a:endParaRPr lang="en-US" altLang="ja-JP" i="1"/>
          </a:p>
        </p:txBody>
      </p:sp>
      <p:sp>
        <p:nvSpPr>
          <p:cNvPr id="11" name="コンテンツ プレースホルダー 4">
            <a:extLst>
              <a:ext uri="{FF2B5EF4-FFF2-40B4-BE49-F238E27FC236}">
                <a16:creationId xmlns:a16="http://schemas.microsoft.com/office/drawing/2014/main" id="{16F160B9-ED37-91C0-531F-E0F782DE366A}"/>
              </a:ext>
            </a:extLst>
          </p:cNvPr>
          <p:cNvSpPr txBox="1">
            <a:spLocks/>
          </p:cNvSpPr>
          <p:nvPr/>
        </p:nvSpPr>
        <p:spPr>
          <a:xfrm>
            <a:off x="5559926" y="4144255"/>
            <a:ext cx="1585066" cy="24622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Application Layer</a:t>
            </a:r>
            <a:endParaRPr lang="en-US" altLang="ja-JP" i="1"/>
          </a:p>
        </p:txBody>
      </p:sp>
      <p:sp>
        <p:nvSpPr>
          <p:cNvPr id="12" name="コンテンツ プレースホルダー 4">
            <a:extLst>
              <a:ext uri="{FF2B5EF4-FFF2-40B4-BE49-F238E27FC236}">
                <a16:creationId xmlns:a16="http://schemas.microsoft.com/office/drawing/2014/main" id="{B6335D26-4869-F73D-FE2D-F5F0B1D240D5}"/>
              </a:ext>
            </a:extLst>
          </p:cNvPr>
          <p:cNvSpPr txBox="1">
            <a:spLocks/>
          </p:cNvSpPr>
          <p:nvPr/>
        </p:nvSpPr>
        <p:spPr>
          <a:xfrm>
            <a:off x="2441713" y="5893514"/>
            <a:ext cx="1905000" cy="24622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i="1"/>
              <a:t>NetX Layer Protocol</a:t>
            </a:r>
          </a:p>
        </p:txBody>
      </p:sp>
      <p:pic>
        <p:nvPicPr>
          <p:cNvPr id="3" name="Picture 2">
            <a:extLst>
              <a:ext uri="{FF2B5EF4-FFF2-40B4-BE49-F238E27FC236}">
                <a16:creationId xmlns:a16="http://schemas.microsoft.com/office/drawing/2014/main" id="{9F858C28-9E35-506E-8CF1-1A8D06BCBB47}"/>
              </a:ext>
            </a:extLst>
          </p:cNvPr>
          <p:cNvPicPr>
            <a:picLocks noChangeAspect="1"/>
          </p:cNvPicPr>
          <p:nvPr/>
        </p:nvPicPr>
        <p:blipFill>
          <a:blip r:embed="rId3"/>
          <a:stretch>
            <a:fillRect/>
          </a:stretch>
        </p:blipFill>
        <p:spPr>
          <a:xfrm>
            <a:off x="7610889" y="4038600"/>
            <a:ext cx="4066232" cy="1753277"/>
          </a:xfrm>
          <a:prstGeom prst="rect">
            <a:avLst/>
          </a:prstGeom>
        </p:spPr>
      </p:pic>
      <p:sp>
        <p:nvSpPr>
          <p:cNvPr id="6" name="コンテンツ プレースホルダー 4">
            <a:extLst>
              <a:ext uri="{FF2B5EF4-FFF2-40B4-BE49-F238E27FC236}">
                <a16:creationId xmlns:a16="http://schemas.microsoft.com/office/drawing/2014/main" id="{7B4A7342-0452-9AFF-2B76-AE22C86F988D}"/>
              </a:ext>
            </a:extLst>
          </p:cNvPr>
          <p:cNvSpPr txBox="1">
            <a:spLocks/>
          </p:cNvSpPr>
          <p:nvPr/>
        </p:nvSpPr>
        <p:spPr>
          <a:xfrm>
            <a:off x="8534400" y="5815497"/>
            <a:ext cx="2847986" cy="246221"/>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i="1"/>
              <a:t>NetX Duo Layer Protocol</a:t>
            </a:r>
          </a:p>
        </p:txBody>
      </p:sp>
    </p:spTree>
    <p:extLst>
      <p:ext uri="{BB962C8B-B14F-4D97-AF65-F5344CB8AC3E}">
        <p14:creationId xmlns:p14="http://schemas.microsoft.com/office/powerpoint/2010/main" val="12064332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Execution overview</a:t>
            </a:r>
            <a:endParaRPr lang="en-US" sz="2000" cap="all" dirty="0"/>
          </a:p>
        </p:txBody>
      </p:sp>
      <p:sp>
        <p:nvSpPr>
          <p:cNvPr id="3" name="Rectangle: Rounded Corners 2">
            <a:extLst>
              <a:ext uri="{FF2B5EF4-FFF2-40B4-BE49-F238E27FC236}">
                <a16:creationId xmlns:a16="http://schemas.microsoft.com/office/drawing/2014/main" id="{05AC4227-1286-864B-E313-2F2B5B3E3510}"/>
              </a:ext>
            </a:extLst>
          </p:cNvPr>
          <p:cNvSpPr/>
          <p:nvPr/>
        </p:nvSpPr>
        <p:spPr>
          <a:xfrm>
            <a:off x="1143000" y="1553988"/>
            <a:ext cx="2362200"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nx_system_initialize</a:t>
            </a:r>
          </a:p>
        </p:txBody>
      </p:sp>
      <p:sp>
        <p:nvSpPr>
          <p:cNvPr id="6" name="Rectangle: Rounded Corners 5">
            <a:extLst>
              <a:ext uri="{FF2B5EF4-FFF2-40B4-BE49-F238E27FC236}">
                <a16:creationId xmlns:a16="http://schemas.microsoft.com/office/drawing/2014/main" id="{70F3396F-EFE3-6161-2DED-03DFCC02B5F1}"/>
              </a:ext>
            </a:extLst>
          </p:cNvPr>
          <p:cNvSpPr/>
          <p:nvPr/>
        </p:nvSpPr>
        <p:spPr>
          <a:xfrm>
            <a:off x="1143000" y="2421334"/>
            <a:ext cx="2362200"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nx_packet_pool_create</a:t>
            </a:r>
          </a:p>
        </p:txBody>
      </p:sp>
      <p:sp>
        <p:nvSpPr>
          <p:cNvPr id="15" name="Rectangle: Rounded Corners 14">
            <a:extLst>
              <a:ext uri="{FF2B5EF4-FFF2-40B4-BE49-F238E27FC236}">
                <a16:creationId xmlns:a16="http://schemas.microsoft.com/office/drawing/2014/main" id="{BCB6B482-FEBB-A74E-085E-97FC48A7ACC4}"/>
              </a:ext>
            </a:extLst>
          </p:cNvPr>
          <p:cNvSpPr/>
          <p:nvPr/>
        </p:nvSpPr>
        <p:spPr>
          <a:xfrm>
            <a:off x="4261486" y="5370240"/>
            <a:ext cx="2362200"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IP Periodic Timers</a:t>
            </a:r>
          </a:p>
        </p:txBody>
      </p:sp>
      <p:sp>
        <p:nvSpPr>
          <p:cNvPr id="16" name="Rectangle: Rounded Corners 15">
            <a:extLst>
              <a:ext uri="{FF2B5EF4-FFF2-40B4-BE49-F238E27FC236}">
                <a16:creationId xmlns:a16="http://schemas.microsoft.com/office/drawing/2014/main" id="{62B065AB-48AA-4198-D1F9-3C5A452A625D}"/>
              </a:ext>
            </a:extLst>
          </p:cNvPr>
          <p:cNvSpPr/>
          <p:nvPr/>
        </p:nvSpPr>
        <p:spPr>
          <a:xfrm>
            <a:off x="7286626" y="4927042"/>
            <a:ext cx="2667000"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1000ms </a:t>
            </a:r>
          </a:p>
          <a:p>
            <a:pPr algn="ctr"/>
            <a:r>
              <a:rPr lang="en-US" sz="1600"/>
              <a:t>(ARP, IGMP, TCP) timeout</a:t>
            </a:r>
          </a:p>
        </p:txBody>
      </p:sp>
      <p:sp>
        <p:nvSpPr>
          <p:cNvPr id="17" name="Rectangle: Rounded Corners 16">
            <a:extLst>
              <a:ext uri="{FF2B5EF4-FFF2-40B4-BE49-F238E27FC236}">
                <a16:creationId xmlns:a16="http://schemas.microsoft.com/office/drawing/2014/main" id="{0A6C1CC2-AC48-0634-F5CE-DA896386C2C7}"/>
              </a:ext>
            </a:extLst>
          </p:cNvPr>
          <p:cNvSpPr/>
          <p:nvPr/>
        </p:nvSpPr>
        <p:spPr>
          <a:xfrm>
            <a:off x="7286626" y="5873654"/>
            <a:ext cx="2667000"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100ms</a:t>
            </a:r>
          </a:p>
          <a:p>
            <a:pPr algn="ctr"/>
            <a:r>
              <a:rPr lang="en-US" sz="1600"/>
              <a:t>(TCP retransmit timeout)</a:t>
            </a:r>
          </a:p>
        </p:txBody>
      </p:sp>
      <p:sp>
        <p:nvSpPr>
          <p:cNvPr id="18" name="Rectangle: Rounded Corners 17">
            <a:extLst>
              <a:ext uri="{FF2B5EF4-FFF2-40B4-BE49-F238E27FC236}">
                <a16:creationId xmlns:a16="http://schemas.microsoft.com/office/drawing/2014/main" id="{DB39EDDF-AD6F-F528-D2D5-5CEE6EC7687B}"/>
              </a:ext>
            </a:extLst>
          </p:cNvPr>
          <p:cNvSpPr/>
          <p:nvPr/>
        </p:nvSpPr>
        <p:spPr>
          <a:xfrm>
            <a:off x="4267200" y="3288680"/>
            <a:ext cx="2362200"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Network Driver</a:t>
            </a:r>
          </a:p>
        </p:txBody>
      </p:sp>
      <p:sp>
        <p:nvSpPr>
          <p:cNvPr id="19" name="Rectangle: Rounded Corners 18">
            <a:extLst>
              <a:ext uri="{FF2B5EF4-FFF2-40B4-BE49-F238E27FC236}">
                <a16:creationId xmlns:a16="http://schemas.microsoft.com/office/drawing/2014/main" id="{5AC5A350-931F-A257-D180-27D033CA5946}"/>
              </a:ext>
            </a:extLst>
          </p:cNvPr>
          <p:cNvSpPr/>
          <p:nvPr/>
        </p:nvSpPr>
        <p:spPr>
          <a:xfrm>
            <a:off x="4267200" y="4150978"/>
            <a:ext cx="2362200"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IP Thread</a:t>
            </a:r>
          </a:p>
        </p:txBody>
      </p:sp>
      <p:cxnSp>
        <p:nvCxnSpPr>
          <p:cNvPr id="21" name="Straight Arrow Connector 20">
            <a:extLst>
              <a:ext uri="{FF2B5EF4-FFF2-40B4-BE49-F238E27FC236}">
                <a16:creationId xmlns:a16="http://schemas.microsoft.com/office/drawing/2014/main" id="{544580D2-FD93-25F1-14BA-3E1C4AD2D59B}"/>
              </a:ext>
            </a:extLst>
          </p:cNvPr>
          <p:cNvCxnSpPr>
            <a:cxnSpLocks/>
            <a:stCxn id="3" idx="2"/>
            <a:endCxn id="6" idx="0"/>
          </p:cNvCxnSpPr>
          <p:nvPr/>
        </p:nvCxnSpPr>
        <p:spPr>
          <a:xfrm>
            <a:off x="2324100" y="1997186"/>
            <a:ext cx="0" cy="42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52C323F-83CE-7CFA-4B7F-2D56308355AC}"/>
              </a:ext>
            </a:extLst>
          </p:cNvPr>
          <p:cNvCxnSpPr>
            <a:cxnSpLocks/>
            <a:stCxn id="6" idx="2"/>
          </p:cNvCxnSpPr>
          <p:nvPr/>
        </p:nvCxnSpPr>
        <p:spPr>
          <a:xfrm>
            <a:off x="2324100" y="2864532"/>
            <a:ext cx="0" cy="424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1A2691E9-BAC2-CD71-B4AC-B1A6F1AD25DD}"/>
              </a:ext>
            </a:extLst>
          </p:cNvPr>
          <p:cNvSpPr/>
          <p:nvPr/>
        </p:nvSpPr>
        <p:spPr>
          <a:xfrm>
            <a:off x="1143000" y="3288680"/>
            <a:ext cx="2362200"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nx_ip_create</a:t>
            </a:r>
          </a:p>
        </p:txBody>
      </p:sp>
      <p:cxnSp>
        <p:nvCxnSpPr>
          <p:cNvPr id="38" name="Connector: Elbow 37">
            <a:extLst>
              <a:ext uri="{FF2B5EF4-FFF2-40B4-BE49-F238E27FC236}">
                <a16:creationId xmlns:a16="http://schemas.microsoft.com/office/drawing/2014/main" id="{9636F7DA-D6A6-F126-517D-CEA18D3516E2}"/>
              </a:ext>
            </a:extLst>
          </p:cNvPr>
          <p:cNvCxnSpPr>
            <a:cxnSpLocks/>
            <a:stCxn id="34" idx="2"/>
            <a:endCxn id="19" idx="1"/>
          </p:cNvCxnSpPr>
          <p:nvPr/>
        </p:nvCxnSpPr>
        <p:spPr>
          <a:xfrm rot="16200000" flipH="1">
            <a:off x="2975301" y="3080677"/>
            <a:ext cx="640699" cy="19431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953C805-0BF2-45B7-11FE-6ADE7A6AF039}"/>
              </a:ext>
            </a:extLst>
          </p:cNvPr>
          <p:cNvCxnSpPr>
            <a:cxnSpLocks/>
            <a:stCxn id="18" idx="2"/>
            <a:endCxn id="19" idx="0"/>
          </p:cNvCxnSpPr>
          <p:nvPr/>
        </p:nvCxnSpPr>
        <p:spPr>
          <a:xfrm>
            <a:off x="5448300" y="3731878"/>
            <a:ext cx="0" cy="4191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66A8F7B-8D89-C1E4-15F4-320125DF0309}"/>
              </a:ext>
            </a:extLst>
          </p:cNvPr>
          <p:cNvCxnSpPr>
            <a:cxnSpLocks/>
            <a:stCxn id="19" idx="2"/>
            <a:endCxn id="15" idx="0"/>
          </p:cNvCxnSpPr>
          <p:nvPr/>
        </p:nvCxnSpPr>
        <p:spPr>
          <a:xfrm flipH="1">
            <a:off x="5442586" y="4594176"/>
            <a:ext cx="5714" cy="7760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34E2AED0-4CDB-1854-35DE-5E27030BF7EF}"/>
              </a:ext>
            </a:extLst>
          </p:cNvPr>
          <p:cNvSpPr/>
          <p:nvPr/>
        </p:nvSpPr>
        <p:spPr>
          <a:xfrm>
            <a:off x="7924802" y="4140040"/>
            <a:ext cx="2514597" cy="4431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User Threads</a:t>
            </a:r>
          </a:p>
        </p:txBody>
      </p:sp>
      <p:cxnSp>
        <p:nvCxnSpPr>
          <p:cNvPr id="56" name="Straight Arrow Connector 55">
            <a:extLst>
              <a:ext uri="{FF2B5EF4-FFF2-40B4-BE49-F238E27FC236}">
                <a16:creationId xmlns:a16="http://schemas.microsoft.com/office/drawing/2014/main" id="{6AB88815-ADAF-38D4-1C7B-8F94133B2513}"/>
              </a:ext>
            </a:extLst>
          </p:cNvPr>
          <p:cNvCxnSpPr>
            <a:cxnSpLocks/>
            <a:stCxn id="55" idx="1"/>
            <a:endCxn id="19" idx="3"/>
          </p:cNvCxnSpPr>
          <p:nvPr/>
        </p:nvCxnSpPr>
        <p:spPr>
          <a:xfrm flipH="1">
            <a:off x="6629400" y="4361639"/>
            <a:ext cx="1295402" cy="109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760E07E-4951-FC9F-5603-3380C3B017DA}"/>
              </a:ext>
            </a:extLst>
          </p:cNvPr>
          <p:cNvCxnSpPr>
            <a:cxnSpLocks/>
            <a:stCxn id="3" idx="3"/>
          </p:cNvCxnSpPr>
          <p:nvPr/>
        </p:nvCxnSpPr>
        <p:spPr>
          <a:xfrm>
            <a:off x="3505200" y="1775587"/>
            <a:ext cx="609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コンテンツ プレースホルダー 4">
            <a:extLst>
              <a:ext uri="{FF2B5EF4-FFF2-40B4-BE49-F238E27FC236}">
                <a16:creationId xmlns:a16="http://schemas.microsoft.com/office/drawing/2014/main" id="{A617E462-A22B-31AD-AD77-6E58EBD5C814}"/>
              </a:ext>
            </a:extLst>
          </p:cNvPr>
          <p:cNvSpPr txBox="1">
            <a:spLocks/>
          </p:cNvSpPr>
          <p:nvPr/>
        </p:nvSpPr>
        <p:spPr>
          <a:xfrm>
            <a:off x="4114800" y="1487760"/>
            <a:ext cx="2785215" cy="595035"/>
          </a:xfrm>
          <a:prstGeom prst="rect">
            <a:avLst/>
          </a:prstGeom>
        </p:spPr>
        <p:txBody>
          <a:bodyPr vert="horz" wrap="square" lIns="0" tIns="0" rIns="0" bIns="0" rtlCol="0">
            <a:spAutoFit/>
          </a:bodyPr>
          <a:lst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nSpc>
                <a:spcPct val="100000"/>
              </a:lnSpc>
            </a:pPr>
            <a:r>
              <a:rPr lang="en-US" altLang="ja-JP"/>
              <a:t>Call from tx_application_define</a:t>
            </a:r>
          </a:p>
          <a:p>
            <a:pPr>
              <a:lnSpc>
                <a:spcPct val="100000"/>
              </a:lnSpc>
            </a:pPr>
            <a:r>
              <a:rPr lang="en-US" altLang="ja-JP"/>
              <a:t>or user threads</a:t>
            </a:r>
          </a:p>
        </p:txBody>
      </p:sp>
      <p:sp>
        <p:nvSpPr>
          <p:cNvPr id="4" name="Left Brace 3">
            <a:extLst>
              <a:ext uri="{FF2B5EF4-FFF2-40B4-BE49-F238E27FC236}">
                <a16:creationId xmlns:a16="http://schemas.microsoft.com/office/drawing/2014/main" id="{C1C1403A-76EC-F182-2861-CFBE252FE432}"/>
              </a:ext>
            </a:extLst>
          </p:cNvPr>
          <p:cNvSpPr/>
          <p:nvPr/>
        </p:nvSpPr>
        <p:spPr>
          <a:xfrm>
            <a:off x="6808146" y="5153480"/>
            <a:ext cx="183737" cy="9417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871263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Execution overview</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37509" y="1371600"/>
            <a:ext cx="11954491" cy="4447884"/>
          </a:xfrm>
          <a:prstGeom prst="rect">
            <a:avLst/>
          </a:prstGeom>
          <a:noFill/>
        </p:spPr>
        <p:txBody>
          <a:bodyPr wrap="none" rtlCol="0">
            <a:spAutoFit/>
          </a:bodyPr>
          <a:lstStyle/>
          <a:p>
            <a:pPr>
              <a:lnSpc>
                <a:spcPct val="200000"/>
              </a:lnSpc>
            </a:pPr>
            <a:r>
              <a:rPr lang="en-US" sz="1600" b="1"/>
              <a:t>Multihome support: </a:t>
            </a:r>
            <a:r>
              <a:rPr lang="en-US" sz="1600"/>
              <a:t>supports systems connected to multiple physical devices using a single IP instance.</a:t>
            </a:r>
          </a:p>
          <a:p>
            <a:pPr marL="285750" indent="-285750">
              <a:lnSpc>
                <a:spcPct val="200000"/>
              </a:lnSpc>
              <a:buClr>
                <a:srgbClr val="0070C0"/>
              </a:buClr>
              <a:buFont typeface="Wingdings" panose="05000000000000000000" pitchFamily="2" charset="2"/>
              <a:buChar char="§"/>
            </a:pPr>
            <a:r>
              <a:rPr lang="en-US" sz="1600" i="1"/>
              <a:t>NX_MAX_PHSYCIAL_INTERFACES: </a:t>
            </a:r>
            <a:r>
              <a:rPr lang="en-US" sz="1600"/>
              <a:t> define number of physical devices attached to the system</a:t>
            </a:r>
          </a:p>
          <a:p>
            <a:pPr marL="285750" indent="-285750">
              <a:lnSpc>
                <a:spcPct val="200000"/>
              </a:lnSpc>
              <a:buClr>
                <a:srgbClr val="0070C0"/>
              </a:buClr>
              <a:buFont typeface="Wingdings" panose="05000000000000000000" pitchFamily="2" charset="2"/>
              <a:buChar char="§"/>
            </a:pPr>
            <a:r>
              <a:rPr lang="en-US" sz="1600"/>
              <a:t>Primary device: using the </a:t>
            </a:r>
            <a:r>
              <a:rPr lang="en-US" sz="1600" i="1"/>
              <a:t>nx_ip_create</a:t>
            </a:r>
            <a:r>
              <a:rPr lang="en-US" sz="1600"/>
              <a:t> to creates a single IP instance for the primary device (has zero index in IP instance list)</a:t>
            </a:r>
            <a:endParaRPr lang="en-US" sz="1600" i="1"/>
          </a:p>
          <a:p>
            <a:pPr marL="285750" indent="-285750">
              <a:lnSpc>
                <a:spcPct val="200000"/>
              </a:lnSpc>
              <a:buClr>
                <a:srgbClr val="0070C0"/>
              </a:buClr>
              <a:buFont typeface="Wingdings" panose="05000000000000000000" pitchFamily="2" charset="2"/>
              <a:buChar char="§"/>
            </a:pPr>
            <a:r>
              <a:rPr lang="en-US" sz="1600"/>
              <a:t>Additional network devices using the </a:t>
            </a:r>
            <a:r>
              <a:rPr lang="en-US" sz="1600" i="1"/>
              <a:t>nx_ip_interface_attach:</a:t>
            </a:r>
            <a:r>
              <a:rPr lang="en-US" sz="1600"/>
              <a:t> attaches the device to the IP instance (assigned next index)</a:t>
            </a:r>
          </a:p>
          <a:p>
            <a:pPr>
              <a:lnSpc>
                <a:spcPct val="200000"/>
              </a:lnSpc>
            </a:pPr>
            <a:endParaRPr lang="en-US" sz="1600"/>
          </a:p>
          <a:p>
            <a:pPr>
              <a:lnSpc>
                <a:spcPct val="200000"/>
              </a:lnSpc>
            </a:pPr>
            <a:r>
              <a:rPr lang="en-US" sz="1600" b="1"/>
              <a:t>Loopback Interface: </a:t>
            </a:r>
            <a:r>
              <a:rPr lang="en-US" sz="1600"/>
              <a:t>is a special network interface without an physical link attached to</a:t>
            </a:r>
          </a:p>
          <a:p>
            <a:pPr marL="285750" indent="-285750">
              <a:lnSpc>
                <a:spcPct val="200000"/>
              </a:lnSpc>
              <a:buClr>
                <a:srgbClr val="0070C0"/>
              </a:buClr>
              <a:buFont typeface="Wingdings" panose="05000000000000000000" pitchFamily="2" charset="2"/>
              <a:buChar char="§"/>
            </a:pPr>
            <a:r>
              <a:rPr lang="en-US" sz="1600"/>
              <a:t>allows applications to communicate using the IP loopback address 127.0.0.1</a:t>
            </a:r>
            <a:endParaRPr lang="en-US" sz="1600" b="1"/>
          </a:p>
          <a:p>
            <a:pPr marL="285750" indent="-285750">
              <a:lnSpc>
                <a:spcPct val="200000"/>
              </a:lnSpc>
              <a:buClr>
                <a:srgbClr val="0070C0"/>
              </a:buClr>
              <a:buFont typeface="Wingdings" panose="05000000000000000000" pitchFamily="2" charset="2"/>
              <a:buChar char="§"/>
            </a:pPr>
            <a:r>
              <a:rPr lang="en-US" sz="1600">
                <a:solidFill>
                  <a:srgbClr val="171717"/>
                </a:solidFill>
                <a:latin typeface="Segoe UI" panose="020B0502040204020203" pitchFamily="34" charset="0"/>
              </a:rPr>
              <a:t>Set </a:t>
            </a:r>
            <a:r>
              <a:rPr lang="en-US" sz="1600" i="1">
                <a:solidFill>
                  <a:srgbClr val="171717"/>
                </a:solidFill>
                <a:effectLst/>
                <a:latin typeface="Segoe UI" panose="020B0502040204020203" pitchFamily="34" charset="0"/>
              </a:rPr>
              <a:t>NX_DISABLE_LOOPBACK_INTERFACE </a:t>
            </a:r>
            <a:r>
              <a:rPr lang="en-US" sz="1600">
                <a:solidFill>
                  <a:srgbClr val="171717"/>
                </a:solidFill>
                <a:effectLst/>
                <a:latin typeface="Segoe UI" panose="020B0502040204020203" pitchFamily="34" charset="0"/>
              </a:rPr>
              <a:t>to ena</a:t>
            </a:r>
            <a:r>
              <a:rPr lang="en-US" sz="1600">
                <a:solidFill>
                  <a:srgbClr val="171717"/>
                </a:solidFill>
                <a:latin typeface="Segoe UI" panose="020B0502040204020203" pitchFamily="34" charset="0"/>
              </a:rPr>
              <a:t>ble Loopback interface</a:t>
            </a:r>
            <a:endParaRPr lang="en-US" sz="1600"/>
          </a:p>
          <a:p>
            <a:pPr>
              <a:lnSpc>
                <a:spcPct val="200000"/>
              </a:lnSpc>
            </a:pPr>
            <a:endParaRPr lang="en-US" sz="1600"/>
          </a:p>
        </p:txBody>
      </p:sp>
    </p:spTree>
    <p:extLst>
      <p:ext uri="{BB962C8B-B14F-4D97-AF65-F5344CB8AC3E}">
        <p14:creationId xmlns:p14="http://schemas.microsoft.com/office/powerpoint/2010/main" val="25365279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Packet pools</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37509" y="1371600"/>
            <a:ext cx="10963891" cy="416011"/>
          </a:xfrm>
          <a:prstGeom prst="rect">
            <a:avLst/>
          </a:prstGeom>
          <a:noFill/>
        </p:spPr>
        <p:txBody>
          <a:bodyPr wrap="square" rtlCol="0">
            <a:spAutoFit/>
          </a:bodyPr>
          <a:lstStyle/>
          <a:p>
            <a:pPr>
              <a:lnSpc>
                <a:spcPct val="150000"/>
              </a:lnSpc>
            </a:pPr>
            <a:r>
              <a:rPr lang="en-US" sz="1600"/>
              <a:t>NetX provides the ability to create and manage multiple pools of fixed-size network packets:</a:t>
            </a:r>
          </a:p>
        </p:txBody>
      </p:sp>
      <p:pic>
        <p:nvPicPr>
          <p:cNvPr id="6" name="Picture 5">
            <a:extLst>
              <a:ext uri="{FF2B5EF4-FFF2-40B4-BE49-F238E27FC236}">
                <a16:creationId xmlns:a16="http://schemas.microsoft.com/office/drawing/2014/main" id="{9C6D2129-D24A-6AAF-592B-CA7E188672DE}"/>
              </a:ext>
            </a:extLst>
          </p:cNvPr>
          <p:cNvPicPr>
            <a:picLocks noChangeAspect="1"/>
          </p:cNvPicPr>
          <p:nvPr/>
        </p:nvPicPr>
        <p:blipFill>
          <a:blip r:embed="rId2"/>
          <a:stretch>
            <a:fillRect/>
          </a:stretch>
        </p:blipFill>
        <p:spPr>
          <a:xfrm>
            <a:off x="3276600" y="2057400"/>
            <a:ext cx="5029200" cy="2310064"/>
          </a:xfrm>
          <a:prstGeom prst="rect">
            <a:avLst/>
          </a:prstGeom>
        </p:spPr>
      </p:pic>
      <p:sp>
        <p:nvSpPr>
          <p:cNvPr id="3" name="TextBox 2">
            <a:extLst>
              <a:ext uri="{FF2B5EF4-FFF2-40B4-BE49-F238E27FC236}">
                <a16:creationId xmlns:a16="http://schemas.microsoft.com/office/drawing/2014/main" id="{782943CF-50A2-6BA2-7308-B7CCF1885AD4}"/>
              </a:ext>
            </a:extLst>
          </p:cNvPr>
          <p:cNvSpPr txBox="1"/>
          <p:nvPr/>
        </p:nvSpPr>
        <p:spPr>
          <a:xfrm>
            <a:off x="467999" y="4572000"/>
            <a:ext cx="11038201" cy="416011"/>
          </a:xfrm>
          <a:prstGeom prst="rect">
            <a:avLst/>
          </a:prstGeom>
          <a:noFill/>
        </p:spPr>
        <p:txBody>
          <a:bodyPr wrap="square" rtlCol="0">
            <a:spAutoFit/>
          </a:bodyPr>
          <a:lstStyle/>
          <a:p>
            <a:pPr>
              <a:lnSpc>
                <a:spcPct val="150000"/>
              </a:lnSpc>
            </a:pPr>
            <a:r>
              <a:rPr lang="en-US" sz="1600"/>
              <a:t>NetX Duo provides packet pools with more Packet header offsets for IPv6 and Dual Packet Pool</a:t>
            </a:r>
          </a:p>
        </p:txBody>
      </p:sp>
    </p:spTree>
    <p:extLst>
      <p:ext uri="{BB962C8B-B14F-4D97-AF65-F5344CB8AC3E}">
        <p14:creationId xmlns:p14="http://schemas.microsoft.com/office/powerpoint/2010/main" val="22169086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Packet pools</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37509" y="1371600"/>
            <a:ext cx="9025099" cy="4478662"/>
          </a:xfrm>
          <a:prstGeom prst="rect">
            <a:avLst/>
          </a:prstGeom>
          <a:noFill/>
        </p:spPr>
        <p:txBody>
          <a:bodyPr wrap="none" rtlCol="0">
            <a:spAutoFit/>
          </a:bodyPr>
          <a:lstStyle/>
          <a:p>
            <a:pPr marL="285750" indent="-285750">
              <a:lnSpc>
                <a:spcPct val="150000"/>
              </a:lnSpc>
              <a:buClr>
                <a:srgbClr val="0070C0"/>
              </a:buClr>
              <a:buFont typeface="Wingdings" panose="05000000000000000000" pitchFamily="2" charset="2"/>
              <a:buChar char="§"/>
            </a:pPr>
            <a:r>
              <a:rPr lang="en-US" sz="1600"/>
              <a:t>Create packet pool in specified memory area:</a:t>
            </a:r>
          </a:p>
          <a:p>
            <a:pPr>
              <a:lnSpc>
                <a:spcPct val="150000"/>
              </a:lnSpc>
            </a:pPr>
            <a:r>
              <a:rPr lang="en-US" sz="1600"/>
              <a:t>	UINT </a:t>
            </a:r>
            <a:r>
              <a:rPr lang="en-US" sz="1600">
                <a:solidFill>
                  <a:schemeClr val="tx2">
                    <a:lumMod val="60000"/>
                    <a:lumOff val="40000"/>
                  </a:schemeClr>
                </a:solidFill>
              </a:rPr>
              <a:t>nx_packet_pool_create </a:t>
            </a:r>
            <a:r>
              <a:rPr lang="en-US" sz="1600"/>
              <a:t>(NX_PACKET_POOL *pool_ptr, CHAR *name, </a:t>
            </a:r>
          </a:p>
          <a:p>
            <a:pPr>
              <a:lnSpc>
                <a:spcPct val="150000"/>
              </a:lnSpc>
            </a:pPr>
            <a:r>
              <a:rPr lang="en-US" sz="1600"/>
              <a:t>			ULONG payload_size, VOID *memory_ptr, ULONG memory_size);</a:t>
            </a:r>
          </a:p>
          <a:p>
            <a:pPr marL="285750" indent="-285750">
              <a:lnSpc>
                <a:spcPct val="150000"/>
              </a:lnSpc>
              <a:buClr>
                <a:srgbClr val="0070C0"/>
              </a:buClr>
              <a:buFont typeface="Wingdings" panose="05000000000000000000" pitchFamily="2" charset="2"/>
              <a:buChar char="§"/>
            </a:pPr>
            <a:r>
              <a:rPr lang="en-US" sz="1600"/>
              <a:t>Allocate packet from specified pool:</a:t>
            </a:r>
          </a:p>
          <a:p>
            <a:pPr>
              <a:lnSpc>
                <a:spcPct val="150000"/>
              </a:lnSpc>
            </a:pPr>
            <a:r>
              <a:rPr lang="en-US" sz="1600"/>
              <a:t>	UINT </a:t>
            </a:r>
            <a:r>
              <a:rPr lang="en-US" sz="1600">
                <a:solidFill>
                  <a:schemeClr val="tx2">
                    <a:lumMod val="60000"/>
                    <a:lumOff val="40000"/>
                  </a:schemeClr>
                </a:solidFill>
              </a:rPr>
              <a:t>nx_packet_allocate </a:t>
            </a:r>
            <a:r>
              <a:rPr lang="en-US" sz="1600"/>
              <a:t>(NX_PACKET_POOL *pool_ptr, NX_PACKET **packet_ptr, </a:t>
            </a:r>
          </a:p>
          <a:p>
            <a:pPr>
              <a:lnSpc>
                <a:spcPct val="150000"/>
              </a:lnSpc>
            </a:pPr>
            <a:r>
              <a:rPr lang="en-US" sz="1600"/>
              <a:t>			ULONG packet_type, ULONG wait_option);</a:t>
            </a:r>
          </a:p>
          <a:p>
            <a:pPr marL="285750" indent="-285750">
              <a:lnSpc>
                <a:spcPct val="150000"/>
              </a:lnSpc>
              <a:buClr>
                <a:srgbClr val="0070C0"/>
              </a:buClr>
              <a:buFont typeface="Wingdings" panose="05000000000000000000" pitchFamily="2" charset="2"/>
              <a:buChar char="§"/>
            </a:pPr>
            <a:r>
              <a:rPr lang="en-US" sz="1600"/>
              <a:t>Release previously allocated packet:</a:t>
            </a:r>
          </a:p>
          <a:p>
            <a:pPr>
              <a:lnSpc>
                <a:spcPct val="150000"/>
              </a:lnSpc>
            </a:pPr>
            <a:r>
              <a:rPr lang="en-US" sz="1600"/>
              <a:t>	UINT </a:t>
            </a:r>
            <a:r>
              <a:rPr lang="en-US" sz="1600">
                <a:solidFill>
                  <a:schemeClr val="tx2">
                    <a:lumMod val="60000"/>
                    <a:lumOff val="40000"/>
                  </a:schemeClr>
                </a:solidFill>
              </a:rPr>
              <a:t>nx_packet_release </a:t>
            </a:r>
            <a:r>
              <a:rPr lang="en-US" sz="1600"/>
              <a:t>(NX_PACKET *packet_ptr);</a:t>
            </a:r>
          </a:p>
          <a:p>
            <a:pPr marL="285750" indent="-285750">
              <a:lnSpc>
                <a:spcPct val="150000"/>
              </a:lnSpc>
              <a:buClr>
                <a:srgbClr val="0070C0"/>
              </a:buClr>
              <a:buFont typeface="Wingdings" panose="05000000000000000000" pitchFamily="2" charset="2"/>
              <a:buChar char="§"/>
            </a:pPr>
            <a:r>
              <a:rPr lang="en-US" sz="1600"/>
              <a:t>Release a transmitted packet:</a:t>
            </a:r>
          </a:p>
          <a:p>
            <a:pPr>
              <a:lnSpc>
                <a:spcPct val="150000"/>
              </a:lnSpc>
            </a:pPr>
            <a:r>
              <a:rPr lang="en-US" sz="1600"/>
              <a:t>	UINT </a:t>
            </a:r>
            <a:r>
              <a:rPr lang="en-US" sz="1600">
                <a:solidFill>
                  <a:schemeClr val="tx2">
                    <a:lumMod val="60000"/>
                    <a:lumOff val="40000"/>
                  </a:schemeClr>
                </a:solidFill>
              </a:rPr>
              <a:t>nx_packet_transmit_release </a:t>
            </a:r>
            <a:r>
              <a:rPr lang="en-US" sz="1600"/>
              <a:t>(NX_PACKET *packet_ptr);</a:t>
            </a:r>
          </a:p>
          <a:p>
            <a:pPr marL="285750" indent="-285750">
              <a:lnSpc>
                <a:spcPct val="150000"/>
              </a:lnSpc>
              <a:buClr>
                <a:srgbClr val="0070C0"/>
              </a:buClr>
              <a:buFont typeface="Wingdings" panose="05000000000000000000" pitchFamily="2" charset="2"/>
              <a:buChar char="§"/>
            </a:pPr>
            <a:r>
              <a:rPr lang="en-US" sz="1600"/>
              <a:t>Delete previously created packet pool:</a:t>
            </a:r>
          </a:p>
          <a:p>
            <a:pPr>
              <a:lnSpc>
                <a:spcPct val="150000"/>
              </a:lnSpc>
            </a:pPr>
            <a:r>
              <a:rPr lang="en-US" sz="1600"/>
              <a:t>	UINT </a:t>
            </a:r>
            <a:r>
              <a:rPr lang="en-US" sz="1600">
                <a:solidFill>
                  <a:schemeClr val="tx2">
                    <a:lumMod val="60000"/>
                    <a:lumOff val="40000"/>
                  </a:schemeClr>
                </a:solidFill>
              </a:rPr>
              <a:t>nx_packet_pool_delete </a:t>
            </a:r>
            <a:r>
              <a:rPr lang="en-US" sz="1600"/>
              <a:t>(NX_PACKET_POOL *pool_ptr);</a:t>
            </a:r>
          </a:p>
        </p:txBody>
      </p:sp>
    </p:spTree>
    <p:extLst>
      <p:ext uri="{BB962C8B-B14F-4D97-AF65-F5344CB8AC3E}">
        <p14:creationId xmlns:p14="http://schemas.microsoft.com/office/powerpoint/2010/main" val="95602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Threadx important files</a:t>
            </a:r>
            <a:endParaRPr lang="en-US" sz="2000" cap="all" dirty="0"/>
          </a:p>
        </p:txBody>
      </p:sp>
      <p:graphicFrame>
        <p:nvGraphicFramePr>
          <p:cNvPr id="6" name="Table 6">
            <a:extLst>
              <a:ext uri="{FF2B5EF4-FFF2-40B4-BE49-F238E27FC236}">
                <a16:creationId xmlns:a16="http://schemas.microsoft.com/office/drawing/2014/main" id="{8FD48321-1888-A15A-0A05-94F28989A06F}"/>
              </a:ext>
            </a:extLst>
          </p:cNvPr>
          <p:cNvGraphicFramePr>
            <a:graphicFrameLocks noGrp="1"/>
          </p:cNvGraphicFramePr>
          <p:nvPr/>
        </p:nvGraphicFramePr>
        <p:xfrm>
          <a:off x="1066800" y="1919820"/>
          <a:ext cx="9829800" cy="3018359"/>
        </p:xfrm>
        <a:graphic>
          <a:graphicData uri="http://schemas.openxmlformats.org/drawingml/2006/table">
            <a:tbl>
              <a:tblPr firstRow="1" bandRow="1">
                <a:tableStyleId>{5C22544A-7EE6-4342-B048-85BDC9FD1C3A}</a:tableStyleId>
              </a:tblPr>
              <a:tblGrid>
                <a:gridCol w="2341488">
                  <a:extLst>
                    <a:ext uri="{9D8B030D-6E8A-4147-A177-3AD203B41FA5}">
                      <a16:colId xmlns:a16="http://schemas.microsoft.com/office/drawing/2014/main" val="358117549"/>
                    </a:ext>
                  </a:extLst>
                </a:gridCol>
                <a:gridCol w="7488312">
                  <a:extLst>
                    <a:ext uri="{9D8B030D-6E8A-4147-A177-3AD203B41FA5}">
                      <a16:colId xmlns:a16="http://schemas.microsoft.com/office/drawing/2014/main" val="243126482"/>
                    </a:ext>
                  </a:extLst>
                </a:gridCol>
              </a:tblGrid>
              <a:tr h="518999">
                <a:tc>
                  <a:txBody>
                    <a:bodyPr/>
                    <a:lstStyle/>
                    <a:p>
                      <a:r>
                        <a:rPr lang="en-US" sz="1800" b="1">
                          <a:solidFill>
                            <a:sysClr val="windowText" lastClr="000000"/>
                          </a:solidFill>
                        </a:rPr>
                        <a:t>Filename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a:solidFill>
                            <a:sysClr val="windowText" lastClr="000000"/>
                          </a:solidFill>
                        </a:rPr>
                        <a:t>Descripttion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1621420"/>
                  </a:ext>
                </a:extLst>
              </a:tr>
              <a:tr h="700201">
                <a:tc>
                  <a:txBody>
                    <a:bodyPr/>
                    <a:lstStyle/>
                    <a:p>
                      <a:r>
                        <a:rPr lang="en-US" b="0">
                          <a:solidFill>
                            <a:sysClr val="windowText" lastClr="000000"/>
                          </a:solidFill>
                        </a:rPr>
                        <a:t>tx_api.h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ysClr val="windowText" lastClr="000000"/>
                          </a:solidFill>
                        </a:rPr>
                        <a:t>C header file containing all system equates, data structures, and service prototypes.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8585641"/>
                  </a:ext>
                </a:extLst>
              </a:tr>
              <a:tr h="518999">
                <a:tc>
                  <a:txBody>
                    <a:bodyPr/>
                    <a:lstStyle/>
                    <a:p>
                      <a:r>
                        <a:rPr lang="en-US" b="0">
                          <a:solidFill>
                            <a:sysClr val="windowText" lastClr="000000"/>
                          </a:solidFill>
                        </a:rPr>
                        <a:t>tx_port.h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C header file containing all development-tool and target specific data definitions and structures.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7928771"/>
                  </a:ext>
                </a:extLst>
              </a:tr>
              <a:tr h="518999">
                <a:tc>
                  <a:txBody>
                    <a:bodyPr/>
                    <a:lstStyle/>
                    <a:p>
                      <a:r>
                        <a:rPr lang="en-US" b="0">
                          <a:solidFill>
                            <a:sysClr val="windowText" lastClr="000000"/>
                          </a:solidFill>
                        </a:rPr>
                        <a:t>demo_threadx.c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a:solidFill>
                            <a:sysClr val="windowText" lastClr="000000"/>
                          </a:solidFill>
                        </a:rPr>
                        <a:t>C file containing a small demo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324104"/>
                  </a:ext>
                </a:extLst>
              </a:tr>
              <a:tr h="518999">
                <a:tc>
                  <a:txBody>
                    <a:bodyPr/>
                    <a:lstStyle/>
                    <a:p>
                      <a:r>
                        <a:rPr lang="en-US" b="0">
                          <a:solidFill>
                            <a:sysClr val="windowText" lastClr="000000"/>
                          </a:solidFill>
                        </a:rPr>
                        <a:t>tx.a (tx.lib)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solidFill>
                            <a:sysClr val="windowText" lastClr="000000"/>
                          </a:solidFill>
                        </a:rPr>
                        <a:t>Binary version of the </a:t>
                      </a:r>
                      <a:r>
                        <a:rPr lang="en-US" b="0" dirty="0" err="1">
                          <a:solidFill>
                            <a:sysClr val="windowText" lastClr="000000"/>
                          </a:solidFill>
                        </a:rPr>
                        <a:t>ThreadX</a:t>
                      </a:r>
                      <a:r>
                        <a:rPr lang="en-US" b="0" dirty="0">
                          <a:solidFill>
                            <a:sysClr val="windowText" lastClr="000000"/>
                          </a:solidFill>
                        </a:rPr>
                        <a:t> C library that is distributed with the standard package.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8413367"/>
                  </a:ext>
                </a:extLst>
              </a:tr>
            </a:tbl>
          </a:graphicData>
        </a:graphic>
      </p:graphicFrame>
    </p:spTree>
    <p:extLst>
      <p:ext uri="{BB962C8B-B14F-4D97-AF65-F5344CB8AC3E}">
        <p14:creationId xmlns:p14="http://schemas.microsoft.com/office/powerpoint/2010/main" val="21946868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Packet pools</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37509" y="1371600"/>
            <a:ext cx="11725891" cy="4324774"/>
          </a:xfrm>
          <a:prstGeom prst="rect">
            <a:avLst/>
          </a:prstGeom>
          <a:noFill/>
        </p:spPr>
        <p:txBody>
          <a:bodyPr wrap="square" rtlCol="0">
            <a:spAutoFit/>
          </a:bodyPr>
          <a:lstStyle/>
          <a:p>
            <a:pPr>
              <a:lnSpc>
                <a:spcPct val="150000"/>
              </a:lnSpc>
            </a:pPr>
            <a:r>
              <a:rPr lang="en-US" sz="1600"/>
              <a:t>Paramater:</a:t>
            </a:r>
          </a:p>
          <a:p>
            <a:pPr lvl="1">
              <a:lnSpc>
                <a:spcPct val="200000"/>
              </a:lnSpc>
            </a:pPr>
            <a:r>
              <a:rPr lang="en-US" sz="1600" b="1" i="1"/>
              <a:t>pool_ptr:</a:t>
            </a:r>
            <a:r>
              <a:rPr lang="en-US" sz="1600"/>
              <a:t> Pointer to packet pool control block. </a:t>
            </a:r>
          </a:p>
          <a:p>
            <a:pPr lvl="1">
              <a:lnSpc>
                <a:spcPct val="200000"/>
              </a:lnSpc>
            </a:pPr>
            <a:r>
              <a:rPr lang="en-US" sz="1600" b="1" i="1"/>
              <a:t>name:</a:t>
            </a:r>
            <a:r>
              <a:rPr lang="en-US" sz="1600"/>
              <a:t> Pointer to application’s name for the packet pool. </a:t>
            </a:r>
          </a:p>
          <a:p>
            <a:pPr lvl="1">
              <a:lnSpc>
                <a:spcPct val="200000"/>
              </a:lnSpc>
            </a:pPr>
            <a:r>
              <a:rPr lang="en-US" sz="1600" b="1" i="1"/>
              <a:t>payload_size: </a:t>
            </a:r>
            <a:r>
              <a:rPr lang="en-US" sz="1600"/>
              <a:t>Number of bytes in each packet in the pool. </a:t>
            </a:r>
          </a:p>
          <a:p>
            <a:pPr lvl="1">
              <a:lnSpc>
                <a:spcPct val="200000"/>
              </a:lnSpc>
            </a:pPr>
            <a:r>
              <a:rPr lang="en-US" sz="1600" b="1" i="1"/>
              <a:t>memory_ptr: </a:t>
            </a:r>
            <a:r>
              <a:rPr lang="en-US" sz="1600"/>
              <a:t>Pointer to the memory area to place the packet pool in. </a:t>
            </a:r>
          </a:p>
          <a:p>
            <a:pPr lvl="1">
              <a:lnSpc>
                <a:spcPct val="200000"/>
              </a:lnSpc>
            </a:pPr>
            <a:r>
              <a:rPr lang="en-US" sz="1600" b="1" i="1"/>
              <a:t>memory_size: </a:t>
            </a:r>
            <a:r>
              <a:rPr lang="en-US" sz="1600"/>
              <a:t>Size of the pool memory area.</a:t>
            </a:r>
          </a:p>
          <a:p>
            <a:pPr lvl="1">
              <a:lnSpc>
                <a:spcPct val="200000"/>
              </a:lnSpc>
            </a:pPr>
            <a:r>
              <a:rPr lang="en-US" sz="1600" b="1" i="1"/>
              <a:t>packet_ptr: </a:t>
            </a:r>
            <a:r>
              <a:rPr lang="en-US" sz="1600"/>
              <a:t>Pointer to the pointer of the allocated packet pointer. </a:t>
            </a:r>
          </a:p>
          <a:p>
            <a:pPr lvl="1">
              <a:lnSpc>
                <a:spcPct val="200000"/>
              </a:lnSpc>
            </a:pPr>
            <a:r>
              <a:rPr lang="en-US" sz="1600" b="1" i="1"/>
              <a:t>packet_type: </a:t>
            </a:r>
            <a:r>
              <a:rPr lang="en-US" sz="1600"/>
              <a:t>Defines the type of packet requested. </a:t>
            </a:r>
          </a:p>
          <a:p>
            <a:pPr lvl="1">
              <a:lnSpc>
                <a:spcPct val="200000"/>
              </a:lnSpc>
            </a:pPr>
            <a:r>
              <a:rPr lang="en-US" sz="1600" b="1" i="1"/>
              <a:t>wait_option: </a:t>
            </a:r>
            <a:r>
              <a:rPr lang="en-US" sz="1600"/>
              <a:t>Defines the wait time in ticks if there are no packets available in the packet pool.</a:t>
            </a:r>
          </a:p>
        </p:txBody>
      </p:sp>
    </p:spTree>
    <p:extLst>
      <p:ext uri="{BB962C8B-B14F-4D97-AF65-F5344CB8AC3E}">
        <p14:creationId xmlns:p14="http://schemas.microsoft.com/office/powerpoint/2010/main" val="29672214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Packet pools</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37509" y="1371600"/>
            <a:ext cx="11954491" cy="3370666"/>
          </a:xfrm>
          <a:prstGeom prst="rect">
            <a:avLst/>
          </a:prstGeom>
          <a:noFill/>
        </p:spPr>
        <p:txBody>
          <a:bodyPr wrap="square" rtlCol="0">
            <a:spAutoFit/>
          </a:bodyPr>
          <a:lstStyle/>
          <a:p>
            <a:pPr>
              <a:lnSpc>
                <a:spcPct val="150000"/>
              </a:lnSpc>
            </a:pPr>
            <a:r>
              <a:rPr lang="en-US" sz="1600" b="1"/>
              <a:t>Dual Packet Pool: </a:t>
            </a:r>
            <a:r>
              <a:rPr lang="en-US" sz="1600"/>
              <a:t>NetX Duo allows application to install an auxiliary packet pool, where the payload size is smaller. Once the auxiliary packet pool is installed, the IP helper thread would allocate packets from either the default packet pool or the auxiliary pool, depending on the size of the message it transmits.</a:t>
            </a:r>
          </a:p>
          <a:p>
            <a:pPr marL="742950" lvl="1" indent="-285750">
              <a:lnSpc>
                <a:spcPct val="150000"/>
              </a:lnSpc>
              <a:buClr>
                <a:srgbClr val="0070C0"/>
              </a:buClr>
              <a:buFont typeface="Wingdings" panose="05000000000000000000" pitchFamily="2" charset="2"/>
              <a:buChar char="§"/>
            </a:pPr>
            <a:r>
              <a:rPr lang="en-US" sz="1600"/>
              <a:t>Set </a:t>
            </a:r>
            <a:r>
              <a:rPr lang="en-US" sz="1600" i="1"/>
              <a:t>NX_DUAL_PACKET_POOL_ENABLE </a:t>
            </a:r>
            <a:r>
              <a:rPr lang="en-US" sz="1600"/>
              <a:t>to enable dual packet pool</a:t>
            </a:r>
          </a:p>
          <a:p>
            <a:pPr marL="742950" lvl="1" indent="-285750">
              <a:lnSpc>
                <a:spcPct val="150000"/>
              </a:lnSpc>
              <a:buClr>
                <a:srgbClr val="0070C0"/>
              </a:buClr>
              <a:buFont typeface="Wingdings" panose="05000000000000000000" pitchFamily="2" charset="2"/>
              <a:buChar char="§"/>
            </a:pPr>
            <a:r>
              <a:rPr lang="en-US" sz="1600"/>
              <a:t>Configure an auxiliary packet pool:</a:t>
            </a:r>
          </a:p>
          <a:p>
            <a:pPr>
              <a:lnSpc>
                <a:spcPct val="150000"/>
              </a:lnSpc>
            </a:pPr>
            <a:r>
              <a:rPr lang="en-US" sz="1600" i="1"/>
              <a:t>	</a:t>
            </a:r>
            <a:r>
              <a:rPr lang="en-US" sz="1600"/>
              <a:t>UINT </a:t>
            </a:r>
            <a:r>
              <a:rPr lang="en-US" sz="1600">
                <a:solidFill>
                  <a:schemeClr val="tx2">
                    <a:lumMod val="60000"/>
                    <a:lumOff val="40000"/>
                  </a:schemeClr>
                </a:solidFill>
              </a:rPr>
              <a:t>nx_ip_auxiliary_packet_pool_set </a:t>
            </a:r>
            <a:r>
              <a:rPr lang="en-US" sz="1600"/>
              <a:t>(NX_IP *ip_ptr, NX_PACKET_POOL *aux_pool);</a:t>
            </a:r>
          </a:p>
          <a:p>
            <a:pPr>
              <a:lnSpc>
                <a:spcPct val="150000"/>
              </a:lnSpc>
            </a:pPr>
            <a:endParaRPr lang="en-US" sz="1600"/>
          </a:p>
          <a:p>
            <a:pPr>
              <a:lnSpc>
                <a:spcPct val="150000"/>
              </a:lnSpc>
            </a:pPr>
            <a:r>
              <a:rPr lang="en-US" sz="1600" b="1" i="1"/>
              <a:t>ip_ptr: </a:t>
            </a:r>
            <a:r>
              <a:rPr lang="en-US" sz="1600"/>
              <a:t>Pointer to previously created IP instance. </a:t>
            </a:r>
          </a:p>
          <a:p>
            <a:pPr>
              <a:lnSpc>
                <a:spcPct val="150000"/>
              </a:lnSpc>
            </a:pPr>
            <a:r>
              <a:rPr lang="en-US" sz="1600" b="1" i="1"/>
              <a:t>aux_pool: </a:t>
            </a:r>
            <a:r>
              <a:rPr lang="en-US" sz="1600"/>
              <a:t>The auxiliary packet pool to be configured for the IP instance.</a:t>
            </a:r>
          </a:p>
        </p:txBody>
      </p:sp>
    </p:spTree>
    <p:extLst>
      <p:ext uri="{BB962C8B-B14F-4D97-AF65-F5344CB8AC3E}">
        <p14:creationId xmlns:p14="http://schemas.microsoft.com/office/powerpoint/2010/main" val="12593818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Ip protocol</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7340" y="1524000"/>
            <a:ext cx="11725891" cy="2632003"/>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
            </a:pPr>
            <a:r>
              <a:rPr lang="en-US" sz="1600"/>
              <a:t>Create an IP instance:</a:t>
            </a:r>
          </a:p>
          <a:p>
            <a:pPr lvl="1">
              <a:lnSpc>
                <a:spcPct val="150000"/>
              </a:lnSpc>
            </a:pPr>
            <a:r>
              <a:rPr lang="en-US" sz="1600"/>
              <a:t>UINT </a:t>
            </a:r>
            <a:r>
              <a:rPr lang="en-US" sz="1600">
                <a:solidFill>
                  <a:schemeClr val="tx2">
                    <a:lumMod val="60000"/>
                    <a:lumOff val="40000"/>
                  </a:schemeClr>
                </a:solidFill>
              </a:rPr>
              <a:t>nx_ip_create </a:t>
            </a:r>
            <a:r>
              <a:rPr lang="en-US" sz="1600"/>
              <a:t>(NX_IP *ip_ptr, CHAR *name, ULONG ip_address, ULONG network_mask, </a:t>
            </a:r>
          </a:p>
          <a:p>
            <a:pPr lvl="1">
              <a:lnSpc>
                <a:spcPct val="150000"/>
              </a:lnSpc>
            </a:pPr>
            <a:r>
              <a:rPr lang="en-US" sz="1600"/>
              <a:t>		NX_PACKET_POOL *default_pool, VOID (*ip_network_driver)(NX_IP_DRIVER *), </a:t>
            </a:r>
          </a:p>
          <a:p>
            <a:pPr lvl="1">
              <a:lnSpc>
                <a:spcPct val="150000"/>
              </a:lnSpc>
            </a:pPr>
            <a:r>
              <a:rPr lang="en-US" sz="1600"/>
              <a:t>		VOID *memory_ptr, ULONG memory_size, UINT priority);</a:t>
            </a:r>
          </a:p>
          <a:p>
            <a:pPr lvl="1">
              <a:lnSpc>
                <a:spcPct val="150000"/>
              </a:lnSpc>
            </a:pPr>
            <a:endParaRPr lang="en-US" sz="1600"/>
          </a:p>
          <a:p>
            <a:pPr marL="285750" indent="-285750">
              <a:lnSpc>
                <a:spcPct val="150000"/>
              </a:lnSpc>
              <a:buClr>
                <a:srgbClr val="0070C0"/>
              </a:buClr>
              <a:buFont typeface="Wingdings" panose="05000000000000000000" pitchFamily="2" charset="2"/>
              <a:buChar char="§"/>
            </a:pPr>
            <a:r>
              <a:rPr lang="en-US" sz="1600"/>
              <a:t>Delete previously created IP instance:</a:t>
            </a:r>
          </a:p>
          <a:p>
            <a:pPr lvl="1">
              <a:lnSpc>
                <a:spcPct val="150000"/>
              </a:lnSpc>
            </a:pPr>
            <a:r>
              <a:rPr lang="en-US" sz="1600"/>
              <a:t>UINT </a:t>
            </a:r>
            <a:r>
              <a:rPr lang="en-US" sz="1600">
                <a:solidFill>
                  <a:schemeClr val="tx2">
                    <a:lumMod val="60000"/>
                    <a:lumOff val="40000"/>
                  </a:schemeClr>
                </a:solidFill>
              </a:rPr>
              <a:t>nx_ip_delete</a:t>
            </a:r>
            <a:r>
              <a:rPr lang="en-US" sz="1600"/>
              <a:t>(NX_IP *ip_ptr);</a:t>
            </a:r>
          </a:p>
        </p:txBody>
      </p:sp>
    </p:spTree>
    <p:extLst>
      <p:ext uri="{BB962C8B-B14F-4D97-AF65-F5344CB8AC3E}">
        <p14:creationId xmlns:p14="http://schemas.microsoft.com/office/powerpoint/2010/main" val="6679668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Ip protocol</a:t>
            </a:r>
            <a:endParaRPr lang="en-US" sz="2000" cap="all" dirty="0"/>
          </a:p>
        </p:txBody>
      </p:sp>
      <p:sp>
        <p:nvSpPr>
          <p:cNvPr id="6" name="TextBox 5">
            <a:extLst>
              <a:ext uri="{FF2B5EF4-FFF2-40B4-BE49-F238E27FC236}">
                <a16:creationId xmlns:a16="http://schemas.microsoft.com/office/drawing/2014/main" id="{4127A521-46DC-7C7B-2493-3FD453472D2D}"/>
              </a:ext>
            </a:extLst>
          </p:cNvPr>
          <p:cNvSpPr txBox="1"/>
          <p:nvPr/>
        </p:nvSpPr>
        <p:spPr>
          <a:xfrm>
            <a:off x="466109" y="1676400"/>
            <a:ext cx="11725891" cy="3739998"/>
          </a:xfrm>
          <a:prstGeom prst="rect">
            <a:avLst/>
          </a:prstGeom>
          <a:noFill/>
        </p:spPr>
        <p:txBody>
          <a:bodyPr wrap="square" rtlCol="0">
            <a:spAutoFit/>
          </a:bodyPr>
          <a:lstStyle/>
          <a:p>
            <a:pPr>
              <a:lnSpc>
                <a:spcPct val="150000"/>
              </a:lnSpc>
            </a:pPr>
            <a:r>
              <a:rPr lang="en-US" sz="1600"/>
              <a:t>Paramater:</a:t>
            </a:r>
          </a:p>
          <a:p>
            <a:pPr lvl="1">
              <a:lnSpc>
                <a:spcPct val="150000"/>
              </a:lnSpc>
            </a:pPr>
            <a:r>
              <a:rPr lang="en-US" sz="1600" b="1" i="1"/>
              <a:t>ip_ptr: </a:t>
            </a:r>
            <a:r>
              <a:rPr lang="en-US" sz="1600"/>
              <a:t>Pointer to control block to create a new IP instance. </a:t>
            </a:r>
          </a:p>
          <a:p>
            <a:pPr lvl="1">
              <a:lnSpc>
                <a:spcPct val="150000"/>
              </a:lnSpc>
            </a:pPr>
            <a:r>
              <a:rPr lang="en-US" sz="1600" b="1" i="1"/>
              <a:t>name: </a:t>
            </a:r>
            <a:r>
              <a:rPr lang="en-US" sz="1600"/>
              <a:t>Name of this new IP instance. </a:t>
            </a:r>
          </a:p>
          <a:p>
            <a:pPr lvl="1">
              <a:lnSpc>
                <a:spcPct val="150000"/>
              </a:lnSpc>
            </a:pPr>
            <a:r>
              <a:rPr lang="en-US" sz="1600" b="1" i="1"/>
              <a:t>ip_address: </a:t>
            </a:r>
            <a:r>
              <a:rPr lang="en-US" sz="1600"/>
              <a:t>IP address for this IP instance. </a:t>
            </a:r>
          </a:p>
          <a:p>
            <a:pPr lvl="1">
              <a:lnSpc>
                <a:spcPct val="150000"/>
              </a:lnSpc>
            </a:pPr>
            <a:r>
              <a:rPr lang="en-US" sz="1600" b="1" i="1"/>
              <a:t>network_mask: </a:t>
            </a:r>
            <a:r>
              <a:rPr lang="en-US" sz="1600"/>
              <a:t>Mask to delineate the network portion of the IP address for sub-netting and super-netting uses. </a:t>
            </a:r>
          </a:p>
          <a:p>
            <a:pPr lvl="1">
              <a:lnSpc>
                <a:spcPct val="150000"/>
              </a:lnSpc>
            </a:pPr>
            <a:r>
              <a:rPr lang="en-US" sz="1600" b="1" i="1"/>
              <a:t>default_pool: </a:t>
            </a:r>
            <a:r>
              <a:rPr lang="en-US" sz="1600"/>
              <a:t>Pointer to control block of previously created NetX packet pool. </a:t>
            </a:r>
          </a:p>
          <a:p>
            <a:pPr lvl="1">
              <a:lnSpc>
                <a:spcPct val="150000"/>
              </a:lnSpc>
            </a:pPr>
            <a:r>
              <a:rPr lang="en-US" sz="1600" b="1" i="1"/>
              <a:t>ip_network_driver: </a:t>
            </a:r>
            <a:r>
              <a:rPr lang="en-US" sz="1600"/>
              <a:t>User-supplied network driver used to send and receive IP packets. </a:t>
            </a:r>
          </a:p>
          <a:p>
            <a:pPr lvl="1">
              <a:lnSpc>
                <a:spcPct val="150000"/>
              </a:lnSpc>
            </a:pPr>
            <a:r>
              <a:rPr lang="en-US" sz="1600" b="1" i="1"/>
              <a:t>memory_ptr: </a:t>
            </a:r>
            <a:r>
              <a:rPr lang="en-US" sz="1600"/>
              <a:t>Pointer to memory area for the IP helper thread’s stack area. </a:t>
            </a:r>
          </a:p>
          <a:p>
            <a:pPr lvl="1">
              <a:lnSpc>
                <a:spcPct val="150000"/>
              </a:lnSpc>
            </a:pPr>
            <a:r>
              <a:rPr lang="en-US" sz="1600" b="1" i="1"/>
              <a:t>memory_size: </a:t>
            </a:r>
            <a:r>
              <a:rPr lang="en-US" sz="1600"/>
              <a:t>Number of bytes in the memory area for the IP helper thread’s stack. </a:t>
            </a:r>
          </a:p>
          <a:p>
            <a:pPr lvl="1">
              <a:lnSpc>
                <a:spcPct val="150000"/>
              </a:lnSpc>
            </a:pPr>
            <a:r>
              <a:rPr lang="en-US" sz="1600" b="1" i="1"/>
              <a:t>priority: </a:t>
            </a:r>
            <a:r>
              <a:rPr lang="en-US" sz="1600"/>
              <a:t>Priority of IP helper thread.</a:t>
            </a:r>
          </a:p>
        </p:txBody>
      </p:sp>
    </p:spTree>
    <p:extLst>
      <p:ext uri="{BB962C8B-B14F-4D97-AF65-F5344CB8AC3E}">
        <p14:creationId xmlns:p14="http://schemas.microsoft.com/office/powerpoint/2010/main" val="30987588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Ip protocol</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381000" y="3308856"/>
            <a:ext cx="11725891" cy="1893339"/>
          </a:xfrm>
          <a:prstGeom prst="rect">
            <a:avLst/>
          </a:prstGeom>
          <a:noFill/>
        </p:spPr>
        <p:txBody>
          <a:bodyPr wrap="square" rtlCol="0">
            <a:spAutoFit/>
          </a:bodyPr>
          <a:lstStyle/>
          <a:p>
            <a:pPr>
              <a:lnSpc>
                <a:spcPct val="150000"/>
              </a:lnSpc>
            </a:pPr>
            <a:r>
              <a:rPr lang="en-US" sz="1600"/>
              <a:t>Paramater:</a:t>
            </a:r>
          </a:p>
          <a:p>
            <a:pPr lvl="1">
              <a:lnSpc>
                <a:spcPct val="150000"/>
              </a:lnSpc>
            </a:pPr>
            <a:r>
              <a:rPr lang="en-US" sz="1600" b="1" i="1"/>
              <a:t>ip_ptr: </a:t>
            </a:r>
            <a:r>
              <a:rPr lang="en-US" sz="1600"/>
              <a:t>Pointer to previously created IP instance. </a:t>
            </a:r>
          </a:p>
          <a:p>
            <a:pPr lvl="1">
              <a:lnSpc>
                <a:spcPct val="150000"/>
              </a:lnSpc>
            </a:pPr>
            <a:r>
              <a:rPr lang="en-US" sz="1600" b="1" i="1"/>
              <a:t>interface_index: </a:t>
            </a:r>
            <a:r>
              <a:rPr lang="en-US" sz="1600"/>
              <a:t>Interface index, the same value as the index to the network interface attached to the IP instance. </a:t>
            </a:r>
          </a:p>
          <a:p>
            <a:pPr lvl="1">
              <a:lnSpc>
                <a:spcPct val="150000"/>
              </a:lnSpc>
            </a:pPr>
            <a:r>
              <a:rPr lang="en-US" sz="1600" b="1" i="1"/>
              <a:t>ip_address: </a:t>
            </a:r>
            <a:r>
              <a:rPr lang="en-US" sz="1600"/>
              <a:t>Pointer to destination for the device interface IP address. </a:t>
            </a:r>
          </a:p>
          <a:p>
            <a:pPr lvl="1">
              <a:lnSpc>
                <a:spcPct val="150000"/>
              </a:lnSpc>
            </a:pPr>
            <a:r>
              <a:rPr lang="en-US" sz="1600" b="1" i="1"/>
              <a:t>network_mask: </a:t>
            </a:r>
            <a:r>
              <a:rPr lang="en-US" sz="1600"/>
              <a:t>Pointer to destination for the device interface network mask.</a:t>
            </a:r>
          </a:p>
        </p:txBody>
      </p:sp>
      <p:sp>
        <p:nvSpPr>
          <p:cNvPr id="6" name="TextBox 5">
            <a:extLst>
              <a:ext uri="{FF2B5EF4-FFF2-40B4-BE49-F238E27FC236}">
                <a16:creationId xmlns:a16="http://schemas.microsoft.com/office/drawing/2014/main" id="{A42BA036-FB20-49F0-BBBF-4D613DE5C2BB}"/>
              </a:ext>
            </a:extLst>
          </p:cNvPr>
          <p:cNvSpPr txBox="1"/>
          <p:nvPr/>
        </p:nvSpPr>
        <p:spPr>
          <a:xfrm>
            <a:off x="381000" y="1584408"/>
            <a:ext cx="11049000" cy="1154675"/>
          </a:xfrm>
          <a:prstGeom prst="rect">
            <a:avLst/>
          </a:prstGeom>
          <a:noFill/>
        </p:spPr>
        <p:txBody>
          <a:bodyPr wrap="square">
            <a:spAutoFit/>
          </a:bodyPr>
          <a:lstStyle/>
          <a:p>
            <a:pPr marL="285750" indent="-285750">
              <a:lnSpc>
                <a:spcPct val="150000"/>
              </a:lnSpc>
              <a:buClr>
                <a:srgbClr val="0070C0"/>
              </a:buClr>
              <a:buFont typeface="Wingdings" panose="05000000000000000000" pitchFamily="2" charset="2"/>
              <a:buChar char="§"/>
            </a:pPr>
            <a:r>
              <a:rPr lang="en-US" sz="1600"/>
              <a:t>Attach network interface to IP instance:</a:t>
            </a:r>
          </a:p>
          <a:p>
            <a:pPr lvl="1">
              <a:lnSpc>
                <a:spcPct val="150000"/>
              </a:lnSpc>
            </a:pPr>
            <a:r>
              <a:rPr lang="en-US" sz="1600"/>
              <a:t>UINT </a:t>
            </a:r>
            <a:r>
              <a:rPr lang="en-US" sz="1600">
                <a:solidFill>
                  <a:schemeClr val="tx2">
                    <a:lumMod val="60000"/>
                    <a:lumOff val="40000"/>
                  </a:schemeClr>
                </a:solidFill>
              </a:rPr>
              <a:t>nx_ip_interface_attach </a:t>
            </a:r>
            <a:r>
              <a:rPr lang="en-US" sz="1600"/>
              <a:t>(NX_IP *ip_ptr, CHAR *interface_name, ULONG ip_address, </a:t>
            </a:r>
          </a:p>
          <a:p>
            <a:pPr lvl="1">
              <a:lnSpc>
                <a:spcPct val="150000"/>
              </a:lnSpc>
            </a:pPr>
            <a:r>
              <a:rPr lang="en-US" sz="1600"/>
              <a:t>		ULONG network_mask, VOID(*ip_link_driver) (struct NX_IP_DRIVER_STRUCT *));</a:t>
            </a:r>
          </a:p>
        </p:txBody>
      </p:sp>
    </p:spTree>
    <p:extLst>
      <p:ext uri="{BB962C8B-B14F-4D97-AF65-F5344CB8AC3E}">
        <p14:creationId xmlns:p14="http://schemas.microsoft.com/office/powerpoint/2010/main" val="11218603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Ip protocol</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7340" y="1447800"/>
            <a:ext cx="11725891" cy="785343"/>
          </a:xfrm>
          <a:prstGeom prst="rect">
            <a:avLst/>
          </a:prstGeom>
          <a:noFill/>
        </p:spPr>
        <p:txBody>
          <a:bodyPr wrap="square" rtlCol="0">
            <a:spAutoFit/>
          </a:bodyPr>
          <a:lstStyle/>
          <a:p>
            <a:pPr>
              <a:lnSpc>
                <a:spcPct val="150000"/>
              </a:lnSpc>
            </a:pPr>
            <a:r>
              <a:rPr lang="en-US" sz="1600" b="1"/>
              <a:t>Raw IP: </a:t>
            </a:r>
            <a:r>
              <a:rPr lang="en-US" sz="1600"/>
              <a:t>The Raw IP interface lets a client program send and receive arbitrary IP packets on any IP protocol except TCP and UDP. Only one client can use any given protocol at one time.</a:t>
            </a:r>
          </a:p>
        </p:txBody>
      </p:sp>
      <p:sp>
        <p:nvSpPr>
          <p:cNvPr id="7" name="TextBox 6">
            <a:extLst>
              <a:ext uri="{FF2B5EF4-FFF2-40B4-BE49-F238E27FC236}">
                <a16:creationId xmlns:a16="http://schemas.microsoft.com/office/drawing/2014/main" id="{1C261B41-916B-49F1-2D83-84C814DA21B3}"/>
              </a:ext>
            </a:extLst>
          </p:cNvPr>
          <p:cNvSpPr txBox="1"/>
          <p:nvPr/>
        </p:nvSpPr>
        <p:spPr>
          <a:xfrm>
            <a:off x="227340" y="2541721"/>
            <a:ext cx="11725891" cy="2632003"/>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
            </a:pPr>
            <a:r>
              <a:rPr lang="en-US" sz="1600"/>
              <a:t>Enable raw packet processing:</a:t>
            </a:r>
          </a:p>
          <a:p>
            <a:pPr lvl="1">
              <a:lnSpc>
                <a:spcPct val="150000"/>
              </a:lnSpc>
            </a:pPr>
            <a:r>
              <a:rPr lang="en-US" sz="1600"/>
              <a:t>UINT </a:t>
            </a:r>
            <a:r>
              <a:rPr lang="en-US" sz="1600">
                <a:solidFill>
                  <a:schemeClr val="tx2">
                    <a:lumMod val="60000"/>
                    <a:lumOff val="40000"/>
                  </a:schemeClr>
                </a:solidFill>
              </a:rPr>
              <a:t>nx_ip_raw_packet_enable </a:t>
            </a:r>
            <a:r>
              <a:rPr lang="en-US" sz="1600"/>
              <a:t>(NX_IP *ip_ptr);</a:t>
            </a:r>
          </a:p>
          <a:p>
            <a:pPr marL="285750" indent="-285750">
              <a:lnSpc>
                <a:spcPct val="150000"/>
              </a:lnSpc>
              <a:buClr>
                <a:srgbClr val="0070C0"/>
              </a:buClr>
              <a:buFont typeface="Wingdings" panose="05000000000000000000" pitchFamily="2" charset="2"/>
              <a:buChar char="§"/>
            </a:pPr>
            <a:r>
              <a:rPr lang="en-US" sz="1600"/>
              <a:t>Disable raw packet sending/receiving:</a:t>
            </a:r>
          </a:p>
          <a:p>
            <a:pPr>
              <a:lnSpc>
                <a:spcPct val="150000"/>
              </a:lnSpc>
            </a:pPr>
            <a:r>
              <a:rPr lang="en-US" sz="1600"/>
              <a:t>        UINT </a:t>
            </a:r>
            <a:r>
              <a:rPr lang="en-US" sz="1600">
                <a:solidFill>
                  <a:schemeClr val="tx2">
                    <a:lumMod val="60000"/>
                    <a:lumOff val="40000"/>
                  </a:schemeClr>
                </a:solidFill>
              </a:rPr>
              <a:t>nx_ip_raw_packet_disable </a:t>
            </a:r>
            <a:r>
              <a:rPr lang="en-US" sz="1600"/>
              <a:t>(NX_IP *ip_ptr);</a:t>
            </a:r>
          </a:p>
          <a:p>
            <a:pPr>
              <a:lnSpc>
                <a:spcPct val="150000"/>
              </a:lnSpc>
            </a:pPr>
            <a:endParaRPr lang="en-US" sz="1600"/>
          </a:p>
          <a:p>
            <a:pPr>
              <a:lnSpc>
                <a:spcPct val="150000"/>
              </a:lnSpc>
            </a:pPr>
            <a:r>
              <a:rPr lang="en-US" sz="1600"/>
              <a:t>Parameters: </a:t>
            </a:r>
          </a:p>
          <a:p>
            <a:pPr>
              <a:lnSpc>
                <a:spcPct val="150000"/>
              </a:lnSpc>
            </a:pPr>
            <a:r>
              <a:rPr lang="en-US" sz="1600" b="1"/>
              <a:t>        ip_ptr: </a:t>
            </a:r>
            <a:r>
              <a:rPr lang="en-US" sz="1600"/>
              <a:t>Pointer to previously created IP instance.</a:t>
            </a:r>
          </a:p>
        </p:txBody>
      </p:sp>
    </p:spTree>
    <p:extLst>
      <p:ext uri="{BB962C8B-B14F-4D97-AF65-F5344CB8AC3E}">
        <p14:creationId xmlns:p14="http://schemas.microsoft.com/office/powerpoint/2010/main" val="4277552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Ip protocol</a:t>
            </a:r>
            <a:endParaRPr lang="en-US" sz="2000" cap="all" dirty="0"/>
          </a:p>
        </p:txBody>
      </p:sp>
      <p:sp>
        <p:nvSpPr>
          <p:cNvPr id="7" name="TextBox 6">
            <a:extLst>
              <a:ext uri="{FF2B5EF4-FFF2-40B4-BE49-F238E27FC236}">
                <a16:creationId xmlns:a16="http://schemas.microsoft.com/office/drawing/2014/main" id="{1C261B41-916B-49F1-2D83-84C814DA21B3}"/>
              </a:ext>
            </a:extLst>
          </p:cNvPr>
          <p:cNvSpPr txBox="1"/>
          <p:nvPr/>
        </p:nvSpPr>
        <p:spPr>
          <a:xfrm>
            <a:off x="227340" y="1371600"/>
            <a:ext cx="11725891" cy="2062103"/>
          </a:xfrm>
          <a:prstGeom prst="rect">
            <a:avLst/>
          </a:prstGeom>
          <a:noFill/>
        </p:spPr>
        <p:txBody>
          <a:bodyPr wrap="square" rtlCol="0">
            <a:spAutoFit/>
          </a:bodyPr>
          <a:lstStyle/>
          <a:p>
            <a:pPr marL="285750" indent="-285750">
              <a:buClr>
                <a:srgbClr val="0070C0"/>
              </a:buClr>
              <a:buFont typeface="Wingdings" panose="05000000000000000000" pitchFamily="2" charset="2"/>
              <a:buChar char="§"/>
            </a:pPr>
            <a:r>
              <a:rPr lang="en-US" sz="1600"/>
              <a:t>Send raw IP packet through specified network interface:</a:t>
            </a:r>
          </a:p>
          <a:p>
            <a:pPr lvl="1"/>
            <a:r>
              <a:rPr lang="en-US" sz="1600"/>
              <a:t>UINT </a:t>
            </a:r>
            <a:r>
              <a:rPr lang="en-US" sz="1600">
                <a:solidFill>
                  <a:schemeClr val="tx2">
                    <a:lumMod val="60000"/>
                    <a:lumOff val="40000"/>
                  </a:schemeClr>
                </a:solidFill>
              </a:rPr>
              <a:t>nx_ip_raw_packet_interface_send </a:t>
            </a:r>
            <a:r>
              <a:rPr lang="en-US" sz="1600"/>
              <a:t>(NX_IP *ip_ptr, NX_PACKET *packet_ptr, ULONG destination_ip, </a:t>
            </a:r>
          </a:p>
          <a:p>
            <a:pPr lvl="1"/>
            <a:r>
              <a:rPr lang="en-US" sz="1600"/>
              <a:t>			UINT address_index, ULONG type_of_service);</a:t>
            </a:r>
          </a:p>
          <a:p>
            <a:pPr marL="285750" indent="-285750">
              <a:buClr>
                <a:srgbClr val="0070C0"/>
              </a:buClr>
              <a:buFont typeface="Wingdings" panose="05000000000000000000" pitchFamily="2" charset="2"/>
              <a:buChar char="§"/>
            </a:pPr>
            <a:r>
              <a:rPr lang="en-US" sz="1600"/>
              <a:t>Send raw IP packet:</a:t>
            </a:r>
          </a:p>
          <a:p>
            <a:r>
              <a:rPr lang="en-US" sz="1600"/>
              <a:t>        UINT </a:t>
            </a:r>
            <a:r>
              <a:rPr lang="en-US" sz="1600">
                <a:solidFill>
                  <a:schemeClr val="tx2">
                    <a:lumMod val="60000"/>
                    <a:lumOff val="40000"/>
                  </a:schemeClr>
                </a:solidFill>
              </a:rPr>
              <a:t>nx_ip_raw_packet_send </a:t>
            </a:r>
            <a:r>
              <a:rPr lang="en-US" sz="1600"/>
              <a:t>(NX_IP *ip_ptr, NX_PACKET *packet_ptr, </a:t>
            </a:r>
          </a:p>
          <a:p>
            <a:r>
              <a:rPr lang="en-US" sz="1600"/>
              <a:t>			ULONG destination_ip, ULONG type_of_service);</a:t>
            </a:r>
          </a:p>
          <a:p>
            <a:pPr marL="285750" indent="-285750">
              <a:buClr>
                <a:srgbClr val="0070C0"/>
              </a:buClr>
              <a:buFont typeface="Wingdings" panose="05000000000000000000" pitchFamily="2" charset="2"/>
              <a:buChar char="§"/>
            </a:pPr>
            <a:r>
              <a:rPr lang="en-US" sz="1600"/>
              <a:t>Receive raw IP packet:</a:t>
            </a:r>
          </a:p>
          <a:p>
            <a:r>
              <a:rPr lang="en-US" sz="1600"/>
              <a:t>        UINT </a:t>
            </a:r>
            <a:r>
              <a:rPr lang="en-US" sz="1600">
                <a:solidFill>
                  <a:schemeClr val="tx2">
                    <a:lumMod val="60000"/>
                    <a:lumOff val="40000"/>
                  </a:schemeClr>
                </a:solidFill>
              </a:rPr>
              <a:t>nx_ip_raw_packet_receive </a:t>
            </a:r>
            <a:r>
              <a:rPr lang="en-US" sz="1600"/>
              <a:t>(NX_IP *ip_ptr, NX_PACKET **packet_ptr, ULONG wait_option);</a:t>
            </a:r>
          </a:p>
        </p:txBody>
      </p:sp>
      <p:sp>
        <p:nvSpPr>
          <p:cNvPr id="5" name="TextBox 4">
            <a:extLst>
              <a:ext uri="{FF2B5EF4-FFF2-40B4-BE49-F238E27FC236}">
                <a16:creationId xmlns:a16="http://schemas.microsoft.com/office/drawing/2014/main" id="{D08AFA06-69A3-3A69-9A7E-7B7F25850B06}"/>
              </a:ext>
            </a:extLst>
          </p:cNvPr>
          <p:cNvSpPr txBox="1"/>
          <p:nvPr/>
        </p:nvSpPr>
        <p:spPr>
          <a:xfrm>
            <a:off x="227340" y="3429000"/>
            <a:ext cx="5640060" cy="3001334"/>
          </a:xfrm>
          <a:prstGeom prst="rect">
            <a:avLst/>
          </a:prstGeom>
          <a:noFill/>
        </p:spPr>
        <p:txBody>
          <a:bodyPr wrap="square">
            <a:spAutoFit/>
          </a:bodyPr>
          <a:lstStyle/>
          <a:p>
            <a:pPr>
              <a:lnSpc>
                <a:spcPct val="150000"/>
              </a:lnSpc>
            </a:pPr>
            <a:r>
              <a:rPr lang="en-US" sz="1600"/>
              <a:t>Parameters: </a:t>
            </a:r>
          </a:p>
          <a:p>
            <a:pPr>
              <a:lnSpc>
                <a:spcPct val="150000"/>
              </a:lnSpc>
            </a:pPr>
            <a:r>
              <a:rPr lang="en-US" sz="1600" b="1"/>
              <a:t>    ip_ptr: </a:t>
            </a:r>
            <a:r>
              <a:rPr lang="en-US" sz="1600"/>
              <a:t>Pointer to previously created IP instance</a:t>
            </a:r>
          </a:p>
          <a:p>
            <a:pPr>
              <a:lnSpc>
                <a:spcPct val="150000"/>
              </a:lnSpc>
            </a:pPr>
            <a:r>
              <a:rPr lang="en-US" sz="1600" b="1"/>
              <a:t>    packet_ptr: </a:t>
            </a:r>
            <a:r>
              <a:rPr lang="en-US" sz="1600"/>
              <a:t>Pointer to packet to transmit.</a:t>
            </a:r>
          </a:p>
          <a:p>
            <a:pPr>
              <a:lnSpc>
                <a:spcPct val="150000"/>
              </a:lnSpc>
            </a:pPr>
            <a:r>
              <a:rPr lang="en-US" sz="1600" b="1"/>
              <a:t>    destination_ip: </a:t>
            </a:r>
            <a:r>
              <a:rPr lang="en-US" sz="1600"/>
              <a:t>IP address to send packet.</a:t>
            </a:r>
          </a:p>
          <a:p>
            <a:pPr>
              <a:lnSpc>
                <a:spcPct val="150000"/>
              </a:lnSpc>
            </a:pPr>
            <a:r>
              <a:rPr lang="en-US" sz="1600" b="1"/>
              <a:t>    address_index: </a:t>
            </a:r>
            <a:r>
              <a:rPr lang="en-US" sz="1600"/>
              <a:t>Index of the address of the interface to send packet out on.</a:t>
            </a:r>
          </a:p>
          <a:p>
            <a:pPr>
              <a:lnSpc>
                <a:spcPct val="150000"/>
              </a:lnSpc>
            </a:pPr>
            <a:r>
              <a:rPr lang="en-US" sz="1600" b="1"/>
              <a:t>    wait_option: </a:t>
            </a:r>
            <a:r>
              <a:rPr lang="en-US" sz="1600"/>
              <a:t>Defines how the service behaves if there are no raw IP packets available.</a:t>
            </a:r>
          </a:p>
        </p:txBody>
      </p:sp>
      <p:sp>
        <p:nvSpPr>
          <p:cNvPr id="6" name="TextBox 5">
            <a:extLst>
              <a:ext uri="{FF2B5EF4-FFF2-40B4-BE49-F238E27FC236}">
                <a16:creationId xmlns:a16="http://schemas.microsoft.com/office/drawing/2014/main" id="{E4C3CC3D-1D58-126B-3449-43E50DACB714}"/>
              </a:ext>
            </a:extLst>
          </p:cNvPr>
          <p:cNvSpPr txBox="1"/>
          <p:nvPr/>
        </p:nvSpPr>
        <p:spPr>
          <a:xfrm>
            <a:off x="5943600" y="3810208"/>
            <a:ext cx="6248400" cy="2262671"/>
          </a:xfrm>
          <a:prstGeom prst="rect">
            <a:avLst/>
          </a:prstGeom>
          <a:noFill/>
        </p:spPr>
        <p:txBody>
          <a:bodyPr wrap="square">
            <a:spAutoFit/>
          </a:bodyPr>
          <a:lstStyle/>
          <a:p>
            <a:pPr lvl="1">
              <a:lnSpc>
                <a:spcPct val="150000"/>
              </a:lnSpc>
            </a:pPr>
            <a:r>
              <a:rPr lang="en-US" sz="1600" b="1"/>
              <a:t>type_of_service: </a:t>
            </a:r>
            <a:r>
              <a:rPr lang="en-US" sz="1600"/>
              <a:t>Type of service for packet:</a:t>
            </a:r>
          </a:p>
          <a:p>
            <a:pPr lvl="2">
              <a:lnSpc>
                <a:spcPct val="150000"/>
              </a:lnSpc>
            </a:pPr>
            <a:r>
              <a:rPr lang="en-US" sz="1600" i="1"/>
              <a:t>NX_IP_NORMAL (0x00000000)</a:t>
            </a:r>
          </a:p>
          <a:p>
            <a:pPr lvl="2">
              <a:lnSpc>
                <a:spcPct val="150000"/>
              </a:lnSpc>
            </a:pPr>
            <a:r>
              <a:rPr lang="en-US" sz="1600" i="1"/>
              <a:t>NX_IP_MIN_DELAY (0x00100000)</a:t>
            </a:r>
          </a:p>
          <a:p>
            <a:pPr lvl="2">
              <a:lnSpc>
                <a:spcPct val="150000"/>
              </a:lnSpc>
            </a:pPr>
            <a:r>
              <a:rPr lang="en-US" sz="1600" i="1"/>
              <a:t>NX_IP_MAX_DATA (0x00080000)</a:t>
            </a:r>
          </a:p>
          <a:p>
            <a:pPr lvl="2">
              <a:lnSpc>
                <a:spcPct val="150000"/>
              </a:lnSpc>
            </a:pPr>
            <a:r>
              <a:rPr lang="en-US" sz="1600" i="1"/>
              <a:t>NX_IP_MAX_RELIABLE (0x00040000)</a:t>
            </a:r>
          </a:p>
          <a:p>
            <a:pPr lvl="2">
              <a:lnSpc>
                <a:spcPct val="150000"/>
              </a:lnSpc>
            </a:pPr>
            <a:r>
              <a:rPr lang="en-US" sz="1600" i="1"/>
              <a:t>NX_IP_MIN_COST (0x00020000)</a:t>
            </a:r>
          </a:p>
        </p:txBody>
      </p:sp>
    </p:spTree>
    <p:extLst>
      <p:ext uri="{BB962C8B-B14F-4D97-AF65-F5344CB8AC3E}">
        <p14:creationId xmlns:p14="http://schemas.microsoft.com/office/powerpoint/2010/main" val="32761577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IPv6 protocol</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8600" y="1371600"/>
            <a:ext cx="6133410" cy="1154675"/>
          </a:xfrm>
          <a:prstGeom prst="rect">
            <a:avLst/>
          </a:prstGeom>
          <a:noFill/>
        </p:spPr>
        <p:txBody>
          <a:bodyPr wrap="none" rtlCol="0">
            <a:spAutoFit/>
          </a:bodyPr>
          <a:lstStyle/>
          <a:p>
            <a:pPr>
              <a:lnSpc>
                <a:spcPct val="150000"/>
              </a:lnSpc>
            </a:pPr>
            <a:r>
              <a:rPr lang="en-US" sz="1600"/>
              <a:t>NetX Duo support both IPv4 and IPv6:</a:t>
            </a:r>
          </a:p>
          <a:p>
            <a:pPr marL="285750" indent="-285750">
              <a:lnSpc>
                <a:spcPct val="150000"/>
              </a:lnSpc>
              <a:buClr>
                <a:srgbClr val="0070C0"/>
              </a:buClr>
              <a:buFont typeface="Wingdings" panose="05000000000000000000" pitchFamily="2" charset="2"/>
              <a:buChar char="§"/>
            </a:pPr>
            <a:r>
              <a:rPr lang="en-US" sz="1600"/>
              <a:t>IPv4 similar NetX</a:t>
            </a:r>
          </a:p>
          <a:p>
            <a:pPr marL="285750" indent="-285750">
              <a:lnSpc>
                <a:spcPct val="150000"/>
              </a:lnSpc>
              <a:buClr>
                <a:srgbClr val="0070C0"/>
              </a:buClr>
              <a:buFont typeface="Wingdings" panose="05000000000000000000" pitchFamily="2" charset="2"/>
              <a:buChar char="§"/>
            </a:pPr>
            <a:r>
              <a:rPr lang="en-US" sz="1600"/>
              <a:t>IPv6: only support Unicast and Multicast (Anycast not support)</a:t>
            </a:r>
          </a:p>
        </p:txBody>
      </p:sp>
      <p:sp>
        <p:nvSpPr>
          <p:cNvPr id="5" name="TextBox 4">
            <a:extLst>
              <a:ext uri="{FF2B5EF4-FFF2-40B4-BE49-F238E27FC236}">
                <a16:creationId xmlns:a16="http://schemas.microsoft.com/office/drawing/2014/main" id="{40622089-4485-3F55-F724-A705CF7FF22B}"/>
              </a:ext>
            </a:extLst>
          </p:cNvPr>
          <p:cNvSpPr txBox="1"/>
          <p:nvPr/>
        </p:nvSpPr>
        <p:spPr>
          <a:xfrm>
            <a:off x="228600" y="2667000"/>
            <a:ext cx="11916465" cy="3046988"/>
          </a:xfrm>
          <a:prstGeom prst="rect">
            <a:avLst/>
          </a:prstGeom>
          <a:noFill/>
        </p:spPr>
        <p:txBody>
          <a:bodyPr wrap="square">
            <a:spAutoFit/>
          </a:bodyPr>
          <a:lstStyle/>
          <a:p>
            <a:r>
              <a:rPr lang="en-US" sz="1600"/>
              <a:t>To accommodate both IPv4 and IPv6 formats, NetX Duo provides a new data type, NXD_ADDRESS, for holding IPv4 and IPv6 addresses:</a:t>
            </a:r>
          </a:p>
          <a:p>
            <a:pPr lvl="1"/>
            <a:r>
              <a:rPr lang="en-US" sz="1600" i="1">
                <a:solidFill>
                  <a:schemeClr val="tx2">
                    <a:lumMod val="60000"/>
                    <a:lumOff val="40000"/>
                  </a:schemeClr>
                </a:solidFill>
              </a:rPr>
              <a:t>typedef struct </a:t>
            </a:r>
            <a:r>
              <a:rPr lang="en-US" sz="1600" i="1"/>
              <a:t>NXD_ADDRESS_STRUCT { </a:t>
            </a:r>
          </a:p>
          <a:p>
            <a:pPr lvl="1"/>
            <a:r>
              <a:rPr lang="en-US" sz="1600" i="1"/>
              <a:t>	ULONG nxd_ip_version; </a:t>
            </a:r>
          </a:p>
          <a:p>
            <a:pPr lvl="1"/>
            <a:r>
              <a:rPr lang="en-US" sz="1600" i="1"/>
              <a:t>	</a:t>
            </a:r>
            <a:r>
              <a:rPr lang="en-US" sz="1600" i="1">
                <a:solidFill>
                  <a:schemeClr val="tx2">
                    <a:lumMod val="60000"/>
                    <a:lumOff val="40000"/>
                  </a:schemeClr>
                </a:solidFill>
              </a:rPr>
              <a:t>union</a:t>
            </a:r>
            <a:r>
              <a:rPr lang="en-US" sz="1600" i="1"/>
              <a:t> { </a:t>
            </a:r>
          </a:p>
          <a:p>
            <a:pPr lvl="1"/>
            <a:r>
              <a:rPr lang="en-US" sz="1600" i="1"/>
              <a:t>		ULONG v4; </a:t>
            </a:r>
          </a:p>
          <a:p>
            <a:pPr lvl="1"/>
            <a:r>
              <a:rPr lang="en-US" sz="1600" i="1"/>
              <a:t>		ULONG v6[4]; </a:t>
            </a:r>
          </a:p>
          <a:p>
            <a:pPr lvl="1"/>
            <a:r>
              <a:rPr lang="en-US" sz="1600" i="1"/>
              <a:t>	} nxd_ip_address; </a:t>
            </a:r>
          </a:p>
          <a:p>
            <a:pPr lvl="1"/>
            <a:r>
              <a:rPr lang="en-US" sz="1600" i="1"/>
              <a:t>} NXD_ADDRESS;</a:t>
            </a:r>
          </a:p>
          <a:p>
            <a:endParaRPr lang="en-US" sz="1600" i="1"/>
          </a:p>
          <a:p>
            <a:r>
              <a:rPr lang="en-US" sz="1600"/>
              <a:t>nxd_ip_version: indicates IPv4 or IPv6 version (NX_IP_VERSION_V4 or NX_IP_VERSION_V6)</a:t>
            </a:r>
          </a:p>
          <a:p>
            <a:endParaRPr lang="en-US" sz="1600"/>
          </a:p>
        </p:txBody>
      </p:sp>
    </p:spTree>
    <p:extLst>
      <p:ext uri="{BB962C8B-B14F-4D97-AF65-F5344CB8AC3E}">
        <p14:creationId xmlns:p14="http://schemas.microsoft.com/office/powerpoint/2010/main" val="9899604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IPv6 protocol</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1098406" y="1545264"/>
            <a:ext cx="9983759" cy="2632003"/>
          </a:xfrm>
          <a:prstGeom prst="rect">
            <a:avLst/>
          </a:prstGeom>
          <a:noFill/>
        </p:spPr>
        <p:txBody>
          <a:bodyPr wrap="none" rtlCol="0">
            <a:spAutoFit/>
          </a:bodyPr>
          <a:lstStyle/>
          <a:p>
            <a:pPr marL="285750" indent="-285750">
              <a:lnSpc>
                <a:spcPct val="150000"/>
              </a:lnSpc>
              <a:buClr>
                <a:srgbClr val="0070C0"/>
              </a:buClr>
              <a:buFont typeface="Wingdings" panose="05000000000000000000" pitchFamily="2" charset="2"/>
              <a:buChar char="§"/>
            </a:pPr>
            <a:r>
              <a:rPr lang="en-US" sz="1600"/>
              <a:t>Enable IPv6 Services:</a:t>
            </a:r>
          </a:p>
          <a:p>
            <a:pPr>
              <a:lnSpc>
                <a:spcPct val="150000"/>
              </a:lnSpc>
            </a:pPr>
            <a:r>
              <a:rPr lang="en-US" sz="1600"/>
              <a:t>	UINT </a:t>
            </a:r>
            <a:r>
              <a:rPr lang="en-US" sz="1600">
                <a:solidFill>
                  <a:schemeClr val="tx2">
                    <a:lumMod val="60000"/>
                    <a:lumOff val="40000"/>
                  </a:schemeClr>
                </a:solidFill>
              </a:rPr>
              <a:t>nxd_ipv6_enable </a:t>
            </a:r>
            <a:r>
              <a:rPr lang="en-US" sz="1600"/>
              <a:t>(NX_IP *ip_ptr);</a:t>
            </a:r>
          </a:p>
          <a:p>
            <a:pPr marL="285750" indent="-285750">
              <a:lnSpc>
                <a:spcPct val="150000"/>
              </a:lnSpc>
              <a:buClr>
                <a:srgbClr val="0070C0"/>
              </a:buClr>
              <a:buFont typeface="Wingdings" panose="05000000000000000000" pitchFamily="2" charset="2"/>
              <a:buChar char="§"/>
            </a:pPr>
            <a:r>
              <a:rPr lang="en-US" sz="1600"/>
              <a:t>Disable the IPv6 feature:</a:t>
            </a:r>
          </a:p>
          <a:p>
            <a:pPr>
              <a:lnSpc>
                <a:spcPct val="150000"/>
              </a:lnSpc>
            </a:pPr>
            <a:r>
              <a:rPr lang="en-US" sz="1600"/>
              <a:t>	UINT </a:t>
            </a:r>
            <a:r>
              <a:rPr lang="en-US" sz="1600">
                <a:solidFill>
                  <a:schemeClr val="tx2">
                    <a:lumMod val="60000"/>
                    <a:lumOff val="40000"/>
                  </a:schemeClr>
                </a:solidFill>
              </a:rPr>
              <a:t>nxd_ipv6_disable </a:t>
            </a:r>
            <a:r>
              <a:rPr lang="en-US" sz="1600"/>
              <a:t>(NX_IP *ip_ptr);</a:t>
            </a:r>
          </a:p>
          <a:p>
            <a:pPr marL="285750" indent="-285750">
              <a:lnSpc>
                <a:spcPct val="150000"/>
              </a:lnSpc>
              <a:buClr>
                <a:srgbClr val="0070C0"/>
              </a:buClr>
              <a:buFont typeface="Wingdings" panose="05000000000000000000" pitchFamily="2" charset="2"/>
              <a:buChar char="§"/>
            </a:pPr>
            <a:r>
              <a:rPr lang="en-US" sz="1600"/>
              <a:t>Set IPv6 Address and Prefix:</a:t>
            </a:r>
          </a:p>
          <a:p>
            <a:pPr lvl="1">
              <a:lnSpc>
                <a:spcPct val="150000"/>
              </a:lnSpc>
              <a:buClr>
                <a:srgbClr val="0070C0"/>
              </a:buClr>
            </a:pPr>
            <a:r>
              <a:rPr lang="en-US" sz="1600"/>
              <a:t>	UINT </a:t>
            </a:r>
            <a:r>
              <a:rPr lang="en-US" sz="1600">
                <a:solidFill>
                  <a:schemeClr val="tx2">
                    <a:lumMod val="60000"/>
                    <a:lumOff val="40000"/>
                  </a:schemeClr>
                </a:solidFill>
              </a:rPr>
              <a:t>nxd_ipv6_address_set </a:t>
            </a:r>
            <a:r>
              <a:rPr lang="en-US" sz="1600"/>
              <a:t>( NX_IP *ip_ptr, UINT interface_index, NXD_ADDRESS *ip_address, </a:t>
            </a:r>
          </a:p>
          <a:p>
            <a:pPr lvl="1">
              <a:lnSpc>
                <a:spcPct val="150000"/>
              </a:lnSpc>
              <a:buClr>
                <a:srgbClr val="0070C0"/>
              </a:buClr>
            </a:pPr>
            <a:r>
              <a:rPr lang="en-US" sz="1600"/>
              <a:t>			ULONG prefix_length, UINT *address_index);</a:t>
            </a:r>
          </a:p>
        </p:txBody>
      </p:sp>
      <p:sp>
        <p:nvSpPr>
          <p:cNvPr id="6" name="TextBox 5">
            <a:extLst>
              <a:ext uri="{FF2B5EF4-FFF2-40B4-BE49-F238E27FC236}">
                <a16:creationId xmlns:a16="http://schemas.microsoft.com/office/drawing/2014/main" id="{5C284DA7-4A39-40E0-F03F-ADAA8F4534B2}"/>
              </a:ext>
            </a:extLst>
          </p:cNvPr>
          <p:cNvSpPr txBox="1"/>
          <p:nvPr/>
        </p:nvSpPr>
        <p:spPr>
          <a:xfrm>
            <a:off x="381000" y="1206710"/>
            <a:ext cx="6096000" cy="338554"/>
          </a:xfrm>
          <a:prstGeom prst="rect">
            <a:avLst/>
          </a:prstGeom>
          <a:noFill/>
        </p:spPr>
        <p:txBody>
          <a:bodyPr wrap="square">
            <a:spAutoFit/>
          </a:bodyPr>
          <a:lstStyle/>
          <a:p>
            <a:r>
              <a:rPr lang="en-US" sz="1600" b="1"/>
              <a:t>Enabling IPv6 in NetX Duo</a:t>
            </a:r>
          </a:p>
        </p:txBody>
      </p:sp>
      <p:sp>
        <p:nvSpPr>
          <p:cNvPr id="8" name="TextBox 7">
            <a:extLst>
              <a:ext uri="{FF2B5EF4-FFF2-40B4-BE49-F238E27FC236}">
                <a16:creationId xmlns:a16="http://schemas.microsoft.com/office/drawing/2014/main" id="{AE1B03BB-E1BE-7E23-A933-ADC3EC7B87BA}"/>
              </a:ext>
            </a:extLst>
          </p:cNvPr>
          <p:cNvSpPr txBox="1"/>
          <p:nvPr/>
        </p:nvSpPr>
        <p:spPr>
          <a:xfrm>
            <a:off x="381000" y="3985791"/>
            <a:ext cx="11724001" cy="2262671"/>
          </a:xfrm>
          <a:prstGeom prst="rect">
            <a:avLst/>
          </a:prstGeom>
          <a:noFill/>
        </p:spPr>
        <p:txBody>
          <a:bodyPr wrap="square">
            <a:spAutoFit/>
          </a:bodyPr>
          <a:lstStyle/>
          <a:p>
            <a:pPr>
              <a:lnSpc>
                <a:spcPct val="150000"/>
              </a:lnSpc>
            </a:pPr>
            <a:r>
              <a:rPr lang="en-US" sz="1600"/>
              <a:t>Parameters:</a:t>
            </a:r>
          </a:p>
          <a:p>
            <a:pPr lvl="1">
              <a:lnSpc>
                <a:spcPct val="150000"/>
              </a:lnSpc>
            </a:pPr>
            <a:r>
              <a:rPr lang="en-US" sz="1600" b="1"/>
              <a:t>ip_ptr: </a:t>
            </a:r>
            <a:r>
              <a:rPr lang="en-US" sz="1600"/>
              <a:t>Pointer to the previously created IP instance</a:t>
            </a:r>
          </a:p>
          <a:p>
            <a:pPr lvl="1">
              <a:lnSpc>
                <a:spcPct val="150000"/>
              </a:lnSpc>
            </a:pPr>
            <a:r>
              <a:rPr lang="en-US" sz="1600" b="1"/>
              <a:t>nterface_index: </a:t>
            </a:r>
            <a:r>
              <a:rPr lang="en-US" sz="1600"/>
              <a:t>Index to the interface the IPv6 address is associated with </a:t>
            </a:r>
          </a:p>
          <a:p>
            <a:pPr lvl="1">
              <a:lnSpc>
                <a:spcPct val="150000"/>
              </a:lnSpc>
            </a:pPr>
            <a:r>
              <a:rPr lang="en-US" sz="1600" b="1"/>
              <a:t>ip_address: </a:t>
            </a:r>
            <a:r>
              <a:rPr lang="en-US" sz="1600"/>
              <a:t>Pointer to the address to set </a:t>
            </a:r>
          </a:p>
          <a:p>
            <a:pPr lvl="1">
              <a:lnSpc>
                <a:spcPct val="150000"/>
              </a:lnSpc>
            </a:pPr>
            <a:r>
              <a:rPr lang="en-US" sz="1600" b="1"/>
              <a:t>prefix_length: </a:t>
            </a:r>
            <a:r>
              <a:rPr lang="en-US" sz="1600"/>
              <a:t>Length of the address prefix (subnet mask) </a:t>
            </a:r>
          </a:p>
          <a:p>
            <a:pPr lvl="1">
              <a:lnSpc>
                <a:spcPct val="150000"/>
              </a:lnSpc>
            </a:pPr>
            <a:r>
              <a:rPr lang="en-US" sz="1600" b="1"/>
              <a:t>address_index: </a:t>
            </a:r>
            <a:r>
              <a:rPr lang="en-US" sz="1600"/>
              <a:t>Pointer to the index into the address table where the address is inserted</a:t>
            </a:r>
          </a:p>
        </p:txBody>
      </p:sp>
    </p:spTree>
    <p:extLst>
      <p:ext uri="{BB962C8B-B14F-4D97-AF65-F5344CB8AC3E}">
        <p14:creationId xmlns:p14="http://schemas.microsoft.com/office/powerpoint/2010/main" val="3883165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IPv6 protocol</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685800" y="1936064"/>
            <a:ext cx="7690375" cy="1893339"/>
          </a:xfrm>
          <a:prstGeom prst="rect">
            <a:avLst/>
          </a:prstGeom>
          <a:noFill/>
        </p:spPr>
        <p:txBody>
          <a:bodyPr wrap="none" rtlCol="0">
            <a:spAutoFit/>
          </a:bodyPr>
          <a:lstStyle/>
          <a:p>
            <a:pPr>
              <a:lnSpc>
                <a:spcPct val="150000"/>
              </a:lnSpc>
              <a:buClr>
                <a:srgbClr val="0070C0"/>
              </a:buClr>
            </a:pPr>
            <a:r>
              <a:rPr lang="en-US" sz="1600"/>
              <a:t>IPv6 Multicast:</a:t>
            </a:r>
          </a:p>
          <a:p>
            <a:pPr marL="285750" indent="-285750">
              <a:lnSpc>
                <a:spcPct val="150000"/>
              </a:lnSpc>
              <a:buClr>
                <a:srgbClr val="0070C0"/>
              </a:buClr>
              <a:buFont typeface="Wingdings" panose="05000000000000000000" pitchFamily="2" charset="2"/>
              <a:buChar char="§"/>
            </a:pPr>
            <a:r>
              <a:rPr lang="en-US" sz="1600"/>
              <a:t>Join IP instance to specified multicast group:</a:t>
            </a:r>
          </a:p>
          <a:p>
            <a:pPr>
              <a:lnSpc>
                <a:spcPct val="150000"/>
              </a:lnSpc>
            </a:pPr>
            <a:r>
              <a:rPr lang="en-US" sz="1600"/>
              <a:t>	UINT </a:t>
            </a:r>
            <a:r>
              <a:rPr lang="en-US" sz="1600">
                <a:solidFill>
                  <a:schemeClr val="tx2">
                    <a:lumMod val="60000"/>
                    <a:lumOff val="40000"/>
                  </a:schemeClr>
                </a:solidFill>
              </a:rPr>
              <a:t>nx_igmp_multicast_join </a:t>
            </a:r>
            <a:r>
              <a:rPr lang="en-US" sz="1600"/>
              <a:t>(NX_IP *ip_ptr, ULONG group_address);</a:t>
            </a:r>
          </a:p>
          <a:p>
            <a:pPr marL="285750" indent="-285750">
              <a:lnSpc>
                <a:spcPct val="150000"/>
              </a:lnSpc>
              <a:buClr>
                <a:srgbClr val="0070C0"/>
              </a:buClr>
              <a:buFont typeface="Wingdings" panose="05000000000000000000" pitchFamily="2" charset="2"/>
              <a:buChar char="§"/>
            </a:pPr>
            <a:r>
              <a:rPr lang="en-US" sz="1600"/>
              <a:t>Cause IP instance to leave specified multicast group:</a:t>
            </a:r>
          </a:p>
          <a:p>
            <a:pPr>
              <a:lnSpc>
                <a:spcPct val="150000"/>
              </a:lnSpc>
            </a:pPr>
            <a:r>
              <a:rPr lang="en-US" sz="1600"/>
              <a:t>	UINT </a:t>
            </a:r>
            <a:r>
              <a:rPr lang="en-US" sz="1600">
                <a:solidFill>
                  <a:schemeClr val="tx2">
                    <a:lumMod val="60000"/>
                    <a:lumOff val="40000"/>
                  </a:schemeClr>
                </a:solidFill>
              </a:rPr>
              <a:t>nx_igmp_multicast_leave </a:t>
            </a:r>
            <a:r>
              <a:rPr lang="en-US" sz="1600"/>
              <a:t>(NX_IP *ip_ptr, ULONG group_address);</a:t>
            </a:r>
          </a:p>
        </p:txBody>
      </p:sp>
      <p:sp>
        <p:nvSpPr>
          <p:cNvPr id="8" name="TextBox 7">
            <a:extLst>
              <a:ext uri="{FF2B5EF4-FFF2-40B4-BE49-F238E27FC236}">
                <a16:creationId xmlns:a16="http://schemas.microsoft.com/office/drawing/2014/main" id="{AE1B03BB-E1BE-7E23-A933-ADC3EC7B87BA}"/>
              </a:ext>
            </a:extLst>
          </p:cNvPr>
          <p:cNvSpPr txBox="1"/>
          <p:nvPr/>
        </p:nvSpPr>
        <p:spPr>
          <a:xfrm>
            <a:off x="371475" y="4343400"/>
            <a:ext cx="11724001" cy="1154675"/>
          </a:xfrm>
          <a:prstGeom prst="rect">
            <a:avLst/>
          </a:prstGeom>
          <a:noFill/>
        </p:spPr>
        <p:txBody>
          <a:bodyPr wrap="square">
            <a:spAutoFit/>
          </a:bodyPr>
          <a:lstStyle/>
          <a:p>
            <a:pPr>
              <a:lnSpc>
                <a:spcPct val="150000"/>
              </a:lnSpc>
            </a:pPr>
            <a:r>
              <a:rPr lang="en-US" sz="1600"/>
              <a:t>Parameters:</a:t>
            </a:r>
          </a:p>
          <a:p>
            <a:pPr>
              <a:lnSpc>
                <a:spcPct val="150000"/>
              </a:lnSpc>
            </a:pPr>
            <a:r>
              <a:rPr lang="en-US" sz="1600"/>
              <a:t>	</a:t>
            </a:r>
            <a:r>
              <a:rPr lang="en-US" sz="1600" b="1"/>
              <a:t>ip_ptr: </a:t>
            </a:r>
            <a:r>
              <a:rPr lang="en-US" sz="1600"/>
              <a:t>Pointer to previously created IP instance. </a:t>
            </a:r>
          </a:p>
          <a:p>
            <a:pPr>
              <a:lnSpc>
                <a:spcPct val="150000"/>
              </a:lnSpc>
            </a:pPr>
            <a:r>
              <a:rPr lang="en-US" sz="1600"/>
              <a:t>	</a:t>
            </a:r>
            <a:r>
              <a:rPr lang="en-US" sz="1600" b="1"/>
              <a:t>group_address: </a:t>
            </a:r>
            <a:r>
              <a:rPr lang="en-US" sz="1600"/>
              <a:t>Multicast group to leave.</a:t>
            </a:r>
          </a:p>
        </p:txBody>
      </p:sp>
    </p:spTree>
    <p:extLst>
      <p:ext uri="{BB962C8B-B14F-4D97-AF65-F5344CB8AC3E}">
        <p14:creationId xmlns:p14="http://schemas.microsoft.com/office/powerpoint/2010/main" val="189559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Threadx execute state</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664871"/>
            <a:ext cx="6847200" cy="3735895"/>
          </a:xfrm>
        </p:spPr>
        <p:txBody>
          <a:bodyPr/>
          <a:lstStyle/>
          <a:p>
            <a:pPr marL="463550" lvl="1" indent="-285750">
              <a:lnSpc>
                <a:spcPct val="150000"/>
              </a:lnSpc>
            </a:pPr>
            <a:r>
              <a:rPr lang="en-US"/>
              <a:t>Executing State: Task is executed by CPU</a:t>
            </a:r>
          </a:p>
          <a:p>
            <a:pPr marL="463550" lvl="1" indent="-285750">
              <a:lnSpc>
                <a:spcPct val="150000"/>
              </a:lnSpc>
            </a:pPr>
            <a:r>
              <a:rPr lang="en-US"/>
              <a:t>Ready State: ready for execution</a:t>
            </a:r>
          </a:p>
          <a:p>
            <a:pPr marL="463550" lvl="1" indent="-285750">
              <a:lnSpc>
                <a:spcPct val="150000"/>
              </a:lnSpc>
            </a:pPr>
            <a:r>
              <a:rPr lang="en-US"/>
              <a:t>Suspended State: not eligible for execution</a:t>
            </a:r>
          </a:p>
          <a:p>
            <a:pPr marL="463550" lvl="1" indent="-285750">
              <a:lnSpc>
                <a:spcPct val="150000"/>
              </a:lnSpc>
            </a:pPr>
            <a:r>
              <a:rPr lang="en-US"/>
              <a:t>Completed State: thread that has completed its processing and returned from its entry function</a:t>
            </a:r>
          </a:p>
          <a:p>
            <a:pPr marL="463550" lvl="1" indent="-285750">
              <a:lnSpc>
                <a:spcPct val="150000"/>
              </a:lnSpc>
            </a:pPr>
            <a:r>
              <a:rPr lang="en-US"/>
              <a:t>Terminated State: A thread in a terminated state cannot execute again because another thread or the thread itself called the </a:t>
            </a:r>
            <a:r>
              <a:rPr lang="en-US" i="1"/>
              <a:t>tx_thread_terminate </a:t>
            </a:r>
            <a:r>
              <a:rPr lang="en-US"/>
              <a:t>service</a:t>
            </a:r>
          </a:p>
          <a:p>
            <a:pPr marL="463550" lvl="1" indent="-285750"/>
            <a:endParaRPr lang="en-US"/>
          </a:p>
        </p:txBody>
      </p:sp>
      <p:pic>
        <p:nvPicPr>
          <p:cNvPr id="3" name="Picture 2">
            <a:extLst>
              <a:ext uri="{FF2B5EF4-FFF2-40B4-BE49-F238E27FC236}">
                <a16:creationId xmlns:a16="http://schemas.microsoft.com/office/drawing/2014/main" id="{5D182D39-CF4B-2652-D217-BBB7A6AEB46D}"/>
              </a:ext>
            </a:extLst>
          </p:cNvPr>
          <p:cNvPicPr>
            <a:picLocks noChangeAspect="1"/>
          </p:cNvPicPr>
          <p:nvPr/>
        </p:nvPicPr>
        <p:blipFill>
          <a:blip r:embed="rId2"/>
          <a:stretch>
            <a:fillRect/>
          </a:stretch>
        </p:blipFill>
        <p:spPr>
          <a:xfrm>
            <a:off x="8153400" y="1052736"/>
            <a:ext cx="3655994" cy="5025171"/>
          </a:xfrm>
          <a:prstGeom prst="rect">
            <a:avLst/>
          </a:prstGeom>
        </p:spPr>
      </p:pic>
    </p:spTree>
    <p:extLst>
      <p:ext uri="{BB962C8B-B14F-4D97-AF65-F5344CB8AC3E}">
        <p14:creationId xmlns:p14="http://schemas.microsoft.com/office/powerpoint/2010/main" val="16227078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Address Resolution Protocol (ARP) in IP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7340" y="1143000"/>
            <a:ext cx="11725891" cy="785343"/>
          </a:xfrm>
          <a:prstGeom prst="rect">
            <a:avLst/>
          </a:prstGeom>
          <a:noFill/>
        </p:spPr>
        <p:txBody>
          <a:bodyPr wrap="square" rtlCol="0">
            <a:spAutoFit/>
          </a:bodyPr>
          <a:lstStyle/>
          <a:p>
            <a:pPr>
              <a:lnSpc>
                <a:spcPct val="150000"/>
              </a:lnSpc>
            </a:pPr>
            <a:r>
              <a:rPr lang="en-US" sz="1600" b="1"/>
              <a:t>ARP</a:t>
            </a:r>
            <a:r>
              <a:rPr lang="en-US" sz="1600"/>
              <a:t> (Address Resolution Protocol) is a network protocol used to find out the hardware address (MAC address) of a device from a source IP address.</a:t>
            </a:r>
          </a:p>
        </p:txBody>
      </p:sp>
      <p:sp>
        <p:nvSpPr>
          <p:cNvPr id="7" name="TextBox 6">
            <a:extLst>
              <a:ext uri="{FF2B5EF4-FFF2-40B4-BE49-F238E27FC236}">
                <a16:creationId xmlns:a16="http://schemas.microsoft.com/office/drawing/2014/main" id="{1C261B41-916B-49F1-2D83-84C814DA21B3}"/>
              </a:ext>
            </a:extLst>
          </p:cNvPr>
          <p:cNvSpPr txBox="1"/>
          <p:nvPr/>
        </p:nvSpPr>
        <p:spPr>
          <a:xfrm>
            <a:off x="227340" y="2018607"/>
            <a:ext cx="11964660" cy="1524007"/>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
            </a:pPr>
            <a:r>
              <a:rPr lang="en-US" sz="1600"/>
              <a:t>Enables Address Resolution Protocol (ARP):</a:t>
            </a:r>
          </a:p>
          <a:p>
            <a:pPr lvl="1">
              <a:lnSpc>
                <a:spcPct val="150000"/>
              </a:lnSpc>
            </a:pPr>
            <a:r>
              <a:rPr lang="en-US" sz="1600"/>
              <a:t>UINT </a:t>
            </a:r>
            <a:r>
              <a:rPr lang="en-US" sz="1600">
                <a:solidFill>
                  <a:schemeClr val="tx2">
                    <a:lumMod val="60000"/>
                    <a:lumOff val="40000"/>
                  </a:schemeClr>
                </a:solidFill>
              </a:rPr>
              <a:t>nx_arp_enable</a:t>
            </a:r>
            <a:r>
              <a:rPr lang="en-US" sz="1600"/>
              <a:t> (NX_IP *ip_ptr, VOID *arp_cache_memory, ULONG arp_cache_size);</a:t>
            </a:r>
          </a:p>
          <a:p>
            <a:pPr marL="285750" indent="-285750">
              <a:lnSpc>
                <a:spcPct val="150000"/>
              </a:lnSpc>
              <a:buClr>
                <a:srgbClr val="0070C0"/>
              </a:buClr>
              <a:buFont typeface="Wingdings" panose="05000000000000000000" pitchFamily="2" charset="2"/>
              <a:buChar char="§"/>
            </a:pPr>
            <a:r>
              <a:rPr lang="en-US" sz="1600"/>
              <a:t>Locate IP address given a physical address:</a:t>
            </a:r>
          </a:p>
          <a:p>
            <a:pPr>
              <a:lnSpc>
                <a:spcPct val="150000"/>
              </a:lnSpc>
            </a:pPr>
            <a:r>
              <a:rPr lang="en-US" sz="1600"/>
              <a:t>        UINT </a:t>
            </a:r>
            <a:r>
              <a:rPr lang="en-US" sz="1600">
                <a:solidFill>
                  <a:schemeClr val="tx2">
                    <a:lumMod val="60000"/>
                    <a:lumOff val="40000"/>
                  </a:schemeClr>
                </a:solidFill>
              </a:rPr>
              <a:t>nx_arp_ip_address_find </a:t>
            </a:r>
            <a:r>
              <a:rPr lang="en-US" sz="1600"/>
              <a:t>(NX_IP *ip_ptr, ULONG *ip_address, ULONG physical_msw, ULONG physical_lsw);</a:t>
            </a:r>
          </a:p>
        </p:txBody>
      </p:sp>
      <p:sp>
        <p:nvSpPr>
          <p:cNvPr id="5" name="TextBox 4">
            <a:extLst>
              <a:ext uri="{FF2B5EF4-FFF2-40B4-BE49-F238E27FC236}">
                <a16:creationId xmlns:a16="http://schemas.microsoft.com/office/drawing/2014/main" id="{390ED478-E94F-AA26-3568-DE14180E0C84}"/>
              </a:ext>
            </a:extLst>
          </p:cNvPr>
          <p:cNvSpPr txBox="1"/>
          <p:nvPr/>
        </p:nvSpPr>
        <p:spPr>
          <a:xfrm>
            <a:off x="227340" y="3642403"/>
            <a:ext cx="11964660" cy="2360711"/>
          </a:xfrm>
          <a:prstGeom prst="rect">
            <a:avLst/>
          </a:prstGeom>
          <a:noFill/>
        </p:spPr>
        <p:txBody>
          <a:bodyPr wrap="square">
            <a:spAutoFit/>
          </a:bodyPr>
          <a:lstStyle/>
          <a:p>
            <a:pPr>
              <a:lnSpc>
                <a:spcPct val="150000"/>
              </a:lnSpc>
            </a:pPr>
            <a:r>
              <a:rPr lang="en-US" sz="1600"/>
              <a:t>Parameters: </a:t>
            </a:r>
          </a:p>
          <a:p>
            <a:pPr lvl="1">
              <a:lnSpc>
                <a:spcPct val="150000"/>
              </a:lnSpc>
            </a:pPr>
            <a:r>
              <a:rPr lang="en-US" sz="1400" b="1"/>
              <a:t>ip_ptr: </a:t>
            </a:r>
            <a:r>
              <a:rPr lang="en-US" sz="1400"/>
              <a:t>Pointer to previously created IP instance. </a:t>
            </a:r>
          </a:p>
          <a:p>
            <a:pPr lvl="1">
              <a:lnSpc>
                <a:spcPct val="150000"/>
              </a:lnSpc>
            </a:pPr>
            <a:r>
              <a:rPr lang="en-US" sz="1400" b="1"/>
              <a:t>arp_cache_memory: </a:t>
            </a:r>
            <a:r>
              <a:rPr lang="en-US" sz="1400"/>
              <a:t>Pointer to memory area to place ARP cache. </a:t>
            </a:r>
          </a:p>
          <a:p>
            <a:pPr lvl="1">
              <a:lnSpc>
                <a:spcPct val="150000"/>
              </a:lnSpc>
            </a:pPr>
            <a:r>
              <a:rPr lang="en-US" sz="1400" b="1"/>
              <a:t>arp_cache_size: </a:t>
            </a:r>
            <a:r>
              <a:rPr lang="en-US" sz="1400"/>
              <a:t>Each ARP entry is 52 bytes, the total number of ARP entries is, therefore, the size divided by 52.</a:t>
            </a:r>
          </a:p>
          <a:p>
            <a:pPr lvl="1">
              <a:lnSpc>
                <a:spcPct val="150000"/>
              </a:lnSpc>
            </a:pPr>
            <a:r>
              <a:rPr lang="en-US" sz="1400" b="1"/>
              <a:t>ip_address: </a:t>
            </a:r>
            <a:r>
              <a:rPr lang="en-US" sz="1400"/>
              <a:t>Pointer to return IP address, if one is found that has been mapped. </a:t>
            </a:r>
          </a:p>
          <a:p>
            <a:pPr lvl="1">
              <a:lnSpc>
                <a:spcPct val="150000"/>
              </a:lnSpc>
            </a:pPr>
            <a:r>
              <a:rPr lang="en-US" sz="1400" b="1"/>
              <a:t>physical_msw: </a:t>
            </a:r>
            <a:r>
              <a:rPr lang="en-US" sz="1400"/>
              <a:t>Top 16 bits (47-32) of the physical address to search for. </a:t>
            </a:r>
          </a:p>
          <a:p>
            <a:pPr lvl="1">
              <a:lnSpc>
                <a:spcPct val="150000"/>
              </a:lnSpc>
            </a:pPr>
            <a:r>
              <a:rPr lang="en-US" sz="1400" b="1"/>
              <a:t>physical_lsw: </a:t>
            </a:r>
            <a:r>
              <a:rPr lang="en-US" sz="1400"/>
              <a:t>Lower 32 bits (31-0) of the physical address to search for. Return Values</a:t>
            </a:r>
          </a:p>
        </p:txBody>
      </p:sp>
    </p:spTree>
    <p:extLst>
      <p:ext uri="{BB962C8B-B14F-4D97-AF65-F5344CB8AC3E}">
        <p14:creationId xmlns:p14="http://schemas.microsoft.com/office/powerpoint/2010/main" val="35837198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Address Resolution Protocol (ARP) in IP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7340" y="1143000"/>
            <a:ext cx="11725891" cy="785343"/>
          </a:xfrm>
          <a:prstGeom prst="rect">
            <a:avLst/>
          </a:prstGeom>
          <a:noFill/>
        </p:spPr>
        <p:txBody>
          <a:bodyPr wrap="square" rtlCol="0">
            <a:spAutoFit/>
          </a:bodyPr>
          <a:lstStyle/>
          <a:p>
            <a:pPr>
              <a:lnSpc>
                <a:spcPct val="150000"/>
              </a:lnSpc>
            </a:pPr>
            <a:r>
              <a:rPr lang="en-US" sz="1600" b="1"/>
              <a:t>ARP</a:t>
            </a:r>
            <a:r>
              <a:rPr lang="en-US" sz="1600"/>
              <a:t> (Address Resolution Protocol) is a network protocol used to find out the hardware address (MAC address) of a device from a source IP address.</a:t>
            </a:r>
          </a:p>
        </p:txBody>
      </p:sp>
      <p:sp>
        <p:nvSpPr>
          <p:cNvPr id="7" name="TextBox 6">
            <a:extLst>
              <a:ext uri="{FF2B5EF4-FFF2-40B4-BE49-F238E27FC236}">
                <a16:creationId xmlns:a16="http://schemas.microsoft.com/office/drawing/2014/main" id="{1C261B41-916B-49F1-2D83-84C814DA21B3}"/>
              </a:ext>
            </a:extLst>
          </p:cNvPr>
          <p:cNvSpPr txBox="1"/>
          <p:nvPr/>
        </p:nvSpPr>
        <p:spPr>
          <a:xfrm>
            <a:off x="227340" y="2338857"/>
            <a:ext cx="11964660" cy="785343"/>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
            </a:pPr>
            <a:r>
              <a:rPr lang="en-US" sz="1600"/>
              <a:t>Locate physical hardware address given an IP address:</a:t>
            </a:r>
          </a:p>
          <a:p>
            <a:pPr>
              <a:lnSpc>
                <a:spcPct val="150000"/>
              </a:lnSpc>
              <a:buClr>
                <a:srgbClr val="0070C0"/>
              </a:buClr>
            </a:pPr>
            <a:r>
              <a:rPr lang="en-US" sz="1600"/>
              <a:t>        UINT </a:t>
            </a:r>
            <a:r>
              <a:rPr lang="en-US" sz="1600">
                <a:solidFill>
                  <a:schemeClr val="tx2">
                    <a:lumMod val="60000"/>
                    <a:lumOff val="40000"/>
                  </a:schemeClr>
                </a:solidFill>
              </a:rPr>
              <a:t>nx_arp_hardware_address_find </a:t>
            </a:r>
            <a:r>
              <a:rPr lang="en-US" sz="1600"/>
              <a:t>(NX_IP *ip_ptr, ULONG ip_address, ULONG *physical_msw, ULONG *physical_lsw);</a:t>
            </a:r>
          </a:p>
        </p:txBody>
      </p:sp>
      <p:sp>
        <p:nvSpPr>
          <p:cNvPr id="5" name="TextBox 4">
            <a:extLst>
              <a:ext uri="{FF2B5EF4-FFF2-40B4-BE49-F238E27FC236}">
                <a16:creationId xmlns:a16="http://schemas.microsoft.com/office/drawing/2014/main" id="{390ED478-E94F-AA26-3568-DE14180E0C84}"/>
              </a:ext>
            </a:extLst>
          </p:cNvPr>
          <p:cNvSpPr txBox="1"/>
          <p:nvPr/>
        </p:nvSpPr>
        <p:spPr>
          <a:xfrm>
            <a:off x="227340" y="3733801"/>
            <a:ext cx="11964660" cy="1893339"/>
          </a:xfrm>
          <a:prstGeom prst="rect">
            <a:avLst/>
          </a:prstGeom>
          <a:noFill/>
        </p:spPr>
        <p:txBody>
          <a:bodyPr wrap="square">
            <a:spAutoFit/>
          </a:bodyPr>
          <a:lstStyle/>
          <a:p>
            <a:pPr>
              <a:lnSpc>
                <a:spcPct val="150000"/>
              </a:lnSpc>
            </a:pPr>
            <a:r>
              <a:rPr lang="en-US" sz="1600"/>
              <a:t>Parameters: </a:t>
            </a:r>
          </a:p>
          <a:p>
            <a:pPr lvl="1">
              <a:lnSpc>
                <a:spcPct val="150000"/>
              </a:lnSpc>
            </a:pPr>
            <a:r>
              <a:rPr lang="en-US" sz="1600" b="1"/>
              <a:t>ip_ptr: </a:t>
            </a:r>
            <a:r>
              <a:rPr lang="en-US" sz="1600"/>
              <a:t>Pointer to previously created IP instance. </a:t>
            </a:r>
          </a:p>
          <a:p>
            <a:pPr lvl="1">
              <a:lnSpc>
                <a:spcPct val="150000"/>
              </a:lnSpc>
            </a:pPr>
            <a:r>
              <a:rPr lang="en-US" sz="1600" b="1"/>
              <a:t>ip_address: </a:t>
            </a:r>
            <a:r>
              <a:rPr lang="en-US" sz="1600"/>
              <a:t>IP address to search for. </a:t>
            </a:r>
          </a:p>
          <a:p>
            <a:pPr lvl="1">
              <a:lnSpc>
                <a:spcPct val="150000"/>
              </a:lnSpc>
            </a:pPr>
            <a:r>
              <a:rPr lang="en-US" sz="1600" b="1"/>
              <a:t>physical_msw: </a:t>
            </a:r>
            <a:r>
              <a:rPr lang="en-US" sz="1600"/>
              <a:t>Pointer to the variable for returning the top 16 bits (47-32) of the physical address. </a:t>
            </a:r>
          </a:p>
          <a:p>
            <a:pPr lvl="1">
              <a:lnSpc>
                <a:spcPct val="150000"/>
              </a:lnSpc>
            </a:pPr>
            <a:r>
              <a:rPr lang="en-US" sz="1600" b="1"/>
              <a:t>physical_lsw: </a:t>
            </a:r>
            <a:r>
              <a:rPr lang="en-US" sz="1600"/>
              <a:t>Pointer to the variable for returning the lower 32 bits (31-0) of the physical address.</a:t>
            </a:r>
          </a:p>
        </p:txBody>
      </p:sp>
    </p:spTree>
    <p:extLst>
      <p:ext uri="{BB962C8B-B14F-4D97-AF65-F5344CB8AC3E}">
        <p14:creationId xmlns:p14="http://schemas.microsoft.com/office/powerpoint/2010/main" val="31419422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Reverse Address Resolution Protocol (rARP) in IP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7340" y="1143000"/>
            <a:ext cx="11725891" cy="785343"/>
          </a:xfrm>
          <a:prstGeom prst="rect">
            <a:avLst/>
          </a:prstGeom>
          <a:noFill/>
        </p:spPr>
        <p:txBody>
          <a:bodyPr wrap="square" rtlCol="0">
            <a:spAutoFit/>
          </a:bodyPr>
          <a:lstStyle/>
          <a:p>
            <a:pPr>
              <a:lnSpc>
                <a:spcPct val="150000"/>
              </a:lnSpc>
            </a:pPr>
            <a:r>
              <a:rPr lang="en-US" sz="1600" b="1"/>
              <a:t>RARP</a:t>
            </a:r>
            <a:r>
              <a:rPr lang="en-US" sz="1600"/>
              <a:t> (Reverse Address Resolution Protocol) is the protocol for requesting network assignment of the host's 32-bit IP addresses</a:t>
            </a:r>
          </a:p>
        </p:txBody>
      </p:sp>
      <p:sp>
        <p:nvSpPr>
          <p:cNvPr id="7" name="TextBox 6">
            <a:extLst>
              <a:ext uri="{FF2B5EF4-FFF2-40B4-BE49-F238E27FC236}">
                <a16:creationId xmlns:a16="http://schemas.microsoft.com/office/drawing/2014/main" id="{1C261B41-916B-49F1-2D83-84C814DA21B3}"/>
              </a:ext>
            </a:extLst>
          </p:cNvPr>
          <p:cNvSpPr txBox="1"/>
          <p:nvPr/>
        </p:nvSpPr>
        <p:spPr>
          <a:xfrm>
            <a:off x="467999" y="1928343"/>
            <a:ext cx="11964660" cy="2632003"/>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
            </a:pPr>
            <a:r>
              <a:rPr lang="en-US" sz="1600"/>
              <a:t>Enable Reverse Address Resolution Protocol (RARP)</a:t>
            </a:r>
          </a:p>
          <a:p>
            <a:pPr>
              <a:lnSpc>
                <a:spcPct val="150000"/>
              </a:lnSpc>
              <a:buClr>
                <a:srgbClr val="0070C0"/>
              </a:buClr>
            </a:pPr>
            <a:r>
              <a:rPr lang="en-US" sz="1600"/>
              <a:t>	UINT </a:t>
            </a:r>
            <a:r>
              <a:rPr lang="en-US" sz="1600">
                <a:solidFill>
                  <a:schemeClr val="tx2">
                    <a:lumMod val="60000"/>
                    <a:lumOff val="40000"/>
                  </a:schemeClr>
                </a:solidFill>
              </a:rPr>
              <a:t>nx_rarp_enable </a:t>
            </a:r>
            <a:r>
              <a:rPr lang="en-US" sz="1600"/>
              <a:t>(NX_IP *ip_ptr);</a:t>
            </a:r>
          </a:p>
          <a:p>
            <a:pPr marL="285750" indent="-285750">
              <a:lnSpc>
                <a:spcPct val="150000"/>
              </a:lnSpc>
              <a:buClr>
                <a:srgbClr val="0070C0"/>
              </a:buClr>
              <a:buFont typeface="Wingdings" panose="05000000000000000000" pitchFamily="2" charset="2"/>
              <a:buChar char="§"/>
            </a:pPr>
            <a:r>
              <a:rPr lang="en-US" sz="1600"/>
              <a:t>Disable Reverse Address Resolution Protocol (RARP):</a:t>
            </a:r>
          </a:p>
          <a:p>
            <a:pPr>
              <a:lnSpc>
                <a:spcPct val="150000"/>
              </a:lnSpc>
              <a:buClr>
                <a:srgbClr val="0070C0"/>
              </a:buClr>
            </a:pPr>
            <a:r>
              <a:rPr lang="en-US" sz="1600"/>
              <a:t>	UINT </a:t>
            </a:r>
            <a:r>
              <a:rPr lang="en-US" sz="1600">
                <a:solidFill>
                  <a:schemeClr val="tx2">
                    <a:lumMod val="60000"/>
                    <a:lumOff val="40000"/>
                  </a:schemeClr>
                </a:solidFill>
              </a:rPr>
              <a:t>nx_rarp_disable </a:t>
            </a:r>
            <a:r>
              <a:rPr lang="en-US" sz="1600"/>
              <a:t>(NX_IP *ip_ptr);</a:t>
            </a:r>
          </a:p>
          <a:p>
            <a:pPr marL="285750" indent="-285750">
              <a:lnSpc>
                <a:spcPct val="150000"/>
              </a:lnSpc>
              <a:buClr>
                <a:srgbClr val="0070C0"/>
              </a:buClr>
              <a:buFont typeface="Wingdings" panose="05000000000000000000" pitchFamily="2" charset="2"/>
              <a:buChar char="§"/>
            </a:pPr>
            <a:r>
              <a:rPr lang="en-US" sz="1600"/>
              <a:t>Retrieve information about RARP activities</a:t>
            </a:r>
          </a:p>
          <a:p>
            <a:pPr>
              <a:lnSpc>
                <a:spcPct val="150000"/>
              </a:lnSpc>
              <a:buClr>
                <a:srgbClr val="0070C0"/>
              </a:buClr>
            </a:pPr>
            <a:r>
              <a:rPr lang="en-US" sz="1600"/>
              <a:t>	UINT </a:t>
            </a:r>
            <a:r>
              <a:rPr lang="en-US" sz="1600">
                <a:solidFill>
                  <a:schemeClr val="tx2">
                    <a:lumMod val="60000"/>
                    <a:lumOff val="40000"/>
                  </a:schemeClr>
                </a:solidFill>
              </a:rPr>
              <a:t>nx_rarp_info_get </a:t>
            </a:r>
            <a:r>
              <a:rPr lang="en-US" sz="1600"/>
              <a:t>(NX_IP *ip_ptr, ULONG *rarp_requests_sent, </a:t>
            </a:r>
          </a:p>
          <a:p>
            <a:pPr>
              <a:lnSpc>
                <a:spcPct val="150000"/>
              </a:lnSpc>
              <a:buClr>
                <a:srgbClr val="0070C0"/>
              </a:buClr>
            </a:pPr>
            <a:r>
              <a:rPr lang="en-US" sz="1600"/>
              <a:t>			ULONG *rarp_responses_received, ULONG *rarp_invalid_messages);</a:t>
            </a:r>
          </a:p>
        </p:txBody>
      </p:sp>
      <p:sp>
        <p:nvSpPr>
          <p:cNvPr id="5" name="TextBox 4">
            <a:extLst>
              <a:ext uri="{FF2B5EF4-FFF2-40B4-BE49-F238E27FC236}">
                <a16:creationId xmlns:a16="http://schemas.microsoft.com/office/drawing/2014/main" id="{390ED478-E94F-AA26-3568-DE14180E0C84}"/>
              </a:ext>
            </a:extLst>
          </p:cNvPr>
          <p:cNvSpPr txBox="1"/>
          <p:nvPr/>
        </p:nvSpPr>
        <p:spPr>
          <a:xfrm>
            <a:off x="227340" y="4191000"/>
            <a:ext cx="11964660" cy="1893339"/>
          </a:xfrm>
          <a:prstGeom prst="rect">
            <a:avLst/>
          </a:prstGeom>
          <a:noFill/>
        </p:spPr>
        <p:txBody>
          <a:bodyPr wrap="square">
            <a:spAutoFit/>
          </a:bodyPr>
          <a:lstStyle/>
          <a:p>
            <a:pPr>
              <a:lnSpc>
                <a:spcPct val="150000"/>
              </a:lnSpc>
            </a:pPr>
            <a:r>
              <a:rPr lang="en-US" sz="1600"/>
              <a:t>Parameters: </a:t>
            </a:r>
          </a:p>
          <a:p>
            <a:pPr lvl="1">
              <a:lnSpc>
                <a:spcPct val="150000"/>
              </a:lnSpc>
            </a:pPr>
            <a:r>
              <a:rPr lang="en-US" sz="1600" b="1"/>
              <a:t>ip_ptr: </a:t>
            </a:r>
            <a:r>
              <a:rPr lang="en-US" sz="1600"/>
              <a:t>Pointer to previously created IP instance. </a:t>
            </a:r>
          </a:p>
          <a:p>
            <a:pPr lvl="1">
              <a:lnSpc>
                <a:spcPct val="150000"/>
              </a:lnSpc>
            </a:pPr>
            <a:r>
              <a:rPr lang="en-US" sz="1600" b="1"/>
              <a:t>rarp_requests_sent: </a:t>
            </a:r>
            <a:r>
              <a:rPr lang="en-US" sz="1600"/>
              <a:t>Pointer to destination for the total number of RARP requests sent. </a:t>
            </a:r>
          </a:p>
          <a:p>
            <a:pPr lvl="1">
              <a:lnSpc>
                <a:spcPct val="150000"/>
              </a:lnSpc>
            </a:pPr>
            <a:r>
              <a:rPr lang="en-US" sz="1600" b="1"/>
              <a:t>rarp_responses_received: </a:t>
            </a:r>
            <a:r>
              <a:rPr lang="en-US" sz="1600"/>
              <a:t>Pointer to destination for the total number of RARP responses received. </a:t>
            </a:r>
          </a:p>
          <a:p>
            <a:pPr lvl="1">
              <a:lnSpc>
                <a:spcPct val="150000"/>
              </a:lnSpc>
            </a:pPr>
            <a:r>
              <a:rPr lang="en-US" sz="1600" b="1"/>
              <a:t>rarp_invalid_messages: </a:t>
            </a:r>
            <a:r>
              <a:rPr lang="en-US" sz="1600"/>
              <a:t>Pointer to destination of the total number of invalid messages.</a:t>
            </a:r>
          </a:p>
        </p:txBody>
      </p:sp>
    </p:spTree>
    <p:extLst>
      <p:ext uri="{BB962C8B-B14F-4D97-AF65-F5344CB8AC3E}">
        <p14:creationId xmlns:p14="http://schemas.microsoft.com/office/powerpoint/2010/main" val="31463837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Internet Control Message Protocol (ICMP)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8600" y="1295400"/>
            <a:ext cx="11725891" cy="2632003"/>
          </a:xfrm>
          <a:prstGeom prst="rect">
            <a:avLst/>
          </a:prstGeom>
          <a:noFill/>
        </p:spPr>
        <p:txBody>
          <a:bodyPr wrap="square" rtlCol="0">
            <a:spAutoFit/>
          </a:bodyPr>
          <a:lstStyle/>
          <a:p>
            <a:pPr>
              <a:lnSpc>
                <a:spcPct val="150000"/>
              </a:lnSpc>
            </a:pPr>
            <a:r>
              <a:rPr lang="en-US" sz="1600" b="1"/>
              <a:t>ICMP: </a:t>
            </a:r>
            <a:r>
              <a:rPr lang="en-US" sz="1600"/>
              <a:t>is limited to passing error and control information between IP network members.</a:t>
            </a:r>
          </a:p>
          <a:p>
            <a:pPr>
              <a:lnSpc>
                <a:spcPct val="150000"/>
              </a:lnSpc>
            </a:pPr>
            <a:endParaRPr lang="en-US" sz="1600"/>
          </a:p>
          <a:p>
            <a:pPr marL="285750" indent="-285750">
              <a:lnSpc>
                <a:spcPct val="150000"/>
              </a:lnSpc>
              <a:buClr>
                <a:srgbClr val="0070C0"/>
              </a:buClr>
              <a:buFont typeface="Wingdings" panose="05000000000000000000" pitchFamily="2" charset="2"/>
              <a:buChar char="§"/>
            </a:pPr>
            <a:r>
              <a:rPr lang="en-US" sz="1600"/>
              <a:t>Enable Internet Control Message Protocol (ICMP):</a:t>
            </a:r>
          </a:p>
          <a:p>
            <a:pPr>
              <a:lnSpc>
                <a:spcPct val="150000"/>
              </a:lnSpc>
            </a:pPr>
            <a:r>
              <a:rPr lang="en-US" sz="1600"/>
              <a:t>	UINT </a:t>
            </a:r>
            <a:r>
              <a:rPr lang="en-US" sz="1600">
                <a:solidFill>
                  <a:schemeClr val="tx2">
                    <a:lumMod val="60000"/>
                    <a:lumOff val="40000"/>
                  </a:schemeClr>
                </a:solidFill>
              </a:rPr>
              <a:t>nx_icmp_enable </a:t>
            </a:r>
            <a:r>
              <a:rPr lang="en-US" sz="1600"/>
              <a:t>(NX_IP *ip_ptr);</a:t>
            </a:r>
          </a:p>
          <a:p>
            <a:pPr marL="285750" indent="-285750">
              <a:lnSpc>
                <a:spcPct val="150000"/>
              </a:lnSpc>
              <a:buClr>
                <a:srgbClr val="0070C0"/>
              </a:buClr>
              <a:buFont typeface="Wingdings" panose="05000000000000000000" pitchFamily="2" charset="2"/>
              <a:buChar char="§"/>
            </a:pPr>
            <a:r>
              <a:rPr lang="en-US" sz="1600"/>
              <a:t>Send ping request to specified IP address:</a:t>
            </a:r>
          </a:p>
          <a:p>
            <a:pPr>
              <a:lnSpc>
                <a:spcPct val="150000"/>
              </a:lnSpc>
            </a:pPr>
            <a:r>
              <a:rPr lang="en-US" sz="1600"/>
              <a:t>	UINT </a:t>
            </a:r>
            <a:r>
              <a:rPr lang="en-US" sz="1600">
                <a:solidFill>
                  <a:schemeClr val="tx2">
                    <a:lumMod val="60000"/>
                    <a:lumOff val="40000"/>
                  </a:schemeClr>
                </a:solidFill>
              </a:rPr>
              <a:t>nx_icmp_ping </a:t>
            </a:r>
            <a:r>
              <a:rPr lang="en-US" sz="1600"/>
              <a:t>(NX_IP *ip_ptr, ULONG ip_address, CHAR *data, </a:t>
            </a:r>
          </a:p>
          <a:p>
            <a:pPr>
              <a:lnSpc>
                <a:spcPct val="150000"/>
              </a:lnSpc>
            </a:pPr>
            <a:r>
              <a:rPr lang="en-US" sz="1600"/>
              <a:t>		ULONG data_size, NX_PACKET **response_ptr, ULONG wait_option);</a:t>
            </a:r>
          </a:p>
        </p:txBody>
      </p:sp>
      <p:sp>
        <p:nvSpPr>
          <p:cNvPr id="3" name="TextBox 2">
            <a:extLst>
              <a:ext uri="{FF2B5EF4-FFF2-40B4-BE49-F238E27FC236}">
                <a16:creationId xmlns:a16="http://schemas.microsoft.com/office/drawing/2014/main" id="{AE6F3838-D4D1-4CB8-A504-7AF508D58CF4}"/>
              </a:ext>
            </a:extLst>
          </p:cNvPr>
          <p:cNvSpPr txBox="1"/>
          <p:nvPr/>
        </p:nvSpPr>
        <p:spPr>
          <a:xfrm>
            <a:off x="198765" y="3927403"/>
            <a:ext cx="11964660" cy="2262671"/>
          </a:xfrm>
          <a:prstGeom prst="rect">
            <a:avLst/>
          </a:prstGeom>
          <a:noFill/>
        </p:spPr>
        <p:txBody>
          <a:bodyPr wrap="square">
            <a:spAutoFit/>
          </a:bodyPr>
          <a:lstStyle/>
          <a:p>
            <a:pPr>
              <a:lnSpc>
                <a:spcPct val="150000"/>
              </a:lnSpc>
            </a:pPr>
            <a:r>
              <a:rPr lang="en-US" sz="1600"/>
              <a:t>Parameters: </a:t>
            </a:r>
          </a:p>
          <a:p>
            <a:pPr lvl="1">
              <a:lnSpc>
                <a:spcPct val="150000"/>
              </a:lnSpc>
            </a:pPr>
            <a:r>
              <a:rPr lang="en-US" sz="1600" b="1"/>
              <a:t>ip_ptr: </a:t>
            </a:r>
            <a:r>
              <a:rPr lang="en-US" sz="1600"/>
              <a:t>Pointer to previously created IP instance. </a:t>
            </a:r>
          </a:p>
          <a:p>
            <a:pPr lvl="1">
              <a:lnSpc>
                <a:spcPct val="150000"/>
              </a:lnSpc>
            </a:pPr>
            <a:r>
              <a:rPr lang="en-US" sz="1600" b="1"/>
              <a:t>ip_address: </a:t>
            </a:r>
            <a:r>
              <a:rPr lang="en-US" sz="1600"/>
              <a:t>IP address, in host byte order, to ping. data Pointer to data area for ping message. </a:t>
            </a:r>
          </a:p>
          <a:p>
            <a:pPr lvl="1">
              <a:lnSpc>
                <a:spcPct val="150000"/>
              </a:lnSpc>
            </a:pPr>
            <a:r>
              <a:rPr lang="en-US" sz="1600" b="1"/>
              <a:t>data_size: </a:t>
            </a:r>
            <a:r>
              <a:rPr lang="en-US" sz="1600"/>
              <a:t>Number of bytes in the ping data.</a:t>
            </a:r>
          </a:p>
          <a:p>
            <a:pPr lvl="1">
              <a:lnSpc>
                <a:spcPct val="150000"/>
              </a:lnSpc>
            </a:pPr>
            <a:r>
              <a:rPr lang="en-US" sz="1600" b="1"/>
              <a:t>response_ptr: </a:t>
            </a:r>
            <a:r>
              <a:rPr lang="en-US" sz="1600"/>
              <a:t>Pointer to packet pointer to return the ping response message in. </a:t>
            </a:r>
          </a:p>
          <a:p>
            <a:pPr lvl="1">
              <a:lnSpc>
                <a:spcPct val="150000"/>
              </a:lnSpc>
            </a:pPr>
            <a:r>
              <a:rPr lang="en-US" sz="1600" b="1"/>
              <a:t>wait_option: </a:t>
            </a:r>
            <a:r>
              <a:rPr lang="en-US" sz="1600"/>
              <a:t>Defines how long to wait for a ping response.</a:t>
            </a:r>
          </a:p>
        </p:txBody>
      </p:sp>
    </p:spTree>
    <p:extLst>
      <p:ext uri="{BB962C8B-B14F-4D97-AF65-F5344CB8AC3E}">
        <p14:creationId xmlns:p14="http://schemas.microsoft.com/office/powerpoint/2010/main" val="18205330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it-IT" cap="all"/>
              <a:t>Internet Control Message Protocol in IPv6 (ICMPv6)</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467999" y="1502531"/>
            <a:ext cx="9398855" cy="1893339"/>
          </a:xfrm>
          <a:prstGeom prst="rect">
            <a:avLst/>
          </a:prstGeom>
          <a:noFill/>
        </p:spPr>
        <p:txBody>
          <a:bodyPr wrap="none" rtlCol="0">
            <a:spAutoFit/>
          </a:bodyPr>
          <a:lstStyle/>
          <a:p>
            <a:pPr marL="285750" indent="-285750">
              <a:lnSpc>
                <a:spcPct val="150000"/>
              </a:lnSpc>
              <a:buClr>
                <a:srgbClr val="0070C0"/>
              </a:buClr>
              <a:buFont typeface="Wingdings" panose="05000000000000000000" pitchFamily="2" charset="2"/>
              <a:buChar char="§"/>
            </a:pPr>
            <a:r>
              <a:rPr lang="en-US" sz="1600"/>
              <a:t>Enable ICMPv4 and ICMPv6 Services:</a:t>
            </a:r>
          </a:p>
          <a:p>
            <a:pPr>
              <a:lnSpc>
                <a:spcPct val="150000"/>
              </a:lnSpc>
            </a:pPr>
            <a:r>
              <a:rPr lang="en-US" sz="1600"/>
              <a:t>	UINT </a:t>
            </a:r>
            <a:r>
              <a:rPr lang="en-US" sz="1600">
                <a:solidFill>
                  <a:schemeClr val="tx2">
                    <a:lumMod val="60000"/>
                    <a:lumOff val="40000"/>
                  </a:schemeClr>
                </a:solidFill>
              </a:rPr>
              <a:t>nxd_icmp_enable </a:t>
            </a:r>
            <a:r>
              <a:rPr lang="en-US" sz="1600"/>
              <a:t>(NX_IP *ip_ptr);</a:t>
            </a:r>
          </a:p>
          <a:p>
            <a:pPr marL="285750" indent="-285750">
              <a:lnSpc>
                <a:spcPct val="150000"/>
              </a:lnSpc>
              <a:buClr>
                <a:srgbClr val="0070C0"/>
              </a:buClr>
              <a:buFont typeface="Wingdings" panose="05000000000000000000" pitchFamily="2" charset="2"/>
              <a:buChar char="§"/>
            </a:pPr>
            <a:r>
              <a:rPr lang="en-US" sz="1600"/>
              <a:t>Perform ICMPv4 or ICMPv6 Echo Requests:</a:t>
            </a:r>
          </a:p>
          <a:p>
            <a:pPr>
              <a:lnSpc>
                <a:spcPct val="150000"/>
              </a:lnSpc>
            </a:pPr>
            <a:r>
              <a:rPr lang="en-US" sz="1600"/>
              <a:t>	UINT </a:t>
            </a:r>
            <a:r>
              <a:rPr lang="en-US" sz="1600">
                <a:solidFill>
                  <a:schemeClr val="tx2">
                    <a:lumMod val="60000"/>
                    <a:lumOff val="40000"/>
                  </a:schemeClr>
                </a:solidFill>
              </a:rPr>
              <a:t>nxd_icmp_ping </a:t>
            </a:r>
            <a:r>
              <a:rPr lang="en-US" sz="1600"/>
              <a:t>(NX_IP *ip_ptr, NXD_ADDRESS *ip_address, CHAR *data_ptr, </a:t>
            </a:r>
          </a:p>
          <a:p>
            <a:pPr>
              <a:lnSpc>
                <a:spcPct val="150000"/>
              </a:lnSpc>
            </a:pPr>
            <a:r>
              <a:rPr lang="en-US" sz="1600"/>
              <a:t>			ULONG data_size, NX_PACKET **response_ptr, ULONG wait_option);</a:t>
            </a:r>
          </a:p>
        </p:txBody>
      </p:sp>
      <p:sp>
        <p:nvSpPr>
          <p:cNvPr id="8" name="TextBox 7">
            <a:extLst>
              <a:ext uri="{FF2B5EF4-FFF2-40B4-BE49-F238E27FC236}">
                <a16:creationId xmlns:a16="http://schemas.microsoft.com/office/drawing/2014/main" id="{AE1B03BB-E1BE-7E23-A933-ADC3EC7B87BA}"/>
              </a:ext>
            </a:extLst>
          </p:cNvPr>
          <p:cNvSpPr txBox="1"/>
          <p:nvPr/>
        </p:nvSpPr>
        <p:spPr>
          <a:xfrm>
            <a:off x="381000" y="3429000"/>
            <a:ext cx="11724001" cy="2632003"/>
          </a:xfrm>
          <a:prstGeom prst="rect">
            <a:avLst/>
          </a:prstGeom>
          <a:noFill/>
        </p:spPr>
        <p:txBody>
          <a:bodyPr wrap="square">
            <a:spAutoFit/>
          </a:bodyPr>
          <a:lstStyle/>
          <a:p>
            <a:pPr>
              <a:lnSpc>
                <a:spcPct val="150000"/>
              </a:lnSpc>
            </a:pPr>
            <a:r>
              <a:rPr lang="en-US" sz="1600"/>
              <a:t>Parameters:</a:t>
            </a:r>
          </a:p>
          <a:p>
            <a:pPr>
              <a:lnSpc>
                <a:spcPct val="150000"/>
              </a:lnSpc>
            </a:pPr>
            <a:r>
              <a:rPr lang="en-US" sz="1600"/>
              <a:t>	</a:t>
            </a:r>
            <a:r>
              <a:rPr lang="en-US" sz="1600" b="1"/>
              <a:t>ip_ptr:</a:t>
            </a:r>
            <a:r>
              <a:rPr lang="en-US" sz="1600"/>
              <a:t> Pointer to IP instance </a:t>
            </a:r>
          </a:p>
          <a:p>
            <a:pPr>
              <a:lnSpc>
                <a:spcPct val="150000"/>
              </a:lnSpc>
            </a:pPr>
            <a:r>
              <a:rPr lang="en-US" sz="1600"/>
              <a:t>	</a:t>
            </a:r>
            <a:r>
              <a:rPr lang="en-US" sz="1600" b="1"/>
              <a:t>ip_address: </a:t>
            </a:r>
            <a:r>
              <a:rPr lang="en-US" sz="1600"/>
              <a:t>Destination IP address to ping, in host byte order </a:t>
            </a:r>
          </a:p>
          <a:p>
            <a:pPr lvl="2">
              <a:lnSpc>
                <a:spcPct val="150000"/>
              </a:lnSpc>
            </a:pPr>
            <a:r>
              <a:rPr lang="en-US" sz="1600" b="1"/>
              <a:t>data_ptr: </a:t>
            </a:r>
            <a:r>
              <a:rPr lang="en-US" sz="1600"/>
              <a:t>Pointer to ping packet data area </a:t>
            </a:r>
          </a:p>
          <a:p>
            <a:pPr lvl="2">
              <a:lnSpc>
                <a:spcPct val="150000"/>
              </a:lnSpc>
            </a:pPr>
            <a:r>
              <a:rPr lang="en-US" sz="1600" b="1"/>
              <a:t>data_size: </a:t>
            </a:r>
            <a:r>
              <a:rPr lang="en-US" sz="1600"/>
              <a:t>Number of bytes of ping data </a:t>
            </a:r>
          </a:p>
          <a:p>
            <a:pPr lvl="2">
              <a:lnSpc>
                <a:spcPct val="150000"/>
              </a:lnSpc>
            </a:pPr>
            <a:r>
              <a:rPr lang="en-US" sz="1600" b="1"/>
              <a:t>response_ptr: </a:t>
            </a:r>
            <a:r>
              <a:rPr lang="en-US" sz="1600"/>
              <a:t>Pointer to response packet Pointer </a:t>
            </a:r>
          </a:p>
          <a:p>
            <a:pPr lvl="2">
              <a:lnSpc>
                <a:spcPct val="150000"/>
              </a:lnSpc>
            </a:pPr>
            <a:r>
              <a:rPr lang="en-US" sz="1600" b="1"/>
              <a:t>wait_option: </a:t>
            </a:r>
            <a:r>
              <a:rPr lang="en-US" sz="1600"/>
              <a:t>Time to wait for a reply.</a:t>
            </a:r>
          </a:p>
        </p:txBody>
      </p:sp>
    </p:spTree>
    <p:extLst>
      <p:ext uri="{BB962C8B-B14F-4D97-AF65-F5344CB8AC3E}">
        <p14:creationId xmlns:p14="http://schemas.microsoft.com/office/powerpoint/2010/main" val="40286731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Internet group Management Protocol (IGMP)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8600" y="1295400"/>
            <a:ext cx="11725891" cy="3001334"/>
          </a:xfrm>
          <a:prstGeom prst="rect">
            <a:avLst/>
          </a:prstGeom>
          <a:noFill/>
        </p:spPr>
        <p:txBody>
          <a:bodyPr wrap="square" rtlCol="0">
            <a:spAutoFit/>
          </a:bodyPr>
          <a:lstStyle/>
          <a:p>
            <a:pPr>
              <a:lnSpc>
                <a:spcPct val="150000"/>
              </a:lnSpc>
            </a:pPr>
            <a:r>
              <a:rPr lang="en-US" sz="1600" b="1"/>
              <a:t>IGMP: </a:t>
            </a:r>
            <a:r>
              <a:rPr lang="en-US" sz="1600"/>
              <a:t>provides a device to communicate with its neighbors and its routers that it intends to receive, or join, an IP multicast</a:t>
            </a:r>
          </a:p>
          <a:p>
            <a:pPr>
              <a:lnSpc>
                <a:spcPct val="150000"/>
              </a:lnSpc>
            </a:pPr>
            <a:endParaRPr lang="en-US" sz="1600"/>
          </a:p>
          <a:p>
            <a:pPr marL="285750" indent="-285750">
              <a:lnSpc>
                <a:spcPct val="150000"/>
              </a:lnSpc>
              <a:buClr>
                <a:srgbClr val="0070C0"/>
              </a:buClr>
              <a:buFont typeface="Wingdings" panose="05000000000000000000" pitchFamily="2" charset="2"/>
              <a:buChar char="§"/>
            </a:pPr>
            <a:r>
              <a:rPr lang="en-US" sz="1600"/>
              <a:t>Enable Internet Group Management Protocol (IGMP):</a:t>
            </a:r>
          </a:p>
          <a:p>
            <a:pPr>
              <a:lnSpc>
                <a:spcPct val="150000"/>
              </a:lnSpc>
            </a:pPr>
            <a:r>
              <a:rPr lang="en-US" sz="1600"/>
              <a:t>	UINT </a:t>
            </a:r>
            <a:r>
              <a:rPr lang="en-US" sz="1600">
                <a:solidFill>
                  <a:schemeClr val="tx2">
                    <a:lumMod val="60000"/>
                    <a:lumOff val="40000"/>
                  </a:schemeClr>
                </a:solidFill>
              </a:rPr>
              <a:t>nx_igmp_enable </a:t>
            </a:r>
            <a:r>
              <a:rPr lang="en-US" sz="1600"/>
              <a:t>(NX_IP *ip_ptr);</a:t>
            </a:r>
          </a:p>
          <a:p>
            <a:pPr marL="285750" indent="-285750">
              <a:lnSpc>
                <a:spcPct val="150000"/>
              </a:lnSpc>
              <a:buClr>
                <a:srgbClr val="0070C0"/>
              </a:buClr>
              <a:buFont typeface="Wingdings" panose="05000000000000000000" pitchFamily="2" charset="2"/>
              <a:buChar char="§"/>
            </a:pPr>
            <a:r>
              <a:rPr lang="en-US" sz="1600"/>
              <a:t>Join IP instance to specified multicast group:</a:t>
            </a:r>
          </a:p>
          <a:p>
            <a:pPr>
              <a:lnSpc>
                <a:spcPct val="150000"/>
              </a:lnSpc>
            </a:pPr>
            <a:r>
              <a:rPr lang="en-US" sz="1600"/>
              <a:t>	UINT </a:t>
            </a:r>
            <a:r>
              <a:rPr lang="en-US" sz="1600">
                <a:solidFill>
                  <a:schemeClr val="tx2">
                    <a:lumMod val="60000"/>
                    <a:lumOff val="40000"/>
                  </a:schemeClr>
                </a:solidFill>
              </a:rPr>
              <a:t>nx_igmp_multicast_join </a:t>
            </a:r>
            <a:r>
              <a:rPr lang="en-US" sz="1600"/>
              <a:t>(NX_IP *ip_ptr, ULONG group_address);</a:t>
            </a:r>
          </a:p>
          <a:p>
            <a:pPr marL="285750" indent="-285750">
              <a:lnSpc>
                <a:spcPct val="150000"/>
              </a:lnSpc>
              <a:buClr>
                <a:srgbClr val="0070C0"/>
              </a:buClr>
              <a:buFont typeface="Wingdings" panose="05000000000000000000" pitchFamily="2" charset="2"/>
              <a:buChar char="§"/>
            </a:pPr>
            <a:r>
              <a:rPr lang="en-US" sz="1600"/>
              <a:t>Cause IP instance to leave specified multicast group:</a:t>
            </a:r>
          </a:p>
          <a:p>
            <a:pPr lvl="2">
              <a:lnSpc>
                <a:spcPct val="150000"/>
              </a:lnSpc>
              <a:buClr>
                <a:srgbClr val="0070C0"/>
              </a:buClr>
            </a:pPr>
            <a:r>
              <a:rPr lang="en-US" sz="1600"/>
              <a:t>UINT </a:t>
            </a:r>
            <a:r>
              <a:rPr lang="en-US" sz="1600">
                <a:solidFill>
                  <a:schemeClr val="tx2">
                    <a:lumMod val="60000"/>
                    <a:lumOff val="40000"/>
                  </a:schemeClr>
                </a:solidFill>
              </a:rPr>
              <a:t>nx_igmp_multicast_leave </a:t>
            </a:r>
            <a:r>
              <a:rPr lang="en-US" sz="1600"/>
              <a:t>(NX_IP *ip_ptr, ULONG group_address);</a:t>
            </a:r>
          </a:p>
        </p:txBody>
      </p:sp>
      <p:sp>
        <p:nvSpPr>
          <p:cNvPr id="3" name="TextBox 2">
            <a:extLst>
              <a:ext uri="{FF2B5EF4-FFF2-40B4-BE49-F238E27FC236}">
                <a16:creationId xmlns:a16="http://schemas.microsoft.com/office/drawing/2014/main" id="{AE6F3838-D4D1-4CB8-A504-7AF508D58CF4}"/>
              </a:ext>
            </a:extLst>
          </p:cNvPr>
          <p:cNvSpPr txBox="1"/>
          <p:nvPr/>
        </p:nvSpPr>
        <p:spPr>
          <a:xfrm>
            <a:off x="227340" y="4495800"/>
            <a:ext cx="11964660" cy="1154675"/>
          </a:xfrm>
          <a:prstGeom prst="rect">
            <a:avLst/>
          </a:prstGeom>
          <a:noFill/>
        </p:spPr>
        <p:txBody>
          <a:bodyPr wrap="square">
            <a:spAutoFit/>
          </a:bodyPr>
          <a:lstStyle/>
          <a:p>
            <a:pPr>
              <a:lnSpc>
                <a:spcPct val="150000"/>
              </a:lnSpc>
            </a:pPr>
            <a:r>
              <a:rPr lang="en-US" sz="1600"/>
              <a:t>Parameters: </a:t>
            </a:r>
          </a:p>
          <a:p>
            <a:pPr lvl="1">
              <a:lnSpc>
                <a:spcPct val="150000"/>
              </a:lnSpc>
            </a:pPr>
            <a:r>
              <a:rPr lang="en-US" sz="1600" b="1"/>
              <a:t>ip_ptr: </a:t>
            </a:r>
            <a:r>
              <a:rPr lang="en-US" sz="1600"/>
              <a:t>Pointer to previously created IP instance. </a:t>
            </a:r>
          </a:p>
          <a:p>
            <a:pPr lvl="1">
              <a:lnSpc>
                <a:spcPct val="150000"/>
              </a:lnSpc>
            </a:pPr>
            <a:r>
              <a:rPr lang="en-US" sz="1600" b="1"/>
              <a:t>group_address: </a:t>
            </a:r>
            <a:r>
              <a:rPr lang="en-US" sz="1600"/>
              <a:t>Multicast group to join/leave.</a:t>
            </a:r>
          </a:p>
        </p:txBody>
      </p:sp>
    </p:spTree>
    <p:extLst>
      <p:ext uri="{BB962C8B-B14F-4D97-AF65-F5344CB8AC3E}">
        <p14:creationId xmlns:p14="http://schemas.microsoft.com/office/powerpoint/2010/main" val="40793769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User datagram protocol (udp)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7340" y="1371600"/>
            <a:ext cx="11725891" cy="416011"/>
          </a:xfrm>
          <a:prstGeom prst="rect">
            <a:avLst/>
          </a:prstGeom>
          <a:noFill/>
        </p:spPr>
        <p:txBody>
          <a:bodyPr wrap="square" rtlCol="0">
            <a:spAutoFit/>
          </a:bodyPr>
          <a:lstStyle/>
          <a:p>
            <a:pPr>
              <a:lnSpc>
                <a:spcPct val="150000"/>
              </a:lnSpc>
            </a:pPr>
            <a:r>
              <a:rPr lang="en-US" sz="1600" b="1"/>
              <a:t>UDP: </a:t>
            </a:r>
            <a:r>
              <a:rPr lang="en-US" sz="1600"/>
              <a:t>provides the simplest form of data transfer between network members (transport data faster by bypassing error checking)</a:t>
            </a:r>
          </a:p>
        </p:txBody>
      </p:sp>
      <p:pic>
        <p:nvPicPr>
          <p:cNvPr id="3074" name="Picture 2" descr="UDP Client Server using connect | C implementation ...">
            <a:extLst>
              <a:ext uri="{FF2B5EF4-FFF2-40B4-BE49-F238E27FC236}">
                <a16:creationId xmlns:a16="http://schemas.microsoft.com/office/drawing/2014/main" id="{6216781F-A67E-E606-BEE1-4ADD8583A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2106475"/>
            <a:ext cx="5332599" cy="41419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855795-FC4D-88A6-8D93-246479F0C108}"/>
              </a:ext>
            </a:extLst>
          </p:cNvPr>
          <p:cNvSpPr txBox="1"/>
          <p:nvPr/>
        </p:nvSpPr>
        <p:spPr>
          <a:xfrm>
            <a:off x="227340" y="2223611"/>
            <a:ext cx="6097260" cy="1154675"/>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
            </a:pPr>
            <a:r>
              <a:rPr lang="en-US" sz="1600"/>
              <a:t>Enable UDP component of NetX:</a:t>
            </a:r>
          </a:p>
          <a:p>
            <a:pPr>
              <a:lnSpc>
                <a:spcPct val="150000"/>
              </a:lnSpc>
            </a:pPr>
            <a:r>
              <a:rPr lang="en-US" sz="1600"/>
              <a:t>	 UINT </a:t>
            </a:r>
            <a:r>
              <a:rPr lang="en-US" sz="1600">
                <a:solidFill>
                  <a:schemeClr val="tx2">
                    <a:lumMod val="60000"/>
                    <a:lumOff val="40000"/>
                  </a:schemeClr>
                </a:solidFill>
              </a:rPr>
              <a:t>nx_udp_enable </a:t>
            </a:r>
            <a:r>
              <a:rPr lang="en-US" sz="1600"/>
              <a:t>(NX_IP *ip_ptr);</a:t>
            </a:r>
          </a:p>
          <a:p>
            <a:pPr lvl="2">
              <a:lnSpc>
                <a:spcPct val="150000"/>
              </a:lnSpc>
              <a:buClr>
                <a:srgbClr val="0070C0"/>
              </a:buClr>
            </a:pPr>
            <a:endParaRPr lang="en-US" sz="1600"/>
          </a:p>
        </p:txBody>
      </p:sp>
    </p:spTree>
    <p:extLst>
      <p:ext uri="{BB962C8B-B14F-4D97-AF65-F5344CB8AC3E}">
        <p14:creationId xmlns:p14="http://schemas.microsoft.com/office/powerpoint/2010/main" val="42657174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User datagram protocol (udp)</a:t>
            </a:r>
            <a:endParaRPr lang="en-US" sz="2000" cap="all" dirty="0"/>
          </a:p>
        </p:txBody>
      </p:sp>
      <p:sp>
        <p:nvSpPr>
          <p:cNvPr id="12" name="Rectangle: Rounded Corners 11">
            <a:extLst>
              <a:ext uri="{FF2B5EF4-FFF2-40B4-BE49-F238E27FC236}">
                <a16:creationId xmlns:a16="http://schemas.microsoft.com/office/drawing/2014/main" id="{03E422FC-991F-71A3-99D5-AC83DC12A401}"/>
              </a:ext>
            </a:extLst>
          </p:cNvPr>
          <p:cNvSpPr/>
          <p:nvPr/>
        </p:nvSpPr>
        <p:spPr>
          <a:xfrm>
            <a:off x="1219200" y="1752600"/>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UDP socket </a:t>
            </a:r>
          </a:p>
          <a:p>
            <a:pPr algn="ctr"/>
            <a:r>
              <a:rPr lang="en-US" sz="1400">
                <a:solidFill>
                  <a:schemeClr val="tx2">
                    <a:lumMod val="60000"/>
                    <a:lumOff val="40000"/>
                  </a:schemeClr>
                </a:solidFill>
              </a:rPr>
              <a:t>nx_udp_socket_create</a:t>
            </a:r>
          </a:p>
        </p:txBody>
      </p:sp>
      <p:sp>
        <p:nvSpPr>
          <p:cNvPr id="13" name="Rectangle: Rounded Corners 12">
            <a:extLst>
              <a:ext uri="{FF2B5EF4-FFF2-40B4-BE49-F238E27FC236}">
                <a16:creationId xmlns:a16="http://schemas.microsoft.com/office/drawing/2014/main" id="{4237FC01-9C74-4F21-E4FC-B9503A8F297E}"/>
              </a:ext>
            </a:extLst>
          </p:cNvPr>
          <p:cNvSpPr/>
          <p:nvPr/>
        </p:nvSpPr>
        <p:spPr>
          <a:xfrm>
            <a:off x="1219200" y="2883929"/>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a-DK" sz="1400"/>
              <a:t>Bind UDP socket to UDP port </a:t>
            </a:r>
            <a:r>
              <a:rPr lang="sv-SE" sz="1400">
                <a:solidFill>
                  <a:schemeClr val="tx2">
                    <a:lumMod val="60000"/>
                    <a:lumOff val="40000"/>
                  </a:schemeClr>
                </a:solidFill>
              </a:rPr>
              <a:t>nx_udp_socket_bind </a:t>
            </a:r>
            <a:endParaRPr lang="en-US" sz="1400">
              <a:solidFill>
                <a:schemeClr val="tx2">
                  <a:lumMod val="60000"/>
                  <a:lumOff val="40000"/>
                </a:schemeClr>
              </a:solidFill>
            </a:endParaRPr>
          </a:p>
        </p:txBody>
      </p:sp>
      <p:sp>
        <p:nvSpPr>
          <p:cNvPr id="14" name="Rectangle: Rounded Corners 13">
            <a:extLst>
              <a:ext uri="{FF2B5EF4-FFF2-40B4-BE49-F238E27FC236}">
                <a16:creationId xmlns:a16="http://schemas.microsoft.com/office/drawing/2014/main" id="{3683A982-FDFE-16D5-72F5-FD9A0B931F7D}"/>
              </a:ext>
            </a:extLst>
          </p:cNvPr>
          <p:cNvSpPr/>
          <p:nvPr/>
        </p:nvSpPr>
        <p:spPr>
          <a:xfrm>
            <a:off x="1219200" y="4013837"/>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Receive a UDP Datagram </a:t>
            </a:r>
            <a:r>
              <a:rPr lang="en-US" sz="1400">
                <a:solidFill>
                  <a:schemeClr val="tx2">
                    <a:lumMod val="60000"/>
                    <a:lumOff val="40000"/>
                  </a:schemeClr>
                </a:solidFill>
              </a:rPr>
              <a:t>nx_udp_socket_receive </a:t>
            </a:r>
          </a:p>
        </p:txBody>
      </p:sp>
      <p:sp>
        <p:nvSpPr>
          <p:cNvPr id="15" name="Rectangle: Rounded Corners 14">
            <a:extLst>
              <a:ext uri="{FF2B5EF4-FFF2-40B4-BE49-F238E27FC236}">
                <a16:creationId xmlns:a16="http://schemas.microsoft.com/office/drawing/2014/main" id="{0A3CDC25-B359-6303-EBDE-FE4ECE456319}"/>
              </a:ext>
            </a:extLst>
          </p:cNvPr>
          <p:cNvSpPr/>
          <p:nvPr/>
        </p:nvSpPr>
        <p:spPr>
          <a:xfrm>
            <a:off x="1219200" y="5143747"/>
            <a:ext cx="3810000" cy="526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Send a UDP Datagram </a:t>
            </a:r>
          </a:p>
          <a:p>
            <a:pPr algn="ctr"/>
            <a:r>
              <a:rPr lang="en-US" sz="1400">
                <a:solidFill>
                  <a:schemeClr val="tx2">
                    <a:lumMod val="60000"/>
                    <a:lumOff val="40000"/>
                  </a:schemeClr>
                </a:solidFill>
              </a:rPr>
              <a:t>nx_udp_socket_send</a:t>
            </a:r>
          </a:p>
        </p:txBody>
      </p:sp>
      <p:sp>
        <p:nvSpPr>
          <p:cNvPr id="16" name="TextBox 15">
            <a:extLst>
              <a:ext uri="{FF2B5EF4-FFF2-40B4-BE49-F238E27FC236}">
                <a16:creationId xmlns:a16="http://schemas.microsoft.com/office/drawing/2014/main" id="{C637108E-6E41-8416-D533-F358DE72E97B}"/>
              </a:ext>
            </a:extLst>
          </p:cNvPr>
          <p:cNvSpPr txBox="1"/>
          <p:nvPr/>
        </p:nvSpPr>
        <p:spPr>
          <a:xfrm>
            <a:off x="2291714" y="1371602"/>
            <a:ext cx="1676400" cy="380999"/>
          </a:xfrm>
          <a:prstGeom prst="rect">
            <a:avLst/>
          </a:prstGeom>
          <a:noFill/>
        </p:spPr>
        <p:txBody>
          <a:bodyPr wrap="square" rtlCol="0">
            <a:spAutoFit/>
          </a:bodyPr>
          <a:lstStyle/>
          <a:p>
            <a:r>
              <a:rPr lang="en-US"/>
              <a:t>UDP Server</a:t>
            </a:r>
          </a:p>
        </p:txBody>
      </p:sp>
      <p:cxnSp>
        <p:nvCxnSpPr>
          <p:cNvPr id="17" name="Straight Arrow Connector 16">
            <a:extLst>
              <a:ext uri="{FF2B5EF4-FFF2-40B4-BE49-F238E27FC236}">
                <a16:creationId xmlns:a16="http://schemas.microsoft.com/office/drawing/2014/main" id="{8128EBCC-A512-E56D-9543-46F1B2C329D0}"/>
              </a:ext>
            </a:extLst>
          </p:cNvPr>
          <p:cNvCxnSpPr>
            <a:stCxn id="12" idx="2"/>
            <a:endCxn id="13" idx="0"/>
          </p:cNvCxnSpPr>
          <p:nvPr/>
        </p:nvCxnSpPr>
        <p:spPr>
          <a:xfrm>
            <a:off x="3124200" y="2278621"/>
            <a:ext cx="0" cy="605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4A0E313-D04C-50BC-06CC-78AEAD83F1F6}"/>
              </a:ext>
            </a:extLst>
          </p:cNvPr>
          <p:cNvCxnSpPr>
            <a:cxnSpLocks/>
            <a:stCxn id="13" idx="2"/>
            <a:endCxn id="14" idx="0"/>
          </p:cNvCxnSpPr>
          <p:nvPr/>
        </p:nvCxnSpPr>
        <p:spPr>
          <a:xfrm>
            <a:off x="3124200" y="3409950"/>
            <a:ext cx="0" cy="60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84DF34-5DD0-D6FB-2924-08CF5C9118B9}"/>
              </a:ext>
            </a:extLst>
          </p:cNvPr>
          <p:cNvCxnSpPr>
            <a:cxnSpLocks/>
            <a:stCxn id="14" idx="2"/>
            <a:endCxn id="15" idx="0"/>
          </p:cNvCxnSpPr>
          <p:nvPr/>
        </p:nvCxnSpPr>
        <p:spPr>
          <a:xfrm>
            <a:off x="3124200" y="4539858"/>
            <a:ext cx="0" cy="603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9B196712-20D0-612F-6C0A-069D0ECCAD5B}"/>
              </a:ext>
            </a:extLst>
          </p:cNvPr>
          <p:cNvSpPr/>
          <p:nvPr/>
        </p:nvSpPr>
        <p:spPr>
          <a:xfrm>
            <a:off x="6781800" y="1752600"/>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UDP socket </a:t>
            </a:r>
          </a:p>
          <a:p>
            <a:pPr algn="ctr"/>
            <a:r>
              <a:rPr lang="en-US" sz="1400">
                <a:solidFill>
                  <a:schemeClr val="tx2">
                    <a:lumMod val="60000"/>
                    <a:lumOff val="40000"/>
                  </a:schemeClr>
                </a:solidFill>
              </a:rPr>
              <a:t>nx_udp_socket_create</a:t>
            </a:r>
          </a:p>
        </p:txBody>
      </p:sp>
      <p:sp>
        <p:nvSpPr>
          <p:cNvPr id="30" name="Rectangle: Rounded Corners 29">
            <a:extLst>
              <a:ext uri="{FF2B5EF4-FFF2-40B4-BE49-F238E27FC236}">
                <a16:creationId xmlns:a16="http://schemas.microsoft.com/office/drawing/2014/main" id="{B480651F-CA9C-9637-2C61-6F3FAD7B688C}"/>
              </a:ext>
            </a:extLst>
          </p:cNvPr>
          <p:cNvSpPr/>
          <p:nvPr/>
        </p:nvSpPr>
        <p:spPr>
          <a:xfrm>
            <a:off x="6781800" y="2883929"/>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a-DK" sz="1400"/>
              <a:t>Bind UDP socket to UDP port </a:t>
            </a:r>
            <a:r>
              <a:rPr lang="sv-SE" sz="1400">
                <a:solidFill>
                  <a:schemeClr val="tx2">
                    <a:lumMod val="60000"/>
                    <a:lumOff val="40000"/>
                  </a:schemeClr>
                </a:solidFill>
              </a:rPr>
              <a:t>nx_udp_socket_bind </a:t>
            </a:r>
            <a:endParaRPr lang="en-US" sz="1400">
              <a:solidFill>
                <a:schemeClr val="tx2">
                  <a:lumMod val="60000"/>
                  <a:lumOff val="40000"/>
                </a:schemeClr>
              </a:solidFill>
            </a:endParaRPr>
          </a:p>
        </p:txBody>
      </p:sp>
      <p:sp>
        <p:nvSpPr>
          <p:cNvPr id="31" name="Rectangle: Rounded Corners 30">
            <a:extLst>
              <a:ext uri="{FF2B5EF4-FFF2-40B4-BE49-F238E27FC236}">
                <a16:creationId xmlns:a16="http://schemas.microsoft.com/office/drawing/2014/main" id="{9A44B883-48F4-1E91-F427-66B86908F36B}"/>
              </a:ext>
            </a:extLst>
          </p:cNvPr>
          <p:cNvSpPr/>
          <p:nvPr/>
        </p:nvSpPr>
        <p:spPr>
          <a:xfrm>
            <a:off x="6791325" y="5143746"/>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Receive a UDP Datagram </a:t>
            </a:r>
            <a:r>
              <a:rPr lang="en-US" sz="1400">
                <a:solidFill>
                  <a:schemeClr val="tx2">
                    <a:lumMod val="60000"/>
                    <a:lumOff val="40000"/>
                  </a:schemeClr>
                </a:solidFill>
              </a:rPr>
              <a:t>nx_udp_socket_receive </a:t>
            </a:r>
          </a:p>
        </p:txBody>
      </p:sp>
      <p:sp>
        <p:nvSpPr>
          <p:cNvPr id="32" name="Rectangle: Rounded Corners 31">
            <a:extLst>
              <a:ext uri="{FF2B5EF4-FFF2-40B4-BE49-F238E27FC236}">
                <a16:creationId xmlns:a16="http://schemas.microsoft.com/office/drawing/2014/main" id="{88FC1541-0BF2-DBC6-A055-0A29E29263C3}"/>
              </a:ext>
            </a:extLst>
          </p:cNvPr>
          <p:cNvSpPr/>
          <p:nvPr/>
        </p:nvSpPr>
        <p:spPr>
          <a:xfrm>
            <a:off x="6781800" y="4013837"/>
            <a:ext cx="3810000" cy="526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Send a UDP Datagram </a:t>
            </a:r>
          </a:p>
          <a:p>
            <a:pPr algn="ctr"/>
            <a:r>
              <a:rPr lang="en-US" sz="1400">
                <a:solidFill>
                  <a:schemeClr val="tx2">
                    <a:lumMod val="60000"/>
                    <a:lumOff val="40000"/>
                  </a:schemeClr>
                </a:solidFill>
              </a:rPr>
              <a:t>nx_udp_socket_send</a:t>
            </a:r>
          </a:p>
        </p:txBody>
      </p:sp>
      <p:sp>
        <p:nvSpPr>
          <p:cNvPr id="33" name="TextBox 32">
            <a:extLst>
              <a:ext uri="{FF2B5EF4-FFF2-40B4-BE49-F238E27FC236}">
                <a16:creationId xmlns:a16="http://schemas.microsoft.com/office/drawing/2014/main" id="{866AFACF-A2F4-5C61-CFA5-3C17C13891B6}"/>
              </a:ext>
            </a:extLst>
          </p:cNvPr>
          <p:cNvSpPr txBox="1"/>
          <p:nvPr/>
        </p:nvSpPr>
        <p:spPr>
          <a:xfrm>
            <a:off x="7854314" y="1371602"/>
            <a:ext cx="1676400" cy="380999"/>
          </a:xfrm>
          <a:prstGeom prst="rect">
            <a:avLst/>
          </a:prstGeom>
          <a:noFill/>
        </p:spPr>
        <p:txBody>
          <a:bodyPr wrap="square" rtlCol="0">
            <a:spAutoFit/>
          </a:bodyPr>
          <a:lstStyle/>
          <a:p>
            <a:r>
              <a:rPr lang="en-US"/>
              <a:t>UDP Client</a:t>
            </a:r>
          </a:p>
        </p:txBody>
      </p:sp>
      <p:cxnSp>
        <p:nvCxnSpPr>
          <p:cNvPr id="34" name="Straight Arrow Connector 33">
            <a:extLst>
              <a:ext uri="{FF2B5EF4-FFF2-40B4-BE49-F238E27FC236}">
                <a16:creationId xmlns:a16="http://schemas.microsoft.com/office/drawing/2014/main" id="{091CA441-50BD-77B5-957E-6644FD2587BD}"/>
              </a:ext>
            </a:extLst>
          </p:cNvPr>
          <p:cNvCxnSpPr>
            <a:stCxn id="29" idx="2"/>
            <a:endCxn id="30" idx="0"/>
          </p:cNvCxnSpPr>
          <p:nvPr/>
        </p:nvCxnSpPr>
        <p:spPr>
          <a:xfrm>
            <a:off x="8686800" y="2278621"/>
            <a:ext cx="0" cy="605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2947903-BB2B-967D-39A2-F7809835681D}"/>
              </a:ext>
            </a:extLst>
          </p:cNvPr>
          <p:cNvCxnSpPr>
            <a:cxnSpLocks/>
            <a:stCxn id="30" idx="2"/>
            <a:endCxn id="32" idx="0"/>
          </p:cNvCxnSpPr>
          <p:nvPr/>
        </p:nvCxnSpPr>
        <p:spPr>
          <a:xfrm>
            <a:off x="8686800" y="3409950"/>
            <a:ext cx="0" cy="60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A09D83D-498F-0A66-2579-6379ADC040F4}"/>
              </a:ext>
            </a:extLst>
          </p:cNvPr>
          <p:cNvCxnSpPr>
            <a:cxnSpLocks/>
            <a:stCxn id="32" idx="2"/>
            <a:endCxn id="31" idx="0"/>
          </p:cNvCxnSpPr>
          <p:nvPr/>
        </p:nvCxnSpPr>
        <p:spPr>
          <a:xfrm>
            <a:off x="8686800" y="4539859"/>
            <a:ext cx="9525" cy="60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F6505FB0-7FF0-E247-3B3A-5BB75C9D58CA}"/>
              </a:ext>
            </a:extLst>
          </p:cNvPr>
          <p:cNvCxnSpPr>
            <a:cxnSpLocks/>
            <a:stCxn id="31" idx="3"/>
            <a:endCxn id="32" idx="3"/>
          </p:cNvCxnSpPr>
          <p:nvPr/>
        </p:nvCxnSpPr>
        <p:spPr>
          <a:xfrm flipH="1" flipV="1">
            <a:off x="10591800" y="4276848"/>
            <a:ext cx="9525" cy="1129909"/>
          </a:xfrm>
          <a:prstGeom prst="bentConnector3">
            <a:avLst>
              <a:gd name="adj1" fmla="val -67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6" name="Connector: Elbow 3075">
            <a:extLst>
              <a:ext uri="{FF2B5EF4-FFF2-40B4-BE49-F238E27FC236}">
                <a16:creationId xmlns:a16="http://schemas.microsoft.com/office/drawing/2014/main" id="{763FDD2B-6A56-3E48-CF60-52E45354FA87}"/>
              </a:ext>
            </a:extLst>
          </p:cNvPr>
          <p:cNvCxnSpPr>
            <a:cxnSpLocks/>
            <a:stCxn id="15" idx="1"/>
            <a:endCxn id="14" idx="1"/>
          </p:cNvCxnSpPr>
          <p:nvPr/>
        </p:nvCxnSpPr>
        <p:spPr>
          <a:xfrm rot="10800000">
            <a:off x="1219200" y="4276848"/>
            <a:ext cx="12700" cy="1129910"/>
          </a:xfrm>
          <a:prstGeom prst="bentConnector3">
            <a:avLst>
              <a:gd name="adj1" fmla="val 37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459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Transmission Control Protocol (TCP)</a:t>
            </a:r>
            <a:endParaRPr lang="en-US" sz="2000" cap="all" dirty="0"/>
          </a:p>
        </p:txBody>
      </p:sp>
      <p:sp>
        <p:nvSpPr>
          <p:cNvPr id="4" name="TextBox 3">
            <a:extLst>
              <a:ext uri="{FF2B5EF4-FFF2-40B4-BE49-F238E27FC236}">
                <a16:creationId xmlns:a16="http://schemas.microsoft.com/office/drawing/2014/main" id="{8FA60755-0174-A5C5-D26F-EA094F231262}"/>
              </a:ext>
            </a:extLst>
          </p:cNvPr>
          <p:cNvSpPr txBox="1"/>
          <p:nvPr/>
        </p:nvSpPr>
        <p:spPr>
          <a:xfrm>
            <a:off x="227340" y="1371600"/>
            <a:ext cx="11725891" cy="785343"/>
          </a:xfrm>
          <a:prstGeom prst="rect">
            <a:avLst/>
          </a:prstGeom>
          <a:noFill/>
        </p:spPr>
        <p:txBody>
          <a:bodyPr wrap="square" rtlCol="0">
            <a:spAutoFit/>
          </a:bodyPr>
          <a:lstStyle/>
          <a:p>
            <a:pPr>
              <a:lnSpc>
                <a:spcPct val="150000"/>
              </a:lnSpc>
            </a:pPr>
            <a:r>
              <a:rPr lang="en-US" sz="1600" b="1"/>
              <a:t>TCP: </a:t>
            </a:r>
            <a:r>
              <a:rPr lang="en-US" sz="1600"/>
              <a:t>provides reliable stream data transfer between two network members (transport ordered and error-checked packets over the network)</a:t>
            </a:r>
          </a:p>
        </p:txBody>
      </p:sp>
      <p:pic>
        <p:nvPicPr>
          <p:cNvPr id="9" name="Picture 8">
            <a:extLst>
              <a:ext uri="{FF2B5EF4-FFF2-40B4-BE49-F238E27FC236}">
                <a16:creationId xmlns:a16="http://schemas.microsoft.com/office/drawing/2014/main" id="{BDE455B6-D693-24BC-35BB-1142AF515013}"/>
              </a:ext>
            </a:extLst>
          </p:cNvPr>
          <p:cNvPicPr>
            <a:picLocks noChangeAspect="1"/>
          </p:cNvPicPr>
          <p:nvPr/>
        </p:nvPicPr>
        <p:blipFill>
          <a:blip r:embed="rId2"/>
          <a:stretch>
            <a:fillRect/>
          </a:stretch>
        </p:blipFill>
        <p:spPr>
          <a:xfrm>
            <a:off x="6553200" y="1764271"/>
            <a:ext cx="4744396" cy="4484191"/>
          </a:xfrm>
          <a:prstGeom prst="rect">
            <a:avLst/>
          </a:prstGeom>
        </p:spPr>
      </p:pic>
      <p:sp>
        <p:nvSpPr>
          <p:cNvPr id="3" name="TextBox 2">
            <a:extLst>
              <a:ext uri="{FF2B5EF4-FFF2-40B4-BE49-F238E27FC236}">
                <a16:creationId xmlns:a16="http://schemas.microsoft.com/office/drawing/2014/main" id="{4B931203-ECA6-D80B-BC71-C78A962AFB1E}"/>
              </a:ext>
            </a:extLst>
          </p:cNvPr>
          <p:cNvSpPr txBox="1"/>
          <p:nvPr/>
        </p:nvSpPr>
        <p:spPr>
          <a:xfrm>
            <a:off x="304800" y="2475807"/>
            <a:ext cx="6478260" cy="785343"/>
          </a:xfrm>
          <a:prstGeom prst="rect">
            <a:avLst/>
          </a:prstGeom>
          <a:noFill/>
        </p:spPr>
        <p:txBody>
          <a:bodyPr wrap="square" rtlCol="0">
            <a:spAutoFit/>
          </a:bodyPr>
          <a:lstStyle/>
          <a:p>
            <a:pPr marL="285750" indent="-285750">
              <a:lnSpc>
                <a:spcPct val="150000"/>
              </a:lnSpc>
              <a:buClr>
                <a:srgbClr val="0070C0"/>
              </a:buClr>
              <a:buFont typeface="Wingdings" panose="05000000000000000000" pitchFamily="2" charset="2"/>
              <a:buChar char="§"/>
            </a:pPr>
            <a:r>
              <a:rPr lang="en-US" sz="1600"/>
              <a:t>Enable TCP component of NetX:</a:t>
            </a:r>
          </a:p>
          <a:p>
            <a:pPr>
              <a:lnSpc>
                <a:spcPct val="150000"/>
              </a:lnSpc>
            </a:pPr>
            <a:r>
              <a:rPr lang="en-US" sz="1600"/>
              <a:t>	 UINT </a:t>
            </a:r>
            <a:r>
              <a:rPr lang="en-US" sz="1600">
                <a:solidFill>
                  <a:schemeClr val="tx2">
                    <a:lumMod val="60000"/>
                    <a:lumOff val="40000"/>
                  </a:schemeClr>
                </a:solidFill>
              </a:rPr>
              <a:t>nx_tcp_enable </a:t>
            </a:r>
            <a:r>
              <a:rPr lang="en-US" sz="1600"/>
              <a:t>(NX_IP *ip_ptr);</a:t>
            </a:r>
          </a:p>
        </p:txBody>
      </p:sp>
    </p:spTree>
    <p:extLst>
      <p:ext uri="{BB962C8B-B14F-4D97-AF65-F5344CB8AC3E}">
        <p14:creationId xmlns:p14="http://schemas.microsoft.com/office/powerpoint/2010/main" val="14614142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609538"/>
            <a:ext cx="11244575" cy="443198"/>
          </a:xfrm>
        </p:spPr>
        <p:txBody>
          <a:bodyPr/>
          <a:lstStyle/>
          <a:p>
            <a:r>
              <a:rPr lang="en-US" cap="all"/>
              <a:t>Transmission Control Protocol (TCP)</a:t>
            </a:r>
            <a:endParaRPr lang="en-US" sz="2000" cap="all" dirty="0"/>
          </a:p>
        </p:txBody>
      </p:sp>
      <p:sp>
        <p:nvSpPr>
          <p:cNvPr id="3" name="Rectangle: Rounded Corners 2">
            <a:extLst>
              <a:ext uri="{FF2B5EF4-FFF2-40B4-BE49-F238E27FC236}">
                <a16:creationId xmlns:a16="http://schemas.microsoft.com/office/drawing/2014/main" id="{1B05DD76-5800-7E9F-C141-FA3948BE92A1}"/>
              </a:ext>
            </a:extLst>
          </p:cNvPr>
          <p:cNvSpPr/>
          <p:nvPr/>
        </p:nvSpPr>
        <p:spPr>
          <a:xfrm>
            <a:off x="1213486" y="1523998"/>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server socket</a:t>
            </a:r>
          </a:p>
          <a:p>
            <a:pPr algn="ctr"/>
            <a:r>
              <a:rPr lang="en-US" sz="1400">
                <a:solidFill>
                  <a:schemeClr val="tx2">
                    <a:lumMod val="60000"/>
                    <a:lumOff val="40000"/>
                  </a:schemeClr>
                </a:solidFill>
              </a:rPr>
              <a:t>nx_tcp_socket_create</a:t>
            </a:r>
          </a:p>
        </p:txBody>
      </p:sp>
      <p:sp>
        <p:nvSpPr>
          <p:cNvPr id="5" name="Rectangle: Rounded Corners 4">
            <a:extLst>
              <a:ext uri="{FF2B5EF4-FFF2-40B4-BE49-F238E27FC236}">
                <a16:creationId xmlns:a16="http://schemas.microsoft.com/office/drawing/2014/main" id="{E3A5A387-B22C-7430-F155-5F11E5EEE43F}"/>
              </a:ext>
            </a:extLst>
          </p:cNvPr>
          <p:cNvSpPr/>
          <p:nvPr/>
        </p:nvSpPr>
        <p:spPr>
          <a:xfrm>
            <a:off x="1213486" y="2392316"/>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da-DK" sz="1400"/>
              <a:t>Enable listen for connection on TCP port</a:t>
            </a:r>
          </a:p>
          <a:p>
            <a:pPr algn="ctr"/>
            <a:r>
              <a:rPr lang="sv-SE" sz="1400">
                <a:solidFill>
                  <a:schemeClr val="tx2">
                    <a:lumMod val="60000"/>
                    <a:lumOff val="40000"/>
                  </a:schemeClr>
                </a:solidFill>
              </a:rPr>
              <a:t>nx_tcp_server_socket_listen</a:t>
            </a:r>
            <a:endParaRPr lang="en-US" sz="1400">
              <a:solidFill>
                <a:schemeClr val="tx2">
                  <a:lumMod val="60000"/>
                  <a:lumOff val="40000"/>
                </a:schemeClr>
              </a:solidFill>
            </a:endParaRPr>
          </a:p>
        </p:txBody>
      </p:sp>
      <p:sp>
        <p:nvSpPr>
          <p:cNvPr id="6" name="Rectangle: Rounded Corners 5">
            <a:extLst>
              <a:ext uri="{FF2B5EF4-FFF2-40B4-BE49-F238E27FC236}">
                <a16:creationId xmlns:a16="http://schemas.microsoft.com/office/drawing/2014/main" id="{3B1F463C-5508-93B4-C25E-1F9D02A3BA08}"/>
              </a:ext>
            </a:extLst>
          </p:cNvPr>
          <p:cNvSpPr/>
          <p:nvPr/>
        </p:nvSpPr>
        <p:spPr>
          <a:xfrm>
            <a:off x="1213486" y="3318387"/>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Accept TCP connection</a:t>
            </a:r>
          </a:p>
          <a:p>
            <a:pPr algn="ctr"/>
            <a:r>
              <a:rPr lang="en-US" sz="1400">
                <a:solidFill>
                  <a:schemeClr val="tx2">
                    <a:lumMod val="60000"/>
                    <a:lumOff val="40000"/>
                  </a:schemeClr>
                </a:solidFill>
              </a:rPr>
              <a:t>nx_tcp_server_socket_accept</a:t>
            </a:r>
          </a:p>
        </p:txBody>
      </p:sp>
      <p:sp>
        <p:nvSpPr>
          <p:cNvPr id="7" name="Rectangle: Rounded Corners 6">
            <a:extLst>
              <a:ext uri="{FF2B5EF4-FFF2-40B4-BE49-F238E27FC236}">
                <a16:creationId xmlns:a16="http://schemas.microsoft.com/office/drawing/2014/main" id="{D9B88F12-056F-709D-04F5-4F1A47AF19BD}"/>
              </a:ext>
            </a:extLst>
          </p:cNvPr>
          <p:cNvSpPr/>
          <p:nvPr/>
        </p:nvSpPr>
        <p:spPr>
          <a:xfrm>
            <a:off x="1213486" y="4425340"/>
            <a:ext cx="3810000" cy="526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Receive data from TCP socket</a:t>
            </a:r>
          </a:p>
          <a:p>
            <a:pPr algn="ctr"/>
            <a:r>
              <a:rPr lang="en-US" sz="1400">
                <a:solidFill>
                  <a:schemeClr val="tx2">
                    <a:lumMod val="60000"/>
                    <a:lumOff val="40000"/>
                  </a:schemeClr>
                </a:solidFill>
              </a:rPr>
              <a:t>nx_tcp_socket_receive</a:t>
            </a:r>
          </a:p>
        </p:txBody>
      </p:sp>
      <p:sp>
        <p:nvSpPr>
          <p:cNvPr id="8" name="TextBox 7">
            <a:extLst>
              <a:ext uri="{FF2B5EF4-FFF2-40B4-BE49-F238E27FC236}">
                <a16:creationId xmlns:a16="http://schemas.microsoft.com/office/drawing/2014/main" id="{3B758937-6914-6A38-1728-8DBC006E18B5}"/>
              </a:ext>
            </a:extLst>
          </p:cNvPr>
          <p:cNvSpPr txBox="1"/>
          <p:nvPr/>
        </p:nvSpPr>
        <p:spPr>
          <a:xfrm>
            <a:off x="2397443" y="1143000"/>
            <a:ext cx="1442086" cy="380999"/>
          </a:xfrm>
          <a:prstGeom prst="rect">
            <a:avLst/>
          </a:prstGeom>
          <a:noFill/>
        </p:spPr>
        <p:txBody>
          <a:bodyPr wrap="square" rtlCol="0">
            <a:spAutoFit/>
          </a:bodyPr>
          <a:lstStyle/>
          <a:p>
            <a:r>
              <a:rPr lang="en-US"/>
              <a:t>TCP Server</a:t>
            </a:r>
          </a:p>
        </p:txBody>
      </p:sp>
      <p:cxnSp>
        <p:nvCxnSpPr>
          <p:cNvPr id="10" name="Straight Arrow Connector 9">
            <a:extLst>
              <a:ext uri="{FF2B5EF4-FFF2-40B4-BE49-F238E27FC236}">
                <a16:creationId xmlns:a16="http://schemas.microsoft.com/office/drawing/2014/main" id="{1E249BCE-CC8C-F1BB-40A3-9F315F7A3734}"/>
              </a:ext>
            </a:extLst>
          </p:cNvPr>
          <p:cNvCxnSpPr>
            <a:cxnSpLocks/>
            <a:stCxn id="3" idx="2"/>
            <a:endCxn id="5" idx="0"/>
          </p:cNvCxnSpPr>
          <p:nvPr/>
        </p:nvCxnSpPr>
        <p:spPr>
          <a:xfrm>
            <a:off x="3118486" y="2050019"/>
            <a:ext cx="0" cy="342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01D78B9-D4DA-8286-DED0-C82FE00286D3}"/>
              </a:ext>
            </a:extLst>
          </p:cNvPr>
          <p:cNvCxnSpPr>
            <a:cxnSpLocks/>
            <a:stCxn id="5" idx="2"/>
            <a:endCxn id="6" idx="0"/>
          </p:cNvCxnSpPr>
          <p:nvPr/>
        </p:nvCxnSpPr>
        <p:spPr>
          <a:xfrm>
            <a:off x="3118486" y="2918337"/>
            <a:ext cx="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4E6EBA4-D80B-BBAA-3E87-50AB4C3CA503}"/>
              </a:ext>
            </a:extLst>
          </p:cNvPr>
          <p:cNvCxnSpPr>
            <a:cxnSpLocks/>
            <a:stCxn id="6" idx="2"/>
            <a:endCxn id="7" idx="0"/>
          </p:cNvCxnSpPr>
          <p:nvPr/>
        </p:nvCxnSpPr>
        <p:spPr>
          <a:xfrm>
            <a:off x="3118486" y="3844408"/>
            <a:ext cx="0" cy="580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478894C6-E6C8-B573-1DB3-734BA7313504}"/>
              </a:ext>
            </a:extLst>
          </p:cNvPr>
          <p:cNvSpPr/>
          <p:nvPr/>
        </p:nvSpPr>
        <p:spPr>
          <a:xfrm>
            <a:off x="7461886" y="1523998"/>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Create TCP client </a:t>
            </a:r>
          </a:p>
          <a:p>
            <a:pPr algn="ctr"/>
            <a:r>
              <a:rPr lang="en-US" sz="1400">
                <a:solidFill>
                  <a:schemeClr val="tx2">
                    <a:lumMod val="60000"/>
                    <a:lumOff val="40000"/>
                  </a:schemeClr>
                </a:solidFill>
              </a:rPr>
              <a:t>nx_tcp_socket_create</a:t>
            </a:r>
          </a:p>
        </p:txBody>
      </p:sp>
      <p:sp>
        <p:nvSpPr>
          <p:cNvPr id="14" name="Rectangle: Rounded Corners 13">
            <a:extLst>
              <a:ext uri="{FF2B5EF4-FFF2-40B4-BE49-F238E27FC236}">
                <a16:creationId xmlns:a16="http://schemas.microsoft.com/office/drawing/2014/main" id="{986D9C05-A37D-BED7-BAF2-90BF3AB3BAF0}"/>
              </a:ext>
            </a:extLst>
          </p:cNvPr>
          <p:cNvSpPr/>
          <p:nvPr/>
        </p:nvSpPr>
        <p:spPr>
          <a:xfrm>
            <a:off x="7461886" y="2342878"/>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Bind client TCP socket to TCP port</a:t>
            </a:r>
          </a:p>
          <a:p>
            <a:pPr algn="ctr"/>
            <a:r>
              <a:rPr lang="sv-SE" sz="1400">
                <a:solidFill>
                  <a:schemeClr val="tx2">
                    <a:lumMod val="60000"/>
                    <a:lumOff val="40000"/>
                  </a:schemeClr>
                </a:solidFill>
              </a:rPr>
              <a:t>nx_tcp_client_socket_bind</a:t>
            </a:r>
            <a:endParaRPr lang="en-US" sz="1400">
              <a:solidFill>
                <a:schemeClr val="tx2">
                  <a:lumMod val="60000"/>
                  <a:lumOff val="40000"/>
                </a:schemeClr>
              </a:solidFill>
            </a:endParaRPr>
          </a:p>
        </p:txBody>
      </p:sp>
      <p:sp>
        <p:nvSpPr>
          <p:cNvPr id="15" name="Rectangle: Rounded Corners 14">
            <a:extLst>
              <a:ext uri="{FF2B5EF4-FFF2-40B4-BE49-F238E27FC236}">
                <a16:creationId xmlns:a16="http://schemas.microsoft.com/office/drawing/2014/main" id="{CFDB29E8-B9A7-A5BD-41B2-FF4BC4BC8C32}"/>
              </a:ext>
            </a:extLst>
          </p:cNvPr>
          <p:cNvSpPr/>
          <p:nvPr/>
        </p:nvSpPr>
        <p:spPr>
          <a:xfrm>
            <a:off x="7461886" y="3165989"/>
            <a:ext cx="3810000" cy="526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Connect client TCP socket</a:t>
            </a:r>
          </a:p>
          <a:p>
            <a:pPr algn="ctr"/>
            <a:r>
              <a:rPr lang="en-US" sz="1400">
                <a:solidFill>
                  <a:schemeClr val="tx2">
                    <a:lumMod val="60000"/>
                    <a:lumOff val="40000"/>
                  </a:schemeClr>
                </a:solidFill>
              </a:rPr>
              <a:t>nx_tcp_client_socket_connect</a:t>
            </a:r>
          </a:p>
        </p:txBody>
      </p:sp>
      <p:sp>
        <p:nvSpPr>
          <p:cNvPr id="16" name="Rectangle: Rounded Corners 15">
            <a:extLst>
              <a:ext uri="{FF2B5EF4-FFF2-40B4-BE49-F238E27FC236}">
                <a16:creationId xmlns:a16="http://schemas.microsoft.com/office/drawing/2014/main" id="{BB5A844E-568A-D114-A267-F1C894D01CB2}"/>
              </a:ext>
            </a:extLst>
          </p:cNvPr>
          <p:cNvSpPr/>
          <p:nvPr/>
        </p:nvSpPr>
        <p:spPr>
          <a:xfrm>
            <a:off x="7461886" y="3983196"/>
            <a:ext cx="3810000" cy="526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Send data from TCP socket</a:t>
            </a:r>
          </a:p>
          <a:p>
            <a:pPr algn="ctr"/>
            <a:r>
              <a:rPr lang="en-US" sz="1400">
                <a:solidFill>
                  <a:schemeClr val="tx2">
                    <a:lumMod val="60000"/>
                    <a:lumOff val="40000"/>
                  </a:schemeClr>
                </a:solidFill>
              </a:rPr>
              <a:t>nx_tcp_socket_send</a:t>
            </a:r>
          </a:p>
        </p:txBody>
      </p:sp>
      <p:sp>
        <p:nvSpPr>
          <p:cNvPr id="17" name="TextBox 16">
            <a:extLst>
              <a:ext uri="{FF2B5EF4-FFF2-40B4-BE49-F238E27FC236}">
                <a16:creationId xmlns:a16="http://schemas.microsoft.com/office/drawing/2014/main" id="{9384B5B8-2D5E-0F2C-E1B2-3F664A654516}"/>
              </a:ext>
            </a:extLst>
          </p:cNvPr>
          <p:cNvSpPr txBox="1"/>
          <p:nvPr/>
        </p:nvSpPr>
        <p:spPr>
          <a:xfrm>
            <a:off x="8534400" y="1143000"/>
            <a:ext cx="1676400" cy="380999"/>
          </a:xfrm>
          <a:prstGeom prst="rect">
            <a:avLst/>
          </a:prstGeom>
          <a:noFill/>
        </p:spPr>
        <p:txBody>
          <a:bodyPr wrap="square" rtlCol="0">
            <a:spAutoFit/>
          </a:bodyPr>
          <a:lstStyle/>
          <a:p>
            <a:r>
              <a:rPr lang="en-US"/>
              <a:t>TCP Server</a:t>
            </a:r>
          </a:p>
        </p:txBody>
      </p:sp>
      <p:cxnSp>
        <p:nvCxnSpPr>
          <p:cNvPr id="18" name="Straight Arrow Connector 17">
            <a:extLst>
              <a:ext uri="{FF2B5EF4-FFF2-40B4-BE49-F238E27FC236}">
                <a16:creationId xmlns:a16="http://schemas.microsoft.com/office/drawing/2014/main" id="{96A35DEE-8A9A-793F-555D-CEB5374C43F5}"/>
              </a:ext>
            </a:extLst>
          </p:cNvPr>
          <p:cNvCxnSpPr>
            <a:stCxn id="13" idx="2"/>
            <a:endCxn id="14" idx="0"/>
          </p:cNvCxnSpPr>
          <p:nvPr/>
        </p:nvCxnSpPr>
        <p:spPr>
          <a:xfrm>
            <a:off x="9366886" y="2050019"/>
            <a:ext cx="0" cy="292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60C797-114E-925C-0342-C9ABA098C16A}"/>
              </a:ext>
            </a:extLst>
          </p:cNvPr>
          <p:cNvCxnSpPr>
            <a:cxnSpLocks/>
            <a:stCxn id="14" idx="2"/>
            <a:endCxn id="15" idx="0"/>
          </p:cNvCxnSpPr>
          <p:nvPr/>
        </p:nvCxnSpPr>
        <p:spPr>
          <a:xfrm>
            <a:off x="9366886" y="2868899"/>
            <a:ext cx="0" cy="29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1F1913-AD65-DB3C-6073-DB1C3DCCB87C}"/>
              </a:ext>
            </a:extLst>
          </p:cNvPr>
          <p:cNvCxnSpPr>
            <a:cxnSpLocks/>
            <a:stCxn id="15" idx="2"/>
            <a:endCxn id="16" idx="0"/>
          </p:cNvCxnSpPr>
          <p:nvPr/>
        </p:nvCxnSpPr>
        <p:spPr>
          <a:xfrm>
            <a:off x="9366886" y="3692010"/>
            <a:ext cx="0" cy="29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EF99D26-616A-1AF4-B416-8845055A1FCF}"/>
              </a:ext>
            </a:extLst>
          </p:cNvPr>
          <p:cNvSpPr txBox="1"/>
          <p:nvPr/>
        </p:nvSpPr>
        <p:spPr>
          <a:xfrm>
            <a:off x="2186464" y="3980862"/>
            <a:ext cx="1864044" cy="307777"/>
          </a:xfrm>
          <a:prstGeom prst="rect">
            <a:avLst/>
          </a:prstGeom>
          <a:noFill/>
        </p:spPr>
        <p:txBody>
          <a:bodyPr wrap="square" rtlCol="0">
            <a:spAutoFit/>
          </a:bodyPr>
          <a:lstStyle/>
          <a:p>
            <a:r>
              <a:rPr lang="en-US" sz="1400"/>
              <a:t>Wait to client connect</a:t>
            </a:r>
          </a:p>
        </p:txBody>
      </p:sp>
      <p:sp>
        <p:nvSpPr>
          <p:cNvPr id="31" name="Rectangle: Rounded Corners 30">
            <a:extLst>
              <a:ext uri="{FF2B5EF4-FFF2-40B4-BE49-F238E27FC236}">
                <a16:creationId xmlns:a16="http://schemas.microsoft.com/office/drawing/2014/main" id="{1F758BBA-5AE4-CE99-DE9C-C27A8E567288}"/>
              </a:ext>
            </a:extLst>
          </p:cNvPr>
          <p:cNvSpPr/>
          <p:nvPr/>
        </p:nvSpPr>
        <p:spPr>
          <a:xfrm>
            <a:off x="1213486" y="5423832"/>
            <a:ext cx="3810000" cy="526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Send data from TCP socket</a:t>
            </a:r>
          </a:p>
          <a:p>
            <a:pPr algn="ctr"/>
            <a:r>
              <a:rPr lang="en-US" sz="1400">
                <a:solidFill>
                  <a:schemeClr val="tx2">
                    <a:lumMod val="60000"/>
                    <a:lumOff val="40000"/>
                  </a:schemeClr>
                </a:solidFill>
              </a:rPr>
              <a:t>nx_tcp_socket_send</a:t>
            </a:r>
          </a:p>
        </p:txBody>
      </p:sp>
      <p:cxnSp>
        <p:nvCxnSpPr>
          <p:cNvPr id="33" name="Straight Arrow Connector 32">
            <a:extLst>
              <a:ext uri="{FF2B5EF4-FFF2-40B4-BE49-F238E27FC236}">
                <a16:creationId xmlns:a16="http://schemas.microsoft.com/office/drawing/2014/main" id="{FD830EBD-F326-9CF4-ED43-D946709318FF}"/>
              </a:ext>
            </a:extLst>
          </p:cNvPr>
          <p:cNvCxnSpPr>
            <a:cxnSpLocks/>
            <a:stCxn id="7" idx="2"/>
            <a:endCxn id="31" idx="0"/>
          </p:cNvCxnSpPr>
          <p:nvPr/>
        </p:nvCxnSpPr>
        <p:spPr>
          <a:xfrm>
            <a:off x="3118486" y="4951362"/>
            <a:ext cx="0" cy="472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DBEEB592-B560-F5F4-25FC-5D61C1285C68}"/>
              </a:ext>
            </a:extLst>
          </p:cNvPr>
          <p:cNvCxnSpPr>
            <a:cxnSpLocks/>
            <a:stCxn id="31" idx="1"/>
            <a:endCxn id="7" idx="1"/>
          </p:cNvCxnSpPr>
          <p:nvPr/>
        </p:nvCxnSpPr>
        <p:spPr>
          <a:xfrm rot="10800000">
            <a:off x="1213486" y="4688351"/>
            <a:ext cx="12700" cy="998492"/>
          </a:xfrm>
          <a:prstGeom prst="bentConnector3">
            <a:avLst>
              <a:gd name="adj1" fmla="val 33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899339E3-F3BD-200E-D34D-ADBDC161840C}"/>
              </a:ext>
            </a:extLst>
          </p:cNvPr>
          <p:cNvSpPr/>
          <p:nvPr/>
        </p:nvSpPr>
        <p:spPr>
          <a:xfrm>
            <a:off x="7461886" y="4807980"/>
            <a:ext cx="3810000" cy="526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Receive data from TCP socket</a:t>
            </a:r>
          </a:p>
          <a:p>
            <a:pPr algn="ctr"/>
            <a:r>
              <a:rPr lang="en-US" sz="1400">
                <a:solidFill>
                  <a:schemeClr val="tx2">
                    <a:lumMod val="60000"/>
                    <a:lumOff val="40000"/>
                  </a:schemeClr>
                </a:solidFill>
              </a:rPr>
              <a:t>nx_tcp_socket_receive</a:t>
            </a:r>
          </a:p>
        </p:txBody>
      </p:sp>
      <p:sp>
        <p:nvSpPr>
          <p:cNvPr id="58" name="Rectangle: Rounded Corners 57">
            <a:extLst>
              <a:ext uri="{FF2B5EF4-FFF2-40B4-BE49-F238E27FC236}">
                <a16:creationId xmlns:a16="http://schemas.microsoft.com/office/drawing/2014/main" id="{72FBD0B8-38D6-9B02-83DA-B81D0D241E45}"/>
              </a:ext>
            </a:extLst>
          </p:cNvPr>
          <p:cNvSpPr/>
          <p:nvPr/>
        </p:nvSpPr>
        <p:spPr>
          <a:xfrm>
            <a:off x="7461886" y="5632764"/>
            <a:ext cx="3810000" cy="5260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a:t>Disconnect client and server socket </a:t>
            </a:r>
            <a:r>
              <a:rPr lang="en-US" sz="1400">
                <a:solidFill>
                  <a:schemeClr val="tx2">
                    <a:lumMod val="60000"/>
                    <a:lumOff val="40000"/>
                  </a:schemeClr>
                </a:solidFill>
              </a:rPr>
              <a:t>nx_tcp_socket_disconnect</a:t>
            </a:r>
          </a:p>
        </p:txBody>
      </p:sp>
      <p:cxnSp>
        <p:nvCxnSpPr>
          <p:cNvPr id="64" name="Straight Arrow Connector 63">
            <a:extLst>
              <a:ext uri="{FF2B5EF4-FFF2-40B4-BE49-F238E27FC236}">
                <a16:creationId xmlns:a16="http://schemas.microsoft.com/office/drawing/2014/main" id="{062C0046-94A1-BEEB-17B6-FF8D7E1943CE}"/>
              </a:ext>
            </a:extLst>
          </p:cNvPr>
          <p:cNvCxnSpPr>
            <a:cxnSpLocks/>
            <a:stCxn id="54" idx="2"/>
            <a:endCxn id="58" idx="0"/>
          </p:cNvCxnSpPr>
          <p:nvPr/>
        </p:nvCxnSpPr>
        <p:spPr>
          <a:xfrm>
            <a:off x="9366886" y="5334002"/>
            <a:ext cx="0" cy="298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48B0116-AD67-A01A-CD5B-7190395BABBB}"/>
              </a:ext>
            </a:extLst>
          </p:cNvPr>
          <p:cNvCxnSpPr>
            <a:cxnSpLocks/>
            <a:stCxn id="16" idx="2"/>
            <a:endCxn id="54" idx="0"/>
          </p:cNvCxnSpPr>
          <p:nvPr/>
        </p:nvCxnSpPr>
        <p:spPr>
          <a:xfrm>
            <a:off x="9366886" y="4509218"/>
            <a:ext cx="0" cy="298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7C2F81B1-9CC4-9037-A489-A801296B20D5}"/>
              </a:ext>
            </a:extLst>
          </p:cNvPr>
          <p:cNvCxnSpPr>
            <a:cxnSpLocks/>
            <a:stCxn id="54" idx="3"/>
            <a:endCxn id="16" idx="3"/>
          </p:cNvCxnSpPr>
          <p:nvPr/>
        </p:nvCxnSpPr>
        <p:spPr>
          <a:xfrm flipV="1">
            <a:off x="11271886" y="4246207"/>
            <a:ext cx="12700" cy="824784"/>
          </a:xfrm>
          <a:prstGeom prst="bentConnector3">
            <a:avLst>
              <a:gd name="adj1" fmla="val 3375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896973"/>
      </p:ext>
    </p:extLst>
  </p:cSld>
  <p:clrMapOvr>
    <a:masterClrMapping/>
  </p:clrMapOvr>
</p:sld>
</file>

<file path=ppt/theme/theme1.xml><?xml version="1.0" encoding="utf-8"?>
<a:theme xmlns:a="http://schemas.openxmlformats.org/drawingml/2006/main" name="Renesas Template 2021 - 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299AFE4E-1653-4B70-A850-4EA7806F2403}" vid="{7CD70E83-5B4F-42E2-B527-1EC6BC91D00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DF933AFDC72644BEC2DD4A66F8588E" ma:contentTypeVersion="25" ma:contentTypeDescription="Create a new document." ma:contentTypeScope="" ma:versionID="7d2a1e82d0c5785fbbbe8ddf8b83e790">
  <xsd:schema xmlns:xsd="http://www.w3.org/2001/XMLSchema" xmlns:xs="http://www.w3.org/2001/XMLSchema" xmlns:p="http://schemas.microsoft.com/office/2006/metadata/properties" xmlns:ns2="084dd9f6-50cb-4ac1-978b-315f52073de3" xmlns:ns3="e45712e8-6429-47e4-bf94-5d5d0cff5b2d" targetNamespace="http://schemas.microsoft.com/office/2006/metadata/properties" ma:root="true" ma:fieldsID="220d04f7b44a4851d28297d34e0073e5" ns2:_="" ns3:_="">
    <xsd:import namespace="084dd9f6-50cb-4ac1-978b-315f52073de3"/>
    <xsd:import namespace="e45712e8-6429-47e4-bf94-5d5d0cff5b2d"/>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documentManagement>
</p:properties>
</file>

<file path=customXml/itemProps1.xml><?xml version="1.0" encoding="utf-8"?>
<ds:datastoreItem xmlns:ds="http://schemas.openxmlformats.org/officeDocument/2006/customXml" ds:itemID="{3B4FA1ED-FCF2-40C1-AE45-8368771F5D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EE71853E-0EF3-4973-AB23-17AA5798BB66}">
  <ds:schemaRefs>
    <ds:schemaRef ds:uri="http://purl.org/dc/dcmitype/"/>
    <ds:schemaRef ds:uri="http://schemas.microsoft.com/office/infopath/2007/PartnerControls"/>
    <ds:schemaRef ds:uri="e45712e8-6429-47e4-bf94-5d5d0cff5b2d"/>
    <ds:schemaRef ds:uri="http://purl.org/dc/terms/"/>
    <ds:schemaRef ds:uri="http://schemas.microsoft.com/office/2006/metadata/properties"/>
    <ds:schemaRef ds:uri="http://www.w3.org/XML/1998/namespace"/>
    <ds:schemaRef ds:uri="http://schemas.microsoft.com/office/2006/documentManagement/types"/>
    <ds:schemaRef ds:uri="084dd9f6-50cb-4ac1-978b-315f52073de3"/>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EN_2022_Renesas_PPTtemp</Template>
  <TotalTime>4167</TotalTime>
  <Words>15709</Words>
  <Application>Microsoft Office PowerPoint</Application>
  <PresentationFormat>Widescreen</PresentationFormat>
  <Paragraphs>1822</Paragraphs>
  <Slides>156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156</vt:i4>
      </vt:variant>
    </vt:vector>
  </HeadingPairs>
  <TitlesOfParts>
    <vt:vector size="164" baseType="lpstr">
      <vt:lpstr>Arial</vt:lpstr>
      <vt:lpstr>Arial Narrow</vt:lpstr>
      <vt:lpstr>Calibri</vt:lpstr>
      <vt:lpstr>Segoe UI</vt:lpstr>
      <vt:lpstr>SFMono-Regular</vt:lpstr>
      <vt:lpstr>Symbol</vt:lpstr>
      <vt:lpstr>Wingdings</vt:lpstr>
      <vt:lpstr>Renesas Template 2021 - EN</vt:lpstr>
      <vt:lpstr>PowerPoint Presentation</vt:lpstr>
      <vt:lpstr>Agenda</vt:lpstr>
      <vt:lpstr>PowerPoint Presentation</vt:lpstr>
      <vt:lpstr>Overview azure rtos</vt:lpstr>
      <vt:lpstr>azure rtos components</vt:lpstr>
      <vt:lpstr>PowerPoint Presentation</vt:lpstr>
      <vt:lpstr>Overview threadx</vt:lpstr>
      <vt:lpstr>Threadx important files</vt:lpstr>
      <vt:lpstr>Threadx execute state</vt:lpstr>
      <vt:lpstr>Threadx scheduling</vt:lpstr>
      <vt:lpstr>Threadx scheduling</vt:lpstr>
      <vt:lpstr>Threadx init</vt:lpstr>
      <vt:lpstr>Threadx creation</vt:lpstr>
      <vt:lpstr>Threadx creation</vt:lpstr>
      <vt:lpstr>Threadx control</vt:lpstr>
      <vt:lpstr>semaphore</vt:lpstr>
      <vt:lpstr>semaphore</vt:lpstr>
      <vt:lpstr>queue</vt:lpstr>
      <vt:lpstr>Queue</vt:lpstr>
      <vt:lpstr>mutex</vt:lpstr>
      <vt:lpstr>mutex</vt:lpstr>
      <vt:lpstr>timer</vt:lpstr>
      <vt:lpstr>Timer</vt:lpstr>
      <vt:lpstr>Event flags</vt:lpstr>
      <vt:lpstr>Event flags</vt:lpstr>
      <vt:lpstr>Memory byte pool</vt:lpstr>
      <vt:lpstr>Memory byte pool</vt:lpstr>
      <vt:lpstr>Memory byte pool</vt:lpstr>
      <vt:lpstr>Memory block pool</vt:lpstr>
      <vt:lpstr>Memory block pool</vt:lpstr>
      <vt:lpstr>Memory block pool</vt:lpstr>
      <vt:lpstr>Migration from freertos to threadx</vt:lpstr>
      <vt:lpstr>Migration from freertos to threadx</vt:lpstr>
      <vt:lpstr>PowerPoint Presentation</vt:lpstr>
      <vt:lpstr>Overview filex</vt:lpstr>
      <vt:lpstr>Overview filex</vt:lpstr>
      <vt:lpstr>Filex important files</vt:lpstr>
      <vt:lpstr>Media services</vt:lpstr>
      <vt:lpstr>Media services</vt:lpstr>
      <vt:lpstr>Media services</vt:lpstr>
      <vt:lpstr>directory services</vt:lpstr>
      <vt:lpstr>directory services</vt:lpstr>
      <vt:lpstr>directory services</vt:lpstr>
      <vt:lpstr>file services</vt:lpstr>
      <vt:lpstr>file services</vt:lpstr>
      <vt:lpstr>Migration from fatfs to filex</vt:lpstr>
      <vt:lpstr>Migration from fatfs to filex</vt:lpstr>
      <vt:lpstr>Migration from fatfs to filex</vt:lpstr>
      <vt:lpstr>PowerPoint Presentation</vt:lpstr>
      <vt:lpstr>Levelx overview</vt:lpstr>
      <vt:lpstr>Levelx nand memory API</vt:lpstr>
      <vt:lpstr>Levelx nand memory API</vt:lpstr>
      <vt:lpstr>Levelx nand memory API</vt:lpstr>
      <vt:lpstr>Levelx nor memory API</vt:lpstr>
      <vt:lpstr>Levelx nand memory API</vt:lpstr>
      <vt:lpstr>Filex and levelx intergration</vt:lpstr>
      <vt:lpstr>PowerPoint Presentation</vt:lpstr>
      <vt:lpstr>Overview GUIX</vt:lpstr>
      <vt:lpstr>GUIX important files</vt:lpstr>
      <vt:lpstr>GUIX Thread</vt:lpstr>
      <vt:lpstr>GUIX Event processing</vt:lpstr>
      <vt:lpstr>GUIX components API</vt:lpstr>
      <vt:lpstr>GUIX studio</vt:lpstr>
      <vt:lpstr>GUIX studio views</vt:lpstr>
      <vt:lpstr>GUIX studio view</vt:lpstr>
      <vt:lpstr>GUIX execution</vt:lpstr>
      <vt:lpstr>GUIX execution</vt:lpstr>
      <vt:lpstr>GUIX execution</vt:lpstr>
      <vt:lpstr>PowerPoint Presentation</vt:lpstr>
      <vt:lpstr>Agenda</vt:lpstr>
      <vt:lpstr>overview</vt:lpstr>
      <vt:lpstr>Modularity in protocol</vt:lpstr>
      <vt:lpstr>Modularity in protocol</vt:lpstr>
      <vt:lpstr>Configuration</vt:lpstr>
      <vt:lpstr>Protocol layering</vt:lpstr>
      <vt:lpstr>Execution overview</vt:lpstr>
      <vt:lpstr>Execution overview</vt:lpstr>
      <vt:lpstr>Packet pools</vt:lpstr>
      <vt:lpstr>Packet pools</vt:lpstr>
      <vt:lpstr>Packet pools</vt:lpstr>
      <vt:lpstr>Packet pools</vt:lpstr>
      <vt:lpstr>Ip protocol</vt:lpstr>
      <vt:lpstr>Ip protocol</vt:lpstr>
      <vt:lpstr>Ip protocol</vt:lpstr>
      <vt:lpstr>Ip protocol</vt:lpstr>
      <vt:lpstr>Ip protocol</vt:lpstr>
      <vt:lpstr>IPv6 protocol</vt:lpstr>
      <vt:lpstr>IPv6 protocol</vt:lpstr>
      <vt:lpstr>IPv6 protocol</vt:lpstr>
      <vt:lpstr>Address Resolution Protocol (ARP) in IP</vt:lpstr>
      <vt:lpstr>Address Resolution Protocol (ARP) in IP</vt:lpstr>
      <vt:lpstr>Reverse Address Resolution Protocol (rARP) in IP</vt:lpstr>
      <vt:lpstr>Internet Control Message Protocol (ICMP)</vt:lpstr>
      <vt:lpstr>Internet Control Message Protocol in IPv6 (ICMPv6)</vt:lpstr>
      <vt:lpstr>Internet group Management Protocol (IGMP)</vt:lpstr>
      <vt:lpstr>User datagram protocol (udp)</vt:lpstr>
      <vt:lpstr>User datagram protocol (udp)</vt:lpstr>
      <vt:lpstr>Transmission Control Protocol (TCP)</vt:lpstr>
      <vt:lpstr>Transmission Control Protocol (TCP)</vt:lpstr>
      <vt:lpstr>PowerPoint Presentation</vt:lpstr>
      <vt:lpstr>Auto ip</vt:lpstr>
      <vt:lpstr>Netx addons</vt:lpstr>
      <vt:lpstr>dns</vt:lpstr>
      <vt:lpstr>http/https</vt:lpstr>
      <vt:lpstr>ftp/tftp</vt:lpstr>
      <vt:lpstr>ftp/tftp</vt:lpstr>
      <vt:lpstr>POP3</vt:lpstr>
      <vt:lpstr>MQTT</vt:lpstr>
      <vt:lpstr>SMTP</vt:lpstr>
      <vt:lpstr>Telnet</vt:lpstr>
      <vt:lpstr>PPP/PPPoe</vt:lpstr>
      <vt:lpstr>PPP/PPPoe</vt:lpstr>
      <vt:lpstr>PPP/PPPoe</vt:lpstr>
      <vt:lpstr>Smtp/sntp</vt:lpstr>
      <vt:lpstr>Smtp/sntp</vt:lpstr>
      <vt:lpstr>DTLS/TLS</vt:lpstr>
      <vt:lpstr>DTLS/TLS</vt:lpstr>
      <vt:lpstr>PowerPoint Presentation</vt:lpstr>
      <vt:lpstr>Agenda</vt:lpstr>
      <vt:lpstr>Overview</vt:lpstr>
      <vt:lpstr>USB Device Framework</vt:lpstr>
      <vt:lpstr>Device Descriptors</vt:lpstr>
      <vt:lpstr>configuration descriptor</vt:lpstr>
      <vt:lpstr>Interface Descriptor</vt:lpstr>
      <vt:lpstr>Endpoint Descriptor</vt:lpstr>
      <vt:lpstr>String descriptor</vt:lpstr>
      <vt:lpstr>PowerPoint Presentation</vt:lpstr>
      <vt:lpstr>Configuration</vt:lpstr>
      <vt:lpstr>Execute Overview</vt:lpstr>
      <vt:lpstr>PowerPoint Presentation</vt:lpstr>
      <vt:lpstr>Hid class</vt:lpstr>
      <vt:lpstr>Hid class</vt:lpstr>
      <vt:lpstr>Cdc class</vt:lpstr>
      <vt:lpstr>Cdc class</vt:lpstr>
      <vt:lpstr>Cdc class</vt:lpstr>
      <vt:lpstr>printer class</vt:lpstr>
      <vt:lpstr>Audio class</vt:lpstr>
      <vt:lpstr>asix class</vt:lpstr>
      <vt:lpstr>Pima/PTP class</vt:lpstr>
      <vt:lpstr>Pima/PTP class</vt:lpstr>
      <vt:lpstr>Generic Serial class</vt:lpstr>
      <vt:lpstr>PowerPoint Presentation</vt:lpstr>
      <vt:lpstr>Customize</vt:lpstr>
      <vt:lpstr>Execute Overview</vt:lpstr>
      <vt:lpstr>PowerPoint Presentation</vt:lpstr>
      <vt:lpstr>hid class</vt:lpstr>
      <vt:lpstr>hid class</vt:lpstr>
      <vt:lpstr>CDC class</vt:lpstr>
      <vt:lpstr>CDC class</vt:lpstr>
      <vt:lpstr>CDC class</vt:lpstr>
      <vt:lpstr>RNDIS Class</vt:lpstr>
      <vt:lpstr>PIMA Class (PTP Responder)</vt:lpstr>
      <vt:lpstr>Audio Class</vt:lpstr>
      <vt:lpstr>printer Class</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 DEV 044</dc:creator>
  <cp:lastModifiedBy>ES DEV 044</cp:lastModifiedBy>
  <cp:revision>67</cp:revision>
  <dcterms:created xsi:type="dcterms:W3CDTF">2022-09-09T01:50:45Z</dcterms:created>
  <dcterms:modified xsi:type="dcterms:W3CDTF">2022-10-07T07:02:02Z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