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7"/>
  </p:notesMasterIdLst>
  <p:sldIdLst>
    <p:sldId id="259" r:id="rId4"/>
    <p:sldId id="260" r:id="rId5"/>
    <p:sldId id="262" r:id="rId6"/>
    <p:sldId id="263" r:id="rId7"/>
    <p:sldId id="266" r:id="rId8"/>
    <p:sldId id="265" r:id="rId9"/>
    <p:sldId id="267" r:id="rId10"/>
    <p:sldId id="283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72" r:id="rId22"/>
    <p:sldId id="284" r:id="rId23"/>
    <p:sldId id="273" r:id="rId24"/>
    <p:sldId id="274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DD385-E6CA-4F92-AC0B-18B376081A8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6223-4D2C-4BEB-88D3-6C56B8D6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27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733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58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0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10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0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364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177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36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573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00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43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64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84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644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00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470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38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84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534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94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58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60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4636643" y="4898877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4664268" y="5432448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55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3"/>
            <a:ext cx="12192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/>
        </p:nvSpPr>
        <p:spPr>
          <a:xfrm>
            <a:off x="1159495" y="5579559"/>
            <a:ext cx="33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Email: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customerservice@banvien.com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Website: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www.banvien.com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62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19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4636643" y="4898877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4664268" y="5432448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74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[BG]" type="obj">
  <p:cSld name="Title and Content [BG]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09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86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">
  <p:cSld name="Title and Content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45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" type="twoObj">
  <p:cSld name="Two Content [BG]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56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 1">
  <p:cSld name="Two Content [BG]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474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4796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564000" cy="5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2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[BG]" type="obj">
  <p:cSld name="Title and Content [BG]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7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14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3"/>
            <a:ext cx="12192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/>
        </p:nvSpPr>
        <p:spPr>
          <a:xfrm>
            <a:off x="1159495" y="5579559"/>
            <a:ext cx="33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Email: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customerservice@banvien.com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Website: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www.banvien.com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24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5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4636643" y="4898877"/>
            <a:ext cx="7162800" cy="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4664268" y="5432448"/>
            <a:ext cx="71256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2267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67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027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[BG]" type="obj">
  <p:cSld name="Title and Content [BG]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639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032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">
  <p:cSld name="Title and Content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380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" type="twoObj">
  <p:cSld name="Two Content [BG]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885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 1">
  <p:cSld name="Two Content [BG]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136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4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00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564000" cy="5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905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992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Office Loca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3"/>
            <a:ext cx="12192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8"/>
          <p:cNvSpPr txBox="1"/>
          <p:nvPr/>
        </p:nvSpPr>
        <p:spPr>
          <a:xfrm>
            <a:off x="1159495" y="5579559"/>
            <a:ext cx="3313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Email: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customerservice@banvien.com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Website: </a:t>
            </a: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EFC415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www.banvien.com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69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0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Picture">
  <p:cSld name="Title and Content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" type="twoObj">
  <p:cSld name="Two Content [BG]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68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[BG] 1">
  <p:cSld name="Two Content [BG]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5067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36600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306533" y="1195501"/>
            <a:ext cx="5531600" cy="5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 i="0" u="none" strike="noStrike" cap="none">
                <a:solidFill>
                  <a:schemeClr val="dk1"/>
                </a:solidFill>
              </a:defRPr>
            </a:lvl1pPr>
            <a:lvl2pPr marL="1219170" marR="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2pPr>
            <a:lvl3pPr marL="1828754" marR="0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2438339" marR="0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4pPr>
            <a:lvl5pPr marL="3047924" marR="0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•"/>
              <a:defRPr sz="2000" i="0" u="none" strike="noStrike" cap="none">
                <a:solidFill>
                  <a:schemeClr val="dk1"/>
                </a:solidFill>
              </a:defRPr>
            </a:lvl5pPr>
            <a:lvl6pPr marL="3657509" marR="0" lvl="5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marR="0" lvl="6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marR="0" lvl="7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marR="0" lvl="8" indent="-42332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•"/>
              <a:defRPr sz="1867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1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19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564000" cy="5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○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317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Char char="■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36607" y="457200"/>
            <a:ext cx="43356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36607" y="2057399"/>
            <a:ext cx="4335600" cy="4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1pPr>
            <a:lvl2pPr marL="1219170" lvl="1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2pPr>
            <a:lvl3pPr marL="1828754" lvl="2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3pPr>
            <a:lvl4pPr marL="2438339" lvl="3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4pPr>
            <a:lvl5pPr marL="3047924" lvl="4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/>
            </a:lvl5pPr>
            <a:lvl6pPr marL="3657509" lvl="5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2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1535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40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36605" y="1183777"/>
            <a:ext cx="11310400" cy="5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317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4636633" y="5039360"/>
            <a:ext cx="7162800" cy="59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/>
          <a:p>
            <a:pPr lvl="0"/>
            <a:r>
              <a:rPr lang="en-US" sz="2667" dirty="0" smtClean="0"/>
              <a:t>AUDIO SYSTEM</a:t>
            </a:r>
            <a:endParaRPr sz="2667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10368792" y="5557521"/>
            <a:ext cx="1823208" cy="32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indent="0"/>
            <a:r>
              <a:rPr lang="en-US" sz="1867" dirty="0" smtClean="0"/>
              <a:t>April, </a:t>
            </a:r>
            <a:r>
              <a:rPr lang="en-US" sz="1867" dirty="0"/>
              <a:t>2020</a:t>
            </a:r>
            <a:endParaRPr sz="1867" dirty="0"/>
          </a:p>
        </p:txBody>
      </p:sp>
      <p:sp>
        <p:nvSpPr>
          <p:cNvPr id="52" name="Google Shape;52;p1"/>
          <p:cNvSpPr txBox="1"/>
          <p:nvPr/>
        </p:nvSpPr>
        <p:spPr>
          <a:xfrm>
            <a:off x="1" y="6261791"/>
            <a:ext cx="3809999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lnSpc>
                <a:spcPct val="90000"/>
              </a:lnSpc>
              <a:spcBef>
                <a:spcPts val="1067"/>
              </a:spcBef>
              <a:buClr>
                <a:srgbClr val="000000"/>
              </a:buClr>
              <a:buSzPts val="1700"/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Overview</a:t>
            </a:r>
          </a:p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ADSP Driver</a:t>
            </a:r>
          </a:p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ADSP </a:t>
            </a:r>
            <a:r>
              <a:rPr lang="en-US" sz="2133" dirty="0"/>
              <a:t>framework</a:t>
            </a: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ADSP Plugins</a:t>
            </a:r>
            <a:endParaRPr lang="en-US" sz="2133" dirty="0"/>
          </a:p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Related </a:t>
            </a:r>
            <a:r>
              <a:rPr lang="en-US" sz="2133" dirty="0"/>
              <a:t>HW module</a:t>
            </a: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76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1. Overview</a:t>
            </a:r>
            <a:endParaRPr sz="2400" b="1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15" y="519187"/>
            <a:ext cx="6576982" cy="6024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09" y="3668178"/>
            <a:ext cx="2381372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</a:t>
            </a:r>
          </a:p>
          <a:p>
            <a:pPr marL="0" lvl="2" indent="0">
              <a:buNone/>
            </a:pPr>
            <a:r>
              <a:rPr lang="en-US" sz="2133" dirty="0"/>
              <a:t>It includes </a:t>
            </a:r>
            <a:r>
              <a:rPr lang="en-US" sz="2133" dirty="0" smtClean="0"/>
              <a:t>4 </a:t>
            </a:r>
            <a:r>
              <a:rPr lang="en-US" sz="2133" dirty="0"/>
              <a:t>main parts</a:t>
            </a:r>
            <a:r>
              <a:rPr lang="en-US" sz="2133" dirty="0" smtClean="0"/>
              <a:t>:</a:t>
            </a:r>
            <a:endParaRPr sz="2133" dirty="0"/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/>
              <a:t>ADSP ALSA</a:t>
            </a:r>
            <a:r>
              <a:rPr lang="en-US" sz="2133" dirty="0"/>
              <a:t>: It  </a:t>
            </a:r>
            <a:r>
              <a:rPr lang="en-US" sz="2133" dirty="0" smtClean="0"/>
              <a:t>is </a:t>
            </a:r>
            <a:r>
              <a:rPr lang="en-US" sz="2133" dirty="0"/>
              <a:t>an </a:t>
            </a:r>
            <a:r>
              <a:rPr lang="en-US" sz="2133" dirty="0" smtClean="0"/>
              <a:t>ALSA device driver</a:t>
            </a:r>
            <a:r>
              <a:rPr lang="en-US" sz="2133" dirty="0"/>
              <a:t>, </a:t>
            </a:r>
            <a:r>
              <a:rPr lang="en-US" sz="2133" dirty="0" smtClean="0"/>
              <a:t>implements to register a </a:t>
            </a:r>
            <a:r>
              <a:rPr lang="en-US" sz="2133" dirty="0"/>
              <a:t>sound </a:t>
            </a:r>
            <a:r>
              <a:rPr lang="en-US" sz="2133" dirty="0" smtClean="0"/>
              <a:t>card </a:t>
            </a:r>
            <a:r>
              <a:rPr lang="en-US" sz="2133" dirty="0"/>
              <a:t>for </a:t>
            </a:r>
            <a:r>
              <a:rPr lang="en-US" sz="2133" dirty="0" smtClean="0"/>
              <a:t>ADSP device</a:t>
            </a:r>
            <a:r>
              <a:rPr lang="en-US" sz="2133" dirty="0"/>
              <a:t>. </a:t>
            </a:r>
            <a:r>
              <a:rPr lang="en-US" sz="2133" dirty="0" smtClean="0"/>
              <a:t>It </a:t>
            </a:r>
            <a:r>
              <a:rPr lang="en-US" sz="2133" dirty="0"/>
              <a:t>provides </a:t>
            </a:r>
            <a:r>
              <a:rPr lang="en-US" sz="2133" dirty="0" smtClean="0"/>
              <a:t>callback functions </a:t>
            </a:r>
            <a:r>
              <a:rPr lang="en-US" sz="2133" dirty="0"/>
              <a:t>for the native supports from ALSA framework to perform both playback and record</a:t>
            </a:r>
            <a:endParaRPr lang="en-US" sz="2133" dirty="0" smtClean="0"/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ADSP </a:t>
            </a:r>
            <a:r>
              <a:rPr lang="en-US" sz="2133" b="1" i="1" dirty="0"/>
              <a:t>Driver Extension</a:t>
            </a:r>
            <a:r>
              <a:rPr lang="en-US" sz="2133" dirty="0"/>
              <a:t>: It provides APIs for ADSP ALSA to connect to ADSP Driver (Proxy Extension Interface</a:t>
            </a:r>
            <a:r>
              <a:rPr lang="en-US" sz="2133" dirty="0" smtClean="0"/>
              <a:t>)</a:t>
            </a:r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ADSP </a:t>
            </a:r>
            <a:r>
              <a:rPr lang="en-US" sz="2133" b="1" i="1" dirty="0"/>
              <a:t>Driver (Proxy Extension Interface)</a:t>
            </a:r>
            <a:r>
              <a:rPr lang="en-US" sz="2133" dirty="0"/>
              <a:t>:</a:t>
            </a:r>
            <a:r>
              <a:rPr lang="en-US" sz="2133" b="1" i="1" dirty="0"/>
              <a:t> </a:t>
            </a:r>
            <a:r>
              <a:rPr lang="en-US" sz="2133" dirty="0"/>
              <a:t>APIs  of  methods  through  which  ADSP  Driver  Extension  communicates  with  shared memory area in Hardware side</a:t>
            </a:r>
            <a:endParaRPr lang="en-US" sz="2133" dirty="0" smtClean="0"/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/>
              <a:t>CPU DAI</a:t>
            </a:r>
            <a:r>
              <a:rPr lang="en-US" sz="2133" dirty="0" smtClean="0"/>
              <a:t>: </a:t>
            </a:r>
            <a:r>
              <a:rPr lang="en-US" sz="2133" dirty="0"/>
              <a:t>CPU DAI is the interface for the platform driver to communicate with other drivers</a:t>
            </a:r>
            <a:endParaRPr sz="2133" dirty="0" smtClean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793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</a:t>
            </a:r>
          </a:p>
          <a:p>
            <a:pPr marL="0" lvl="2" indent="0">
              <a:buNone/>
            </a:pPr>
            <a:r>
              <a:rPr lang="en-US" sz="2133" dirty="0" smtClean="0"/>
              <a:t>List of usage:</a:t>
            </a:r>
            <a:endParaRPr sz="2133" dirty="0"/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Playback</a:t>
            </a:r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Capture</a:t>
            </a:r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TDM playback</a:t>
            </a:r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TDM capture</a:t>
            </a:r>
          </a:p>
          <a:p>
            <a:pPr marL="1346166" lvl="1" indent="-457189">
              <a:buFont typeface="Wingdings" panose="05000000000000000000" pitchFamily="2" charset="2"/>
              <a:buChar char="q"/>
            </a:pPr>
            <a:r>
              <a:rPr lang="en-US" sz="2133" b="1" i="1" dirty="0" smtClean="0"/>
              <a:t>Equalizer</a:t>
            </a: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84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 – </a:t>
            </a:r>
            <a:r>
              <a:rPr lang="en-US" sz="2133" b="1" dirty="0" smtClean="0"/>
              <a:t>Playback</a:t>
            </a:r>
          </a:p>
          <a:p>
            <a:pPr marL="0" lvl="2" indent="0">
              <a:buNone/>
            </a:pPr>
            <a:endParaRPr lang="en-US" sz="2133" b="1" dirty="0"/>
          </a:p>
          <a:p>
            <a:pPr marL="0" lvl="2" indent="0">
              <a:buNone/>
            </a:pPr>
            <a:endParaRPr lang="en-US" sz="2133" b="1" dirty="0" smtClean="0"/>
          </a:p>
          <a:p>
            <a:pPr marL="0" lvl="2" indent="0">
              <a:buNone/>
            </a:pPr>
            <a:endParaRPr lang="en-US" sz="2133" b="1" dirty="0"/>
          </a:p>
          <a:p>
            <a:pPr marL="0" lvl="2" indent="0">
              <a:buNone/>
            </a:pPr>
            <a:endParaRPr lang="en-US" sz="2133" b="1" dirty="0" smtClean="0"/>
          </a:p>
          <a:p>
            <a:pPr marL="3657509" lvl="8" indent="0">
              <a:buNone/>
            </a:pPr>
            <a:r>
              <a:rPr lang="en-US" sz="2400" i="1" dirty="0" smtClean="0"/>
              <a:t>Data </a:t>
            </a:r>
            <a:r>
              <a:rPr lang="en-US" sz="2400" i="1" dirty="0" smtClean="0"/>
              <a:t>path for playback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SCU	: </a:t>
            </a:r>
            <a:r>
              <a:rPr lang="en-US" sz="2133" dirty="0"/>
              <a:t>Sampling Rate Converter Unit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SRC</a:t>
            </a:r>
            <a:r>
              <a:rPr lang="en-US" sz="2133" dirty="0"/>
              <a:t>	</a:t>
            </a:r>
            <a:r>
              <a:rPr lang="en-US" sz="2133" dirty="0" smtClean="0"/>
              <a:t>: </a:t>
            </a:r>
            <a:r>
              <a:rPr lang="en-US" sz="2133" dirty="0"/>
              <a:t>Sampling Rate Converter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CTU	: Channel Transfer Unit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MIX</a:t>
            </a:r>
            <a:r>
              <a:rPr lang="en-US" sz="2133" dirty="0"/>
              <a:t>	: Mixer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DVC</a:t>
            </a:r>
            <a:r>
              <a:rPr lang="en-US" sz="2133" dirty="0"/>
              <a:t>	: Digital Volume and Mute Function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SSI</a:t>
            </a:r>
            <a:r>
              <a:rPr lang="en-US" sz="2133" dirty="0"/>
              <a:t>	</a:t>
            </a:r>
            <a:r>
              <a:rPr lang="en-US" sz="2133" dirty="0" smtClean="0"/>
              <a:t>: </a:t>
            </a:r>
            <a:r>
              <a:rPr lang="en-US" sz="2133" dirty="0"/>
              <a:t>Serial Sound </a:t>
            </a:r>
            <a:r>
              <a:rPr lang="en-US" sz="2133" dirty="0" smtClean="0"/>
              <a:t>Interface</a:t>
            </a:r>
            <a:endParaRPr lang="en-US" sz="21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0" y="1459578"/>
            <a:ext cx="9979551" cy="17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876340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 - </a:t>
            </a:r>
            <a:r>
              <a:rPr lang="en-US" sz="2133" b="1" dirty="0"/>
              <a:t>P</a:t>
            </a:r>
            <a:r>
              <a:rPr lang="en-US" sz="2133" b="1" dirty="0" smtClean="0"/>
              <a:t>layback</a:t>
            </a:r>
          </a:p>
          <a:p>
            <a:pPr marL="761981" indent="-457189">
              <a:buFont typeface="+mj-lt"/>
              <a:buAutoNum type="arabicPeriod"/>
            </a:pPr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1981" indent="-457189">
              <a:buFont typeface="+mj-lt"/>
              <a:buAutoNum type="arabicPeriod"/>
            </a:pPr>
            <a:endParaRPr lang="en-US" dirty="0"/>
          </a:p>
          <a:p>
            <a:pPr marL="761981" indent="-457189">
              <a:buFont typeface="+mj-lt"/>
              <a:buAutoNum type="arabicPeriod"/>
            </a:pPr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1981" indent="-457189">
              <a:buFont typeface="+mj-lt"/>
              <a:buAutoNum type="arabicPeriod"/>
            </a:pPr>
            <a:endParaRPr lang="en-US" dirty="0"/>
          </a:p>
          <a:p>
            <a:pPr marL="761981" indent="-457189">
              <a:buFont typeface="+mj-lt"/>
              <a:buAutoNum type="arabicPeriod"/>
            </a:pPr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1981" indent="-457189">
              <a:buFont typeface="+mj-lt"/>
              <a:buAutoNum type="arabicPeriod"/>
            </a:pPr>
            <a:endParaRPr lang="en-US" dirty="0"/>
          </a:p>
          <a:p>
            <a:pPr marL="761981" indent="-457189">
              <a:buFont typeface="+mj-lt"/>
              <a:buAutoNum type="arabicPeriod"/>
            </a:pPr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61981" indent="-457189">
              <a:buFont typeface="+mj-lt"/>
              <a:buAutoNum type="arabicPeriod"/>
            </a:pPr>
            <a:endParaRPr lang="en-US" dirty="0"/>
          </a:p>
          <a:p>
            <a:pPr marL="304792" indent="0"/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0"/>
            <a:r>
              <a:rPr lang="en-US" i="1" dirty="0" smtClean="0"/>
              <a:t>					Data </a:t>
            </a:r>
            <a:r>
              <a:rPr lang="en-US" i="1" dirty="0"/>
              <a:t>path when mixing </a:t>
            </a:r>
            <a:r>
              <a:rPr lang="en-US" i="1" dirty="0" smtClean="0"/>
              <a:t>3 </a:t>
            </a:r>
            <a:r>
              <a:rPr lang="en-US" i="1" dirty="0"/>
              <a:t>streams</a:t>
            </a:r>
            <a:endParaRPr i="1" dirty="0"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28" y="1441342"/>
            <a:ext cx="7930739" cy="32226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9375" y="4974271"/>
            <a:ext cx="4663330" cy="14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SRC : </a:t>
            </a:r>
            <a:r>
              <a:rPr lang="en-US" sz="2133" dirty="0"/>
              <a:t>Sampling Rate Converter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CTU : </a:t>
            </a:r>
            <a:r>
              <a:rPr lang="en-US" sz="2133" dirty="0"/>
              <a:t>Channel Transfer Unit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MIX : </a:t>
            </a:r>
            <a:r>
              <a:rPr lang="en-US" sz="2133" dirty="0"/>
              <a:t>Mixer</a:t>
            </a:r>
          </a:p>
          <a:p>
            <a:pPr marL="0" lvl="1" indent="-609584">
              <a:buFont typeface="Wingdings" panose="05000000000000000000" pitchFamily="2" charset="2"/>
              <a:buChar char="§"/>
            </a:pPr>
            <a:r>
              <a:rPr lang="en-US" sz="2133" dirty="0" smtClean="0"/>
              <a:t>SSI : </a:t>
            </a:r>
            <a:r>
              <a:rPr lang="en-US" sz="2133" dirty="0"/>
              <a:t>Serial Sound Interface</a:t>
            </a:r>
          </a:p>
        </p:txBody>
      </p:sp>
    </p:spTree>
    <p:extLst>
      <p:ext uri="{BB962C8B-B14F-4D97-AF65-F5344CB8AC3E}">
        <p14:creationId xmlns:p14="http://schemas.microsoft.com/office/powerpoint/2010/main" val="30110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 – </a:t>
            </a:r>
            <a:r>
              <a:rPr lang="en-US" sz="2133" b="1" dirty="0" smtClean="0"/>
              <a:t>Capture</a:t>
            </a:r>
          </a:p>
          <a:p>
            <a:pPr marL="0" lvl="2" indent="0">
              <a:buNone/>
            </a:pPr>
            <a:endParaRPr lang="en-US" sz="2133" b="1" dirty="0" smtClean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06" y="1930916"/>
            <a:ext cx="8328797" cy="15458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27406" y="4320153"/>
            <a:ext cx="6096000" cy="1420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SRC</a:t>
            </a:r>
            <a:r>
              <a:rPr lang="en-US" sz="2000" dirty="0"/>
              <a:t>	: Sampling Rate Converter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DVC</a:t>
            </a:r>
            <a:r>
              <a:rPr lang="en-US" sz="2000" dirty="0"/>
              <a:t>	: Digital Volume and Mute Function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SSI	: Serial Sound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166" y="3549745"/>
            <a:ext cx="694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509" lvl="8" indent="0">
              <a:buNone/>
            </a:pPr>
            <a:r>
              <a:rPr lang="en-US" sz="2400" i="1" dirty="0"/>
              <a:t>Data path for </a:t>
            </a:r>
            <a:r>
              <a:rPr lang="en-US" sz="2400" i="1" dirty="0" smtClean="0"/>
              <a:t>capture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111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 – </a:t>
            </a:r>
            <a:r>
              <a:rPr lang="en-US" sz="2133" b="1" dirty="0" smtClean="0"/>
              <a:t>TDM Playback</a:t>
            </a:r>
          </a:p>
          <a:p>
            <a:pPr marL="0" lvl="2" indent="0">
              <a:buNone/>
            </a:pPr>
            <a:endParaRPr lang="en-US" sz="2133" b="1" dirty="0" smtClean="0"/>
          </a:p>
          <a:p>
            <a:pPr marL="0" lvl="2" indent="0">
              <a:buNone/>
            </a:pPr>
            <a:endParaRPr lang="en-US" sz="2133" b="1" dirty="0" smtClean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23" y="2217122"/>
            <a:ext cx="8545364" cy="1670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9657" y="4461985"/>
            <a:ext cx="6096000" cy="19127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133" dirty="0"/>
              <a:t>SCU	: Sampling Rate Converter </a:t>
            </a:r>
            <a:r>
              <a:rPr lang="en-US" sz="2133" dirty="0" smtClean="0"/>
              <a:t>Unit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SRC</a:t>
            </a:r>
            <a:r>
              <a:rPr lang="en-US" sz="2000" dirty="0"/>
              <a:t>	: Sampling Rate Converter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DVC</a:t>
            </a:r>
            <a:r>
              <a:rPr lang="en-US" sz="2000" dirty="0"/>
              <a:t>	: Digital Volume and Mute Function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SSI	: Serial Sound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651" y="3780668"/>
            <a:ext cx="86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09" lvl="8" indent="0">
              <a:buNone/>
            </a:pPr>
            <a:r>
              <a:rPr lang="en-US" sz="2400" i="1" dirty="0"/>
              <a:t>Data path </a:t>
            </a:r>
            <a:r>
              <a:rPr lang="en-US" sz="2400" i="1" dirty="0" smtClean="0"/>
              <a:t>for TDM playback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681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2. ADSP Driver – TDM </a:t>
            </a:r>
            <a:r>
              <a:rPr lang="en-US" sz="2133" b="1" dirty="0" smtClean="0"/>
              <a:t>Capture</a:t>
            </a:r>
          </a:p>
          <a:p>
            <a:pPr marL="0" lvl="2" indent="0">
              <a:buNone/>
            </a:pPr>
            <a:endParaRPr lang="en-US" sz="2133" b="1" dirty="0" smtClean="0"/>
          </a:p>
          <a:p>
            <a:pPr marL="0" lvl="2" indent="0">
              <a:buNone/>
            </a:pPr>
            <a:endParaRPr lang="en-US" sz="2133" b="1" dirty="0" smtClean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73" y="2035967"/>
            <a:ext cx="8992397" cy="1851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9657" y="4461985"/>
            <a:ext cx="6096000" cy="19127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133" dirty="0"/>
              <a:t>SCU	: Sampling Rate Converter </a:t>
            </a:r>
            <a:r>
              <a:rPr lang="en-US" sz="2133" dirty="0" smtClean="0"/>
              <a:t>Unit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SRC</a:t>
            </a:r>
            <a:r>
              <a:rPr lang="en-US" sz="2000" dirty="0"/>
              <a:t>	: Sampling Rate Converter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DVC</a:t>
            </a:r>
            <a:r>
              <a:rPr lang="en-US" sz="2000" dirty="0"/>
              <a:t>	: Digital Volume and Mute Function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SSI	: Serial Sound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257" y="3810634"/>
            <a:ext cx="86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09" lvl="8" indent="0">
              <a:buNone/>
            </a:pPr>
            <a:r>
              <a:rPr lang="en-US" sz="2400" i="1" dirty="0"/>
              <a:t>Data path </a:t>
            </a:r>
            <a:r>
              <a:rPr lang="en-US" sz="2400" i="1" dirty="0" smtClean="0"/>
              <a:t>for TDM playback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329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319375" y="106994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854016"/>
            <a:ext cx="11755395" cy="582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ADSP Framework</a:t>
            </a:r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716359"/>
            <a:ext cx="6508688" cy="59657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80827" y="5804115"/>
            <a:ext cx="4463512" cy="43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485" y="5496338"/>
            <a:ext cx="326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ADSP Framework, ADSP Plugins,…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979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AUDIO FRAMEWORK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Overview</a:t>
            </a:r>
          </a:p>
          <a:p>
            <a:pPr marL="457189" lvl="2" indent="-457189">
              <a:buFont typeface="+mj-lt"/>
              <a:buAutoNum type="arabicPeriod"/>
            </a:pPr>
            <a:r>
              <a:rPr lang="en-US" sz="2133" dirty="0" smtClean="0"/>
              <a:t>Communication between CPU and ADSP</a:t>
            </a:r>
          </a:p>
          <a:p>
            <a:pPr marL="457189" lvl="2" indent="-457189">
              <a:buFont typeface="+mj-lt"/>
              <a:buAutoNum type="arabicPeriod"/>
            </a:pPr>
            <a:r>
              <a:rPr lang="en-US" sz="2133" dirty="0"/>
              <a:t>Communication </a:t>
            </a:r>
            <a:r>
              <a:rPr lang="en-US" sz="2133" dirty="0" smtClean="0"/>
              <a:t>inside CPU</a:t>
            </a:r>
            <a:endParaRPr lang="en-US" sz="2133" dirty="0"/>
          </a:p>
          <a:p>
            <a:pPr marL="457189" lvl="2" indent="-457189">
              <a:buFont typeface="+mj-lt"/>
              <a:buAutoNum type="arabicPeriod"/>
            </a:pPr>
            <a:r>
              <a:rPr lang="en-US" sz="2133" dirty="0"/>
              <a:t>Communication </a:t>
            </a:r>
            <a:r>
              <a:rPr lang="en-US" sz="2133" dirty="0" smtClean="0"/>
              <a:t>inside ADSP</a:t>
            </a:r>
            <a:endParaRPr lang="en-US" sz="2133" dirty="0"/>
          </a:p>
          <a:p>
            <a:pPr marL="457189" lvl="2" indent="-457189">
              <a:buFont typeface="+mj-lt"/>
              <a:buAutoNum type="arabicPeriod"/>
            </a:pP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64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7"/>
            <a:ext cx="8519825" cy="52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4. </a:t>
            </a:r>
            <a:r>
              <a:rPr lang="en-US" sz="2400" b="1" dirty="0"/>
              <a:t>ADSP Framework</a:t>
            </a:r>
          </a:p>
          <a:p>
            <a:pPr marL="0" lvl="2" indent="0">
              <a:buNone/>
            </a:pPr>
            <a:endParaRPr lang="en-US" sz="2400" b="1" dirty="0" smtClean="0"/>
          </a:p>
          <a:p>
            <a:pPr marL="1346166" lvl="1" indent="-457189">
              <a:buFont typeface="+mj-lt"/>
              <a:buAutoNum type="arabicPeriod"/>
            </a:pPr>
            <a:endParaRPr lang="en-US" sz="2133" dirty="0" smtClean="0"/>
          </a:p>
          <a:p>
            <a:pPr marL="1346166" lvl="1" indent="-457189">
              <a:buFont typeface="+mj-lt"/>
              <a:buAutoNum type="arabicPeriod"/>
            </a:pPr>
            <a:endParaRPr lang="en-US" sz="2133" dirty="0"/>
          </a:p>
          <a:p>
            <a:pPr marL="1346166" lvl="1" indent="-457189">
              <a:buFont typeface="+mj-lt"/>
              <a:buAutoNum type="arabicPeriod"/>
            </a:pPr>
            <a:endParaRPr lang="en-US" sz="2133" dirty="0" smtClean="0"/>
          </a:p>
          <a:p>
            <a:pPr marL="1346166" lvl="1" indent="-457189">
              <a:buFont typeface="+mj-lt"/>
              <a:buAutoNum type="arabicPeriod"/>
            </a:pPr>
            <a:endParaRPr lang="en-US" sz="2133" dirty="0"/>
          </a:p>
          <a:p>
            <a:pPr marL="304792" indent="0"/>
            <a:endParaRPr lang="en-US" sz="2400" dirty="0" smtClean="0">
              <a:sym typeface="Roboto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176" y="6085036"/>
            <a:ext cx="8433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09" lvl="8" indent="0">
              <a:buNone/>
            </a:pPr>
            <a:r>
              <a:rPr lang="en-US" sz="2400" i="1" dirty="0" smtClean="0"/>
              <a:t>Architecture </a:t>
            </a:r>
            <a:r>
              <a:rPr lang="en-US" sz="2400" i="1" dirty="0"/>
              <a:t>of ADSP Framework</a:t>
            </a:r>
            <a:endParaRPr lang="en-US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43" y="1568730"/>
            <a:ext cx="6553723" cy="45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4. ADSP Plugins</a:t>
            </a:r>
          </a:p>
          <a:p>
            <a:pPr marL="1346166" lvl="1" indent="-457189">
              <a:buFont typeface="+mj-lt"/>
              <a:buAutoNum type="arabicPeriod"/>
            </a:pPr>
            <a:endParaRPr lang="en-US" sz="2133" dirty="0" smtClean="0"/>
          </a:p>
          <a:p>
            <a:pPr marL="1346166" lvl="1" indent="-457189">
              <a:buFont typeface="+mj-lt"/>
              <a:buAutoNum type="arabicPeriod"/>
            </a:pPr>
            <a:endParaRPr lang="en-US" sz="2133" dirty="0"/>
          </a:p>
          <a:p>
            <a:pPr marL="1346166" lvl="1" indent="-457189">
              <a:buFont typeface="+mj-lt"/>
              <a:buAutoNum type="arabicPeriod"/>
            </a:pPr>
            <a:endParaRPr lang="en-US" sz="2133" dirty="0" smtClean="0"/>
          </a:p>
          <a:p>
            <a:pPr marL="1346166" lvl="1" indent="-457189">
              <a:buFont typeface="+mj-lt"/>
              <a:buAutoNum type="arabicPeriod"/>
            </a:pPr>
            <a:endParaRPr lang="en-US"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Wingdings" panose="05000000000000000000" pitchFamily="2" charset="2"/>
              <a:buChar char="q"/>
            </a:pPr>
            <a:endParaRPr lang="en-US" sz="2400" dirty="0" smtClean="0">
              <a:sym typeface="Roboto Condensed"/>
            </a:endParaRP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sz="2400" dirty="0" smtClean="0">
                <a:sym typeface="Roboto Condensed"/>
              </a:rPr>
              <a:t>Renderer/Capture </a:t>
            </a:r>
            <a:r>
              <a:rPr lang="en-US" sz="2400" dirty="0" smtClean="0"/>
              <a:t>P</a:t>
            </a:r>
            <a:r>
              <a:rPr lang="en-US" sz="2400" dirty="0" smtClean="0">
                <a:sym typeface="Roboto Condensed"/>
              </a:rPr>
              <a:t>lugin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sz="2400" dirty="0"/>
              <a:t>Equalizer plugin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sz="2400" dirty="0"/>
              <a:t>TDM Renderer/Capture plugin</a:t>
            </a:r>
            <a:endParaRPr sz="2400" dirty="0">
              <a:sym typeface="Roboto Condense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0720" y="1534786"/>
            <a:ext cx="6268579" cy="18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70359" y="1611312"/>
            <a:ext cx="5164164" cy="43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ADSP Framework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5385" y="2728481"/>
            <a:ext cx="1141389" cy="475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Codec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7952" y="1689770"/>
            <a:ext cx="8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57413" y="2493093"/>
            <a:ext cx="1790055" cy="464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ADSP Plugins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52441" y="2045617"/>
            <a:ext cx="0" cy="40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2723" y="3407765"/>
            <a:ext cx="7903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09" lvl="8" indent="0">
              <a:buNone/>
            </a:pPr>
            <a:r>
              <a:rPr lang="en-US" sz="2400" i="1" dirty="0" smtClean="0"/>
              <a:t>ADSP in Hardware side</a:t>
            </a:r>
            <a:endParaRPr lang="en-US" sz="2400" i="1" dirty="0"/>
          </a:p>
        </p:txBody>
      </p:sp>
      <p:sp>
        <p:nvSpPr>
          <p:cNvPr id="24" name="Rectangle 23"/>
          <p:cNvSpPr/>
          <p:nvPr/>
        </p:nvSpPr>
        <p:spPr>
          <a:xfrm>
            <a:off x="3535386" y="2167561"/>
            <a:ext cx="1130247" cy="438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NC/EC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ADSP SYSTEM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5. Related </a:t>
            </a:r>
            <a:r>
              <a:rPr lang="en-US" sz="2400" b="1" dirty="0"/>
              <a:t>HW module</a:t>
            </a:r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SSI driver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/>
              <a:t>SSIU driver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SCU driver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/>
              <a:t>ADMAC driver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PDMA driver</a:t>
            </a:r>
          </a:p>
          <a:p>
            <a:pPr marL="761981" indent="-457189">
              <a:buFont typeface="Wingdings" panose="05000000000000000000" pitchFamily="2" charset="2"/>
              <a:buChar char="q"/>
            </a:pPr>
            <a:r>
              <a:rPr lang="en-US" dirty="0" smtClean="0"/>
              <a:t>FIFO driver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728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372763" y="2892491"/>
            <a:ext cx="11446400" cy="19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/>
              <a:t>Thank you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5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AUDIO FRAMEWORK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/>
              <a:t>1. Overview</a:t>
            </a:r>
          </a:p>
          <a:p>
            <a:pPr marL="0" lvl="2" indent="0">
              <a:buNone/>
            </a:pP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9065"/>
            <a:ext cx="8896170" cy="4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36605" y="255716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AUDIO FRAMEWORK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1093316"/>
            <a:ext cx="11755395" cy="558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800" b="1" dirty="0" smtClean="0"/>
              <a:t>1. Overview</a:t>
            </a:r>
          </a:p>
          <a:p>
            <a:pPr marL="0" lvl="2" indent="0">
              <a:buNone/>
            </a:pP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6605" y="1567548"/>
            <a:ext cx="11310400" cy="378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audio framework includes following modules: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Multimedia Framework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framework is provided by OS to support audio playback. For WEA7, DirectShow is the target multimedia framework.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OMX IL Core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OMX interface to communicate between multimedia framework and OMX MC.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OMX MC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OMX IL media component of each codec.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ADSP Driver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Driver to control ADSP module.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Dispatcher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Communicate with ADSP Driver to get the command from CPU side (ARM) and send the response from ADSP side (ADSP).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-kernel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time OS is used for small embedded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framework which utilizes the services provided by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-Kernel to control the codec execution.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Tensilica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audio codec libraries</a:t>
            </a:r>
          </a:p>
        </p:txBody>
      </p:sp>
    </p:spTree>
    <p:extLst>
      <p:ext uri="{BB962C8B-B14F-4D97-AF65-F5344CB8AC3E}">
        <p14:creationId xmlns:p14="http://schemas.microsoft.com/office/powerpoint/2010/main" val="150591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29058" y="50922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000" dirty="0" smtClean="0"/>
              <a:t>AUDIO FRAMEWORK</a:t>
            </a:r>
            <a:endParaRPr sz="40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319375" y="560717"/>
            <a:ext cx="11755395" cy="612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2</a:t>
            </a:r>
            <a:r>
              <a:rPr lang="en-US" sz="2400" b="1" dirty="0"/>
              <a:t>. Communication between CPU and ADSP</a:t>
            </a:r>
          </a:p>
          <a:p>
            <a:pPr marL="0" lvl="2" indent="0">
              <a:buNone/>
            </a:pP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78" y="1043797"/>
            <a:ext cx="4540850" cy="57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29058" y="50922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AUDIO FRAMEWORK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235555" y="598560"/>
            <a:ext cx="7717185" cy="7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/>
              <a:t>Communication </a:t>
            </a:r>
            <a:r>
              <a:rPr lang="en-US" sz="2400" b="1" dirty="0" smtClean="0"/>
              <a:t>inside CPU - </a:t>
            </a:r>
            <a:r>
              <a:rPr lang="en-US" sz="2400" b="1" dirty="0"/>
              <a:t>Send data to ADSP</a:t>
            </a:r>
          </a:p>
          <a:p>
            <a:pPr marL="0" lvl="2" indent="0">
              <a:buNone/>
            </a:pPr>
            <a:endParaRPr lang="en-US" sz="2133" dirty="0" smtClean="0"/>
          </a:p>
          <a:p>
            <a:pPr marL="304792" indent="0"/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304792" indent="0"/>
            <a:endParaRPr lang="en-US" dirty="0"/>
          </a:p>
          <a:p>
            <a:pPr marL="304792" indent="0"/>
            <a:endParaRPr lang="en-US" dirty="0" smtClean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012346"/>
            <a:ext cx="5081483" cy="57312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9855" y="1370905"/>
            <a:ext cx="6670070" cy="479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900" dirty="0"/>
              <a:t>(1</a:t>
            </a:r>
            <a:r>
              <a:rPr lang="en-US" sz="1900" dirty="0" smtClean="0"/>
              <a:t>) - </a:t>
            </a:r>
            <a:r>
              <a:rPr lang="en-US" sz="1900" dirty="0"/>
              <a:t>The </a:t>
            </a:r>
            <a:r>
              <a:rPr lang="en-US" sz="1900" b="1" dirty="0"/>
              <a:t>multimedia framework</a:t>
            </a:r>
            <a:r>
              <a:rPr lang="en-US" sz="1900" dirty="0"/>
              <a:t> submits the </a:t>
            </a:r>
            <a:r>
              <a:rPr lang="en-US" sz="1900" dirty="0" smtClean="0"/>
              <a:t>message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900" dirty="0"/>
              <a:t>(2</a:t>
            </a:r>
            <a:r>
              <a:rPr lang="en-US" sz="1900" dirty="0" smtClean="0"/>
              <a:t>) - </a:t>
            </a:r>
            <a:r>
              <a:rPr lang="en-US" sz="1900" dirty="0"/>
              <a:t>The messages are added to the tail of </a:t>
            </a:r>
            <a:r>
              <a:rPr lang="en-US" sz="1900" b="1" dirty="0"/>
              <a:t>command </a:t>
            </a:r>
            <a:r>
              <a:rPr lang="en-US" sz="1900" b="1" dirty="0" smtClean="0"/>
              <a:t>list </a:t>
            </a:r>
            <a:r>
              <a:rPr lang="en-US" sz="1900" dirty="0" smtClean="0"/>
              <a:t>of </a:t>
            </a:r>
            <a:r>
              <a:rPr lang="en-US" sz="1900" dirty="0"/>
              <a:t>an </a:t>
            </a:r>
            <a:r>
              <a:rPr lang="en-US" sz="1900" b="1" dirty="0"/>
              <a:t>OMX MC </a:t>
            </a:r>
            <a:endParaRPr lang="en-US" sz="1900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(</a:t>
            </a:r>
            <a:r>
              <a:rPr lang="en-US" sz="1900" dirty="0"/>
              <a:t>3),(4</a:t>
            </a:r>
            <a:r>
              <a:rPr lang="en-US" sz="1900" dirty="0" smtClean="0"/>
              <a:t>) - </a:t>
            </a:r>
            <a:r>
              <a:rPr lang="en-US" sz="1900" dirty="0"/>
              <a:t>If the </a:t>
            </a:r>
            <a:r>
              <a:rPr lang="en-US" sz="1900" b="1" dirty="0"/>
              <a:t>command list </a:t>
            </a:r>
            <a:r>
              <a:rPr lang="en-US" sz="1900" dirty="0"/>
              <a:t>is not empty, the </a:t>
            </a:r>
            <a:r>
              <a:rPr lang="en-US" sz="1900" b="1" dirty="0"/>
              <a:t>Component thread  </a:t>
            </a:r>
            <a:r>
              <a:rPr lang="en-US" sz="1900" dirty="0"/>
              <a:t>reads the first element of </a:t>
            </a:r>
            <a:r>
              <a:rPr lang="en-US" sz="1900" b="1" dirty="0"/>
              <a:t>command list </a:t>
            </a:r>
            <a:r>
              <a:rPr lang="en-US" sz="1900" dirty="0"/>
              <a:t>(3)</a:t>
            </a:r>
            <a:r>
              <a:rPr lang="en-US" sz="1900" b="1" dirty="0"/>
              <a:t> </a:t>
            </a:r>
            <a:r>
              <a:rPr lang="en-US" sz="1900" dirty="0"/>
              <a:t>and  sends it  to </a:t>
            </a:r>
            <a:r>
              <a:rPr lang="en-US" sz="1900" b="1" dirty="0"/>
              <a:t>Proxy </a:t>
            </a:r>
            <a:r>
              <a:rPr lang="en-US" sz="1900" dirty="0"/>
              <a:t>(4</a:t>
            </a:r>
            <a:r>
              <a:rPr lang="en-US" sz="1900" dirty="0" smtClean="0"/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900" dirty="0"/>
              <a:t>(5),(6</a:t>
            </a:r>
            <a:r>
              <a:rPr lang="en-US" sz="1900" dirty="0" smtClean="0"/>
              <a:t>) - </a:t>
            </a:r>
            <a:r>
              <a:rPr lang="en-US" sz="1900" b="1" dirty="0"/>
              <a:t>Proxy</a:t>
            </a:r>
            <a:r>
              <a:rPr lang="en-US" sz="1900" dirty="0"/>
              <a:t> writes this message to the </a:t>
            </a:r>
            <a:r>
              <a:rPr lang="en-US" sz="1900" b="1" dirty="0"/>
              <a:t>shared memory </a:t>
            </a:r>
            <a:r>
              <a:rPr lang="en-US" sz="1900" dirty="0"/>
              <a:t>(6) through the functions </a:t>
            </a:r>
            <a:r>
              <a:rPr lang="en-US" sz="1900" b="1" dirty="0"/>
              <a:t>ADSP driver </a:t>
            </a:r>
            <a:r>
              <a:rPr lang="en-US" sz="1900" dirty="0"/>
              <a:t>(5</a:t>
            </a:r>
            <a:r>
              <a:rPr lang="en-US" sz="1900" dirty="0" smtClean="0"/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(</a:t>
            </a:r>
            <a:r>
              <a:rPr lang="en-US" sz="1900" dirty="0"/>
              <a:t>7),(8) - </a:t>
            </a:r>
            <a:r>
              <a:rPr lang="en-US" sz="1900" b="1" dirty="0"/>
              <a:t>ADSP driver </a:t>
            </a:r>
            <a:r>
              <a:rPr lang="en-US" sz="1900" dirty="0"/>
              <a:t>enables interrupt to </a:t>
            </a:r>
            <a:r>
              <a:rPr lang="en-US" sz="1900" b="1" dirty="0"/>
              <a:t>ADSP side </a:t>
            </a:r>
            <a:r>
              <a:rPr lang="en-US" sz="1900" dirty="0"/>
              <a:t>(7) to get data for encoding or decoding of </a:t>
            </a:r>
            <a:r>
              <a:rPr lang="en-US" sz="1900" b="1" dirty="0"/>
              <a:t>ADSP side </a:t>
            </a:r>
            <a:r>
              <a:rPr lang="en-US" sz="1900" dirty="0"/>
              <a:t>(8)</a:t>
            </a:r>
          </a:p>
          <a:p>
            <a:pPr marL="1346166" lvl="1" indent="-457189">
              <a:buFont typeface="+mj-lt"/>
              <a:buAutoNum type="arabicPeriod"/>
            </a:pPr>
            <a:endParaRPr lang="en-US" sz="21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29058" y="50922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400" dirty="0" smtClean="0"/>
              <a:t>AUDIO FRAMEWORK</a:t>
            </a:r>
            <a:endParaRPr sz="44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252701" y="565093"/>
            <a:ext cx="9881900" cy="4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/>
              <a:t>Communication </a:t>
            </a:r>
            <a:r>
              <a:rPr lang="en-US" sz="2400" b="1" dirty="0" smtClean="0"/>
              <a:t>inside CPU – Receive data from ADSP</a:t>
            </a:r>
            <a:endParaRPr lang="en-US" sz="2133" dirty="0" smtClean="0"/>
          </a:p>
          <a:p>
            <a:pPr marL="457189" lvl="2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49" y="1121312"/>
            <a:ext cx="5236234" cy="5736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058" y="1035001"/>
            <a:ext cx="62289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(1), (2) When </a:t>
            </a:r>
            <a:r>
              <a:rPr lang="en-US" b="1" dirty="0"/>
              <a:t>ADSP side </a:t>
            </a:r>
            <a:r>
              <a:rPr lang="en-US" dirty="0"/>
              <a:t>finishes encoding or decoding a </a:t>
            </a:r>
            <a:r>
              <a:rPr lang="en-US" dirty="0" smtClean="0"/>
              <a:t>buffer, it writes message to </a:t>
            </a:r>
            <a:r>
              <a:rPr lang="en-US" b="1" dirty="0"/>
              <a:t>shared memory</a:t>
            </a:r>
            <a:r>
              <a:rPr lang="en-US" dirty="0"/>
              <a:t> (1) and </a:t>
            </a:r>
            <a:r>
              <a:rPr lang="en-US" dirty="0" smtClean="0"/>
              <a:t>enables interrupt </a:t>
            </a:r>
            <a:r>
              <a:rPr lang="en-US" dirty="0"/>
              <a:t>to </a:t>
            </a:r>
            <a:r>
              <a:rPr lang="en-US" b="1" dirty="0"/>
              <a:t>CPU </a:t>
            </a:r>
            <a:r>
              <a:rPr lang="en-US" b="1" dirty="0" smtClean="0"/>
              <a:t>side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(3) When </a:t>
            </a:r>
            <a:r>
              <a:rPr lang="en-US" b="1" dirty="0"/>
              <a:t>ADSP driver </a:t>
            </a:r>
            <a:r>
              <a:rPr lang="en-US" dirty="0"/>
              <a:t>receives the interrupt from ADSP side, it wakes up all </a:t>
            </a:r>
            <a:r>
              <a:rPr lang="en-US" b="1" dirty="0"/>
              <a:t>OMX IST </a:t>
            </a:r>
            <a:r>
              <a:rPr lang="en-US" dirty="0"/>
              <a:t>of </a:t>
            </a:r>
            <a:r>
              <a:rPr lang="en-US" b="1" dirty="0"/>
              <a:t>OMX </a:t>
            </a:r>
            <a:r>
              <a:rPr lang="en-US" b="1" dirty="0" smtClean="0"/>
              <a:t>MC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4), (4</a:t>
            </a:r>
            <a:r>
              <a:rPr lang="en-US" dirty="0"/>
              <a:t>’) </a:t>
            </a:r>
            <a:r>
              <a:rPr lang="en-US" dirty="0" smtClean="0"/>
              <a:t>When all </a:t>
            </a:r>
            <a:r>
              <a:rPr lang="en-US" b="1" dirty="0" smtClean="0"/>
              <a:t>OMX MC </a:t>
            </a:r>
            <a:r>
              <a:rPr lang="en-US" dirty="0" smtClean="0"/>
              <a:t>are waked </a:t>
            </a:r>
            <a:r>
              <a:rPr lang="en-US" dirty="0"/>
              <a:t>up, they </a:t>
            </a:r>
            <a:r>
              <a:rPr lang="en-US" dirty="0" smtClean="0"/>
              <a:t>find the messages appreciated </a:t>
            </a:r>
            <a:r>
              <a:rPr lang="en-US" dirty="0"/>
              <a:t>to </a:t>
            </a:r>
            <a:r>
              <a:rPr lang="en-US" dirty="0" smtClean="0"/>
              <a:t>themselves from </a:t>
            </a:r>
            <a:r>
              <a:rPr lang="en-US" b="1" dirty="0"/>
              <a:t>shared </a:t>
            </a:r>
            <a:r>
              <a:rPr lang="en-US" b="1" dirty="0" smtClean="0"/>
              <a:t>memory </a:t>
            </a:r>
            <a:r>
              <a:rPr lang="en-US" dirty="0" smtClean="0"/>
              <a:t>through </a:t>
            </a:r>
            <a:r>
              <a:rPr lang="en-US" b="1" dirty="0" smtClean="0"/>
              <a:t>ADSP driver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(5) If </a:t>
            </a:r>
            <a:r>
              <a:rPr lang="en-US" dirty="0"/>
              <a:t>they find </a:t>
            </a:r>
            <a:r>
              <a:rPr lang="en-US" dirty="0" smtClean="0"/>
              <a:t>comfortable messages</a:t>
            </a:r>
            <a:r>
              <a:rPr lang="en-US" dirty="0"/>
              <a:t>, these </a:t>
            </a:r>
            <a:r>
              <a:rPr lang="en-US" dirty="0" smtClean="0"/>
              <a:t>messages are processed and </a:t>
            </a:r>
            <a:r>
              <a:rPr lang="en-US" dirty="0"/>
              <a:t>added the tail of their </a:t>
            </a:r>
            <a:r>
              <a:rPr lang="en-US" b="1" dirty="0"/>
              <a:t>response </a:t>
            </a:r>
            <a:r>
              <a:rPr lang="en-US" b="1" dirty="0" smtClean="0"/>
              <a:t>list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(6), (7), (8) If the </a:t>
            </a:r>
            <a:r>
              <a:rPr lang="en-US" b="1" dirty="0" smtClean="0"/>
              <a:t>response list</a:t>
            </a:r>
            <a:r>
              <a:rPr lang="en-US" dirty="0" smtClean="0"/>
              <a:t> is </a:t>
            </a:r>
            <a:r>
              <a:rPr lang="en-US" dirty="0"/>
              <a:t>not empty, the </a:t>
            </a:r>
            <a:r>
              <a:rPr lang="en-US" b="1" dirty="0"/>
              <a:t>Component thread</a:t>
            </a:r>
            <a:r>
              <a:rPr lang="en-US" dirty="0"/>
              <a:t> reads </a:t>
            </a:r>
            <a:r>
              <a:rPr lang="en-US" dirty="0" smtClean="0"/>
              <a:t>the </a:t>
            </a:r>
            <a:r>
              <a:rPr lang="en-US" dirty="0"/>
              <a:t>first element of </a:t>
            </a:r>
            <a:r>
              <a:rPr lang="en-US" b="1" dirty="0"/>
              <a:t>response list </a:t>
            </a:r>
            <a:r>
              <a:rPr lang="en-US" dirty="0"/>
              <a:t>(6) and sends it to </a:t>
            </a:r>
            <a:r>
              <a:rPr lang="en-US" b="1" dirty="0"/>
              <a:t>multimedia framework </a:t>
            </a:r>
            <a:r>
              <a:rPr lang="en-US" dirty="0" smtClean="0"/>
              <a:t>through </a:t>
            </a:r>
            <a:r>
              <a:rPr lang="en-US" b="1" dirty="0" smtClean="0"/>
              <a:t>IL core</a:t>
            </a:r>
            <a:r>
              <a:rPr lang="en-US" dirty="0" smtClean="0"/>
              <a:t> (7), (8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3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29058" y="50922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000" dirty="0" smtClean="0"/>
              <a:t>AUDIO FRAMEWORK</a:t>
            </a:r>
            <a:endParaRPr sz="40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283792" y="600615"/>
            <a:ext cx="4909850" cy="57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4. </a:t>
            </a:r>
            <a:r>
              <a:rPr lang="en-US" sz="2400" b="1" dirty="0"/>
              <a:t>Communication </a:t>
            </a:r>
            <a:r>
              <a:rPr lang="en-US" sz="2400" b="1" dirty="0" smtClean="0"/>
              <a:t>inside ADSP</a:t>
            </a: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73" y="1009074"/>
            <a:ext cx="5514404" cy="508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890" y="2108490"/>
            <a:ext cx="6412283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Initialize </a:t>
            </a:r>
            <a:r>
              <a:rPr lang="en-US" sz="2000" dirty="0"/>
              <a:t>codec </a:t>
            </a:r>
            <a:r>
              <a:rPr lang="en-US" sz="2000" dirty="0" smtClean="0"/>
              <a:t>task: step (1) to (10)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Process the commands from CPU : step (1) to (11)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Destroy </a:t>
            </a:r>
            <a:r>
              <a:rPr lang="en-US" sz="2000" dirty="0"/>
              <a:t>codec </a:t>
            </a:r>
            <a:r>
              <a:rPr lang="en-US" sz="2000" dirty="0" smtClean="0"/>
              <a:t>task: step (1) to (14)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429058" y="50922"/>
            <a:ext cx="113104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r>
              <a:rPr lang="en-US" sz="4000" dirty="0" smtClean="0"/>
              <a:t>AUDIO FRAMEWORK</a:t>
            </a:r>
            <a:endParaRPr sz="4000"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283792" y="600615"/>
            <a:ext cx="4909850" cy="57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2" indent="0">
              <a:buNone/>
            </a:pPr>
            <a:r>
              <a:rPr lang="en-US" sz="2400" b="1" dirty="0" smtClean="0"/>
              <a:t>4. </a:t>
            </a:r>
            <a:r>
              <a:rPr lang="en-US" sz="2400" b="1" dirty="0"/>
              <a:t>Communication </a:t>
            </a:r>
            <a:r>
              <a:rPr lang="en-US" sz="2400" b="1" dirty="0" smtClean="0"/>
              <a:t>inside ADSP</a:t>
            </a: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1346166" lvl="1" indent="-457189">
              <a:buFont typeface="+mj-lt"/>
              <a:buAutoNum type="arabicPeriod"/>
            </a:pPr>
            <a:endParaRPr sz="2133" dirty="0"/>
          </a:p>
          <a:p>
            <a:pPr marL="761981" indent="-457189">
              <a:buFont typeface="+mj-lt"/>
              <a:buAutoNum type="arabicPeriod"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73" y="1009074"/>
            <a:ext cx="5514404" cy="50869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3792" y="1176428"/>
            <a:ext cx="641228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(1), (2) </a:t>
            </a:r>
            <a:r>
              <a:rPr lang="en-US" sz="1700" b="1" dirty="0" smtClean="0"/>
              <a:t>CPU</a:t>
            </a:r>
            <a:r>
              <a:rPr lang="en-US" sz="1700" dirty="0" smtClean="0"/>
              <a:t> </a:t>
            </a:r>
            <a:r>
              <a:rPr lang="en-US" sz="1700" dirty="0"/>
              <a:t>pushes a </a:t>
            </a:r>
            <a:r>
              <a:rPr lang="en-US" sz="1700" dirty="0" smtClean="0"/>
              <a:t>message </a:t>
            </a:r>
            <a:r>
              <a:rPr lang="en-US" sz="1700" dirty="0"/>
              <a:t>to </a:t>
            </a:r>
            <a:r>
              <a:rPr lang="en-US" sz="1700" b="1" dirty="0"/>
              <a:t>the command message </a:t>
            </a:r>
            <a:r>
              <a:rPr lang="en-US" sz="1700" b="1" dirty="0" smtClean="0"/>
              <a:t>queue </a:t>
            </a:r>
            <a:r>
              <a:rPr lang="en-US" sz="1700" dirty="0" smtClean="0"/>
              <a:t>(</a:t>
            </a:r>
            <a:r>
              <a:rPr lang="en-US" sz="1700" dirty="0"/>
              <a:t>1) and raises an interrupt (</a:t>
            </a:r>
            <a:r>
              <a:rPr lang="en-US" sz="1700" dirty="0" smtClean="0"/>
              <a:t>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(3), (4) </a:t>
            </a:r>
            <a:r>
              <a:rPr lang="en-US" sz="1700" b="1" dirty="0" smtClean="0"/>
              <a:t>ISR </a:t>
            </a:r>
            <a:r>
              <a:rPr lang="en-US" sz="1700" b="1" dirty="0"/>
              <a:t>task </a:t>
            </a:r>
            <a:r>
              <a:rPr lang="en-US" sz="1700" dirty="0"/>
              <a:t>receives the interrupt and </a:t>
            </a:r>
            <a:r>
              <a:rPr lang="en-US" sz="1700" dirty="0" smtClean="0"/>
              <a:t>gets the </a:t>
            </a:r>
            <a:r>
              <a:rPr lang="en-US" sz="1700" dirty="0"/>
              <a:t>message from </a:t>
            </a:r>
            <a:r>
              <a:rPr lang="en-US" sz="1700" b="1" dirty="0"/>
              <a:t>command message </a:t>
            </a:r>
            <a:r>
              <a:rPr lang="en-US" sz="1700" b="1" dirty="0" smtClean="0"/>
              <a:t>queue </a:t>
            </a:r>
            <a:r>
              <a:rPr lang="en-US" sz="1700" dirty="0" smtClean="0"/>
              <a:t>(</a:t>
            </a:r>
            <a:r>
              <a:rPr lang="en-US" sz="1700" dirty="0"/>
              <a:t>3), then sends it to </a:t>
            </a:r>
            <a:r>
              <a:rPr lang="en-US" sz="1700" b="1" dirty="0"/>
              <a:t>factory task </a:t>
            </a:r>
            <a:r>
              <a:rPr lang="en-US" sz="1700" dirty="0"/>
              <a:t>(4). </a:t>
            </a: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(5), (6) </a:t>
            </a:r>
            <a:r>
              <a:rPr lang="en-US" sz="1700" b="1" dirty="0" smtClean="0"/>
              <a:t>Factory </a:t>
            </a:r>
            <a:r>
              <a:rPr lang="en-US" sz="1700" b="1" dirty="0"/>
              <a:t>task</a:t>
            </a:r>
            <a:r>
              <a:rPr lang="en-US" sz="1700" dirty="0"/>
              <a:t> </a:t>
            </a:r>
            <a:r>
              <a:rPr lang="en-US" sz="1700" dirty="0" smtClean="0"/>
              <a:t>create </a:t>
            </a:r>
            <a:r>
              <a:rPr lang="en-US" sz="1700" b="1" dirty="0"/>
              <a:t>codec task </a:t>
            </a:r>
            <a:r>
              <a:rPr lang="en-US" sz="1700" dirty="0"/>
              <a:t>(5). After being created, </a:t>
            </a:r>
            <a:r>
              <a:rPr lang="en-US" sz="1700" b="1" dirty="0"/>
              <a:t>codec task</a:t>
            </a:r>
            <a:r>
              <a:rPr lang="en-US" sz="1700" dirty="0"/>
              <a:t> will push a response message to the </a:t>
            </a:r>
            <a:r>
              <a:rPr lang="en-US" sz="1700" b="1" dirty="0"/>
              <a:t>internal message queue </a:t>
            </a:r>
            <a:r>
              <a:rPr lang="en-US" sz="1700" dirty="0"/>
              <a:t>(6</a:t>
            </a:r>
            <a:r>
              <a:rPr lang="en-US" sz="17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(7), (8), (9) </a:t>
            </a:r>
            <a:r>
              <a:rPr lang="en-US" sz="1700" b="1" dirty="0" smtClean="0"/>
              <a:t>ISR </a:t>
            </a:r>
            <a:r>
              <a:rPr lang="en-US" sz="1700" b="1" dirty="0"/>
              <a:t>task </a:t>
            </a:r>
            <a:r>
              <a:rPr lang="en-US" sz="1700" dirty="0"/>
              <a:t>gets the message </a:t>
            </a:r>
            <a:r>
              <a:rPr lang="en-US" sz="1700" dirty="0" smtClean="0"/>
              <a:t>from </a:t>
            </a:r>
            <a:r>
              <a:rPr lang="en-US" sz="1700" b="1" dirty="0" smtClean="0"/>
              <a:t>internal </a:t>
            </a:r>
            <a:r>
              <a:rPr lang="en-US" sz="1700" b="1" dirty="0"/>
              <a:t>message queue </a:t>
            </a:r>
            <a:r>
              <a:rPr lang="en-US" sz="1700" dirty="0" smtClean="0"/>
              <a:t>(</a:t>
            </a:r>
            <a:r>
              <a:rPr lang="en-US" sz="1700" dirty="0"/>
              <a:t>7), copies it to the </a:t>
            </a:r>
            <a:r>
              <a:rPr lang="en-US" sz="1700" b="1" dirty="0"/>
              <a:t>response message queue </a:t>
            </a:r>
            <a:r>
              <a:rPr lang="en-US" sz="1700" dirty="0"/>
              <a:t>(8) and raises an interrupt to </a:t>
            </a:r>
            <a:r>
              <a:rPr lang="en-US" sz="1700" b="1" dirty="0"/>
              <a:t>CPU</a:t>
            </a:r>
            <a:r>
              <a:rPr lang="en-US" sz="1700" dirty="0"/>
              <a:t> (9). </a:t>
            </a: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(10) </a:t>
            </a:r>
            <a:r>
              <a:rPr lang="en-US" sz="1700" b="1" dirty="0" smtClean="0"/>
              <a:t>CPU</a:t>
            </a:r>
            <a:r>
              <a:rPr lang="en-US" sz="1700" dirty="0" smtClean="0"/>
              <a:t> gets the message from </a:t>
            </a:r>
            <a:r>
              <a:rPr lang="en-US" sz="1700" b="1" dirty="0"/>
              <a:t>response message queue</a:t>
            </a: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(11) </a:t>
            </a:r>
            <a:r>
              <a:rPr lang="en-US" sz="1700" b="1" dirty="0" smtClean="0"/>
              <a:t>ISR task </a:t>
            </a:r>
            <a:r>
              <a:rPr lang="en-US" sz="1700" dirty="0" smtClean="0"/>
              <a:t>send the message directly </a:t>
            </a:r>
            <a:r>
              <a:rPr lang="en-US" sz="1700" dirty="0"/>
              <a:t>to </a:t>
            </a:r>
            <a:r>
              <a:rPr lang="en-US" sz="1700" dirty="0" smtClean="0"/>
              <a:t>the corresponding </a:t>
            </a:r>
            <a:r>
              <a:rPr lang="en-US" sz="1700" b="1" dirty="0" smtClean="0"/>
              <a:t>codec task</a:t>
            </a: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(12) The </a:t>
            </a:r>
            <a:r>
              <a:rPr lang="en-US" sz="1700" b="1" dirty="0" smtClean="0"/>
              <a:t>codec task </a:t>
            </a:r>
            <a:r>
              <a:rPr lang="en-US" sz="1700" dirty="0" smtClean="0"/>
              <a:t>sends the message to </a:t>
            </a:r>
            <a:r>
              <a:rPr lang="en-US" sz="1700" b="1" dirty="0" smtClean="0"/>
              <a:t>factory task</a:t>
            </a: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(13), (14) </a:t>
            </a:r>
            <a:r>
              <a:rPr lang="en-US" sz="1700" b="1" dirty="0" smtClean="0"/>
              <a:t>Factory </a:t>
            </a:r>
            <a:r>
              <a:rPr lang="en-US" sz="1700" b="1" dirty="0"/>
              <a:t>task </a:t>
            </a:r>
            <a:r>
              <a:rPr lang="en-US" sz="1700" dirty="0" smtClean="0"/>
              <a:t>destroy </a:t>
            </a:r>
            <a:r>
              <a:rPr lang="en-US" sz="1700" dirty="0"/>
              <a:t>the codec task </a:t>
            </a:r>
            <a:r>
              <a:rPr lang="en-US" sz="1700" dirty="0" smtClean="0"/>
              <a:t>(13) and </a:t>
            </a:r>
            <a:r>
              <a:rPr lang="en-US" sz="1700" dirty="0"/>
              <a:t>push a response message to the </a:t>
            </a:r>
            <a:r>
              <a:rPr lang="en-US" sz="1700" b="1" dirty="0"/>
              <a:t>internal message </a:t>
            </a:r>
            <a:r>
              <a:rPr lang="en-US" sz="1700" b="1" dirty="0" smtClean="0"/>
              <a:t>queue</a:t>
            </a:r>
            <a:r>
              <a:rPr lang="en-US" sz="1700" dirty="0" smtClean="0"/>
              <a:t> (14)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833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992</Words>
  <Application>Microsoft Office PowerPoint</Application>
  <PresentationFormat>Widescreen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Roboto Condensed</vt:lpstr>
      <vt:lpstr>Symbol</vt:lpstr>
      <vt:lpstr>Times New Roman</vt:lpstr>
      <vt:lpstr>Wingdings</vt:lpstr>
      <vt:lpstr>1_Office Theme</vt:lpstr>
      <vt:lpstr>Office Theme</vt:lpstr>
      <vt:lpstr>2_Office Theme</vt:lpstr>
      <vt:lpstr>AUDIO SYSTEM</vt:lpstr>
      <vt:lpstr>AUDIO FRAMEWORK</vt:lpstr>
      <vt:lpstr>AUDIO FRAMEWORK</vt:lpstr>
      <vt:lpstr>AUDIO FRAMEWORK</vt:lpstr>
      <vt:lpstr>AUDIO FRAMEWORK</vt:lpstr>
      <vt:lpstr>AUDIO FRAMEWORK</vt:lpstr>
      <vt:lpstr>AUDIO FRAMEWORK</vt:lpstr>
      <vt:lpstr>AUDIO FRAMEWORK</vt:lpstr>
      <vt:lpstr>AUDIO FRAMEWORK</vt:lpstr>
      <vt:lpstr>ADSP SYSTEM</vt:lpstr>
      <vt:lpstr>ADSP</vt:lpstr>
      <vt:lpstr>ADSP SYSTEM</vt:lpstr>
      <vt:lpstr>ADSP SYSTEM</vt:lpstr>
      <vt:lpstr>ADSP SYSTEM</vt:lpstr>
      <vt:lpstr>ADSP SYSTEM</vt:lpstr>
      <vt:lpstr>ADSP SYSTEM</vt:lpstr>
      <vt:lpstr>ADSP SYSTEM</vt:lpstr>
      <vt:lpstr>ADSP SYSTEM</vt:lpstr>
      <vt:lpstr>ADSP SYSTEM</vt:lpstr>
      <vt:lpstr>ADSP SYSTEM</vt:lpstr>
      <vt:lpstr>ADSP SYSTEM</vt:lpstr>
      <vt:lpstr>ADSP SYSTEM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SYSTEM</dc:title>
  <dc:creator>Nguyen Van Tai</dc:creator>
  <cp:lastModifiedBy>Nguyen Van Tai</cp:lastModifiedBy>
  <cp:revision>100</cp:revision>
  <dcterms:created xsi:type="dcterms:W3CDTF">2021-04-19T02:58:21Z</dcterms:created>
  <dcterms:modified xsi:type="dcterms:W3CDTF">2021-05-04T04:24:33Z</dcterms:modified>
</cp:coreProperties>
</file>