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56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theme" Target="theme/theme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presProps" Target="presProps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14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SPS input format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23562"/>
          <a:stretch>
            <a:fillRect/>
          </a:stretch>
        </p:blipFill>
        <p:spPr>
          <a:xfrm>
            <a:off x="636270" y="1691005"/>
            <a:ext cx="10515600" cy="21609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4246245"/>
            <a:ext cx="66852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Example:  </a:t>
            </a:r>
            <a:endParaRPr lang="en-US"/>
          </a:p>
          <a:p>
            <a:r>
              <a:rPr lang="en-US"/>
              <a:t>u = 5</a:t>
            </a:r>
            <a:endParaRPr lang="en-US"/>
          </a:p>
          <a:p>
            <a:r>
              <a:rPr lang="en-US"/>
              <a:t>v = 6</a:t>
            </a:r>
            <a:endParaRPr lang="en-US"/>
          </a:p>
          <a:p>
            <a:r>
              <a:rPr lang="en-US"/>
              <a:t>flow_encode = 3</a:t>
            </a:r>
            <a:endParaRPr lang="en-US"/>
          </a:p>
          <a:p>
            <a:r>
              <a:rPr lang="en-US"/>
              <a:t>3_bits_quality = 5</a:t>
            </a:r>
            <a:endParaRPr lang="en-US"/>
          </a:p>
          <a:p>
            <a:endParaRPr lang="en-US"/>
          </a:p>
          <a:p>
            <a:r>
              <a:rPr lang="en-US"/>
              <a:t>=&gt; Flow vector value: 0x01406c05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500"/>
              <a:t>SPS Internal data format</a:t>
            </a:r>
            <a:endParaRPr lang="en-US" sz="3500"/>
          </a:p>
        </p:txBody>
      </p:sp>
      <p:sp>
        <p:nvSpPr>
          <p:cNvPr id="7" name="Text Box 6"/>
          <p:cNvSpPr txBox="1"/>
          <p:nvPr/>
        </p:nvSpPr>
        <p:spPr>
          <a:xfrm>
            <a:off x="838200" y="4013200"/>
            <a:ext cx="6720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Example:</a:t>
            </a:r>
            <a:endParaRPr lang="en-US"/>
          </a:p>
          <a:p>
            <a:endParaRPr lang="en-US"/>
          </a:p>
          <a:p>
            <a:r>
              <a:rPr lang="en-US"/>
              <a:t>flow_enclode = 3</a:t>
            </a:r>
            <a:endParaRPr lang="en-US"/>
          </a:p>
          <a:p>
            <a:r>
              <a:rPr lang="en-US"/>
              <a:t>u(10 bits signed number) = 5 = 0_0000001_01  =&gt; u_real = 1.25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rcRect t="5257"/>
          <a:stretch>
            <a:fillRect/>
          </a:stretch>
        </p:blipFill>
        <p:spPr>
          <a:xfrm>
            <a:off x="1484630" y="2062480"/>
            <a:ext cx="9010650" cy="1579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500"/>
              <a:t>SPS MOM Warping</a:t>
            </a:r>
            <a:endParaRPr lang="en-US" sz="35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868420" y="1265555"/>
            <a:ext cx="3808730" cy="290195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15490" y="4448810"/>
            <a:ext cx="7680960" cy="18681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765" y="332740"/>
            <a:ext cx="9144000" cy="915035"/>
          </a:xfrm>
        </p:spPr>
        <p:txBody>
          <a:bodyPr>
            <a:normAutofit/>
          </a:bodyPr>
          <a:lstStyle/>
          <a:p>
            <a:pPr algn="l"/>
            <a:r>
              <a:rPr lang="en-US" sz="3890" dirty="0"/>
              <a:t>Calculate MOM lookup position</a:t>
            </a:r>
            <a:endParaRPr lang="en-US" sz="3890" dirty="0"/>
          </a:p>
        </p:txBody>
      </p:sp>
      <p:graphicFrame>
        <p:nvGraphicFramePr>
          <p:cNvPr id="8" name="Object 7"/>
          <p:cNvGraphicFramePr/>
          <p:nvPr/>
        </p:nvGraphicFramePr>
        <p:xfrm>
          <a:off x="694055" y="1393190"/>
          <a:ext cx="10536555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0528300" imgH="533400" progId="Paint.Picture">
                  <p:embed/>
                </p:oleObj>
              </mc:Choice>
              <mc:Fallback>
                <p:oleObj name="" r:id="rId1" imgW="10528300" imgH="53340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4055" y="1393190"/>
                        <a:ext cx="10536555" cy="53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868680" y="3156585"/>
            <a:ext cx="1046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Convert </a:t>
            </a:r>
            <a:r>
              <a:rPr lang="en-US" b="1"/>
              <a:t>16-bit</a:t>
            </a:r>
            <a:r>
              <a:rPr lang="en-US"/>
              <a:t> </a:t>
            </a:r>
            <a:r>
              <a:rPr lang="en-US" b="1"/>
              <a:t>age_scale</a:t>
            </a:r>
            <a:r>
              <a:rPr lang="en-US"/>
              <a:t> to </a:t>
            </a:r>
            <a:r>
              <a:rPr lang="en-US" i="1"/>
              <a:t>sQ5.10 real number</a:t>
            </a:r>
            <a:r>
              <a:rPr lang="en-US"/>
              <a:t> value = </a:t>
            </a:r>
            <a:r>
              <a:rPr lang="en-US">
                <a:sym typeface="+mn-ea"/>
              </a:rPr>
              <a:t>1025 * 2^(-10) = 1 + 2^(-10)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68680" y="4446270"/>
            <a:ext cx="10464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 </a:t>
            </a:r>
            <a:endParaRPr lang="en-US"/>
          </a:p>
          <a:p>
            <a:r>
              <a:rPr lang="en-US"/>
              <a:t>      - Convert </a:t>
            </a:r>
            <a:r>
              <a:rPr lang="en-US" b="1"/>
              <a:t>10-bit u value</a:t>
            </a:r>
            <a:r>
              <a:rPr lang="en-US"/>
              <a:t> to </a:t>
            </a:r>
            <a:r>
              <a:rPr lang="en-US" i="1"/>
              <a:t>sQ7.2</a:t>
            </a:r>
            <a:r>
              <a:rPr lang="en-US"/>
              <a:t> </a:t>
            </a:r>
            <a:r>
              <a:rPr lang="en-US" i="1">
                <a:sym typeface="+mn-ea"/>
              </a:rPr>
              <a:t>real number</a:t>
            </a:r>
            <a:r>
              <a:rPr lang="en-US"/>
              <a:t> value = 5 * 2^(-2) = 1.25</a:t>
            </a:r>
            <a:endParaRPr lang="en-US"/>
          </a:p>
          <a:p>
            <a:r>
              <a:rPr lang="en-US"/>
              <a:t>      - Then convert </a:t>
            </a:r>
            <a:r>
              <a:rPr lang="en-US" i="1"/>
              <a:t>sQ7.2</a:t>
            </a:r>
            <a:r>
              <a:rPr lang="en-US"/>
              <a:t> </a:t>
            </a:r>
            <a:r>
              <a:rPr lang="en-US" i="1">
                <a:sym typeface="+mn-ea"/>
              </a:rPr>
              <a:t>real number</a:t>
            </a:r>
            <a:r>
              <a:rPr lang="en-US"/>
              <a:t> value to </a:t>
            </a:r>
            <a:r>
              <a:rPr lang="en-US" i="1"/>
              <a:t>sQ7.5</a:t>
            </a:r>
            <a:r>
              <a:rPr lang="en-US"/>
              <a:t> </a:t>
            </a:r>
            <a:r>
              <a:rPr lang="en-US" i="1">
                <a:sym typeface="+mn-ea"/>
              </a:rPr>
              <a:t>real number</a:t>
            </a:r>
            <a:r>
              <a:rPr lang="en-US"/>
              <a:t> value = </a:t>
            </a:r>
            <a:r>
              <a:rPr lang="en-US" b="1"/>
              <a:t>same value</a:t>
            </a:r>
            <a:r>
              <a:rPr lang="en-US"/>
              <a:t> = 1.25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38175" y="2148205"/>
            <a:ext cx="967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Example with flow_encode = 3;	int16_t age_scale = 1025;	int10_t u = 5; 	x = 30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765" y="332740"/>
            <a:ext cx="9144000" cy="915035"/>
          </a:xfrm>
        </p:spPr>
        <p:txBody>
          <a:bodyPr>
            <a:normAutofit/>
          </a:bodyPr>
          <a:lstStyle/>
          <a:p>
            <a:pPr algn="l"/>
            <a:r>
              <a:rPr lang="en-US" sz="3890" dirty="0"/>
              <a:t>Calculate MOM lookup position</a:t>
            </a:r>
            <a:endParaRPr lang="en-US" sz="3890" dirty="0"/>
          </a:p>
        </p:txBody>
      </p:sp>
      <p:graphicFrame>
        <p:nvGraphicFramePr>
          <p:cNvPr id="8" name="Object 7"/>
          <p:cNvGraphicFramePr/>
          <p:nvPr/>
        </p:nvGraphicFramePr>
        <p:xfrm>
          <a:off x="638175" y="1329055"/>
          <a:ext cx="10536555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0528300" imgH="533400" progId="Paint.Picture">
                  <p:embed/>
                </p:oleObj>
              </mc:Choice>
              <mc:Fallback>
                <p:oleObj name="" r:id="rId1" imgW="10528300" imgH="53340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8175" y="1329055"/>
                        <a:ext cx="10536555" cy="53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638175" y="2801620"/>
            <a:ext cx="10637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 Convert the product of </a:t>
            </a:r>
            <a:r>
              <a:rPr lang="en-US" b="1"/>
              <a:t>1, 2</a:t>
            </a:r>
            <a:r>
              <a:rPr lang="en-US"/>
              <a:t> to </a:t>
            </a:r>
            <a:r>
              <a:rPr lang="en-US" b="1"/>
              <a:t>floor of sQ13.</a:t>
            </a:r>
            <a:r>
              <a:rPr lang="en-US" b="1" i="1"/>
              <a:t>5</a:t>
            </a:r>
            <a:r>
              <a:rPr lang="en-US" i="1"/>
              <a:t> real number value </a:t>
            </a:r>
            <a:endParaRPr lang="en-US" i="1"/>
          </a:p>
          <a:p>
            <a:endParaRPr lang="en-US" i="1"/>
          </a:p>
          <a:p>
            <a:r>
              <a:rPr lang="en-US" i="1"/>
              <a:t> = </a:t>
            </a:r>
            <a:endParaRPr lang="en-US"/>
          </a:p>
          <a:p>
            <a:r>
              <a:rPr lang="en-US"/>
              <a:t>						              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38175" y="5311140"/>
            <a:ext cx="718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4. Round the result in </a:t>
            </a:r>
            <a:r>
              <a:rPr lang="en-US" b="1"/>
              <a:t>3</a:t>
            </a:r>
            <a:r>
              <a:rPr lang="en-US"/>
              <a:t> to the </a:t>
            </a:r>
            <a:r>
              <a:rPr lang="en-US" b="1"/>
              <a:t>closest sQ13.4</a:t>
            </a:r>
            <a:r>
              <a:rPr lang="en-US"/>
              <a:t> </a:t>
            </a:r>
            <a:r>
              <a:rPr lang="en-US" i="1"/>
              <a:t>real number value </a:t>
            </a:r>
            <a:endParaRPr lang="en-US" i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85" y="3241675"/>
            <a:ext cx="2514600" cy="63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765" y="3272790"/>
            <a:ext cx="3276600" cy="628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765" y="4124960"/>
            <a:ext cx="3933825" cy="62547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638175" y="2148205"/>
            <a:ext cx="967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Example with flow_encode = 3;	int16_t age_scale = 1025;	int10_t u = 5; 	x = 30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205" y="5166360"/>
            <a:ext cx="350520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765" y="332740"/>
            <a:ext cx="9144000" cy="915035"/>
          </a:xfrm>
        </p:spPr>
        <p:txBody>
          <a:bodyPr>
            <a:normAutofit/>
          </a:bodyPr>
          <a:lstStyle/>
          <a:p>
            <a:pPr algn="l"/>
            <a:r>
              <a:rPr lang="en-US" sz="3890" dirty="0"/>
              <a:t>Calculate MOM lookup position</a:t>
            </a:r>
            <a:endParaRPr lang="en-US" sz="3890" dirty="0"/>
          </a:p>
        </p:txBody>
      </p:sp>
      <p:graphicFrame>
        <p:nvGraphicFramePr>
          <p:cNvPr id="8" name="Object 7"/>
          <p:cNvGraphicFramePr/>
          <p:nvPr/>
        </p:nvGraphicFramePr>
        <p:xfrm>
          <a:off x="638175" y="1329055"/>
          <a:ext cx="10536555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0528300" imgH="533400" progId="Paint.Picture">
                  <p:embed/>
                </p:oleObj>
              </mc:Choice>
              <mc:Fallback>
                <p:oleObj name="" r:id="rId1" imgW="10528300" imgH="53340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8175" y="1329055"/>
                        <a:ext cx="10536555" cy="53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638175" y="2801620"/>
            <a:ext cx="699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5. Convert 10-bit x to </a:t>
            </a:r>
            <a:r>
              <a:rPr lang="en-US" b="1"/>
              <a:t>sQ13.4</a:t>
            </a:r>
            <a:r>
              <a:rPr lang="en-US"/>
              <a:t> </a:t>
            </a:r>
            <a:r>
              <a:rPr lang="en-US" i="1"/>
              <a:t>real number value = </a:t>
            </a:r>
            <a:r>
              <a:rPr lang="en-US" b="1">
                <a:sym typeface="+mn-ea"/>
              </a:rPr>
              <a:t>same value </a:t>
            </a:r>
            <a:r>
              <a:rPr lang="en-US">
                <a:sym typeface="+mn-ea"/>
              </a:rPr>
              <a:t>= 30</a:t>
            </a:r>
            <a:r>
              <a:rPr lang="en-US" i="1"/>
              <a:t> </a:t>
            </a:r>
            <a:endParaRPr lang="en-US" i="1"/>
          </a:p>
        </p:txBody>
      </p:sp>
      <p:sp>
        <p:nvSpPr>
          <p:cNvPr id="3" name="Text Box 2"/>
          <p:cNvSpPr txBox="1"/>
          <p:nvPr/>
        </p:nvSpPr>
        <p:spPr>
          <a:xfrm>
            <a:off x="638175" y="4108450"/>
            <a:ext cx="10605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6. </a:t>
            </a:r>
            <a:r>
              <a:rPr lang="en-US">
                <a:sym typeface="+mn-ea"/>
              </a:rPr>
              <a:t>Convert the subtraction result of </a:t>
            </a:r>
            <a:r>
              <a:rPr lang="en-US" b="1">
                <a:sym typeface="+mn-ea"/>
              </a:rPr>
              <a:t>5, 4</a:t>
            </a:r>
            <a:r>
              <a:rPr lang="en-US">
                <a:sym typeface="+mn-ea"/>
              </a:rPr>
              <a:t> to </a:t>
            </a:r>
            <a:r>
              <a:rPr lang="en-US" b="1">
                <a:sym typeface="+mn-ea"/>
              </a:rPr>
              <a:t>floor of sQ14.4</a:t>
            </a:r>
            <a:r>
              <a:rPr lang="en-US" i="1">
                <a:sym typeface="+mn-ea"/>
              </a:rPr>
              <a:t> real number value =</a:t>
            </a:r>
            <a:r>
              <a:rPr lang="en-US">
                <a:sym typeface="+mn-ea"/>
              </a:rPr>
              <a:t> </a:t>
            </a:r>
            <a:r>
              <a:rPr lang="en-US" b="1">
                <a:sym typeface="+mn-ea"/>
              </a:rPr>
              <a:t>same value</a:t>
            </a:r>
            <a:r>
              <a:rPr lang="en-US">
                <a:sym typeface="+mn-ea"/>
              </a:rPr>
              <a:t> of (</a:t>
            </a:r>
            <a:r>
              <a:rPr lang="en-US" b="1">
                <a:sym typeface="+mn-ea"/>
              </a:rPr>
              <a:t>5 - 4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							              = 30 - 1.25 = 28.75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38175" y="2148205"/>
            <a:ext cx="967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Example with flow_encode = 3;	int16_t age_scale = 1025;	int10_t u = 5; 	x = 30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765" y="332740"/>
            <a:ext cx="9144000" cy="915035"/>
          </a:xfrm>
        </p:spPr>
        <p:txBody>
          <a:bodyPr>
            <a:normAutofit/>
          </a:bodyPr>
          <a:lstStyle/>
          <a:p>
            <a:pPr algn="l"/>
            <a:r>
              <a:rPr lang="en-US" sz="3890" dirty="0"/>
              <a:t>Calculate MOM lookup position</a:t>
            </a:r>
            <a:endParaRPr lang="en-US" sz="389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1478280"/>
            <a:ext cx="4648200" cy="1533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0" y="3555365"/>
            <a:ext cx="9393555" cy="2277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D71E2A3467D74193D37426E087675D" ma:contentTypeVersion="15" ma:contentTypeDescription="Create a new document." ma:contentTypeScope="" ma:versionID="e8b0ebc1520eb5496a7468ed8bc96754">
  <xsd:schema xmlns:xsd="http://www.w3.org/2001/XMLSchema" xmlns:xs="http://www.w3.org/2001/XMLSchema" xmlns:p="http://schemas.microsoft.com/office/2006/metadata/properties" xmlns:ns2="f749c213-8d94-47ea-9fcd-472497992d02" xmlns:ns3="d59ba3f5-5542-484f-9f1b-7916f53f7428" xmlns:ns4="c24288ec-b664-4237-bfbf-b4d897279037" targetNamespace="http://schemas.microsoft.com/office/2006/metadata/properties" ma:root="true" ma:fieldsID="1d358bf56856b4ee670045fd402338ea" ns2:_="" ns3:_="" ns4:_="">
    <xsd:import namespace="f749c213-8d94-47ea-9fcd-472497992d02"/>
    <xsd:import namespace="d59ba3f5-5542-484f-9f1b-7916f53f7428"/>
    <xsd:import namespace="c24288ec-b664-4237-bfbf-b4d8972790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9c213-8d94-47ea-9fcd-472497992d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ba3f5-5542-484f-9f1b-7916f53f742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288ec-b664-4237-bfbf-b4d897279037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8f0d95ac-26e0-4eb2-a919-d158df462b44}" ma:internalName="TaxCatchAll" ma:showField="CatchAllData" ma:web="d59ba3f5-5542-484f-9f1b-7916f53f74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49c213-8d94-47ea-9fcd-472497992d02">
      <Terms xmlns="http://schemas.microsoft.com/office/infopath/2007/PartnerControls"/>
    </lcf76f155ced4ddcb4097134ff3c332f>
    <TaxCatchAll xmlns="c24288ec-b664-4237-bfbf-b4d897279037" xsi:nil="true"/>
  </documentManagement>
</p:properties>
</file>

<file path=customXml/itemProps1.xml><?xml version="1.0" encoding="utf-8"?>
<ds:datastoreItem xmlns:ds="http://schemas.openxmlformats.org/officeDocument/2006/customXml" ds:itemID="{1F9A8584-5114-4A66-BD8D-CEBE660AAE4F}"/>
</file>

<file path=customXml/itemProps2.xml><?xml version="1.0" encoding="utf-8"?>
<ds:datastoreItem xmlns:ds="http://schemas.openxmlformats.org/officeDocument/2006/customXml" ds:itemID="{EAADD8D2-3464-44A2-A6FE-98FD0AC40CF9}"/>
</file>

<file path=customXml/itemProps3.xml><?xml version="1.0" encoding="utf-8"?>
<ds:datastoreItem xmlns:ds="http://schemas.openxmlformats.org/officeDocument/2006/customXml" ds:itemID="{90136566-F50C-41CA-B49C-E748FB237AC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WPS Presentation</Application>
  <PresentationFormat>Widescreen</PresentationFormat>
  <Paragraphs>51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Calculate MOM lookup position</vt:lpstr>
      <vt:lpstr>Calculate MOM lookup position</vt:lpstr>
      <vt:lpstr>Calculate MOM lookup 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 input format</dc:title>
  <dc:creator/>
  <cp:lastModifiedBy>tam.tran-minh</cp:lastModifiedBy>
  <cp:revision>17</cp:revision>
  <dcterms:created xsi:type="dcterms:W3CDTF">2022-08-11T04:43:12Z</dcterms:created>
  <dcterms:modified xsi:type="dcterms:W3CDTF">2022-08-11T10:09:27Z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571A715DFEF94C7D94F7ABA9A01A664B</vt:lpwstr>
  </property>
  <property fmtid="{D5CDD505-2E9C-101B-9397-08002B2CF9AE}" pid="3" name="KSOProductBuildVer">
    <vt:lpwstr>1033-11.2.0.11254</vt:lpwstr>
  </property>
  <property fmtid="{D5CDD505-2E9C-101B-9397-08002B2CF9AE}" pid="4" name="ContentTypeId">
    <vt:lpwstr>0x0101004FD71E2A3467D74193D37426E087675D</vt:lpwstr>
  </property>
</Properties>
</file>